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3"/>
  </p:notesMasterIdLst>
  <p:sldIdLst>
    <p:sldId id="256" r:id="rId2"/>
    <p:sldId id="357" r:id="rId3"/>
    <p:sldId id="358" r:id="rId4"/>
    <p:sldId id="365" r:id="rId5"/>
    <p:sldId id="426" r:id="rId6"/>
    <p:sldId id="409" r:id="rId7"/>
    <p:sldId id="410" r:id="rId8"/>
    <p:sldId id="411" r:id="rId9"/>
    <p:sldId id="424" r:id="rId10"/>
    <p:sldId id="415" r:id="rId11"/>
    <p:sldId id="416" r:id="rId12"/>
    <p:sldId id="417" r:id="rId13"/>
    <p:sldId id="418" r:id="rId14"/>
    <p:sldId id="419" r:id="rId15"/>
    <p:sldId id="430" r:id="rId16"/>
    <p:sldId id="431" r:id="rId17"/>
    <p:sldId id="432" r:id="rId18"/>
    <p:sldId id="433" r:id="rId19"/>
    <p:sldId id="428" r:id="rId20"/>
    <p:sldId id="429" r:id="rId21"/>
    <p:sldId id="280" r:id="rId22"/>
  </p:sldIdLst>
  <p:sldSz cx="9144000" cy="5143500" type="screen16x9"/>
  <p:notesSz cx="6858000" cy="9144000"/>
  <p:embeddedFontLst>
    <p:embeddedFont>
      <p:font typeface="Advent Pro Light" panose="020B0604020202020204" charset="0"/>
      <p:regular r:id="rId24"/>
      <p:bold r:id="rId25"/>
    </p:embeddedFont>
    <p:embeddedFont>
      <p:font typeface="Anton" pitchFamily="2" charset="0"/>
      <p:regular r:id="rId26"/>
    </p:embeddedFont>
    <p:embeddedFont>
      <p:font typeface="Fira Sans Condensed Light" panose="020B0403050000020004" pitchFamily="34" charset="0"/>
      <p:regular r:id="rId27"/>
      <p:bold r:id="rId28"/>
      <p:italic r:id="rId29"/>
      <p:boldItalic r:id="rId30"/>
    </p:embeddedFont>
    <p:embeddedFont>
      <p:font typeface="Rajdhani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33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770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429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0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42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04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398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05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05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insideairbnb.com/get-the-d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TI3002C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Analítica de datos y herramientas de inteligencia artificial II 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25 de Septiembre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visualización de datos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la representación gráfica de información y datos. Al utilizar elementos visuales como cuadros, gráficos y mapas, las herramientas de visualización de datos proporcionan una manera accesible de ver y comprender tendencias, valores atípicos y patrones en los datos.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7918" t="311"/>
          <a:stretch>
            <a:fillRect/>
          </a:stretch>
        </p:blipFill>
        <p:spPr bwMode="auto">
          <a:xfrm>
            <a:off x="4202666" y="1557493"/>
            <a:ext cx="4592820" cy="330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el mundo de los negocios, las herramientas y tecnologías de visualización de datos son esenciales para analizar grandes cantidades de información y tomar decisiones basadas en los datos.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7304" y="1723345"/>
            <a:ext cx="4963340" cy="276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07975" y="1425216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Existen numerosas herramientas para la visualización y el análisis de datos. Van desde lo simple a lo complejo, desde lo intuitivo a lo obtuso. No todas las herramientas son adecuadas para todas las personas que buscan aprender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técnicas de visualización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 no todas las herramientas pueden escalarse para los fines del sector o la empresa.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4838" y="1684826"/>
            <a:ext cx="4997925" cy="25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61740" y="1266090"/>
            <a:ext cx="6933363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 continuación se muestran algunas formas de visualización de datos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2" name="Picture 2" descr="Seis consejos para optimizar la visualización de datos en las empresa |  Gobierno IT | HayCa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910" y="1784419"/>
            <a:ext cx="6245225" cy="2949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ETL(Extract, Transform and Loading)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07250"/>
            <a:ext cx="30647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ETL es un tipo de integración de datos que hace referencia a los tres pasos (extraer, transformar, cargar) que se utilizan para mezclar datos de múltiples fuentes. Se utiliza a menudo para construir un almacén de datos. 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7106" name="Picture 2" descr="Qué son los procesos ETL? - Tableau Per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2309" y="1577590"/>
            <a:ext cx="3336227" cy="3336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55926"/>
            <a:ext cx="3970948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Cuando los datos contienen una gran cantidad de elementos, para facilitar los cálculos es necesario agruparlos, a estos grupos se los llama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intervalos o clases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Un intervalo es una serie de números incluidos entre dos extremos, así por ejemplo, el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intervalo 8.2 – 15.5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 formado por números entre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límite inferior 8.2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límite superior 15.5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69294C-2C4E-E6C9-ACEF-DFEEC3F0D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32" y="1630661"/>
            <a:ext cx="3830776" cy="29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3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reglas generales para determinar distribuciones de frecuencias para  datos agrupados en intervalos son:</a:t>
            </a:r>
          </a:p>
          <a:p>
            <a:pPr algn="just"/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Calcular el Rango (R).-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También se llama recorrido o amplitud total. Es a diferencia entre el valor mayor y el menor de los datos.</a:t>
            </a:r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508E0BF-7862-8FB5-BE04-42D41F18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11" y="3452849"/>
            <a:ext cx="3238778" cy="82712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4947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Seleccionar el Número de Intervalos de Clase (ni).-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 debe ser menor de 5 y mayor de 12, ya que un número mayor o menor de clase podría afectar el comportamiento de los datos. Para calcular el número de intervalos se aplica la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Sturges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(Donde “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n”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el tamaño de la muestra.):</a:t>
            </a:r>
            <a:endParaRPr lang="es-ES" sz="18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E6697E-FB64-28E8-9BC7-49B6CEE8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64" y="3100669"/>
            <a:ext cx="4130471" cy="83828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9849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Calcular el Ancho del Intervalo ( i 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obtiene dividiendo el Rango (R) entre el número de intervalos (ni).</a:t>
            </a:r>
            <a:endParaRPr lang="es-ES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92010C-6E83-FFA7-0ED0-4C9B69A7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9" y="2571750"/>
            <a:ext cx="1317810" cy="131781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1157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827322"/>
            <a:ext cx="72883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3.4</a:t>
            </a:r>
            <a:r>
              <a:rPr lang="en-US" sz="3000" b="1" dirty="0">
                <a:solidFill>
                  <a:schemeClr val="tx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Extracción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Características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78522" y="1424343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carpeta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Actividad 3.4 (Extracción de Características)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Mexico.csv y los archivos .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csv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otras 2 ciudades de su elección (A partir de las bases de datos listings.csv.gz), ingresar a: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  <a:hlinkClick r:id="rId4"/>
              </a:rPr>
              <a:t>http://insideairbnb.com/get-the-data/</a:t>
            </a:r>
            <a:endParaRPr lang="de-DE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métodos para reemplazar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valores nulos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del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dataframe</a:t>
            </a:r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métodos (Desviación Estándar o Rango Intercuartílico) para eliminar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del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dataframe</a:t>
            </a:r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Extraer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características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partir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univariado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diferentes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categóricas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(20).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Mostrar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resultados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,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mediante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tablas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890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283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3.4</a:t>
            </a:r>
            <a:r>
              <a:rPr lang="en-US" sz="3000" b="1" dirty="0">
                <a:solidFill>
                  <a:schemeClr val="tx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Extracción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Características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78522" y="140002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Categorizar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variables: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host_response_rate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host_acceptance_rate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host_total_listings_count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“accommodates”,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bathrooms_text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“beds”, “price”,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maximum_nights_avg_ntm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“availability_365”,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number_of_reviews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review_scores_value</a:t>
            </a:r>
            <a:r>
              <a:rPr lang="en-U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“reviews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_per_month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Sturges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desplegar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frecuencias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categorías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7.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Google COLAB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GitHub,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.doc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general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que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hallazgos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obtenidos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8.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52500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https://itesm.zoom.us/j/9648719322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333462" y="1921615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Analítica de Datos Aplicada a Riesgos Laborales y Seguridad y Salud en el  Trabajo | Universidad de Bogotá Jorge Tadeo Loza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1066941" y="509825"/>
            <a:ext cx="4324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ANALÍTICA DE DATOS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409516" y="3551274"/>
            <a:ext cx="2252610" cy="1210527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Consideración de valores atípicos y valores faltantes, así como suavizado de datos para identificar posibles modelos.</a:t>
            </a:r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626068" y="3779475"/>
            <a:ext cx="1891861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Cálculo de estadísticas básicas para describir la ubicación, escala y forma generales de los datos.</a:t>
            </a:r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1387367" y="1125848"/>
            <a:ext cx="3142288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Consideración de valores atípicos y valores faltantes, así como suavizado de datos para identificar posibles modelos.</a:t>
            </a:r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68974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F3F3F3"/>
                </a:solidFill>
              </a:rPr>
              <a:t>Busqueda de correlación de los datos.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4858350" y="1421791"/>
            <a:ext cx="2574321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Representación gráfica de datos para identificar patrones y tendencias.</a:t>
            </a:r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1954923" y="2013705"/>
            <a:ext cx="2096586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>
                <a:latin typeface="Rajdhani"/>
                <a:ea typeface="Rajdhani"/>
                <a:cs typeface="Rajdhani"/>
                <a:sym typeface="Rajdhani"/>
              </a:rPr>
              <a:t>PRE-PROCESAMIENTO</a:t>
            </a: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2886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>
                <a:latin typeface="Rajdhani"/>
                <a:ea typeface="Rajdhani"/>
                <a:cs typeface="Rajdhani"/>
                <a:sym typeface="Rajdhani"/>
              </a:rPr>
              <a:t>VISUALIZACIÓN</a:t>
            </a: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325821" y="3283565"/>
            <a:ext cx="2378346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EXTRACCIÓN DE DATOS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34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CORRELACIÓN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394842" y="3348462"/>
            <a:ext cx="2280745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>
                <a:latin typeface="Rajdhani"/>
                <a:ea typeface="Rajdhani"/>
                <a:cs typeface="Rajdhani"/>
                <a:sym typeface="Rajdhani"/>
              </a:rPr>
              <a:t>Resumen o Extracción de Características</a:t>
            </a: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3" name="Google Shape;713;p36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4" name="Google Shape;714;p36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stCxn id="713" idx="6"/>
            <a:endCxn id="714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719;p36"/>
          <p:cNvGrpSpPr/>
          <p:nvPr/>
        </p:nvGrpSpPr>
        <p:grpSpPr>
          <a:xfrm>
            <a:off x="1332734" y="2826965"/>
            <a:ext cx="288452" cy="275353"/>
            <a:chOff x="4126815" y="2760704"/>
            <a:chExt cx="380393" cy="363118"/>
          </a:xfrm>
        </p:grpSpPr>
        <p:sp>
          <p:nvSpPr>
            <p:cNvPr id="720" name="Google Shape;720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724;p36"/>
          <p:cNvGrpSpPr/>
          <p:nvPr/>
        </p:nvGrpSpPr>
        <p:grpSpPr>
          <a:xfrm>
            <a:off x="2885622" y="2824148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" name="Google Shape;732;p36"/>
          <p:cNvGrpSpPr/>
          <p:nvPr/>
        </p:nvGrpSpPr>
        <p:grpSpPr>
          <a:xfrm>
            <a:off x="4417196" y="2834313"/>
            <a:ext cx="309505" cy="260656"/>
            <a:chOff x="2171474" y="3369229"/>
            <a:chExt cx="408156" cy="343737"/>
          </a:xfrm>
        </p:grpSpPr>
        <p:sp>
          <p:nvSpPr>
            <p:cNvPr id="733" name="Google Shape;733;p36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10847;p59"/>
          <p:cNvGrpSpPr/>
          <p:nvPr/>
        </p:nvGrpSpPr>
        <p:grpSpPr>
          <a:xfrm>
            <a:off x="7474663" y="2771373"/>
            <a:ext cx="377474" cy="335748"/>
            <a:chOff x="854261" y="2908813"/>
            <a:chExt cx="377474" cy="335748"/>
          </a:xfrm>
        </p:grpSpPr>
        <p:sp>
          <p:nvSpPr>
            <p:cNvPr id="49" name="Google Shape;10848;p59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0849;p59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0850;p59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851;p59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0852;p59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0333;p58"/>
          <p:cNvGrpSpPr/>
          <p:nvPr/>
        </p:nvGrpSpPr>
        <p:grpSpPr>
          <a:xfrm>
            <a:off x="5938210" y="2774479"/>
            <a:ext cx="379489" cy="366046"/>
            <a:chOff x="1284212" y="1963766"/>
            <a:chExt cx="379489" cy="366046"/>
          </a:xfrm>
        </p:grpSpPr>
        <p:sp>
          <p:nvSpPr>
            <p:cNvPr id="55" name="Google Shape;10334;p58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56" name="Google Shape;10335;p58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54" name="Google Shape;258;p31"/>
          <p:cNvCxnSpPr/>
          <p:nvPr/>
        </p:nvCxnSpPr>
        <p:spPr>
          <a:xfrm>
            <a:off x="1029794" y="473489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7" name="Google Shape;260;p31"/>
          <p:cNvGrpSpPr/>
          <p:nvPr/>
        </p:nvGrpSpPr>
        <p:grpSpPr>
          <a:xfrm>
            <a:off x="501355" y="604619"/>
            <a:ext cx="379958" cy="379958"/>
            <a:chOff x="1190625" y="238125"/>
            <a:chExt cx="5219200" cy="5219200"/>
          </a:xfrm>
        </p:grpSpPr>
        <p:sp>
          <p:nvSpPr>
            <p:cNvPr id="58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0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234462" y="971850"/>
            <a:ext cx="4076163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VALORES ATÍPICOS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49"/>
            <a:ext cx="3425700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-Valores atípicos</a:t>
            </a:r>
          </a:p>
          <a:p>
            <a:pPr marL="146050" indent="0">
              <a:buSzPts val="1300"/>
            </a:pPr>
            <a:r>
              <a:rPr lang="es-ES" dirty="0"/>
              <a:t>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290184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467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300"/>
            <a:ext cx="3486779" cy="271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s-ES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</a:t>
            </a:r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una observación anormal y extrema en una muestra estadística o serie temporal de datos que puede afectar potencialmente a la estimación de los parámetros del mismo.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valores atípicos pueden ser indicativos de datos que pertenecen a una población diferente del resto de las muestras establecidas.</a:t>
            </a:r>
          </a:p>
        </p:txBody>
      </p:sp>
      <p:pic>
        <p:nvPicPr>
          <p:cNvPr id="2" name="Picture 2" descr="Curso de ESTADESTECA MAL: 3. ¿Tus datos son muy feos? Qué hacer con los  outliers | Fernando Blanco, Ph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4095" y="1073499"/>
            <a:ext cx="5001050" cy="3890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atípicos son en ocasiones una cuestión subjetiva, y existen numerosos métodos para clasificarlos. 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método más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enpleado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por su sencillez y resultados es el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test de </a:t>
            </a:r>
            <a:r>
              <a:rPr lang="es-ES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Tukey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que toma como referencia la diferencia entre el primer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"Q1"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el tercer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"Q3",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 rango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intercuartílico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En un diagrama de caja se considera un valor atípico el que se encuentra 1,5 veces esa distancia de uno de esos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cuartiles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(atípico leve) o a 3 veces esa distancia (atípico extremo).</a:t>
            </a: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6868" name="Picture 4" descr="Diagramas de caj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6772" y="1840052"/>
            <a:ext cx="4835874" cy="2390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el caso de la distribución normal se considera que un valor es extremo cuando está 3 desviaciones típicas alejado de la media. Dado que la distribución normal tiene 2 colas, tenemos que tener en cuenta de que puede alejarse tanto por el lado negativo como el lado positivo.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extremos se denominan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inglés.</a:t>
            </a: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internos se denominan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insiders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inglés.</a:t>
            </a: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8914" name="Picture 2" descr="Identificación de los valores atípico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79147" y="1156346"/>
            <a:ext cx="3125037" cy="1993218"/>
          </a:xfrm>
          <a:prstGeom prst="rect">
            <a:avLst/>
          </a:prstGeom>
          <a:noFill/>
        </p:spPr>
      </p:pic>
      <p:pic>
        <p:nvPicPr>
          <p:cNvPr id="38916" name="Picture 4" descr="Campana de Gauss en formación | mastermb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1786" y="3239337"/>
            <a:ext cx="4062214" cy="190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234462" y="971850"/>
            <a:ext cx="4076163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EXTRACCIÓN DE CARACTERÍSTICAS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49"/>
            <a:ext cx="3425700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-Extracción de Características</a:t>
            </a:r>
          </a:p>
          <a:p>
            <a:pPr marL="146050" lvl="0" indent="0">
              <a:buSzPts val="1300"/>
            </a:pPr>
            <a:r>
              <a:rPr lang="es-ES" dirty="0"/>
              <a:t> -Visualización</a:t>
            </a:r>
          </a:p>
          <a:p>
            <a:pPr marL="146050" indent="0">
              <a:buSzPts val="1300"/>
            </a:pPr>
            <a:r>
              <a:rPr lang="es-ES" dirty="0"/>
              <a:t>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290184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889044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7701</TotalTime>
  <Words>1281</Words>
  <Application>Microsoft Office PowerPoint</Application>
  <PresentationFormat>Presentación en pantalla (16:9)</PresentationFormat>
  <Paragraphs>164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Fira Sans Condensed Light</vt:lpstr>
      <vt:lpstr>Advent Pro Light</vt:lpstr>
      <vt:lpstr>Rajdhani</vt:lpstr>
      <vt:lpstr>Arial</vt:lpstr>
      <vt:lpstr>Anton</vt:lpstr>
      <vt:lpstr>Ai Tech Agency by Slidesgo</vt:lpstr>
      <vt:lpstr>Presentación de PowerPoint</vt:lpstr>
      <vt:lpstr>Bienvenida</vt:lpstr>
      <vt:lpstr>Presentación de PowerPoint</vt:lpstr>
      <vt:lpstr>ANALÍTICA DE DATOS</vt:lpstr>
      <vt:lpstr>VALORES ATÍPICOS</vt:lpstr>
      <vt:lpstr>Presentación de PowerPoint</vt:lpstr>
      <vt:lpstr>Presentación de PowerPoint</vt:lpstr>
      <vt:lpstr>Presentación de PowerPoint</vt:lpstr>
      <vt:lpstr>EXTRACCIÓN DE CARACTERÍSTICAS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258</cp:revision>
  <dcterms:modified xsi:type="dcterms:W3CDTF">2024-09-25T17:48:44Z</dcterms:modified>
</cp:coreProperties>
</file>