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7"/>
  </p:notesMasterIdLst>
  <p:sldIdLst>
    <p:sldId id="256" r:id="rId2"/>
    <p:sldId id="357" r:id="rId3"/>
    <p:sldId id="358" r:id="rId4"/>
    <p:sldId id="364" r:id="rId5"/>
    <p:sldId id="365" r:id="rId6"/>
    <p:sldId id="366" r:id="rId7"/>
    <p:sldId id="378" r:id="rId8"/>
    <p:sldId id="370" r:id="rId9"/>
    <p:sldId id="372" r:id="rId10"/>
    <p:sldId id="375" r:id="rId11"/>
    <p:sldId id="374" r:id="rId12"/>
    <p:sldId id="377" r:id="rId13"/>
    <p:sldId id="412" r:id="rId14"/>
    <p:sldId id="414" r:id="rId15"/>
    <p:sldId id="415" r:id="rId16"/>
    <p:sldId id="416" r:id="rId17"/>
    <p:sldId id="417" r:id="rId18"/>
    <p:sldId id="418" r:id="rId19"/>
    <p:sldId id="419" r:id="rId20"/>
    <p:sldId id="420" r:id="rId21"/>
    <p:sldId id="424" r:id="rId22"/>
    <p:sldId id="407" r:id="rId23"/>
    <p:sldId id="408" r:id="rId24"/>
    <p:sldId id="425" r:id="rId25"/>
    <p:sldId id="280" r:id="rId26"/>
  </p:sldIdLst>
  <p:sldSz cx="9144000" cy="5143500" type="screen16x9"/>
  <p:notesSz cx="6858000" cy="9144000"/>
  <p:embeddedFontLst>
    <p:embeddedFont>
      <p:font typeface="Advent Pro Light" panose="020B0604020202020204" charset="0"/>
      <p:regular r:id="rId28"/>
      <p:bold r:id="rId29"/>
    </p:embeddedFont>
    <p:embeddedFont>
      <p:font typeface="Anton" pitchFamily="2" charset="0"/>
      <p:regular r:id="rId30"/>
    </p:embeddedFont>
    <p:embeddedFont>
      <p:font typeface="Fira Sans Condensed Light" panose="020B0403050000020004" pitchFamily="34" charset="0"/>
      <p:regular r:id="rId31"/>
      <p:bold r:id="rId32"/>
      <p:italic r:id="rId33"/>
      <p:boldItalic r:id="rId34"/>
    </p:embeddedFont>
    <p:embeddedFont>
      <p:font typeface="Rajdhani" panose="020B060402020202020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09" autoAdjust="0"/>
  </p:normalViewPr>
  <p:slideViewPr>
    <p:cSldViewPr snapToGrid="0">
      <p:cViewPr varScale="1">
        <p:scale>
          <a:sx n="82" d="100"/>
          <a:sy n="82" d="100"/>
        </p:scale>
        <p:origin x="10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8064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54378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6845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5889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4766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91994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5435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0055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0665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1" r:id="rId7"/>
    <p:sldLayoutId id="214748367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20.gif"/></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21.gif"/></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22.gif"/></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TI3002C</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Analítica de datos y herramientas de inteligencia artificial II </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19 de Septiembre del 2024</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chemeClr val="bg1">
                    <a:lumMod val="60000"/>
                    <a:lumOff val="40000"/>
                  </a:schemeClr>
                </a:solidFill>
                <a:latin typeface="Rajdhani"/>
                <a:ea typeface="Rajdhani"/>
                <a:cs typeface="Rajdhani"/>
                <a:sym typeface="Rajdhani"/>
              </a:rPr>
              <a:t>Python</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chemeClr val="bg1">
                    <a:lumMod val="60000"/>
                    <a:lumOff val="40000"/>
                  </a:schemeClr>
                </a:solidFill>
                <a:effectLst/>
                <a:uLnTx/>
                <a:uFillTx/>
                <a:latin typeface="Rajdhani"/>
                <a:ea typeface="Rajdhani"/>
                <a:cs typeface="Rajdhani"/>
                <a:sym typeface="Rajdhani"/>
              </a:rPr>
              <a:t>Interprete</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la versión mas reciente de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python</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Ingresar a: https://www.python.org/</a:t>
            </a:r>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603;p42"/>
          <p:cNvSpPr txBox="1"/>
          <p:nvPr/>
        </p:nvSpPr>
        <p:spPr>
          <a:xfrm>
            <a:off x="423530" y="280707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Crear una carpeta en el escritorio</a:t>
            </a:r>
          </a:p>
          <a:p>
            <a:pPr algn="just"/>
            <a:r>
              <a:rPr lang="en-US" sz="1600" dirty="0" err="1">
                <a:solidFill>
                  <a:srgbClr val="F3F3F3"/>
                </a:solidFill>
                <a:latin typeface="Fira Sans Condensed Light"/>
                <a:ea typeface="Fira Sans Condensed Light"/>
                <a:cs typeface="Fira Sans Condensed Light"/>
                <a:sym typeface="Fira Sans Condensed Light"/>
              </a:rPr>
              <a:t>Nombre</a:t>
            </a:r>
            <a:r>
              <a:rPr lang="en-US" sz="1600" dirty="0">
                <a:solidFill>
                  <a:srgbClr val="F3F3F3"/>
                </a:solidFill>
                <a:latin typeface="Fira Sans Condensed Light"/>
                <a:ea typeface="Fira Sans Condensed Light"/>
                <a:cs typeface="Fira Sans Condensed Light"/>
                <a:sym typeface="Fira Sans Condensed Light"/>
              </a:rPr>
              <a:t> de la </a:t>
            </a:r>
            <a:r>
              <a:rPr lang="en-US" sz="1600" dirty="0" err="1">
                <a:solidFill>
                  <a:srgbClr val="F3F3F3"/>
                </a:solidFill>
                <a:latin typeface="Fira Sans Condensed Light"/>
                <a:ea typeface="Fira Sans Condensed Light"/>
                <a:cs typeface="Fira Sans Condensed Light"/>
                <a:sym typeface="Fira Sans Condensed Light"/>
              </a:rPr>
              <a:t>carpeta</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Proyecto</a:t>
            </a:r>
            <a:endParaRPr lang="es-ES" sz="1600" dirty="0">
              <a:solidFill>
                <a:srgbClr val="F3F3F3"/>
              </a:solidFill>
              <a:latin typeface="Fira Sans Condensed Light"/>
              <a:ea typeface="Fira Sans Condensed Light"/>
              <a:cs typeface="Fira Sans Condensed Light"/>
              <a:sym typeface="Fira Sans Condensed Light"/>
            </a:endParaRP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Visual</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Studio Code (Editor)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pic>
        <p:nvPicPr>
          <p:cNvPr id="48130" name="Picture 2" descr="Editor de código Visual Studio Code para el desarrollo web - Iván Andréi"/>
          <p:cNvPicPr>
            <a:picLocks noChangeAspect="1" noChangeArrowheads="1"/>
          </p:cNvPicPr>
          <p:nvPr/>
        </p:nvPicPr>
        <p:blipFill>
          <a:blip r:embed="rId4"/>
          <a:srcRect/>
          <a:stretch>
            <a:fillRect/>
          </a:stretch>
        </p:blipFill>
        <p:spPr bwMode="auto">
          <a:xfrm>
            <a:off x="583792" y="2449937"/>
            <a:ext cx="4072290" cy="2290229"/>
          </a:xfrm>
          <a:prstGeom prst="rect">
            <a:avLst/>
          </a:prstGeom>
          <a:noFill/>
        </p:spPr>
      </p:pic>
      <p:cxnSp>
        <p:nvCxnSpPr>
          <p:cNvPr id="18" name="Google Shape;258;p31"/>
          <p:cNvCxnSpPr/>
          <p:nvPr/>
        </p:nvCxnSpPr>
        <p:spPr>
          <a:xfrm rot="16200000" flipH="1">
            <a:off x="4067504" y="3573517"/>
            <a:ext cx="2196662" cy="1051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5444359" y="2402443"/>
            <a:ext cx="3520965" cy="2306191"/>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Visual Studio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Code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a:solidFill>
                  <a:schemeClr val="accent4"/>
                </a:solidFill>
                <a:latin typeface="Fira Sans Condensed Light" panose="020B0604020202020204" charset="0"/>
                <a:cs typeface="Times New Roman" panose="02020603050405020304" pitchFamily="18" charset="0"/>
              </a:rPr>
              <a:t>Es un editor de código fuente desarrollado por Microsoft para Windows, Linux, </a:t>
            </a:r>
            <a:r>
              <a:rPr lang="es-ES" sz="1600" dirty="0" err="1">
                <a:solidFill>
                  <a:schemeClr val="accent4"/>
                </a:solidFill>
                <a:latin typeface="Fira Sans Condensed Light" panose="020B0604020202020204" charset="0"/>
                <a:cs typeface="Times New Roman" panose="02020603050405020304" pitchFamily="18" charset="0"/>
              </a:rPr>
              <a:t>macOS</a:t>
            </a:r>
            <a:r>
              <a:rPr lang="es-ES" sz="1600" dirty="0">
                <a:solidFill>
                  <a:schemeClr val="accent4"/>
                </a:solidFill>
                <a:latin typeface="Fira Sans Condensed Light" panose="020B0604020202020204" charset="0"/>
                <a:cs typeface="Times New Roman" panose="02020603050405020304" pitchFamily="18" charset="0"/>
              </a:rPr>
              <a:t> y Web. Incluye soporte para la depuración, control integrado de </a:t>
            </a:r>
            <a:r>
              <a:rPr lang="es-ES" sz="1600" dirty="0" err="1">
                <a:solidFill>
                  <a:schemeClr val="accent4"/>
                </a:solidFill>
                <a:latin typeface="Fira Sans Condensed Light" panose="020B0604020202020204" charset="0"/>
                <a:cs typeface="Times New Roman" panose="02020603050405020304" pitchFamily="18" charset="0"/>
              </a:rPr>
              <a:t>Git</a:t>
            </a:r>
            <a:r>
              <a:rPr lang="es-ES" sz="1600" dirty="0">
                <a:solidFill>
                  <a:schemeClr val="accent4"/>
                </a:solidFill>
                <a:latin typeface="Fira Sans Condensed Light" panose="020B0604020202020204" charset="0"/>
                <a:cs typeface="Times New Roman" panose="02020603050405020304" pitchFamily="18" charset="0"/>
              </a:rPr>
              <a:t>, resaltado de sintaxis, finalización inteligente de código, fragmentos y refactorización de código.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Consola</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extensiones requeridas </a:t>
            </a:r>
          </a:p>
          <a:p>
            <a:pPr algn="just"/>
            <a:r>
              <a:rPr lang="es-ES" sz="1600" dirty="0">
                <a:solidFill>
                  <a:schemeClr val="accent4"/>
                </a:solidFill>
                <a:latin typeface="Fira Sans Condensed Light" panose="020B0604020202020204" charset="0"/>
                <a:cs typeface="Times New Roman" panose="02020603050405020304" pitchFamily="18" charset="0"/>
              </a:rPr>
              <a:t>Ingresar a extensiones y buscar:</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56322" name="Picture 2"/>
          <p:cNvPicPr>
            <a:picLocks noChangeAspect="1" noChangeArrowheads="1"/>
          </p:cNvPicPr>
          <p:nvPr/>
        </p:nvPicPr>
        <p:blipFill>
          <a:blip r:embed="rId4"/>
          <a:srcRect t="11925" r="76735" b="31208"/>
          <a:stretch>
            <a:fillRect/>
          </a:stretch>
        </p:blipFill>
        <p:spPr bwMode="auto">
          <a:xfrm>
            <a:off x="5244663" y="1054977"/>
            <a:ext cx="2952061" cy="4056993"/>
          </a:xfrm>
          <a:prstGeom prst="rect">
            <a:avLst/>
          </a:prstGeom>
          <a:noFill/>
          <a:ln w="9525">
            <a:noFill/>
            <a:miter lim="800000"/>
            <a:headEnd/>
            <a:tailEnd/>
          </a:ln>
          <a:effectLst/>
        </p:spPr>
      </p:pic>
      <p:sp>
        <p:nvSpPr>
          <p:cNvPr id="9" name="Google Shape;1603;p42"/>
          <p:cNvSpPr txBox="1"/>
          <p:nvPr/>
        </p:nvSpPr>
        <p:spPr>
          <a:xfrm>
            <a:off x="476084" y="3238003"/>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Clonar repositorio en carpeta proyecto</a:t>
            </a:r>
          </a:p>
          <a:p>
            <a:pPr algn="just"/>
            <a:r>
              <a:rPr lang="es-ES" sz="1600" dirty="0" err="1">
                <a:solidFill>
                  <a:schemeClr val="accent4"/>
                </a:solidFill>
                <a:latin typeface="Fira Sans Condensed Light" panose="020B0604020202020204" charset="0"/>
                <a:cs typeface="Times New Roman" panose="02020603050405020304" pitchFamily="18" charset="0"/>
              </a:rPr>
              <a:t>git</a:t>
            </a:r>
            <a:r>
              <a:rPr lang="es-ES" sz="1600" dirty="0">
                <a:solidFill>
                  <a:schemeClr val="accent4"/>
                </a:solidFill>
                <a:latin typeface="Fira Sans Condensed Light" panose="020B0604020202020204" charset="0"/>
                <a:cs typeface="Times New Roman" panose="02020603050405020304" pitchFamily="18" charset="0"/>
              </a:rPr>
              <a:t> clone https://github.com/freddy-7/proyecto1.git</a:t>
            </a:r>
            <a:endParaRPr lang="es-ES" dirty="0">
              <a:solidFill>
                <a:srgbClr val="F3F3F3"/>
              </a:solidFill>
              <a:latin typeface="Fira Sans Condensed Light"/>
              <a:ea typeface="Fira Sans Condensed Light"/>
              <a:cs typeface="Fira Sans Condensed Light"/>
              <a:sym typeface="Fira Sans Condensed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1026" name="Picture 2" descr="Filtrar datos—ArcGIS Insights | Documentación">
            <a:extLst>
              <a:ext uri="{FF2B5EF4-FFF2-40B4-BE49-F238E27FC236}">
                <a16:creationId xmlns:a16="http://schemas.microsoft.com/office/drawing/2014/main" id="{EBC3BAFE-71F7-6DE9-DB49-A91BDF4A21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041" y="2770696"/>
            <a:ext cx="2876550" cy="229552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The Learning Gate | Tec de Monterrey"/>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Extracción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50898" y="1374732"/>
            <a:ext cx="8297802"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FILTROS DE DATOS</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Al consultar un conjunto de datos, como usuario de un portal de datos abiertos, posiblemente busque unos datos concretos acerca del conjunto de datos. Para encontrar esos datos específicos más fácilmente, en lugar de desplazarse por decenas o centenares de registros, dispone de varias opciones de filtro.</a:t>
            </a:r>
            <a:endParaRPr lang="es-ES" dirty="0">
              <a:solidFill>
                <a:srgbClr val="F3F3F3"/>
              </a:solidFill>
              <a:latin typeface="Fira Sans Condensed Light"/>
              <a:ea typeface="Fira Sans Condensed Light"/>
              <a:cs typeface="Fira Sans Condensed Light"/>
              <a:sym typeface="Fira Sans Condensed Light"/>
            </a:endParaRPr>
          </a:p>
        </p:txBody>
      </p:sp>
      <p:cxnSp>
        <p:nvCxnSpPr>
          <p:cNvPr id="8" name="7 Conector recto de flecha"/>
          <p:cNvCxnSpPr>
            <a:cxnSpLocks/>
          </p:cNvCxnSpPr>
          <p:nvPr/>
        </p:nvCxnSpPr>
        <p:spPr>
          <a:xfrm>
            <a:off x="2444486" y="4074366"/>
            <a:ext cx="1453662" cy="483623"/>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Extracción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50898" y="1374732"/>
            <a:ext cx="8297802"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FILTROS DE DATOS</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Al consultar un conjunto de datos, como usuario de un portal de datos abiertos, posiblemente busque unos datos concretos acerca del conjunto de datos. Para encontrar esos datos específicos más fácilmente, en lugar de desplazarse por decenas o centenares de registros, dispone de varias opciones de filtro.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Dataset filters">
            <a:extLst>
              <a:ext uri="{FF2B5EF4-FFF2-40B4-BE49-F238E27FC236}">
                <a16:creationId xmlns:a16="http://schemas.microsoft.com/office/drawing/2014/main" id="{C28334A7-4213-BBD8-7767-4CA3CEB8C01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612" b="57248"/>
          <a:stretch/>
        </p:blipFill>
        <p:spPr bwMode="auto">
          <a:xfrm>
            <a:off x="393701" y="3045207"/>
            <a:ext cx="2293937" cy="139596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ataset filters">
            <a:extLst>
              <a:ext uri="{FF2B5EF4-FFF2-40B4-BE49-F238E27FC236}">
                <a16:creationId xmlns:a16="http://schemas.microsoft.com/office/drawing/2014/main" id="{76106C82-538F-D931-184B-EB991356841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64" t="44078" r="2112" b="23533"/>
          <a:stretch/>
        </p:blipFill>
        <p:spPr bwMode="auto">
          <a:xfrm>
            <a:off x="3406127" y="2944536"/>
            <a:ext cx="2211905" cy="16659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Dataset filters">
            <a:extLst>
              <a:ext uri="{FF2B5EF4-FFF2-40B4-BE49-F238E27FC236}">
                <a16:creationId xmlns:a16="http://schemas.microsoft.com/office/drawing/2014/main" id="{14AA7B78-6B57-55CC-42DC-D7BDB459B6E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1" t="76389" r="3798" b="678"/>
          <a:stretch/>
        </p:blipFill>
        <p:spPr bwMode="auto">
          <a:xfrm>
            <a:off x="6336522" y="3153403"/>
            <a:ext cx="2211905" cy="117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610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Extracción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50898" y="1374732"/>
            <a:ext cx="8297802"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FILTROS DE DATOS</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Al consultar un conjunto de datos, como usuario de un portal de datos abiertos, posiblemente busque unos datos concretos acerca del conjunto de datos. Para encontrar esos datos específicos más fácilmente, en lugar de desplazarse por decenas o centenares de registros, dispone de varias opciones de filtro.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Dataset filters">
            <a:extLst>
              <a:ext uri="{FF2B5EF4-FFF2-40B4-BE49-F238E27FC236}">
                <a16:creationId xmlns:a16="http://schemas.microsoft.com/office/drawing/2014/main" id="{C28334A7-4213-BBD8-7767-4CA3CEB8C01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612" b="57248"/>
          <a:stretch/>
        </p:blipFill>
        <p:spPr bwMode="auto">
          <a:xfrm>
            <a:off x="393701" y="3045207"/>
            <a:ext cx="2293937" cy="139596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ataset filters">
            <a:extLst>
              <a:ext uri="{FF2B5EF4-FFF2-40B4-BE49-F238E27FC236}">
                <a16:creationId xmlns:a16="http://schemas.microsoft.com/office/drawing/2014/main" id="{76106C82-538F-D931-184B-EB991356841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64" t="44078" r="2112" b="23533"/>
          <a:stretch/>
        </p:blipFill>
        <p:spPr bwMode="auto">
          <a:xfrm>
            <a:off x="3406127" y="2944536"/>
            <a:ext cx="2211905" cy="16659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Dataset filters">
            <a:extLst>
              <a:ext uri="{FF2B5EF4-FFF2-40B4-BE49-F238E27FC236}">
                <a16:creationId xmlns:a16="http://schemas.microsoft.com/office/drawing/2014/main" id="{14AA7B78-6B57-55CC-42DC-D7BDB459B6E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1" t="76389" r="3798" b="678"/>
          <a:stretch/>
        </p:blipFill>
        <p:spPr bwMode="auto">
          <a:xfrm>
            <a:off x="6336522" y="3153403"/>
            <a:ext cx="2211905" cy="117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835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Coeficiente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Correlación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vs Causa-</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Efecto</a:t>
            </a: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93701" y="1481843"/>
            <a:ext cx="3347394"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CORRELACIÓN POSITIVA</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Una correlación es una medida o grado de relación entre dos variables. Un conjunto de datos puede ser positivamente correlacionado, negativamente correlacionado o no correlacionado del todo. Así como un conjunto de valores incrementa el otro conjunto tiende a aumentar, entonces esto es llamado una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correlación positiva.</a:t>
            </a:r>
          </a:p>
        </p:txBody>
      </p: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26" name="Picture 2">
            <a:extLst>
              <a:ext uri="{FF2B5EF4-FFF2-40B4-BE49-F238E27FC236}">
                <a16:creationId xmlns:a16="http://schemas.microsoft.com/office/drawing/2014/main" id="{73F92E8F-31E5-C839-D139-1E1F1E83FB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575390"/>
            <a:ext cx="3347394" cy="3347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782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Coeficiente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Correlación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vs Causa-</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Efecto</a:t>
            </a: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93701" y="1481843"/>
            <a:ext cx="3347394"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CORRELACIÓN NEGATIVA</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Así como un conjunto de valores incrementa el otro conjunto tiende a disminuir, entonces esto es llamado una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correlación negativa</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t>
            </a:r>
            <a:endPar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endParaRPr>
          </a:p>
        </p:txBody>
      </p: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050" name="Picture 2">
            <a:extLst>
              <a:ext uri="{FF2B5EF4-FFF2-40B4-BE49-F238E27FC236}">
                <a16:creationId xmlns:a16="http://schemas.microsoft.com/office/drawing/2014/main" id="{C9FA02B0-5734-9513-882B-F2534094B0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569243"/>
            <a:ext cx="3353541" cy="3353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70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Coeficiente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Correlación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vs Causa-</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Efecto</a:t>
            </a: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93701" y="1481843"/>
            <a:ext cx="3347394"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CORRELACIÓN NULA</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Si el cambio en los valores de un conjunto no tiene efecto en los valores del otro, entonces esto es llamado como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"no correlación" </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o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“correlación cero".</a:t>
            </a:r>
          </a:p>
        </p:txBody>
      </p: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3074" name="Picture 2">
            <a:extLst>
              <a:ext uri="{FF2B5EF4-FFF2-40B4-BE49-F238E27FC236}">
                <a16:creationId xmlns:a16="http://schemas.microsoft.com/office/drawing/2014/main" id="{E217CEFE-2DA7-4155-CC17-5B1015E066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3046" y="1481843"/>
            <a:ext cx="3433396" cy="3433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732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Coeficiente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Correlación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vs Causa-</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Efecto</a:t>
            </a: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288193" y="1560705"/>
            <a:ext cx="3347394"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RELACIÓN CAUSAL</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Una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relación causal </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entre dos eventos existe si la ocurrencia del primero causa el otro. El primer evento es llamado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la causa </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y el segundo evento es llamado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efecto</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 Una correlación entre dos variables no implica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causalidad</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 Por otro lado, </a:t>
            </a:r>
            <a:r>
              <a:rPr lang="es-ES" sz="1600" b="1" dirty="0">
                <a:solidFill>
                  <a:schemeClr val="bg1">
                    <a:lumMod val="60000"/>
                    <a:lumOff val="40000"/>
                  </a:schemeClr>
                </a:solidFill>
                <a:latin typeface="Fira Sans Condensed Light" panose="020B0604020202020204" charset="0"/>
                <a:ea typeface="Fira Sans Condensed Light"/>
                <a:cs typeface="Times New Roman" panose="02020603050405020304" pitchFamily="18" charset="0"/>
                <a:sym typeface="Fira Sans Condensed Light"/>
              </a:rPr>
              <a:t>si hay una relación causal entre dos variables, estas deben estar correlacionadas</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t>
            </a:r>
            <a:endPar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endParaRPr>
          </a:p>
        </p:txBody>
      </p: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4098" name="Picture 2" descr="Causalidad, Validez y Confiabilidad | Concise Medical Knowledge">
            <a:extLst>
              <a:ext uri="{FF2B5EF4-FFF2-40B4-BE49-F238E27FC236}">
                <a16:creationId xmlns:a16="http://schemas.microsoft.com/office/drawing/2014/main" id="{05749E93-0926-2ED1-B5FF-295D585FAF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7811" y="2007991"/>
            <a:ext cx="5130323" cy="1954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140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pic>
        <p:nvPicPr>
          <p:cNvPr id="24578" name="Picture 2" descr="Qué es un Modelo de Analítica de Datos? - Northware"/>
          <p:cNvPicPr>
            <a:picLocks noChangeAspect="1" noChangeArrowheads="1"/>
          </p:cNvPicPr>
          <p:nvPr/>
        </p:nvPicPr>
        <p:blipFill>
          <a:blip r:embed="rId4"/>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Coeficiente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Correlación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vs Causa-</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Efecto</a:t>
            </a: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93701" y="1481843"/>
            <a:ext cx="3347394"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Ejemplo de NO CAUSALIDAD</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Un estudio muestra que hay una correlación negativa entre la ansiedad de un estudiante antes de una prueba y el puntaje del estudiante en una prueba. Pero no podemos decir que la ansiedad causa un puntaje más bajo en la prueba; podría haber otras razones, el estudiante quizá no estudió bien, entonces aquí la correlación no implica causalidad.</a:t>
            </a:r>
            <a:endPar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endParaRPr>
          </a:p>
        </p:txBody>
      </p: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2" name="Google Shape;1603;p42">
            <a:extLst>
              <a:ext uri="{FF2B5EF4-FFF2-40B4-BE49-F238E27FC236}">
                <a16:creationId xmlns:a16="http://schemas.microsoft.com/office/drawing/2014/main" id="{012A97AE-9852-50D6-D52F-7E65FE5E5E2E}"/>
              </a:ext>
            </a:extLst>
          </p:cNvPr>
          <p:cNvSpPr txBox="1"/>
          <p:nvPr/>
        </p:nvSpPr>
        <p:spPr>
          <a:xfrm>
            <a:off x="4883640" y="1481843"/>
            <a:ext cx="3347394"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Ejemplo de CAUSALIDAD</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Hay una correlación positiva entre el número de horas que Usted pasa estudiando y la calificación que obtiene. Aquí, si hay causalidad; si Usted pasa más tiempo estudiando, resultará en una calificación más alta.</a:t>
            </a:r>
            <a:endPar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endParaRPr>
          </a:p>
        </p:txBody>
      </p:sp>
    </p:spTree>
    <p:extLst>
      <p:ext uri="{BB962C8B-B14F-4D97-AF65-F5344CB8AC3E}">
        <p14:creationId xmlns:p14="http://schemas.microsoft.com/office/powerpoint/2010/main" val="1193790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 -Analítica de datos </a:t>
            </a:r>
          </a:p>
          <a:p>
            <a:pPr marL="146050" lvl="0" indent="0">
              <a:buSzPts val="1300"/>
            </a:pPr>
            <a:r>
              <a:rPr lang="es-ES" dirty="0"/>
              <a:t> -Valores Nulos</a:t>
            </a:r>
          </a:p>
          <a:p>
            <a:pPr marL="146050" lvl="0" indent="0">
              <a:buSzPts val="1300"/>
            </a:pPr>
            <a:r>
              <a:rPr lang="es-ES" dirty="0"/>
              <a:t> -Coeficiente de Correlación de Pearson</a:t>
            </a:r>
          </a:p>
          <a:p>
            <a:pPr marL="146050" indent="0">
              <a:buSzPts val="1300"/>
            </a:pPr>
            <a:r>
              <a:rPr lang="es-ES" dirty="0"/>
              <a:t> -Coeficiente de determinación</a:t>
            </a:r>
          </a:p>
          <a:p>
            <a:pPr marL="146050" indent="0">
              <a:buSzPts val="1300"/>
            </a:pPr>
            <a:r>
              <a:rPr lang="es-ES" dirty="0"/>
              <a:t> </a:t>
            </a:r>
            <a:endParaRPr dirty="0"/>
          </a:p>
        </p:txBody>
      </p:sp>
      <p:sp>
        <p:nvSpPr>
          <p:cNvPr id="176" name="Google Shape;176;p30"/>
          <p:cNvSpPr txBox="1">
            <a:spLocks noGrp="1"/>
          </p:cNvSpPr>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2108890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5506494" y="1537397"/>
            <a:ext cx="3486779" cy="3104942"/>
          </a:xfrm>
          <a:prstGeom prst="rect">
            <a:avLst/>
          </a:prstGeom>
          <a:noFill/>
          <a:ln>
            <a:noFill/>
          </a:ln>
        </p:spPr>
        <p:txBody>
          <a:bodyPr spcFirstLastPara="1" wrap="square" lIns="91425" tIns="182875" rIns="91425" bIns="0" anchor="t" anchorCtr="0">
            <a:noAutofit/>
          </a:bodyPr>
          <a:lstStyle/>
          <a:p>
            <a:pPr algn="just"/>
            <a:r>
              <a:rPr lang="es-ES" sz="1600" dirty="0">
                <a:solidFill>
                  <a:schemeClr val="tx2"/>
                </a:solidFill>
                <a:latin typeface="Fira Sans Condensed Light" panose="020B0604020202020204" charset="0"/>
                <a:cs typeface="Times New Roman" panose="02020603050405020304" pitchFamily="18" charset="0"/>
              </a:rPr>
              <a:t>En la gran mayoría de datos con la que trabajemos es muy probable que nos encontremos con valores perdidos, esto es algo muy normal. El valor faltante puede aparecer de distintas formas por ejemplo como un signo de </a:t>
            </a:r>
            <a:r>
              <a:rPr lang="es-ES" sz="1600" b="1" dirty="0">
                <a:solidFill>
                  <a:schemeClr val="tx2"/>
                </a:solidFill>
                <a:latin typeface="Fira Sans Condensed Light" panose="020B0604020202020204" charset="0"/>
                <a:cs typeface="Times New Roman" panose="02020603050405020304" pitchFamily="18" charset="0"/>
              </a:rPr>
              <a:t>interrogación,</a:t>
            </a:r>
            <a:r>
              <a:rPr lang="es-ES" sz="1600" dirty="0">
                <a:solidFill>
                  <a:schemeClr val="tx2"/>
                </a:solidFill>
                <a:latin typeface="Fira Sans Condensed Light" panose="020B0604020202020204" charset="0"/>
                <a:cs typeface="Times New Roman" panose="02020603050405020304" pitchFamily="18" charset="0"/>
              </a:rPr>
              <a:t> o </a:t>
            </a:r>
            <a:r>
              <a:rPr lang="es-ES" sz="1600" b="1" dirty="0">
                <a:solidFill>
                  <a:schemeClr val="tx2"/>
                </a:solidFill>
                <a:latin typeface="Fira Sans Condensed Light" panose="020B0604020202020204" charset="0"/>
                <a:cs typeface="Times New Roman" panose="02020603050405020304" pitchFamily="18" charset="0"/>
              </a:rPr>
              <a:t>N/A</a:t>
            </a:r>
            <a:r>
              <a:rPr lang="es-ES" sz="1600" dirty="0">
                <a:solidFill>
                  <a:schemeClr val="tx2"/>
                </a:solidFill>
                <a:latin typeface="Fira Sans Condensed Light" panose="020B0604020202020204" charset="0"/>
                <a:cs typeface="Times New Roman" panose="02020603050405020304" pitchFamily="18" charset="0"/>
              </a:rPr>
              <a:t>, como un </a:t>
            </a:r>
            <a:r>
              <a:rPr lang="es-ES" sz="1600" b="1" dirty="0">
                <a:solidFill>
                  <a:schemeClr val="tx2"/>
                </a:solidFill>
                <a:latin typeface="Fira Sans Condensed Light" panose="020B0604020202020204" charset="0"/>
                <a:cs typeface="Times New Roman" panose="02020603050405020304" pitchFamily="18" charset="0"/>
              </a:rPr>
              <a:t>0</a:t>
            </a:r>
            <a:r>
              <a:rPr lang="es-ES" sz="1600" dirty="0">
                <a:solidFill>
                  <a:schemeClr val="tx2"/>
                </a:solidFill>
                <a:latin typeface="Fira Sans Condensed Light" panose="020B0604020202020204" charset="0"/>
                <a:cs typeface="Times New Roman" panose="02020603050405020304" pitchFamily="18" charset="0"/>
              </a:rPr>
              <a:t> o simplemente como una </a:t>
            </a:r>
            <a:r>
              <a:rPr lang="es-ES" sz="1600" b="1" dirty="0">
                <a:solidFill>
                  <a:schemeClr val="tx2"/>
                </a:solidFill>
                <a:latin typeface="Fira Sans Condensed Light" panose="020B0604020202020204" charset="0"/>
                <a:cs typeface="Times New Roman" panose="02020603050405020304" pitchFamily="18" charset="0"/>
              </a:rPr>
              <a:t>celda en blanco</a:t>
            </a:r>
            <a:r>
              <a:rPr lang="es-ES" sz="1600" dirty="0">
                <a:solidFill>
                  <a:schemeClr val="tx2"/>
                </a:solidFill>
                <a:latin typeface="Fira Sans Condensed Light" panose="020B0604020202020204" charset="0"/>
                <a:cs typeface="Times New Roman" panose="02020603050405020304" pitchFamily="18" charset="0"/>
              </a:rPr>
              <a:t>, pero en su mayoría nos lo encontramos representado como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NaN</a:t>
            </a:r>
            <a:r>
              <a:rPr lang="es-ES" sz="1600" dirty="0">
                <a:solidFill>
                  <a:schemeClr val="tx2"/>
                </a:solidFill>
                <a:latin typeface="Fira Sans Condensed Light" panose="020B0604020202020204" charset="0"/>
                <a:cs typeface="Times New Roman" panose="02020603050405020304" pitchFamily="18" charset="0"/>
              </a:rPr>
              <a:t> que se refiere a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no un número</a:t>
            </a:r>
            <a:r>
              <a:rPr lang="es-ES" sz="1600" dirty="0">
                <a:solidFill>
                  <a:schemeClr val="tx2"/>
                </a:solidFill>
                <a:latin typeface="Fira Sans Condensed Light" panose="020B0604020202020204" charset="0"/>
                <a:cs typeface="Times New Roman" panose="02020603050405020304" pitchFamily="18" charset="0"/>
              </a:rPr>
              <a:t>”</a:t>
            </a:r>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26" name="Picture 2"/>
          <p:cNvPicPr>
            <a:picLocks noChangeAspect="1" noChangeArrowheads="1"/>
          </p:cNvPicPr>
          <p:nvPr/>
        </p:nvPicPr>
        <p:blipFill>
          <a:blip r:embed="rId4"/>
          <a:srcRect/>
          <a:stretch>
            <a:fillRect/>
          </a:stretch>
        </p:blipFill>
        <p:spPr bwMode="auto">
          <a:xfrm>
            <a:off x="382675" y="1557058"/>
            <a:ext cx="4842468" cy="3107742"/>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050" name="Picture 2"/>
          <p:cNvPicPr>
            <a:picLocks noChangeAspect="1" noChangeArrowheads="1"/>
          </p:cNvPicPr>
          <p:nvPr/>
        </p:nvPicPr>
        <p:blipFill>
          <a:blip r:embed="rId4"/>
          <a:srcRect l="2208"/>
          <a:stretch>
            <a:fillRect/>
          </a:stretch>
        </p:blipFill>
        <p:spPr bwMode="auto">
          <a:xfrm>
            <a:off x="4079631" y="1431472"/>
            <a:ext cx="4826141" cy="3125049"/>
          </a:xfrm>
          <a:prstGeom prst="rect">
            <a:avLst/>
          </a:prstGeom>
          <a:noFill/>
          <a:ln w="9525">
            <a:noFill/>
            <a:miter lim="800000"/>
            <a:headEnd/>
            <a:tailEnd/>
          </a:ln>
          <a:effectLst/>
        </p:spPr>
      </p:pic>
      <p:sp>
        <p:nvSpPr>
          <p:cNvPr id="10" name="Google Shape;1603;p42"/>
          <p:cNvSpPr txBox="1"/>
          <p:nvPr/>
        </p:nvSpPr>
        <p:spPr>
          <a:xfrm>
            <a:off x="321547" y="1517300"/>
            <a:ext cx="3486779" cy="2713056"/>
          </a:xfrm>
          <a:prstGeom prst="rect">
            <a:avLst/>
          </a:prstGeom>
          <a:noFill/>
          <a:ln>
            <a:noFill/>
          </a:ln>
        </p:spPr>
        <p:txBody>
          <a:bodyPr spcFirstLastPara="1" wrap="square" lIns="91425" tIns="182875" rIns="91425" bIns="0" anchor="t" anchorCtr="0">
            <a:noAutofit/>
          </a:bodyPr>
          <a:lstStyle/>
          <a:p>
            <a:pPr algn="just"/>
            <a:r>
              <a:rPr lang="es-ES" sz="1600" dirty="0">
                <a:solidFill>
                  <a:schemeClr val="tx2"/>
                </a:solidFill>
                <a:latin typeface="Fira Sans Condensed Light" panose="020B0604020202020204" charset="0"/>
                <a:cs typeface="Times New Roman" panose="02020603050405020304" pitchFamily="18" charset="0"/>
              </a:rPr>
              <a:t>Existen muchas maneras para corregir esto y todo dependerá de la persona que este analizando y obviamente del problema en sí para seleccionar cual es la mejor opción para aplicar. Las opciones típicas que debes considerar son las siguientes: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2.1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Valores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78522" y="1424343"/>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2 (</a:t>
            </a:r>
            <a:r>
              <a:rPr lang="en-US" sz="1600" b="1" dirty="0" err="1">
                <a:solidFill>
                  <a:schemeClr val="tx2"/>
                </a:solidFill>
                <a:latin typeface="Fira Sans Condensed Light" panose="020B0604020202020204" charset="0"/>
                <a:cs typeface="Times New Roman" panose="02020603050405020304" pitchFamily="18" charset="0"/>
              </a:rPr>
              <a:t>Valores</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Nulos</a:t>
            </a:r>
            <a:r>
              <a:rPr lang="en-US" sz="1600" b="1" dirty="0">
                <a:solidFill>
                  <a:schemeClr val="tx2"/>
                </a:solidFill>
                <a:latin typeface="Fira Sans Condensed Light" panose="020B0604020202020204" charset="0"/>
                <a:cs typeface="Times New Roman" panose="02020603050405020304" pitchFamily="18" charset="0"/>
              </a:rPr>
              <a:t>)</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VentasTotales.csv</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métodos para reemplazar </a:t>
            </a:r>
            <a:r>
              <a:rPr lang="es-ES" sz="1600" b="1" dirty="0">
                <a:solidFill>
                  <a:schemeClr val="tx2"/>
                </a:solidFill>
                <a:latin typeface="Fira Sans Condensed Light" panose="020B0604020202020204" charset="0"/>
                <a:cs typeface="Times New Roman" panose="02020603050405020304" pitchFamily="18" charset="0"/>
              </a:rPr>
              <a:t>valores nulos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en cada columna</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en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Por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columna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describir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cuales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fueron</a:t>
            </a:r>
            <a:r>
              <a:rPr lang="en-US" sz="1600" dirty="0">
                <a:solidFill>
                  <a:schemeClr val="tx2"/>
                </a:solidFill>
                <a:latin typeface="Fira Sans Condensed Light" panose="020B0604020202020204" charset="0"/>
                <a:cs typeface="Times New Roman" panose="02020603050405020304" pitchFamily="18" charset="0"/>
              </a:rPr>
              <a:t> las </a:t>
            </a:r>
            <a:r>
              <a:rPr lang="en-US" sz="1600" dirty="0" err="1">
                <a:solidFill>
                  <a:schemeClr val="tx2"/>
                </a:solidFill>
                <a:latin typeface="Fira Sans Condensed Light" panose="020B0604020202020204" charset="0"/>
                <a:cs typeface="Times New Roman" panose="02020603050405020304" pitchFamily="18" charset="0"/>
              </a:rPr>
              <a:t>técnicas</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tratamiento</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valores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nulos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utilizadas</a:t>
            </a:r>
            <a:r>
              <a:rPr lang="en-US" sz="1600" dirty="0">
                <a:solidFill>
                  <a:schemeClr val="tx2"/>
                </a:solidFill>
                <a:latin typeface="Fira Sans Condensed Light" panose="020B0604020202020204" charset="0"/>
                <a:cs typeface="Times New Roman" panose="02020603050405020304" pitchFamily="18" charset="0"/>
              </a:rPr>
              <a:t> para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variable y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a:t>
            </a:r>
            <a:r>
              <a:rPr lang="en-US" sz="1600" dirty="0">
                <a:solidFill>
                  <a:schemeClr val="tx2"/>
                </a:solidFill>
                <a:latin typeface="Fira Sans Condensed Light" panose="020B0604020202020204" charset="0"/>
                <a:cs typeface="Times New Roman" panose="02020603050405020304" pitchFamily="18" charset="0"/>
              </a:rPr>
              <a:t> final.</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err="1">
                <a:solidFill>
                  <a:schemeClr val="tx2"/>
                </a:solidFill>
                <a:latin typeface="Fira Sans Condensed Light" panose="020B0604020202020204" charset="0"/>
                <a:cs typeface="Times New Roman" panose="02020603050405020304" pitchFamily="18" charset="0"/>
              </a:rPr>
              <a:t>Subir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tx2"/>
                </a:solidFill>
                <a:latin typeface="Fira Sans Condensed Light" panose="020B0604020202020204" charset="0"/>
                <a:cs typeface="Times New Roman" panose="02020603050405020304" pitchFamily="18" charset="0"/>
              </a:rPr>
              <a:t>el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en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hlinkClick r:id="rId4"/>
              </a:rPr>
              <a:t>Alfredo.garcias@tec.mx</a:t>
            </a:r>
            <a:endParaRPr lang="es-ES" dirty="0"/>
          </a:p>
          <a:p>
            <a:pPr marL="0" indent="0" algn="ctr">
              <a:buClr>
                <a:schemeClr val="dk1"/>
              </a:buClr>
              <a:buFont typeface="Arial"/>
              <a:buNone/>
            </a:pPr>
            <a:r>
              <a:rPr lang="es-ES" dirty="0"/>
              <a:t>https://itesm.zoom.us/j/9648719322</a:t>
            </a:r>
          </a:p>
          <a:p>
            <a:pPr marL="0" indent="0" algn="ctr">
              <a:buClr>
                <a:schemeClr val="dk1"/>
              </a:buClr>
              <a:buFont typeface="Arial"/>
              <a:buNone/>
            </a:pPr>
            <a:r>
              <a:rPr lang="es-ES" dirty="0"/>
              <a:t> </a:t>
            </a:r>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333462" y="1921615"/>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“Los datos se están convirtiendo en la nueva materia prima de los negocios.”   </a:t>
            </a:r>
          </a:p>
          <a:p>
            <a:pPr algn="l"/>
            <a:r>
              <a:rPr lang="es-ES" dirty="0"/>
              <a:t>       </a:t>
            </a:r>
          </a:p>
          <a:p>
            <a:pPr algn="l"/>
            <a:r>
              <a:rPr lang="es-ES" dirty="0"/>
              <a:t>                                               –Craig </a:t>
            </a:r>
            <a:r>
              <a:rPr lang="es-ES" dirty="0" err="1"/>
              <a:t>Mundie</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4"/>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 -Analítica de datos </a:t>
            </a:r>
          </a:p>
          <a:p>
            <a:pPr marL="146050" lvl="0" indent="0">
              <a:buSzPts val="1300"/>
            </a:pPr>
            <a:r>
              <a:rPr lang="es-ES" dirty="0"/>
              <a:t> -Plataformas en la nube</a:t>
            </a:r>
          </a:p>
          <a:p>
            <a:pPr marL="146050" lvl="0" indent="0">
              <a:buSzPts val="1300"/>
            </a:pPr>
            <a:r>
              <a:rPr lang="es-ES" dirty="0"/>
              <a:t> -Plataformas de almacenamiento local</a:t>
            </a:r>
          </a:p>
          <a:p>
            <a:pPr marL="146050" indent="0">
              <a:buSzPts val="1300"/>
            </a:pPr>
            <a:r>
              <a:rPr lang="es-ES" dirty="0"/>
              <a:t> -Extracción de datos</a:t>
            </a:r>
          </a:p>
          <a:p>
            <a:pPr marL="146050" indent="0">
              <a:buSzPts val="1300"/>
            </a:pPr>
            <a:r>
              <a:rPr lang="es-ES" dirty="0"/>
              <a:t> -Coeficiente Correlación vs Causa-Efecto</a:t>
            </a:r>
            <a:endParaRPr dirty="0"/>
          </a:p>
        </p:txBody>
      </p:sp>
      <p:sp>
        <p:nvSpPr>
          <p:cNvPr id="176" name="Google Shape;176;p30"/>
          <p:cNvSpPr txBox="1">
            <a:spLocks noGrp="1"/>
          </p:cNvSpPr>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1648536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39938" name="Picture 2" descr="Analítica de Datos Aplicada a Riesgos Laborales y Seguridad y Salud en el  Trabajo | Universidad de Bogotá Jorge Tadeo Lozano"/>
          <p:cNvPicPr>
            <a:picLocks noChangeAspect="1" noChangeArrowheads="1"/>
          </p:cNvPicPr>
          <p:nvPr/>
        </p:nvPicPr>
        <p:blipFill>
          <a:blip r:embed="rId3"/>
          <a:srcRect/>
          <a:stretch>
            <a:fillRect/>
          </a:stretch>
        </p:blipFill>
        <p:spPr bwMode="auto">
          <a:xfrm>
            <a:off x="0" y="0"/>
            <a:ext cx="9144000" cy="5143500"/>
          </a:xfrm>
          <a:prstGeom prst="rect">
            <a:avLst/>
          </a:prstGeom>
          <a:noFill/>
        </p:spPr>
      </p:pic>
      <p:sp>
        <p:nvSpPr>
          <p:cNvPr id="699" name="Google Shape;699;p36"/>
          <p:cNvSpPr txBox="1">
            <a:spLocks noGrp="1"/>
          </p:cNvSpPr>
          <p:nvPr>
            <p:ph type="title"/>
          </p:nvPr>
        </p:nvSpPr>
        <p:spPr>
          <a:xfrm>
            <a:off x="1066941" y="509825"/>
            <a:ext cx="432486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ANALÍTICA DE DATOS</a:t>
            </a:r>
            <a:endParaRPr dirty="0"/>
          </a:p>
        </p:txBody>
      </p:sp>
      <p:sp>
        <p:nvSpPr>
          <p:cNvPr id="700" name="Google Shape;700;p36"/>
          <p:cNvSpPr txBox="1">
            <a:spLocks noGrp="1"/>
          </p:cNvSpPr>
          <p:nvPr>
            <p:ph type="subTitle" idx="4294967295"/>
          </p:nvPr>
        </p:nvSpPr>
        <p:spPr>
          <a:xfrm>
            <a:off x="409516" y="3551274"/>
            <a:ext cx="2252610" cy="1210527"/>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1" name="Google Shape;701;p36"/>
          <p:cNvSpPr txBox="1">
            <a:spLocks noGrp="1"/>
          </p:cNvSpPr>
          <p:nvPr>
            <p:ph type="subTitle" idx="4294967295"/>
          </p:nvPr>
        </p:nvSpPr>
        <p:spPr>
          <a:xfrm>
            <a:off x="3626068" y="3779475"/>
            <a:ext cx="1891861" cy="783900"/>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Cálculo de estadísticas básicas para describir la ubicación, escala y forma generales de los datos.</a:t>
            </a:r>
          </a:p>
        </p:txBody>
      </p:sp>
      <p:sp>
        <p:nvSpPr>
          <p:cNvPr id="702" name="Google Shape;702;p36"/>
          <p:cNvSpPr txBox="1">
            <a:spLocks noGrp="1"/>
          </p:cNvSpPr>
          <p:nvPr>
            <p:ph type="subTitle" idx="4294967295"/>
          </p:nvPr>
        </p:nvSpPr>
        <p:spPr>
          <a:xfrm>
            <a:off x="1387367" y="1125848"/>
            <a:ext cx="3142288"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3" name="Google Shape;703;p36"/>
          <p:cNvSpPr txBox="1">
            <a:spLocks noGrp="1"/>
          </p:cNvSpPr>
          <p:nvPr>
            <p:ph type="subTitle" idx="4294967295"/>
          </p:nvPr>
        </p:nvSpPr>
        <p:spPr>
          <a:xfrm>
            <a:off x="6897400" y="3779475"/>
            <a:ext cx="1532400"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 sz="1400" dirty="0">
                <a:solidFill>
                  <a:srgbClr val="F3F3F3"/>
                </a:solidFill>
              </a:rPr>
              <a:t>Busqueda de correlación de los datos.</a:t>
            </a:r>
            <a:endParaRPr sz="1400" dirty="0">
              <a:solidFill>
                <a:srgbClr val="F3F3F3"/>
              </a:solidFill>
            </a:endParaRPr>
          </a:p>
        </p:txBody>
      </p:sp>
      <p:sp>
        <p:nvSpPr>
          <p:cNvPr id="704" name="Google Shape;704;p36"/>
          <p:cNvSpPr txBox="1">
            <a:spLocks noGrp="1"/>
          </p:cNvSpPr>
          <p:nvPr>
            <p:ph type="subTitle" idx="4294967295"/>
          </p:nvPr>
        </p:nvSpPr>
        <p:spPr>
          <a:xfrm>
            <a:off x="4858350" y="1421791"/>
            <a:ext cx="2574321"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Representación gráfica de datos para identificar patrones y tendencias.</a:t>
            </a:r>
          </a:p>
        </p:txBody>
      </p:sp>
      <p:sp>
        <p:nvSpPr>
          <p:cNvPr id="705" name="Google Shape;705;p36"/>
          <p:cNvSpPr txBox="1">
            <a:spLocks noGrp="1"/>
          </p:cNvSpPr>
          <p:nvPr>
            <p:ph type="subTitle" idx="4294967295"/>
          </p:nvPr>
        </p:nvSpPr>
        <p:spPr>
          <a:xfrm>
            <a:off x="1954923" y="2013705"/>
            <a:ext cx="2096586"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PRE-PROCESAMIENTO</a:t>
            </a:r>
          </a:p>
        </p:txBody>
      </p:sp>
      <p:sp>
        <p:nvSpPr>
          <p:cNvPr id="706" name="Google Shape;706;p36"/>
          <p:cNvSpPr txBox="1">
            <a:spLocks noGrp="1"/>
          </p:cNvSpPr>
          <p:nvPr>
            <p:ph type="subTitle" idx="4294967295"/>
          </p:nvPr>
        </p:nvSpPr>
        <p:spPr>
          <a:xfrm>
            <a:off x="5288600" y="2125814"/>
            <a:ext cx="1658400"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VISUALIZACIÓN</a:t>
            </a:r>
          </a:p>
        </p:txBody>
      </p:sp>
      <p:sp>
        <p:nvSpPr>
          <p:cNvPr id="707" name="Google Shape;707;p36"/>
          <p:cNvSpPr txBox="1">
            <a:spLocks noGrp="1"/>
          </p:cNvSpPr>
          <p:nvPr>
            <p:ph type="subTitle" idx="4294967295"/>
          </p:nvPr>
        </p:nvSpPr>
        <p:spPr>
          <a:xfrm>
            <a:off x="325821" y="3283565"/>
            <a:ext cx="2378346"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EXTRACCIÓN DE DATOS</a:t>
            </a:r>
            <a:endParaRPr sz="1800" b="1" dirty="0">
              <a:solidFill>
                <a:srgbClr val="F3F3F3"/>
              </a:solidFill>
              <a:latin typeface="Rajdhani"/>
              <a:ea typeface="Rajdhani"/>
              <a:cs typeface="Rajdhani"/>
              <a:sym typeface="Rajdhani"/>
            </a:endParaRPr>
          </a:p>
        </p:txBody>
      </p:sp>
      <p:sp>
        <p:nvSpPr>
          <p:cNvPr id="708" name="Google Shape;708;p36"/>
          <p:cNvSpPr txBox="1">
            <a:spLocks noGrp="1"/>
          </p:cNvSpPr>
          <p:nvPr>
            <p:ph type="subTitle" idx="4294967295"/>
          </p:nvPr>
        </p:nvSpPr>
        <p:spPr>
          <a:xfrm>
            <a:off x="6834400" y="3401014"/>
            <a:ext cx="1658400"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CORRELACIÓN</a:t>
            </a:r>
            <a:endParaRPr sz="1800" b="1" dirty="0">
              <a:solidFill>
                <a:srgbClr val="F3F3F3"/>
              </a:solidFill>
              <a:latin typeface="Rajdhani"/>
              <a:ea typeface="Rajdhani"/>
              <a:cs typeface="Rajdhani"/>
              <a:sym typeface="Rajdhani"/>
            </a:endParaRPr>
          </a:p>
        </p:txBody>
      </p:sp>
      <p:sp>
        <p:nvSpPr>
          <p:cNvPr id="709" name="Google Shape;709;p36"/>
          <p:cNvSpPr txBox="1">
            <a:spLocks noGrp="1"/>
          </p:cNvSpPr>
          <p:nvPr>
            <p:ph type="subTitle" idx="4294967295"/>
          </p:nvPr>
        </p:nvSpPr>
        <p:spPr>
          <a:xfrm>
            <a:off x="3394842" y="3348462"/>
            <a:ext cx="2280745"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Resumen o Extracción de Características</a:t>
            </a:r>
          </a:p>
        </p:txBody>
      </p:sp>
      <p:sp>
        <p:nvSpPr>
          <p:cNvPr id="710" name="Google Shape;710;p36"/>
          <p:cNvSpPr/>
          <p:nvPr/>
        </p:nvSpPr>
        <p:spPr>
          <a:xfrm>
            <a:off x="11942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6"/>
          <p:cNvSpPr/>
          <p:nvPr/>
        </p:nvSpPr>
        <p:spPr>
          <a:xfrm>
            <a:off x="27399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6"/>
          <p:cNvSpPr/>
          <p:nvPr/>
        </p:nvSpPr>
        <p:spPr>
          <a:xfrm>
            <a:off x="42856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6"/>
          <p:cNvSpPr/>
          <p:nvPr/>
        </p:nvSpPr>
        <p:spPr>
          <a:xfrm>
            <a:off x="58313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6"/>
          <p:cNvSpPr/>
          <p:nvPr/>
        </p:nvSpPr>
        <p:spPr>
          <a:xfrm>
            <a:off x="73770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15" name="Google Shape;715;p36"/>
          <p:cNvCxnSpPr>
            <a:stCxn id="710" idx="6"/>
            <a:endCxn id="711" idx="2"/>
          </p:cNvCxnSpPr>
          <p:nvPr/>
        </p:nvCxnSpPr>
        <p:spPr>
          <a:xfrm>
            <a:off x="17669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6" name="Google Shape;716;p36"/>
          <p:cNvCxnSpPr>
            <a:stCxn id="711" idx="6"/>
            <a:endCxn id="712" idx="2"/>
          </p:cNvCxnSpPr>
          <p:nvPr/>
        </p:nvCxnSpPr>
        <p:spPr>
          <a:xfrm>
            <a:off x="33126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583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8" name="Google Shape;718;p36"/>
          <p:cNvCxnSpPr>
            <a:stCxn id="713" idx="6"/>
            <a:endCxn id="714" idx="2"/>
          </p:cNvCxnSpPr>
          <p:nvPr/>
        </p:nvCxnSpPr>
        <p:spPr>
          <a:xfrm>
            <a:off x="6404050" y="2962725"/>
            <a:ext cx="972900" cy="0"/>
          </a:xfrm>
          <a:prstGeom prst="straightConnector1">
            <a:avLst/>
          </a:prstGeom>
          <a:noFill/>
          <a:ln w="19050" cap="flat" cmpd="sng">
            <a:solidFill>
              <a:srgbClr val="F3F3F3"/>
            </a:solidFill>
            <a:prstDash val="solid"/>
            <a:round/>
            <a:headEnd type="none" w="med" len="med"/>
            <a:tailEnd type="none" w="med" len="med"/>
          </a:ln>
        </p:spPr>
      </p:cxnSp>
      <p:grpSp>
        <p:nvGrpSpPr>
          <p:cNvPr id="2" name="Google Shape;719;p36"/>
          <p:cNvGrpSpPr/>
          <p:nvPr/>
        </p:nvGrpSpPr>
        <p:grpSpPr>
          <a:xfrm>
            <a:off x="1332734" y="2826965"/>
            <a:ext cx="288452" cy="275353"/>
            <a:chOff x="4126815" y="2760704"/>
            <a:chExt cx="380393" cy="363118"/>
          </a:xfrm>
        </p:grpSpPr>
        <p:sp>
          <p:nvSpPr>
            <p:cNvPr id="720" name="Google Shape;720;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 name="Google Shape;724;p36"/>
          <p:cNvGrpSpPr/>
          <p:nvPr/>
        </p:nvGrpSpPr>
        <p:grpSpPr>
          <a:xfrm>
            <a:off x="2885622" y="2824148"/>
            <a:ext cx="281276" cy="280987"/>
            <a:chOff x="2497275" y="2744159"/>
            <a:chExt cx="370930" cy="370549"/>
          </a:xfrm>
        </p:grpSpPr>
        <p:sp>
          <p:nvSpPr>
            <p:cNvPr id="725" name="Google Shape;725;p36"/>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6"/>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6"/>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6"/>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6"/>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6"/>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732;p36"/>
          <p:cNvGrpSpPr/>
          <p:nvPr/>
        </p:nvGrpSpPr>
        <p:grpSpPr>
          <a:xfrm>
            <a:off x="4417196" y="2834313"/>
            <a:ext cx="309505" cy="260656"/>
            <a:chOff x="2171474" y="3369229"/>
            <a:chExt cx="408156" cy="343737"/>
          </a:xfrm>
        </p:grpSpPr>
        <p:sp>
          <p:nvSpPr>
            <p:cNvPr id="733" name="Google Shape;733;p36"/>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6"/>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6"/>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6"/>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10847;p59"/>
          <p:cNvGrpSpPr/>
          <p:nvPr/>
        </p:nvGrpSpPr>
        <p:grpSpPr>
          <a:xfrm>
            <a:off x="7474663" y="2771373"/>
            <a:ext cx="377474" cy="335748"/>
            <a:chOff x="854261" y="2908813"/>
            <a:chExt cx="377474" cy="335748"/>
          </a:xfrm>
        </p:grpSpPr>
        <p:sp>
          <p:nvSpPr>
            <p:cNvPr id="49" name="Google Shape;10848;p59"/>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849;p59"/>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850;p59"/>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0851;p59"/>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852;p59"/>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10333;p58"/>
          <p:cNvGrpSpPr/>
          <p:nvPr/>
        </p:nvGrpSpPr>
        <p:grpSpPr>
          <a:xfrm>
            <a:off x="5938210" y="2774479"/>
            <a:ext cx="379489" cy="366046"/>
            <a:chOff x="1284212" y="1963766"/>
            <a:chExt cx="379489" cy="366046"/>
          </a:xfrm>
        </p:grpSpPr>
        <p:sp>
          <p:nvSpPr>
            <p:cNvPr id="55" name="Google Shape;10334;p58"/>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56" name="Google Shape;10335;p58"/>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grpSp>
      <p:pic>
        <p:nvPicPr>
          <p:cNvPr id="48" name="Picture 4" descr="The Learning Gate | Tec de Monterrey"/>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cxnSp>
        <p:nvCxnSpPr>
          <p:cNvPr id="54" name="Google Shape;258;p31"/>
          <p:cNvCxnSpPr/>
          <p:nvPr/>
        </p:nvCxnSpPr>
        <p:spPr>
          <a:xfrm>
            <a:off x="1029794" y="473489"/>
            <a:ext cx="0" cy="726300"/>
          </a:xfrm>
          <a:prstGeom prst="straightConnector1">
            <a:avLst/>
          </a:prstGeom>
          <a:noFill/>
          <a:ln w="19050" cap="flat" cmpd="sng">
            <a:solidFill>
              <a:srgbClr val="F3F3F3"/>
            </a:solidFill>
            <a:prstDash val="solid"/>
            <a:round/>
            <a:headEnd type="oval" w="med" len="med"/>
            <a:tailEnd type="oval" w="med" len="med"/>
          </a:ln>
        </p:spPr>
      </p:cxnSp>
      <p:grpSp>
        <p:nvGrpSpPr>
          <p:cNvPr id="57" name="Google Shape;260;p31"/>
          <p:cNvGrpSpPr/>
          <p:nvPr/>
        </p:nvGrpSpPr>
        <p:grpSpPr>
          <a:xfrm>
            <a:off x="501355" y="604619"/>
            <a:ext cx="379958" cy="379958"/>
            <a:chOff x="1190625" y="238125"/>
            <a:chExt cx="5219200" cy="5219200"/>
          </a:xfrm>
        </p:grpSpPr>
        <p:sp>
          <p:nvSpPr>
            <p:cNvPr id="58" name="Google Shape;261;p31"/>
            <p:cNvSpPr/>
            <p:nvPr/>
          </p:nvSpPr>
          <p:spPr>
            <a:xfrm>
              <a:off x="2188775"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62;p31"/>
            <p:cNvSpPr/>
            <p:nvPr/>
          </p:nvSpPr>
          <p:spPr>
            <a:xfrm>
              <a:off x="5258300"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63;p31"/>
            <p:cNvSpPr/>
            <p:nvPr/>
          </p:nvSpPr>
          <p:spPr>
            <a:xfrm>
              <a:off x="2188775"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264;p31"/>
            <p:cNvSpPr/>
            <p:nvPr/>
          </p:nvSpPr>
          <p:spPr>
            <a:xfrm>
              <a:off x="5258300"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65;p31"/>
            <p:cNvSpPr/>
            <p:nvPr/>
          </p:nvSpPr>
          <p:spPr>
            <a:xfrm>
              <a:off x="2188775" y="1236275"/>
              <a:ext cx="3222875" cy="322287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66;p31"/>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267;p31"/>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268;p31"/>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269;p31"/>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270;p31"/>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271;p31"/>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272;p31"/>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273;p31"/>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274;p31"/>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275;p31"/>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276;p31"/>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277;p31"/>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278;p31"/>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279;p31"/>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80;p31"/>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281;p31"/>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282;p31"/>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283;p31"/>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284;p31"/>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285;p31"/>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286;p31"/>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287;p31"/>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288;p31"/>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289;p31"/>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290;p31"/>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291;p31"/>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292;p31"/>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293;p31"/>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294;p31"/>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295;p31"/>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296;p31"/>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297;p31"/>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298;p31"/>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299;p31"/>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300;p31"/>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301;p31"/>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302;p31"/>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303;p31"/>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304;p31"/>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305;p31"/>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306;p31"/>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307;p31"/>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308;p31"/>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309;p31"/>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310;p31"/>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311;p31"/>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312;p31"/>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313;p31"/>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314;p31"/>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315;p31"/>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316;p31"/>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317;p31"/>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318;p31"/>
            <p:cNvSpPr/>
            <p:nvPr/>
          </p:nvSpPr>
          <p:spPr>
            <a:xfrm>
              <a:off x="1728025" y="775525"/>
              <a:ext cx="4144375" cy="4144375"/>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319;p31"/>
            <p:cNvSpPr/>
            <p:nvPr/>
          </p:nvSpPr>
          <p:spPr>
            <a:xfrm>
              <a:off x="3416100" y="2463600"/>
              <a:ext cx="460775" cy="768225"/>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320;p31"/>
            <p:cNvSpPr/>
            <p:nvPr/>
          </p:nvSpPr>
          <p:spPr>
            <a:xfrm>
              <a:off x="4030175" y="2463600"/>
              <a:ext cx="159050" cy="77720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321;p31"/>
            <p:cNvSpPr/>
            <p:nvPr/>
          </p:nvSpPr>
          <p:spPr>
            <a:xfrm>
              <a:off x="209825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322;p31"/>
            <p:cNvSpPr/>
            <p:nvPr/>
          </p:nvSpPr>
          <p:spPr>
            <a:xfrm>
              <a:off x="2558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323;p31"/>
            <p:cNvSpPr/>
            <p:nvPr/>
          </p:nvSpPr>
          <p:spPr>
            <a:xfrm>
              <a:off x="3017325" y="238125"/>
              <a:ext cx="154150" cy="384100"/>
            </a:xfrm>
            <a:custGeom>
              <a:avLst/>
              <a:gdLst/>
              <a:ahLst/>
              <a:cxnLst/>
              <a:rect l="l" t="t" r="r" b="b"/>
              <a:pathLst>
                <a:path w="6166" h="15364" extrusionOk="0">
                  <a:moveTo>
                    <a:pt x="0" y="0"/>
                  </a:moveTo>
                  <a:lnTo>
                    <a:pt x="0"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324;p31"/>
            <p:cNvSpPr/>
            <p:nvPr/>
          </p:nvSpPr>
          <p:spPr>
            <a:xfrm>
              <a:off x="3477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325;p31"/>
            <p:cNvSpPr/>
            <p:nvPr/>
          </p:nvSpPr>
          <p:spPr>
            <a:xfrm>
              <a:off x="3937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326;p31"/>
            <p:cNvSpPr/>
            <p:nvPr/>
          </p:nvSpPr>
          <p:spPr>
            <a:xfrm>
              <a:off x="4396325" y="238125"/>
              <a:ext cx="154150" cy="384100"/>
            </a:xfrm>
            <a:custGeom>
              <a:avLst/>
              <a:gdLst/>
              <a:ahLst/>
              <a:cxnLst/>
              <a:rect l="l" t="t" r="r" b="b"/>
              <a:pathLst>
                <a:path w="6166" h="15364"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327;p31"/>
            <p:cNvSpPr/>
            <p:nvPr/>
          </p:nvSpPr>
          <p:spPr>
            <a:xfrm>
              <a:off x="4856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328;p31"/>
            <p:cNvSpPr/>
            <p:nvPr/>
          </p:nvSpPr>
          <p:spPr>
            <a:xfrm>
              <a:off x="5316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329;p31"/>
            <p:cNvSpPr/>
            <p:nvPr/>
          </p:nvSpPr>
          <p:spPr>
            <a:xfrm>
              <a:off x="1190625" y="4472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330;p31"/>
            <p:cNvSpPr/>
            <p:nvPr/>
          </p:nvSpPr>
          <p:spPr>
            <a:xfrm>
              <a:off x="1190625" y="4013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331;p31"/>
            <p:cNvSpPr/>
            <p:nvPr/>
          </p:nvSpPr>
          <p:spPr>
            <a:xfrm>
              <a:off x="1190625" y="3553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332;p31"/>
            <p:cNvSpPr/>
            <p:nvPr/>
          </p:nvSpPr>
          <p:spPr>
            <a:xfrm>
              <a:off x="1190625" y="3093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333;p31"/>
            <p:cNvSpPr/>
            <p:nvPr/>
          </p:nvSpPr>
          <p:spPr>
            <a:xfrm>
              <a:off x="1190625" y="2634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334;p31"/>
            <p:cNvSpPr/>
            <p:nvPr/>
          </p:nvSpPr>
          <p:spPr>
            <a:xfrm>
              <a:off x="1190625" y="2174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335;p31"/>
            <p:cNvSpPr/>
            <p:nvPr/>
          </p:nvSpPr>
          <p:spPr>
            <a:xfrm>
              <a:off x="1190625" y="1714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336;p31"/>
            <p:cNvSpPr/>
            <p:nvPr/>
          </p:nvSpPr>
          <p:spPr>
            <a:xfrm>
              <a:off x="1190625" y="1255025"/>
              <a:ext cx="384100" cy="153350"/>
            </a:xfrm>
            <a:custGeom>
              <a:avLst/>
              <a:gdLst/>
              <a:ahLst/>
              <a:cxnLst/>
              <a:rect l="l" t="t" r="r" b="b"/>
              <a:pathLst>
                <a:path w="15364" h="6134" extrusionOk="0">
                  <a:moveTo>
                    <a:pt x="0" y="1"/>
                  </a:moveTo>
                  <a:lnTo>
                    <a:pt x="0" y="6134"/>
                  </a:lnTo>
                  <a:lnTo>
                    <a:pt x="15364" y="6134"/>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337;p31"/>
            <p:cNvSpPr/>
            <p:nvPr/>
          </p:nvSpPr>
          <p:spPr>
            <a:xfrm>
              <a:off x="532925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338;p31"/>
            <p:cNvSpPr/>
            <p:nvPr/>
          </p:nvSpPr>
          <p:spPr>
            <a:xfrm>
              <a:off x="4870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339;p31"/>
            <p:cNvSpPr/>
            <p:nvPr/>
          </p:nvSpPr>
          <p:spPr>
            <a:xfrm>
              <a:off x="4410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340;p31"/>
            <p:cNvSpPr/>
            <p:nvPr/>
          </p:nvSpPr>
          <p:spPr>
            <a:xfrm>
              <a:off x="3950250"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341;p31"/>
            <p:cNvSpPr/>
            <p:nvPr/>
          </p:nvSpPr>
          <p:spPr>
            <a:xfrm>
              <a:off x="3491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342;p31"/>
            <p:cNvSpPr/>
            <p:nvPr/>
          </p:nvSpPr>
          <p:spPr>
            <a:xfrm>
              <a:off x="3031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343;p31"/>
            <p:cNvSpPr/>
            <p:nvPr/>
          </p:nvSpPr>
          <p:spPr>
            <a:xfrm>
              <a:off x="257125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344;p31"/>
            <p:cNvSpPr/>
            <p:nvPr/>
          </p:nvSpPr>
          <p:spPr>
            <a:xfrm>
              <a:off x="211130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345;p31"/>
            <p:cNvSpPr/>
            <p:nvPr/>
          </p:nvSpPr>
          <p:spPr>
            <a:xfrm>
              <a:off x="6025700" y="115880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346;p31"/>
            <p:cNvSpPr/>
            <p:nvPr/>
          </p:nvSpPr>
          <p:spPr>
            <a:xfrm>
              <a:off x="6025700" y="161875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347;p31"/>
            <p:cNvSpPr/>
            <p:nvPr/>
          </p:nvSpPr>
          <p:spPr>
            <a:xfrm>
              <a:off x="6025700" y="2078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348;p31"/>
            <p:cNvSpPr/>
            <p:nvPr/>
          </p:nvSpPr>
          <p:spPr>
            <a:xfrm>
              <a:off x="6025700" y="2538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349;p31"/>
            <p:cNvSpPr/>
            <p:nvPr/>
          </p:nvSpPr>
          <p:spPr>
            <a:xfrm>
              <a:off x="6025700" y="2997750"/>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350;p31"/>
            <p:cNvSpPr/>
            <p:nvPr/>
          </p:nvSpPr>
          <p:spPr>
            <a:xfrm>
              <a:off x="6025700" y="3457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351;p31"/>
            <p:cNvSpPr/>
            <p:nvPr/>
          </p:nvSpPr>
          <p:spPr>
            <a:xfrm>
              <a:off x="6025700" y="3917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352;p31"/>
            <p:cNvSpPr/>
            <p:nvPr/>
          </p:nvSpPr>
          <p:spPr>
            <a:xfrm>
              <a:off x="6025700" y="437675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54" name="Google Shape;258;p31"/>
          <p:cNvCxnSpPr/>
          <p:nvPr/>
        </p:nvCxnSpPr>
        <p:spPr>
          <a:xfrm rot="16200000" flipH="1">
            <a:off x="4356537" y="3231930"/>
            <a:ext cx="2564526" cy="10510"/>
          </a:xfrm>
          <a:prstGeom prst="straightConnector1">
            <a:avLst/>
          </a:prstGeom>
          <a:noFill/>
          <a:ln w="19050" cap="flat" cmpd="sng">
            <a:solidFill>
              <a:srgbClr val="F3F3F3"/>
            </a:solidFill>
            <a:prstDash val="solid"/>
            <a:round/>
            <a:headEnd type="oval" w="med" len="med"/>
            <a:tailEnd type="oval" w="med" len="med"/>
          </a:ln>
        </p:spPr>
      </p:cxnSp>
      <p:pic>
        <p:nvPicPr>
          <p:cNvPr id="46082" name="Picture 2" descr="Como empezar a analizar datos con Python usando Google Colab | by Gustavo  Juantorena | Medium"/>
          <p:cNvPicPr>
            <a:picLocks noChangeAspect="1" noChangeArrowheads="1"/>
          </p:cNvPicPr>
          <p:nvPr/>
        </p:nvPicPr>
        <p:blipFill>
          <a:blip r:embed="rId4"/>
          <a:srcRect/>
          <a:stretch>
            <a:fillRect/>
          </a:stretch>
        </p:blipFill>
        <p:spPr bwMode="auto">
          <a:xfrm>
            <a:off x="344761" y="2019463"/>
            <a:ext cx="5083632" cy="2258247"/>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GOOGLE COLAB</a:t>
            </a: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155" name="Google Shape;1603;p42"/>
          <p:cNvSpPr txBox="1"/>
          <p:nvPr/>
        </p:nvSpPr>
        <p:spPr>
          <a:xfrm>
            <a:off x="5673449" y="1813864"/>
            <a:ext cx="3281365" cy="258997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Google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Colaboratory</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err="1">
                <a:solidFill>
                  <a:schemeClr val="accent4"/>
                </a:solidFill>
                <a:latin typeface="Fira Sans Condensed Light" panose="020B0604020202020204" charset="0"/>
                <a:cs typeface="Times New Roman" panose="02020603050405020304" pitchFamily="18" charset="0"/>
              </a:rPr>
              <a:t>Colab</a:t>
            </a:r>
            <a:r>
              <a:rPr lang="es-ES" sz="1600" dirty="0">
                <a:solidFill>
                  <a:schemeClr val="accent4"/>
                </a:solidFill>
                <a:latin typeface="Fira Sans Condensed Light" panose="020B0604020202020204" charset="0"/>
                <a:cs typeface="Times New Roman" panose="02020603050405020304" pitchFamily="18" charset="0"/>
              </a:rPr>
              <a:t>, también conocido como "</a:t>
            </a:r>
            <a:r>
              <a:rPr lang="es-ES" sz="1600" dirty="0" err="1">
                <a:solidFill>
                  <a:schemeClr val="accent4"/>
                </a:solidFill>
                <a:latin typeface="Fira Sans Condensed Light" panose="020B0604020202020204" charset="0"/>
                <a:cs typeface="Times New Roman" panose="02020603050405020304" pitchFamily="18" charset="0"/>
              </a:rPr>
              <a:t>Colaboratory</a:t>
            </a:r>
            <a:r>
              <a:rPr lang="es-ES" sz="1600" dirty="0">
                <a:solidFill>
                  <a:schemeClr val="accent4"/>
                </a:solidFill>
                <a:latin typeface="Fira Sans Condensed Light" panose="020B0604020202020204" charset="0"/>
                <a:cs typeface="Times New Roman" panose="02020603050405020304" pitchFamily="18" charset="0"/>
              </a:rPr>
              <a:t>", te permite programar y ejecutar </a:t>
            </a:r>
            <a:r>
              <a:rPr lang="es-ES" sz="1600" dirty="0" err="1">
                <a:solidFill>
                  <a:schemeClr val="accent4"/>
                </a:solidFill>
                <a:latin typeface="Fira Sans Condensed Light" panose="020B0604020202020204" charset="0"/>
                <a:cs typeface="Times New Roman" panose="02020603050405020304" pitchFamily="18" charset="0"/>
              </a:rPr>
              <a:t>Python</a:t>
            </a:r>
            <a:r>
              <a:rPr lang="es-ES" sz="1600" dirty="0">
                <a:solidFill>
                  <a:schemeClr val="accent4"/>
                </a:solidFill>
                <a:latin typeface="Fira Sans Condensed Light" panose="020B0604020202020204" charset="0"/>
                <a:cs typeface="Times New Roman" panose="02020603050405020304" pitchFamily="18" charset="0"/>
              </a:rPr>
              <a:t> utilizando la </a:t>
            </a:r>
            <a:r>
              <a:rPr lang="es-ES" sz="1600" dirty="0" err="1">
                <a:solidFill>
                  <a:schemeClr val="accent4"/>
                </a:solidFill>
                <a:latin typeface="Fira Sans Condensed Light" panose="020B0604020202020204" charset="0"/>
                <a:cs typeface="Times New Roman" panose="02020603050405020304" pitchFamily="18" charset="0"/>
              </a:rPr>
              <a:t>notebook</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Jupyter</a:t>
            </a:r>
            <a:r>
              <a:rPr lang="es-ES" sz="1600" dirty="0">
                <a:solidFill>
                  <a:schemeClr val="accent4"/>
                </a:solidFill>
                <a:latin typeface="Fira Sans Condensed Light" panose="020B0604020202020204" charset="0"/>
                <a:cs typeface="Times New Roman" panose="02020603050405020304" pitchFamily="18" charset="0"/>
              </a:rPr>
              <a:t> en tu navegador con las siguientes ventajas:</a:t>
            </a:r>
          </a:p>
          <a:p>
            <a:pPr algn="just"/>
            <a:endParaRPr lang="es-ES" sz="1600" dirty="0">
              <a:solidFill>
                <a:schemeClr val="accent4"/>
              </a:solidFill>
              <a:latin typeface="Fira Sans Condensed Light" panose="020B0604020202020204" charset="0"/>
              <a:cs typeface="Times New Roman" panose="02020603050405020304" pitchFamily="18" charset="0"/>
            </a:endParaRPr>
          </a:p>
          <a:p>
            <a:pPr algn="just"/>
            <a:r>
              <a:rPr lang="es-ES" sz="1600" b="1" dirty="0">
                <a:solidFill>
                  <a:schemeClr val="accent4"/>
                </a:solidFill>
                <a:latin typeface="Fira Sans Condensed Light" panose="020B0604020202020204" charset="0"/>
                <a:cs typeface="Times New Roman" panose="02020603050405020304" pitchFamily="18" charset="0"/>
              </a:rPr>
              <a:t>-</a:t>
            </a:r>
            <a:r>
              <a:rPr lang="es-ES" sz="1600" dirty="0">
                <a:solidFill>
                  <a:schemeClr val="accent4"/>
                </a:solidFill>
                <a:latin typeface="Fira Sans Condensed Light" panose="020B0604020202020204" charset="0"/>
                <a:cs typeface="Times New Roman" panose="02020603050405020304" pitchFamily="18" charset="0"/>
              </a:rPr>
              <a:t>No requiere configuración</a:t>
            </a:r>
          </a:p>
          <a:p>
            <a:pPr algn="just"/>
            <a:r>
              <a:rPr lang="es-ES" sz="1600" dirty="0">
                <a:solidFill>
                  <a:schemeClr val="accent4"/>
                </a:solidFill>
                <a:latin typeface="Fira Sans Condensed Light" panose="020B0604020202020204" charset="0"/>
                <a:cs typeface="Times New Roman" panose="02020603050405020304" pitchFamily="18" charset="0"/>
              </a:rPr>
              <a:t>-Da acceso gratuito a </a:t>
            </a:r>
            <a:r>
              <a:rPr lang="es-ES" sz="1600" dirty="0" err="1">
                <a:solidFill>
                  <a:schemeClr val="accent4"/>
                </a:solidFill>
                <a:latin typeface="Fira Sans Condensed Light" panose="020B0604020202020204" charset="0"/>
                <a:cs typeface="Times New Roman" panose="02020603050405020304" pitchFamily="18" charset="0"/>
              </a:rPr>
              <a:t>GPUs</a:t>
            </a:r>
            <a:endParaRPr lang="es-ES" sz="1600" dirty="0">
              <a:solidFill>
                <a:schemeClr val="accent4"/>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-Permite compartir contenido fácilmente</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GOOGLE COLAB</a:t>
            </a: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155" name="Google Shape;1603;p42"/>
          <p:cNvSpPr txBox="1"/>
          <p:nvPr/>
        </p:nvSpPr>
        <p:spPr>
          <a:xfrm>
            <a:off x="428787" y="206610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Instalar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librerias</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requeridas</a:t>
            </a:r>
          </a:p>
          <a:p>
            <a:pPr algn="just"/>
            <a:r>
              <a:rPr lang="es-ES" sz="1600" dirty="0" err="1">
                <a:solidFill>
                  <a:schemeClr val="accent4"/>
                </a:solidFill>
                <a:latin typeface="Fira Sans Condensed Light" panose="020B0604020202020204" charset="0"/>
                <a:cs typeface="Times New Roman" panose="02020603050405020304" pitchFamily="18" charset="0"/>
              </a:rPr>
              <a:t>pip</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install</a:t>
            </a:r>
            <a:r>
              <a:rPr lang="es-ES" sz="1600" dirty="0">
                <a:solidFill>
                  <a:schemeClr val="accent4"/>
                </a:solidFill>
                <a:latin typeface="Fira Sans Condensed Light" panose="020B0604020202020204" charset="0"/>
                <a:cs typeface="Times New Roman" panose="02020603050405020304" pitchFamily="18" charset="0"/>
              </a:rPr>
              <a:t> pandas</a:t>
            </a:r>
          </a:p>
          <a:p>
            <a:pPr algn="just"/>
            <a:r>
              <a:rPr lang="es-ES" sz="1600" dirty="0" err="1">
                <a:solidFill>
                  <a:schemeClr val="accent4"/>
                </a:solidFill>
                <a:latin typeface="Fira Sans Condensed Light" panose="020B0604020202020204" charset="0"/>
                <a:cs typeface="Times New Roman" panose="02020603050405020304" pitchFamily="18" charset="0"/>
              </a:rPr>
              <a:t>pip</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install</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numpy</a:t>
            </a:r>
            <a:endParaRPr lang="es-ES" sz="1600" dirty="0">
              <a:solidFill>
                <a:schemeClr val="accent4"/>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a:t>
            </a:r>
            <a:r>
              <a:rPr lang="es-ES" sz="1600" dirty="0" err="1">
                <a:solidFill>
                  <a:schemeClr val="accent4"/>
                </a:solidFill>
                <a:latin typeface="Fira Sans Condensed Light" panose="020B0604020202020204" charset="0"/>
                <a:cs typeface="Times New Roman" panose="02020603050405020304" pitchFamily="18" charset="0"/>
              </a:rPr>
              <a:t>pip</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install</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matplotlib</a:t>
            </a:r>
            <a:endParaRPr lang="es-ES" dirty="0">
              <a:solidFill>
                <a:srgbClr val="F3F3F3"/>
              </a:solidFill>
              <a:latin typeface="Fira Sans Condensed Light"/>
              <a:ea typeface="Fira Sans Condensed Light"/>
              <a:cs typeface="Fira Sans Condensed Light"/>
              <a:sym typeface="Fira Sans Condensed Light"/>
            </a:endParaRPr>
          </a:p>
        </p:txBody>
      </p:sp>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050" name="Picture 2" descr="NumPy: Funciones basicas de algebra - ▷ Cursos de Programación de 0 a  Experto © Garantizados"/>
          <p:cNvPicPr>
            <a:picLocks noChangeAspect="1" noChangeArrowheads="1"/>
          </p:cNvPicPr>
          <p:nvPr/>
        </p:nvPicPr>
        <p:blipFill>
          <a:blip r:embed="rId4"/>
          <a:srcRect/>
          <a:stretch>
            <a:fillRect/>
          </a:stretch>
        </p:blipFill>
        <p:spPr bwMode="auto">
          <a:xfrm>
            <a:off x="6952016" y="2020913"/>
            <a:ext cx="1833364" cy="1131067"/>
          </a:xfrm>
          <a:prstGeom prst="rect">
            <a:avLst/>
          </a:prstGeom>
          <a:noFill/>
        </p:spPr>
      </p:pic>
      <p:pic>
        <p:nvPicPr>
          <p:cNvPr id="2052" name="Picture 4" descr="Pandas - EcuRed"/>
          <p:cNvPicPr>
            <a:picLocks noChangeAspect="1" noChangeArrowheads="1"/>
          </p:cNvPicPr>
          <p:nvPr/>
        </p:nvPicPr>
        <p:blipFill>
          <a:blip r:embed="rId5"/>
          <a:srcRect/>
          <a:stretch>
            <a:fillRect/>
          </a:stretch>
        </p:blipFill>
        <p:spPr bwMode="auto">
          <a:xfrm>
            <a:off x="3816180" y="2005602"/>
            <a:ext cx="2745279" cy="1147196"/>
          </a:xfrm>
          <a:prstGeom prst="rect">
            <a:avLst/>
          </a:prstGeom>
          <a:noFill/>
        </p:spPr>
      </p:pic>
      <p:pic>
        <p:nvPicPr>
          <p:cNvPr id="2054" name="Picture 6" descr="Caso práctico con Matplotlib y Geopandas - Adictos al trabajo Tutoriales"/>
          <p:cNvPicPr>
            <a:picLocks noChangeAspect="1" noChangeArrowheads="1"/>
          </p:cNvPicPr>
          <p:nvPr/>
        </p:nvPicPr>
        <p:blipFill>
          <a:blip r:embed="rId6"/>
          <a:srcRect/>
          <a:stretch>
            <a:fillRect/>
          </a:stretch>
        </p:blipFill>
        <p:spPr bwMode="auto">
          <a:xfrm>
            <a:off x="3817883" y="3471043"/>
            <a:ext cx="2750706" cy="1051035"/>
          </a:xfrm>
          <a:prstGeom prst="rect">
            <a:avLst/>
          </a:prstGeom>
          <a:noFill/>
        </p:spPr>
      </p:pic>
      <p:pic>
        <p:nvPicPr>
          <p:cNvPr id="2056" name="Picture 8" descr="Create python jupyter notebooks by Naazneen_jatu | Fiverr"/>
          <p:cNvPicPr>
            <a:picLocks noChangeAspect="1" noChangeArrowheads="1"/>
          </p:cNvPicPr>
          <p:nvPr/>
        </p:nvPicPr>
        <p:blipFill>
          <a:blip r:embed="rId7"/>
          <a:srcRect/>
          <a:stretch>
            <a:fillRect/>
          </a:stretch>
        </p:blipFill>
        <p:spPr bwMode="auto">
          <a:xfrm>
            <a:off x="6838485" y="3444877"/>
            <a:ext cx="2098687" cy="106181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GitHub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pic>
        <p:nvPicPr>
          <p:cNvPr id="2050" name="Picture 2" descr="Qué es GitHub y por qué es útil al aprender programación | HACK A BOSS"/>
          <p:cNvPicPr>
            <a:picLocks noChangeAspect="1" noChangeArrowheads="1"/>
          </p:cNvPicPr>
          <p:nvPr/>
        </p:nvPicPr>
        <p:blipFill>
          <a:blip r:embed="rId4"/>
          <a:srcRect/>
          <a:stretch>
            <a:fillRect/>
          </a:stretch>
        </p:blipFill>
        <p:spPr bwMode="auto">
          <a:xfrm>
            <a:off x="457165" y="1990704"/>
            <a:ext cx="4346064" cy="2444661"/>
          </a:xfrm>
          <a:prstGeom prst="rect">
            <a:avLst/>
          </a:prstGeom>
          <a:noFill/>
        </p:spPr>
      </p:pic>
      <p:cxnSp>
        <p:nvCxnSpPr>
          <p:cNvPr id="9" name="Google Shape;258;p31"/>
          <p:cNvCxnSpPr/>
          <p:nvPr/>
        </p:nvCxnSpPr>
        <p:spPr>
          <a:xfrm rot="16200000" flipH="1">
            <a:off x="3904592" y="3231930"/>
            <a:ext cx="2564526" cy="10510"/>
          </a:xfrm>
          <a:prstGeom prst="straightConnector1">
            <a:avLst/>
          </a:prstGeom>
          <a:noFill/>
          <a:ln w="19050" cap="flat" cmpd="sng">
            <a:solidFill>
              <a:srgbClr val="F3F3F3"/>
            </a:solidFill>
            <a:prstDash val="solid"/>
            <a:round/>
            <a:headEnd type="oval" w="med" len="med"/>
            <a:tailEnd type="oval" w="med" len="med"/>
          </a:ln>
        </p:spPr>
      </p:cxnSp>
      <p:sp>
        <p:nvSpPr>
          <p:cNvPr id="10" name="Google Shape;1603;p42"/>
          <p:cNvSpPr txBox="1"/>
          <p:nvPr/>
        </p:nvSpPr>
        <p:spPr>
          <a:xfrm>
            <a:off x="5433849" y="1624678"/>
            <a:ext cx="3520965" cy="258997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GitHub</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a:solidFill>
                  <a:schemeClr val="accent4"/>
                </a:solidFill>
                <a:latin typeface="Fira Sans Condensed Light" panose="020B0604020202020204" charset="0"/>
                <a:cs typeface="Times New Roman" panose="02020603050405020304" pitchFamily="18" charset="0"/>
              </a:rPr>
              <a:t>El sistema de control de versiones </a:t>
            </a:r>
            <a:r>
              <a:rPr lang="es-ES" sz="1600" dirty="0" err="1">
                <a:solidFill>
                  <a:schemeClr val="accent4"/>
                </a:solidFill>
                <a:latin typeface="Fira Sans Condensed Light" panose="020B0604020202020204" charset="0"/>
                <a:cs typeface="Times New Roman" panose="02020603050405020304" pitchFamily="18" charset="0"/>
              </a:rPr>
              <a:t>Git</a:t>
            </a:r>
            <a:r>
              <a:rPr lang="es-ES" sz="1600" dirty="0">
                <a:solidFill>
                  <a:schemeClr val="accent4"/>
                </a:solidFill>
                <a:latin typeface="Fira Sans Condensed Light" panose="020B0604020202020204" charset="0"/>
                <a:cs typeface="Times New Roman" panose="02020603050405020304" pitchFamily="18" charset="0"/>
              </a:rPr>
              <a:t> fue diseñado por </a:t>
            </a:r>
            <a:r>
              <a:rPr lang="es-ES" sz="1600" dirty="0" err="1">
                <a:solidFill>
                  <a:schemeClr val="accent4"/>
                </a:solidFill>
                <a:latin typeface="Fira Sans Condensed Light" panose="020B0604020202020204" charset="0"/>
                <a:cs typeface="Times New Roman" panose="02020603050405020304" pitchFamily="18" charset="0"/>
              </a:rPr>
              <a:t>Linus</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Torvalds</a:t>
            </a:r>
            <a:r>
              <a:rPr lang="es-ES" sz="1600" dirty="0">
                <a:solidFill>
                  <a:schemeClr val="accent4"/>
                </a:solidFill>
                <a:latin typeface="Fira Sans Condensed Light" panose="020B0604020202020204" charset="0"/>
                <a:cs typeface="Times New Roman" panose="02020603050405020304" pitchFamily="18" charset="0"/>
              </a:rPr>
              <a:t>. Un sistema de gestión de versiones es utilizado por los desarrolladores para poder administrar su proyecto, ordenando el código de cada una de las nuevas versiones que sacan de sus aplicaciones para evitar confusiones. Así, al tener copias de cada una de las versiones de su aplicación, no se perderán los estados anteriores cuando se va a actualizar.</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chemeClr val="bg1">
                    <a:lumMod val="60000"/>
                    <a:lumOff val="40000"/>
                  </a:schemeClr>
                </a:solidFill>
                <a:latin typeface="Rajdhani"/>
                <a:ea typeface="Rajdhani"/>
                <a:cs typeface="Rajdhani"/>
                <a:sym typeface="Rajdhani"/>
              </a:rPr>
              <a:t>Python</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chemeClr val="bg1">
                    <a:lumMod val="60000"/>
                    <a:lumOff val="40000"/>
                  </a:schemeClr>
                </a:solidFill>
                <a:effectLst/>
                <a:uLnTx/>
                <a:uFillTx/>
                <a:latin typeface="Rajdhani"/>
                <a:ea typeface="Rajdhani"/>
                <a:cs typeface="Rajdhani"/>
                <a:sym typeface="Rajdhani"/>
              </a:rPr>
              <a:t>Interprete</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p:nvPr/>
        </p:nvCxnSpPr>
        <p:spPr>
          <a:xfrm rot="16200000" flipH="1">
            <a:off x="4067504" y="3573517"/>
            <a:ext cx="2196662" cy="1051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5444359" y="2402443"/>
            <a:ext cx="3520965" cy="2306191"/>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el interprete de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python</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err="1">
                <a:solidFill>
                  <a:schemeClr val="accent4"/>
                </a:solidFill>
                <a:latin typeface="Fira Sans Condensed Light" panose="020B0604020202020204" charset="0"/>
                <a:cs typeface="Times New Roman" panose="02020603050405020304" pitchFamily="18" charset="0"/>
              </a:rPr>
              <a:t>Python</a:t>
            </a:r>
            <a:r>
              <a:rPr lang="es-ES" sz="1600" dirty="0">
                <a:solidFill>
                  <a:schemeClr val="accent4"/>
                </a:solidFill>
                <a:latin typeface="Fira Sans Condensed Light" panose="020B0604020202020204" charset="0"/>
                <a:cs typeface="Times New Roman" panose="02020603050405020304" pitchFamily="18" charset="0"/>
              </a:rPr>
              <a:t> es un lenguaje de alto nivel de programación interpretado cuya filosofía hace hincapié en la legibilidad de su código, se utiliza para desarrollar aplicaciones de todo tipo, ejemplos: </a:t>
            </a:r>
            <a:r>
              <a:rPr lang="es-ES" sz="1600" dirty="0" err="1">
                <a:solidFill>
                  <a:schemeClr val="accent4"/>
                </a:solidFill>
                <a:latin typeface="Fira Sans Condensed Light" panose="020B0604020202020204" charset="0"/>
                <a:cs typeface="Times New Roman" panose="02020603050405020304" pitchFamily="18" charset="0"/>
              </a:rPr>
              <a:t>Instagram</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Netflix</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Spotify</a:t>
            </a:r>
            <a:r>
              <a:rPr lang="es-ES" sz="1600" dirty="0">
                <a:solidFill>
                  <a:schemeClr val="accent4"/>
                </a:solidFill>
                <a:latin typeface="Fira Sans Condensed Light" panose="020B0604020202020204" charset="0"/>
                <a:cs typeface="Times New Roman" panose="02020603050405020304" pitchFamily="18" charset="0"/>
              </a:rPr>
              <a:t>, Panda 3D, entre otros.​ </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48132" name="Picture 4" descr="Los pickles de Python. Programación en Castellano."/>
          <p:cNvPicPr>
            <a:picLocks noChangeAspect="1" noChangeArrowheads="1"/>
          </p:cNvPicPr>
          <p:nvPr/>
        </p:nvPicPr>
        <p:blipFill>
          <a:blip r:embed="rId4"/>
          <a:srcRect/>
          <a:stretch>
            <a:fillRect/>
          </a:stretch>
        </p:blipFill>
        <p:spPr bwMode="auto">
          <a:xfrm>
            <a:off x="249723" y="2585545"/>
            <a:ext cx="4685635" cy="2032438"/>
          </a:xfrm>
          <a:prstGeom prst="rect">
            <a:avLst/>
          </a:prstGeom>
          <a:noFill/>
        </p:spPr>
      </p:pic>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7523</TotalTime>
  <Words>1479</Words>
  <Application>Microsoft Office PowerPoint</Application>
  <PresentationFormat>Presentación en pantalla (16:9)</PresentationFormat>
  <Paragraphs>204</Paragraphs>
  <Slides>25</Slides>
  <Notes>25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Advent Pro Light</vt:lpstr>
      <vt:lpstr>Fira Sans Condensed Light</vt:lpstr>
      <vt:lpstr>Arial</vt:lpstr>
      <vt:lpstr>Rajdhani</vt:lpstr>
      <vt:lpstr>Anton</vt:lpstr>
      <vt:lpstr>Ai Tech Agency by Slidesgo</vt:lpstr>
      <vt:lpstr>Presentación de PowerPoint</vt:lpstr>
      <vt:lpstr>Bienvenida</vt:lpstr>
      <vt:lpstr>Presentación de PowerPoint</vt:lpstr>
      <vt:lpstr>Clase Anterior</vt:lpstr>
      <vt:lpstr>ANALÍTICA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Clase Actual</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238</cp:revision>
  <dcterms:modified xsi:type="dcterms:W3CDTF">2024-09-18T17:43:41Z</dcterms:modified>
</cp:coreProperties>
</file>