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357" r:id="rId3"/>
    <p:sldId id="358" r:id="rId4"/>
    <p:sldId id="565" r:id="rId5"/>
    <p:sldId id="463" r:id="rId6"/>
    <p:sldId id="464" r:id="rId7"/>
    <p:sldId id="465" r:id="rId8"/>
    <p:sldId id="466" r:id="rId9"/>
    <p:sldId id="467" r:id="rId10"/>
    <p:sldId id="566" r:id="rId11"/>
    <p:sldId id="545" r:id="rId12"/>
    <p:sldId id="551" r:id="rId13"/>
    <p:sldId id="567" r:id="rId14"/>
    <p:sldId id="564" r:id="rId15"/>
    <p:sldId id="451" r:id="rId16"/>
  </p:sldIdLst>
  <p:sldSz cx="9144000" cy="5143500" type="screen16x9"/>
  <p:notesSz cx="6858000" cy="9144000"/>
  <p:embeddedFontLst>
    <p:embeddedFont>
      <p:font typeface="Advent Pro Light" panose="020B0604020202020204" charset="0"/>
      <p:regular r:id="rId18"/>
      <p:bold r:id="rId19"/>
    </p:embeddedFont>
    <p:embeddedFont>
      <p:font typeface="Anton" pitchFamily="2" charset="0"/>
      <p:regular r:id="rId20"/>
    </p:embeddedFont>
    <p:embeddedFont>
      <p:font typeface="Fira Sans Condensed Light" panose="020B04030500000200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EE8"/>
    <a:srgbClr val="14E21E"/>
    <a:srgbClr val="E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EE8A41F-3719-1A76-2DB8-7332A6F6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8012BA3A-BC91-097A-7C35-E84F217250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ECAEE3AC-0389-4F95-A719-5DD1ED5298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08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65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131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560CA9AF-D4B6-9009-228A-54F84BDC9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C0CBF4DB-9D1A-B096-4E36-88E32D89E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A76AA3E4-C2F5-9D7E-ED2C-89937712A2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8063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31EAF400-047C-32CC-C070-9CC4B01C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8F0917ED-9B66-1AB4-D8F6-D93D50FA41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361E839E-31CA-0A4D-9B93-5161D0E960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18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C8D16474-31B8-2BAC-110D-815A7427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6E05DF82-ED6A-9088-DE88-F036AD85E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9B17E63E-3B63-7226-CEA5-7B76D2DA3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0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F4322D-CA4E-EBC2-59A3-D7DAD35E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47B0256B-F20F-A9CE-A512-665D5B980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F6D039F2-AC8D-2319-C69D-D302A4DEE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505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50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147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500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35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14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5379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6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6" r:id="rId4"/>
    <p:sldLayoutId id="2147483667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ITIS611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Arquitectura de Software 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05 de Septiembre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8F90E062-5549-7ED3-030C-CEC151EA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CE8F2F6B-D4CC-61E5-10E7-2512CD4D2549}"/>
              </a:ext>
            </a:extLst>
          </p:cNvPr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Polaridad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un LED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42EBA6E6-107D-40C9-556F-A06CA394A8A3}"/>
              </a:ext>
            </a:extLst>
          </p:cNvPr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78C97864-23CF-10B1-B487-EFD978D0D9FC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8CEA2203-FCF9-7EAF-35B2-14BDF065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365948E-72EF-E344-EA7B-1A64E70DD556}"/>
              </a:ext>
            </a:extLst>
          </p:cNvPr>
          <p:cNvCxnSpPr>
            <a:cxnSpLocks/>
          </p:cNvCxnSpPr>
          <p:nvPr/>
        </p:nvCxnSpPr>
        <p:spPr>
          <a:xfrm>
            <a:off x="7303476" y="3118339"/>
            <a:ext cx="0" cy="8206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laridad del led">
            <a:extLst>
              <a:ext uri="{FF2B5EF4-FFF2-40B4-BE49-F238E27FC236}">
                <a16:creationId xmlns:a16="http://schemas.microsoft.com/office/drawing/2014/main" id="{16EC5080-70F0-59BC-6800-4CB5BA476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5" r="20850"/>
          <a:stretch>
            <a:fillRect/>
          </a:stretch>
        </p:blipFill>
        <p:spPr bwMode="auto">
          <a:xfrm>
            <a:off x="1040258" y="1614712"/>
            <a:ext cx="2965937" cy="30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uál es la polaridad de las luces LED? - Iluminación LEDYi">
            <a:extLst>
              <a:ext uri="{FF2B5EF4-FFF2-40B4-BE49-F238E27FC236}">
                <a16:creationId xmlns:a16="http://schemas.microsoft.com/office/drawing/2014/main" id="{5B33E08C-182B-3EF6-3B46-CF5FFEE6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060" y="1629022"/>
            <a:ext cx="3687682" cy="29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7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36735" y="401631"/>
            <a:ext cx="6907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SOFTWARE-HARWDWARE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Proyecto 2: DISPLAY DE 7 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CF9C2126-8F3B-2FBA-FE40-29D4CB5D74C7}"/>
              </a:ext>
            </a:extLst>
          </p:cNvPr>
          <p:cNvSpPr txBox="1"/>
          <p:nvPr/>
        </p:nvSpPr>
        <p:spPr>
          <a:xfrm>
            <a:off x="288745" y="1397302"/>
            <a:ext cx="8386329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Descripción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proyecto de los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7 segmentos realiza su funcionamiento por medio de señales digitales para generar una cuenta ascendente del numero 00 al 99 desplegada en indicadores LED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603;p42">
            <a:extLst>
              <a:ext uri="{FF2B5EF4-FFF2-40B4-BE49-F238E27FC236}">
                <a16:creationId xmlns:a16="http://schemas.microsoft.com/office/drawing/2014/main" id="{09AA0BB8-AA55-D77D-EBB7-0D81D9221B2A}"/>
              </a:ext>
            </a:extLst>
          </p:cNvPr>
          <p:cNvSpPr txBox="1"/>
          <p:nvPr/>
        </p:nvSpPr>
        <p:spPr>
          <a:xfrm>
            <a:off x="288746" y="2321982"/>
            <a:ext cx="8167924" cy="230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Materiales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28 LEDS del mismo color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3m de cable para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protoboard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Estructura de 2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(material de elección libre)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Cables macho-macho y macho-hembra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ESP32 con cable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shield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ESP32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cautín</a:t>
            </a:r>
          </a:p>
          <a:p>
            <a:pPr algn="just"/>
            <a:r>
              <a:rPr lang="es-ES" sz="160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Soldadura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1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36735" y="401631"/>
            <a:ext cx="6907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SOFTWARE-HARWDWARE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Proyecto 2: DISPLAY DE 7 SEGMENTOS</a:t>
            </a:r>
            <a:endParaRPr lang="es-ES" sz="3000" b="1" dirty="0">
              <a:solidFill>
                <a:schemeClr val="bg1">
                  <a:lumMod val="60000"/>
                  <a:lumOff val="40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1" y="4922784"/>
            <a:ext cx="2309446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splay 7 Segmentos grande 153X85mm - DynamoElectronics">
            <a:extLst>
              <a:ext uri="{FF2B5EF4-FFF2-40B4-BE49-F238E27FC236}">
                <a16:creationId xmlns:a16="http://schemas.microsoft.com/office/drawing/2014/main" id="{8CD3B585-CBF1-0CCD-8885-826129E5F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 t="5895" r="11142" b="6843"/>
          <a:stretch>
            <a:fillRect/>
          </a:stretch>
        </p:blipFill>
        <p:spPr bwMode="auto">
          <a:xfrm>
            <a:off x="1852924" y="1576593"/>
            <a:ext cx="5438151" cy="34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5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AC9339E-7EE8-6F1A-582B-DAF164CBB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144C6BAC-B150-59E5-E1EA-E0097CF61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AE7D75E5-653D-BC0D-73A9-1B4FABBE95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49" y="3290549"/>
            <a:ext cx="3703425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-Descripción de Actividad 2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83829AE9-518C-7A77-A6C6-7D0BB635982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5935D455-48B3-CD85-26A9-CA6C9167F941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C4105620-8242-A559-2051-5C21C4DEF377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370C32A-81E9-124B-CDFD-3673BE47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76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5C64790B-ECB7-1F0A-20FF-566C6B08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>
            <a:extLst>
              <a:ext uri="{FF2B5EF4-FFF2-40B4-BE49-F238E27FC236}">
                <a16:creationId xmlns:a16="http://schemas.microsoft.com/office/drawing/2014/main" id="{0B4DE70A-865B-E1BE-150D-6122BC2B6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5354" y="425719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2 (Calculadora en Displays)</a:t>
            </a:r>
            <a:endParaRPr dirty="0"/>
          </a:p>
        </p:txBody>
      </p:sp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66FD4415-23DC-48DB-D700-504B27FDE234}"/>
              </a:ext>
            </a:extLst>
          </p:cNvPr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F7F02984-8B4B-C5BE-304F-1E67F47DA6FB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4F6187E2-9EB2-B157-0F79-A8DF9138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68DBCB16-A445-7F4C-6315-D4E193FD1AFF}"/>
              </a:ext>
            </a:extLst>
          </p:cNvPr>
          <p:cNvSpPr txBox="1"/>
          <p:nvPr/>
        </p:nvSpPr>
        <p:spPr>
          <a:xfrm>
            <a:off x="429810" y="1221762"/>
            <a:ext cx="8284377" cy="256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1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Calculadora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Displays”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que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contenga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dos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carpetas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“Capa Arduino” y “Capa Python”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respectivamente.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funcionalidad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diseño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interfaz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calculadora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Diseño de los widgets de una calculadora (libre)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B) Implementación de las operaciones suma, resta, multiplicación y división cuyo resultado se muestre en los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(2 dígitos)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C) 1 Botón de inicio de cuenta ascendente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D) 1 Botón de cuenta descendente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E) 1 Botón de paro (Detiene la cuenta en el último numero del conteo)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F) 1 Botón de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reset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(Despliegue 00 en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G) Todos los resultados que muestren los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deben de estar en memoria para poder ser utilizados para el calculo del tiempo futuro.</a:t>
            </a: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ot - Iconos gratis de ui">
            <a:extLst>
              <a:ext uri="{FF2B5EF4-FFF2-40B4-BE49-F238E27FC236}">
                <a16:creationId xmlns:a16="http://schemas.microsoft.com/office/drawing/2014/main" id="{4C3954B6-764D-C5F8-9A8E-4DB124F4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286"/>
            <a:ext cx="1109097" cy="110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0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E745DCF1-F896-1B3D-EAAF-E16B0FA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>
            <a:extLst>
              <a:ext uri="{FF2B5EF4-FFF2-40B4-BE49-F238E27FC236}">
                <a16:creationId xmlns:a16="http://schemas.microsoft.com/office/drawing/2014/main" id="{C4363877-7133-FC46-F07A-0D2B40744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5355" y="41919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" dirty="0"/>
              <a:t>Actividad 2 (Calculadora en Displays)</a:t>
            </a:r>
            <a:endParaRPr dirty="0"/>
          </a:p>
        </p:txBody>
      </p:sp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88EDADF4-E44C-F577-1EC6-45D1162E80B1}"/>
              </a:ext>
            </a:extLst>
          </p:cNvPr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CCC3EA11-A282-65C3-CA23-3D78B6C5E762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A5AED1F-778C-60D2-AB68-B11A8E5D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2BD08F63-D38D-DFFE-3F17-872DC802A351}"/>
              </a:ext>
            </a:extLst>
          </p:cNvPr>
          <p:cNvSpPr txBox="1"/>
          <p:nvPr/>
        </p:nvSpPr>
        <p:spPr>
          <a:xfrm>
            <a:off x="617271" y="1711057"/>
            <a:ext cx="7682668" cy="256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platilla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SPRINGER que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contenga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etapas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formato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PDF con las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secciones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“Titulo”, “Autores” 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abstract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keywords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“Introducción”, “metodología”, “pruebas experimentales”, “resultados”, “conclusiones” y “referencias”.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col537014@colaborador.buap.mx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6" descr="Iot - Iconos gratis de ui">
            <a:extLst>
              <a:ext uri="{FF2B5EF4-FFF2-40B4-BE49-F238E27FC236}">
                <a16:creationId xmlns:a16="http://schemas.microsoft.com/office/drawing/2014/main" id="{959A8E99-9669-5BB9-9166-5C62B43E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286"/>
            <a:ext cx="1416771" cy="141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"El software nunca está completamente terminado, siempre puede mejorarse."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b="1" dirty="0"/>
              <a:t>     "Las pruebas no son una fase; son un proceso continuo durante todo el ciclo de vida del software."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791F695-27ED-C3BA-6327-A337210B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50FCD46C-D420-550F-D82A-855FE155C2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89D2CDED-DECC-5BD8-E017-A155D5CD46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49" y="3290549"/>
            <a:ext cx="3703425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-Descripción de proyecto II</a:t>
            </a:r>
          </a:p>
          <a:p>
            <a:pPr marL="146050" lvl="0" indent="0">
              <a:buSzPts val="1300"/>
            </a:pPr>
            <a:r>
              <a:rPr lang="es-ES" dirty="0"/>
              <a:t>-</a:t>
            </a:r>
            <a:r>
              <a:rPr lang="es-ES" dirty="0" err="1"/>
              <a:t>Displays</a:t>
            </a:r>
            <a:r>
              <a:rPr lang="es-ES" dirty="0"/>
              <a:t> de 7 segmentos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C998D4DE-2321-5652-AA43-E3E008F7F01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499A1520-C417-AAA1-0399-E7955EDBD6D1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4B66CDD4-BAAE-1E54-2962-5DDEE1F4FF3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0D222841-A84D-79E1-E21B-9445058A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299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un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7 segmentos?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llama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visualizado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r,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a un dispositivo de ciertos aparatos electrónicos que permite mostrar información al usuario de manera visual​ o táctil. Un visualizador de una señal de vídeo se lo llama más comúnmente pantalla; los dos ejemplos más comunes son el televisor y el Monitor de computadora.</a:t>
            </a:r>
          </a:p>
        </p:txBody>
      </p:sp>
      <p:pic>
        <p:nvPicPr>
          <p:cNvPr id="4100" name="Picture 4" descr="Arduino: Cómo conectar un display de 7 segmentos - Tech Krowd">
            <a:extLst>
              <a:ext uri="{FF2B5EF4-FFF2-40B4-BE49-F238E27FC236}">
                <a16:creationId xmlns:a16="http://schemas.microsoft.com/office/drawing/2014/main" id="{33990DC6-9E52-F731-CB88-86D72DC3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20" y="3826512"/>
            <a:ext cx="1423196" cy="8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isualizador - Wikipedia, la enciclopedia libre">
            <a:extLst>
              <a:ext uri="{FF2B5EF4-FFF2-40B4-BE49-F238E27FC236}">
                <a16:creationId xmlns:a16="http://schemas.microsoft.com/office/drawing/2014/main" id="{CC90ED38-B860-FFFF-3950-9B401279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8299"/>
            <a:ext cx="4387210" cy="32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299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tipos de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existen?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llama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visualizado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r,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és, a un dispositivo de ciertos aparatos electrónicos que permite mostrar información al usuario de manera visual​ o táctil. Un visualizador de una señal de vídeo se lo llama más comúnmente pantalla; los dos ejemplos más comunes son el televisor y el Monitor de computadora.</a:t>
            </a:r>
          </a:p>
        </p:txBody>
      </p:sp>
      <p:pic>
        <p:nvPicPr>
          <p:cNvPr id="5122" name="Picture 2" descr="Display 7 segmentos — Talos Electronics">
            <a:extLst>
              <a:ext uri="{FF2B5EF4-FFF2-40B4-BE49-F238E27FC236}">
                <a16:creationId xmlns:a16="http://schemas.microsoft.com/office/drawing/2014/main" id="{A4DA88AA-8D82-8E8B-0C7F-AC95CB9E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79" y="1518299"/>
            <a:ext cx="4247670" cy="30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5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299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tipos de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existen?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Existen dos tipos diferentes de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7 segmentos: de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ánodo común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de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cátodo común.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el tipo de ánodo común, todos los ánodos del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están conectados a un pin común, generalmente la fuente de alimentación, y los LED se controlan mediante los cátodos con la conexión a tierra.</a:t>
            </a:r>
          </a:p>
        </p:txBody>
      </p:sp>
      <p:pic>
        <p:nvPicPr>
          <p:cNvPr id="6146" name="Picture 2" descr="Hola en display 7 segmentos">
            <a:extLst>
              <a:ext uri="{FF2B5EF4-FFF2-40B4-BE49-F238E27FC236}">
                <a16:creationId xmlns:a16="http://schemas.microsoft.com/office/drawing/2014/main" id="{D0D5C153-B436-44C9-AB01-E8FFC4DA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4" y="1688123"/>
            <a:ext cx="3858244" cy="293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-58615" y="4927427"/>
            <a:ext cx="2004646" cy="94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300"/>
            <a:ext cx="4206639" cy="47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CONEXIÓN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F02B04C-5D6C-7C94-C0EF-816A3FC2A643}"/>
              </a:ext>
            </a:extLst>
          </p:cNvPr>
          <p:cNvCxnSpPr>
            <a:cxnSpLocks/>
          </p:cNvCxnSpPr>
          <p:nvPr/>
        </p:nvCxnSpPr>
        <p:spPr>
          <a:xfrm>
            <a:off x="7303476" y="3118339"/>
            <a:ext cx="0" cy="8206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34AD4C2-6138-6837-0559-FAC603D848E6}"/>
              </a:ext>
            </a:extLst>
          </p:cNvPr>
          <p:cNvSpPr txBox="1"/>
          <p:nvPr/>
        </p:nvSpPr>
        <p:spPr>
          <a:xfrm>
            <a:off x="6493007" y="3077357"/>
            <a:ext cx="658069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1000" dirty="0"/>
              <a:t>3.3V o </a:t>
            </a:r>
          </a:p>
          <a:p>
            <a:r>
              <a:rPr lang="es-ES" sz="1000" dirty="0"/>
              <a:t>GND</a:t>
            </a:r>
            <a:endParaRPr lang="es-MX" sz="1000" dirty="0"/>
          </a:p>
        </p:txBody>
      </p:sp>
      <p:pic>
        <p:nvPicPr>
          <p:cNvPr id="1026" name="Picture 2" descr="Interface Seven Segment Display with ESP32 Using Arduino IDE">
            <a:extLst>
              <a:ext uri="{FF2B5EF4-FFF2-40B4-BE49-F238E27FC236}">
                <a16:creationId xmlns:a16="http://schemas.microsoft.com/office/drawing/2014/main" id="{472651FF-0A46-5574-F984-787E1345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7" y="1518300"/>
            <a:ext cx="5645638" cy="35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ola en display 7 segmentos">
            <a:extLst>
              <a:ext uri="{FF2B5EF4-FFF2-40B4-BE49-F238E27FC236}">
                <a16:creationId xmlns:a16="http://schemas.microsoft.com/office/drawing/2014/main" id="{13D88E5E-07C7-9906-2A1E-2653A3A99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13" b="1377"/>
          <a:stretch/>
        </p:blipFill>
        <p:spPr bwMode="auto">
          <a:xfrm>
            <a:off x="957997" y="1627991"/>
            <a:ext cx="165467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Ejemplo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codificación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F02B04C-5D6C-7C94-C0EF-816A3FC2A643}"/>
              </a:ext>
            </a:extLst>
          </p:cNvPr>
          <p:cNvCxnSpPr>
            <a:cxnSpLocks/>
          </p:cNvCxnSpPr>
          <p:nvPr/>
        </p:nvCxnSpPr>
        <p:spPr>
          <a:xfrm>
            <a:off x="7303476" y="3118339"/>
            <a:ext cx="0" cy="8206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34AD4C2-6138-6837-0559-FAC603D848E6}"/>
              </a:ext>
            </a:extLst>
          </p:cNvPr>
          <p:cNvSpPr txBox="1"/>
          <p:nvPr/>
        </p:nvSpPr>
        <p:spPr>
          <a:xfrm>
            <a:off x="2470380" y="2446077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1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76FD6E-7D0E-4A77-7258-7EB621220CBC}"/>
              </a:ext>
            </a:extLst>
          </p:cNvPr>
          <p:cNvSpPr txBox="1"/>
          <p:nvPr/>
        </p:nvSpPr>
        <p:spPr>
          <a:xfrm>
            <a:off x="1591115" y="1639715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0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3C4E5B-7DBA-A528-C908-3E459AE16D08}"/>
              </a:ext>
            </a:extLst>
          </p:cNvPr>
          <p:cNvSpPr txBox="1"/>
          <p:nvPr/>
        </p:nvSpPr>
        <p:spPr>
          <a:xfrm>
            <a:off x="2494633" y="3281799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2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507F8A-70FE-C8B2-8ED6-A0CF70933DDD}"/>
              </a:ext>
            </a:extLst>
          </p:cNvPr>
          <p:cNvSpPr txBox="1"/>
          <p:nvPr/>
        </p:nvSpPr>
        <p:spPr>
          <a:xfrm>
            <a:off x="1534110" y="4230159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3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60BA3B-77CE-4CD1-AAE1-69F107F66D76}"/>
              </a:ext>
            </a:extLst>
          </p:cNvPr>
          <p:cNvSpPr txBox="1"/>
          <p:nvPr/>
        </p:nvSpPr>
        <p:spPr>
          <a:xfrm>
            <a:off x="696865" y="3190092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4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B38E10-B3AF-A787-5241-04754318158D}"/>
              </a:ext>
            </a:extLst>
          </p:cNvPr>
          <p:cNvSpPr txBox="1"/>
          <p:nvPr/>
        </p:nvSpPr>
        <p:spPr>
          <a:xfrm>
            <a:off x="673419" y="2505226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5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1D0D10-AE8D-164C-6E45-6F542687FB30}"/>
              </a:ext>
            </a:extLst>
          </p:cNvPr>
          <p:cNvSpPr txBox="1"/>
          <p:nvPr/>
        </p:nvSpPr>
        <p:spPr>
          <a:xfrm>
            <a:off x="1557556" y="2398623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6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4" name="Google Shape;1603;p42">
            <a:extLst>
              <a:ext uri="{FF2B5EF4-FFF2-40B4-BE49-F238E27FC236}">
                <a16:creationId xmlns:a16="http://schemas.microsoft.com/office/drawing/2014/main" id="{5FF5BD18-5B2F-1742-58C4-7ABB25DFA8CE}"/>
              </a:ext>
            </a:extLst>
          </p:cNvPr>
          <p:cNvSpPr txBox="1"/>
          <p:nvPr/>
        </p:nvSpPr>
        <p:spPr>
          <a:xfrm>
            <a:off x="3729884" y="1498244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sería la codificación del numero 2?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Seria: 0, 1, 6, 4 y 3</a:t>
            </a:r>
          </a:p>
        </p:txBody>
      </p:sp>
      <p:sp>
        <p:nvSpPr>
          <p:cNvPr id="15" name="Google Shape;1603;p42">
            <a:extLst>
              <a:ext uri="{FF2B5EF4-FFF2-40B4-BE49-F238E27FC236}">
                <a16:creationId xmlns:a16="http://schemas.microsoft.com/office/drawing/2014/main" id="{F1B3D9BF-455C-9444-87A2-558B587A8DA5}"/>
              </a:ext>
            </a:extLst>
          </p:cNvPr>
          <p:cNvSpPr txBox="1"/>
          <p:nvPr/>
        </p:nvSpPr>
        <p:spPr>
          <a:xfrm>
            <a:off x="3729883" y="3190092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sería la codificación del numero 1?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Seria: 1 y 2</a:t>
            </a:r>
          </a:p>
        </p:txBody>
      </p:sp>
      <p:pic>
        <p:nvPicPr>
          <p:cNvPr id="1028" name="Picture 4" descr="2.5 Pantalla de 7 Segmentos — documentación de SunFounder ESP32 Starter Kit  -">
            <a:extLst>
              <a:ext uri="{FF2B5EF4-FFF2-40B4-BE49-F238E27FC236}">
                <a16:creationId xmlns:a16="http://schemas.microsoft.com/office/drawing/2014/main" id="{D9B439B8-9A64-DB95-4CD6-CF2EE7897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4575" r="11150" b="14595"/>
          <a:stretch>
            <a:fillRect/>
          </a:stretch>
        </p:blipFill>
        <p:spPr bwMode="auto">
          <a:xfrm>
            <a:off x="7506164" y="1978269"/>
            <a:ext cx="1373648" cy="181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7513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809</Words>
  <Application>Microsoft Office PowerPoint</Application>
  <PresentationFormat>Presentación en pantalla (16:9)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Fira Sans Condensed Light</vt:lpstr>
      <vt:lpstr>Advent Pro Light</vt:lpstr>
      <vt:lpstr>Rajdhani</vt:lpstr>
      <vt:lpstr>Arial</vt:lpstr>
      <vt:lpstr>Anton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Actividad 2 (Calculadora en Displays)</vt:lpstr>
      <vt:lpstr>Actividad 2 (Calculadora en Displays)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295</cp:revision>
  <dcterms:modified xsi:type="dcterms:W3CDTF">2025-08-30T17:05:38Z</dcterms:modified>
</cp:coreProperties>
</file>