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7"/>
  </p:notesMasterIdLst>
  <p:sldIdLst>
    <p:sldId id="256" r:id="rId2"/>
    <p:sldId id="357" r:id="rId3"/>
    <p:sldId id="358" r:id="rId4"/>
    <p:sldId id="554" r:id="rId5"/>
    <p:sldId id="555" r:id="rId6"/>
    <p:sldId id="556" r:id="rId7"/>
    <p:sldId id="557" r:id="rId8"/>
    <p:sldId id="558" r:id="rId9"/>
    <p:sldId id="559" r:id="rId10"/>
    <p:sldId id="560" r:id="rId11"/>
    <p:sldId id="561" r:id="rId12"/>
    <p:sldId id="562" r:id="rId13"/>
    <p:sldId id="563" r:id="rId14"/>
    <p:sldId id="564" r:id="rId15"/>
    <p:sldId id="451" r:id="rId16"/>
  </p:sldIdLst>
  <p:sldSz cx="9144000" cy="5143500" type="screen16x9"/>
  <p:notesSz cx="6858000" cy="9144000"/>
  <p:embeddedFontLst>
    <p:embeddedFont>
      <p:font typeface="Advent Pro Light" panose="020B0604020202020204" charset="0"/>
      <p:regular r:id="rId18"/>
      <p:bold r:id="rId19"/>
    </p:embeddedFont>
    <p:embeddedFont>
      <p:font typeface="Anton" pitchFamily="2" charset="0"/>
      <p:regular r:id="rId20"/>
    </p:embeddedFont>
    <p:embeddedFont>
      <p:font typeface="Fira Sans Condensed Light" panose="020B0403050000020004" pitchFamily="34" charset="0"/>
      <p:regular r:id="rId21"/>
      <p:bold r:id="rId22"/>
      <p:italic r:id="rId23"/>
      <p:boldItalic r:id="rId24"/>
    </p:embeddedFont>
    <p:embeddedFont>
      <p:font typeface="Rajdhani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FEE8"/>
    <a:srgbClr val="14E21E"/>
    <a:srgbClr val="E9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907E68E3-CC50-EC87-A876-495A512F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70D603F2-B11E-722E-6409-EA2CDB95BA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4A3D2178-C831-D696-67F7-CE12454039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227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ED41760-9C55-0763-32A2-E9C4669E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B9C01E2E-A4D3-4980-D0F7-32C20F64D0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ED40363C-C6A2-C399-1E3C-ACE62CE34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15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F993ED12-F67A-6BC4-7E63-E3F15945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D05B943-2C27-0500-DED1-AC11282AC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7A0608F4-1CC8-F528-B66D-124138EAC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006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23919DE3-9B1D-7445-EEA8-3476D4317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45E829AD-525B-73FC-D13D-439E185AFC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1348F4DF-44B7-F642-03DE-81BADA47A0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3434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31EAF400-047C-32CC-C070-9CC4B01C1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8F0917ED-9B66-1AB4-D8F6-D93D50FA41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361E839E-31CA-0A4D-9B93-5161D0E960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8187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>
          <a:extLst>
            <a:ext uri="{FF2B5EF4-FFF2-40B4-BE49-F238E27FC236}">
              <a16:creationId xmlns:a16="http://schemas.microsoft.com/office/drawing/2014/main" id="{C8D16474-31B8-2BAC-110D-815A7427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>
            <a:extLst>
              <a:ext uri="{FF2B5EF4-FFF2-40B4-BE49-F238E27FC236}">
                <a16:creationId xmlns:a16="http://schemas.microsoft.com/office/drawing/2014/main" id="{6E05DF82-ED6A-9088-DE88-F036AD85E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>
            <a:extLst>
              <a:ext uri="{FF2B5EF4-FFF2-40B4-BE49-F238E27FC236}">
                <a16:creationId xmlns:a16="http://schemas.microsoft.com/office/drawing/2014/main" id="{9B17E63E-3B63-7226-CEA5-7B76D2DA3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20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B34FF172-BB13-22F6-2AD8-64E6CFC4E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>
            <a:extLst>
              <a:ext uri="{FF2B5EF4-FFF2-40B4-BE49-F238E27FC236}">
                <a16:creationId xmlns:a16="http://schemas.microsoft.com/office/drawing/2014/main" id="{3974302E-330F-3869-A39A-58D9A0E83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>
            <a:extLst>
              <a:ext uri="{FF2B5EF4-FFF2-40B4-BE49-F238E27FC236}">
                <a16:creationId xmlns:a16="http://schemas.microsoft.com/office/drawing/2014/main" id="{A36F2FB3-82AB-046D-6B4D-FD3FB6A35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90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82D25DE7-6309-846C-4827-78DB70AEA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3FD7B7D7-2D24-83A3-AFCC-BE19E5193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E35CBA4A-59BA-DA1E-3F0D-3054359D17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695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D931EB87-04D8-98F3-A8F8-1D888BA0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0388736D-CC76-2BCE-240D-F355E1433E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1B0789EE-F34C-F688-A27E-55DE7022DF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598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1B7D792B-9186-8720-8F71-559701E50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CB2601BE-6D36-D2AC-5658-A9A9E90BA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DD2AA315-7C83-5F2B-2E53-7D58A82C3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715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4605E567-E887-D463-F022-011268203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E873D486-D118-D56C-ECC4-4B165BCB5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7A79E55C-3371-C85B-773C-4522FFD03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09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0DE8D122-F660-BD24-E13E-87519526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56757A1-C2B0-94A5-20EB-5F727ADCE3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A6DB36DD-639A-56C0-5A37-8E9B092D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290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5379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580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9" r:id="rId3"/>
    <p:sldLayoutId id="2147483666" r:id="rId4"/>
    <p:sldLayoutId id="2147483667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39787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ITIS611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Arquitectura de Software </a:t>
            </a: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                       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18 de Agosto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1026" name="Picture 2" descr="Virtual Horizon BUAP">
            <a:extLst>
              <a:ext uri="{FF2B5EF4-FFF2-40B4-BE49-F238E27FC236}">
                <a16:creationId xmlns:a16="http://schemas.microsoft.com/office/drawing/2014/main" id="{171633F6-0612-2C83-AC54-6A799E30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07953"/>
            <a:ext cx="3597147" cy="1820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0B03F13-ED36-4A49-E1BF-115122CA0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FEC3B9AA-42E9-4E1C-4C6A-5B334A8B540C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Conexión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los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Relevadores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F4DA032-567F-3066-0C4C-B2B9BA83EBDF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A0FEDC5B-126E-C154-D440-6F42B7FCD623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D716C955-E36A-A3B3-563A-543AF0890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Especificaciones del módulo de relé de 5 V">
            <a:extLst>
              <a:ext uri="{FF2B5EF4-FFF2-40B4-BE49-F238E27FC236}">
                <a16:creationId xmlns:a16="http://schemas.microsoft.com/office/drawing/2014/main" id="{12FCF78B-7674-9FE4-3AAF-07D009F61D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5" name="Imagen 4" descr="Imagen de la pantalla de un videojuego&#10;&#10;El contenido generado por IA puede ser incorrecto.">
            <a:extLst>
              <a:ext uri="{FF2B5EF4-FFF2-40B4-BE49-F238E27FC236}">
                <a16:creationId xmlns:a16="http://schemas.microsoft.com/office/drawing/2014/main" id="{EEF4E000-8118-6D2E-14BF-D0444A996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530" y="1442595"/>
            <a:ext cx="5358175" cy="331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74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49A096A-084E-E717-F3C9-B00A59085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15A7F4A3-B0FA-147A-4B6D-024FC3525F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ADFF04FE-F626-1D2F-677F-C6BEF37E5B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49" y="3290549"/>
            <a:ext cx="3703425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-Desarrollo de Interfaz grafica</a:t>
            </a:r>
          </a:p>
          <a:p>
            <a:pPr marL="146050" lvl="0" indent="0">
              <a:buSzPts val="1300"/>
            </a:pPr>
            <a:r>
              <a:rPr lang="es-ES" dirty="0"/>
              <a:t>-Arquitectura en Capas</a:t>
            </a:r>
          </a:p>
          <a:p>
            <a:pPr marL="146050" lvl="0" indent="0">
              <a:buSzPts val="1300"/>
            </a:pPr>
            <a:r>
              <a:rPr lang="es-ES" dirty="0"/>
              <a:t>-Implementación del Proyecto I 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C46F3E8B-F647-151D-8816-96D4695C261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664AF256-C44B-BAEF-5997-00F58678B04E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36C8CC84-057B-3B38-AB17-606ABB2F9247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359D25C1-DCEB-1D88-470F-EA2B58CD3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37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CFD6A5CD-FD62-E1F6-4520-8BC119C8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C8479AFD-DF19-3844-654C-91BB8B4FF346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Interfaz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Gráfica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C173558-7271-DA53-DD3B-3B127BF6D5FF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DB07CC86-0E3A-5BBF-AD59-18322237E494}"/>
              </a:ext>
            </a:extLst>
          </p:cNvPr>
          <p:cNvSpPr txBox="1">
            <a:spLocks/>
          </p:cNvSpPr>
          <p:nvPr/>
        </p:nvSpPr>
        <p:spPr>
          <a:xfrm>
            <a:off x="0" y="4844445"/>
            <a:ext cx="3127078" cy="2990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0CE56EE1-0898-2B5F-9354-21C9CABB8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nterfaz de usuario gráfica, Aplicación, Teams, PowerPoint&#10;&#10;El contenido generado por IA puede ser incorrecto.">
            <a:extLst>
              <a:ext uri="{FF2B5EF4-FFF2-40B4-BE49-F238E27FC236}">
                <a16:creationId xmlns:a16="http://schemas.microsoft.com/office/drawing/2014/main" id="{63F27B6A-4751-67E7-1440-8C9E003B8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776" y="1262311"/>
            <a:ext cx="3492683" cy="3694051"/>
          </a:xfrm>
          <a:prstGeom prst="rect">
            <a:avLst/>
          </a:prstGeom>
        </p:spPr>
      </p:pic>
      <p:sp>
        <p:nvSpPr>
          <p:cNvPr id="34" name="Google Shape;1603;p42">
            <a:extLst>
              <a:ext uri="{FF2B5EF4-FFF2-40B4-BE49-F238E27FC236}">
                <a16:creationId xmlns:a16="http://schemas.microsoft.com/office/drawing/2014/main" id="{E8090AB6-C5BC-E4DE-9323-D85B0E2A217A}"/>
              </a:ext>
            </a:extLst>
          </p:cNvPr>
          <p:cNvSpPr txBox="1"/>
          <p:nvPr/>
        </p:nvSpPr>
        <p:spPr>
          <a:xfrm>
            <a:off x="552527" y="1555619"/>
            <a:ext cx="3127080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una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interfaz gráfica de usuario (GUI)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los componentes son los elementos visuales que permiten la interacción entre el usuario y la computadora. Estos componentes incluyen ventanas, iconos, menús, botones, campos de texto, barras de desplazamiento, entre otros, que juntos forman la estructura visual y funcional de la interfaz. 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10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686F220C-230A-00AD-EA8F-D5D740E09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E1BA6E7F-2ABA-B596-2400-1CF84DB824B6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Interfaz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Gráfica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9FD9EFA-19EA-B210-516D-067AC159BA6D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D869F8EA-C169-DF5D-32B4-88FB6783D338}"/>
              </a:ext>
            </a:extLst>
          </p:cNvPr>
          <p:cNvSpPr txBox="1">
            <a:spLocks/>
          </p:cNvSpPr>
          <p:nvPr/>
        </p:nvSpPr>
        <p:spPr>
          <a:xfrm>
            <a:off x="0" y="4741869"/>
            <a:ext cx="1453662" cy="110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84B1BF74-5490-AEBD-46D9-F1D812F8F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Especificaciones del módulo de relé de 5 V">
            <a:extLst>
              <a:ext uri="{FF2B5EF4-FFF2-40B4-BE49-F238E27FC236}">
                <a16:creationId xmlns:a16="http://schemas.microsoft.com/office/drawing/2014/main" id="{F20DFB77-AF9C-09CA-D429-6BB5C21DFB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4" name="Imagen 3" descr="Interfaz de usuario gráfica, Aplicación, Teams, PowerPoint&#10;&#10;El contenido generado por IA puede ser incorrecto.">
            <a:extLst>
              <a:ext uri="{FF2B5EF4-FFF2-40B4-BE49-F238E27FC236}">
                <a16:creationId xmlns:a16="http://schemas.microsoft.com/office/drawing/2014/main" id="{0158AD9C-9208-1380-5ED2-22054A27B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254" y="1373936"/>
            <a:ext cx="3492683" cy="3694051"/>
          </a:xfrm>
          <a:prstGeom prst="rect">
            <a:avLst/>
          </a:prstGeom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6DDF7E4-E533-410F-9C5C-E99CE417C48F}"/>
              </a:ext>
            </a:extLst>
          </p:cNvPr>
          <p:cNvCxnSpPr>
            <a:cxnSpLocks/>
          </p:cNvCxnSpPr>
          <p:nvPr/>
        </p:nvCxnSpPr>
        <p:spPr>
          <a:xfrm flipH="1">
            <a:off x="4810893" y="1262311"/>
            <a:ext cx="1097044" cy="53416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14ED6376-08B0-798A-7331-F3365DAC8C02}"/>
              </a:ext>
            </a:extLst>
          </p:cNvPr>
          <p:cNvSpPr txBox="1"/>
          <p:nvPr/>
        </p:nvSpPr>
        <p:spPr>
          <a:xfrm>
            <a:off x="5907937" y="1066159"/>
            <a:ext cx="7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Titulo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A81188A-67BF-6000-09C2-012150A808ED}"/>
              </a:ext>
            </a:extLst>
          </p:cNvPr>
          <p:cNvCxnSpPr>
            <a:cxnSpLocks/>
          </p:cNvCxnSpPr>
          <p:nvPr/>
        </p:nvCxnSpPr>
        <p:spPr>
          <a:xfrm flipV="1">
            <a:off x="1828800" y="1796480"/>
            <a:ext cx="990413" cy="3019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C9457E-7733-9F1F-EE72-710ADF1C69B7}"/>
              </a:ext>
            </a:extLst>
          </p:cNvPr>
          <p:cNvSpPr txBox="1"/>
          <p:nvPr/>
        </p:nvSpPr>
        <p:spPr>
          <a:xfrm>
            <a:off x="820615" y="1977624"/>
            <a:ext cx="10726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Imágenes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FFB24D4-EBA7-501E-AEB9-DC173A6FEF2B}"/>
              </a:ext>
            </a:extLst>
          </p:cNvPr>
          <p:cNvCxnSpPr>
            <a:cxnSpLocks/>
          </p:cNvCxnSpPr>
          <p:nvPr/>
        </p:nvCxnSpPr>
        <p:spPr>
          <a:xfrm flipV="1">
            <a:off x="1707417" y="2707124"/>
            <a:ext cx="990413" cy="30195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C77E03-0F50-7832-AD7E-6DE49D9EF808}"/>
              </a:ext>
            </a:extLst>
          </p:cNvPr>
          <p:cNvSpPr txBox="1"/>
          <p:nvPr/>
        </p:nvSpPr>
        <p:spPr>
          <a:xfrm>
            <a:off x="315351" y="2858099"/>
            <a:ext cx="1392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Contenedores o </a:t>
            </a:r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Frames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A3AE07E-2A87-DE63-34C2-E089DF9E423F}"/>
              </a:ext>
            </a:extLst>
          </p:cNvPr>
          <p:cNvCxnSpPr>
            <a:cxnSpLocks/>
          </p:cNvCxnSpPr>
          <p:nvPr/>
        </p:nvCxnSpPr>
        <p:spPr>
          <a:xfrm flipV="1">
            <a:off x="1707417" y="2724150"/>
            <a:ext cx="1223352" cy="105068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E03478F-E0F2-2BBF-3B99-A779E92E26B0}"/>
              </a:ext>
            </a:extLst>
          </p:cNvPr>
          <p:cNvSpPr txBox="1"/>
          <p:nvPr/>
        </p:nvSpPr>
        <p:spPr>
          <a:xfrm>
            <a:off x="858764" y="3674422"/>
            <a:ext cx="970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Botones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EECA95B-2B02-18CA-0E38-D50C2F1C9A23}"/>
              </a:ext>
            </a:extLst>
          </p:cNvPr>
          <p:cNvCxnSpPr>
            <a:cxnSpLocks/>
          </p:cNvCxnSpPr>
          <p:nvPr/>
        </p:nvCxnSpPr>
        <p:spPr>
          <a:xfrm flipH="1">
            <a:off x="5359415" y="2265461"/>
            <a:ext cx="1086755" cy="182418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ACF3FE5-E1AA-B78C-B327-34E4D2A4F76D}"/>
              </a:ext>
            </a:extLst>
          </p:cNvPr>
          <p:cNvSpPr txBox="1"/>
          <p:nvPr/>
        </p:nvSpPr>
        <p:spPr>
          <a:xfrm>
            <a:off x="6446170" y="2111572"/>
            <a:ext cx="187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Labels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o Etiquetas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1AAF26-DD42-21D7-01F3-2CA33F260E9F}"/>
              </a:ext>
            </a:extLst>
          </p:cNvPr>
          <p:cNvSpPr txBox="1"/>
          <p:nvPr/>
        </p:nvSpPr>
        <p:spPr>
          <a:xfrm>
            <a:off x="6333199" y="2849208"/>
            <a:ext cx="187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Labels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Display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096A6F6-62B7-D26D-738F-A5AB02A2F2BE}"/>
              </a:ext>
            </a:extLst>
          </p:cNvPr>
          <p:cNvCxnSpPr>
            <a:cxnSpLocks/>
          </p:cNvCxnSpPr>
          <p:nvPr/>
        </p:nvCxnSpPr>
        <p:spPr>
          <a:xfrm flipH="1" flipV="1">
            <a:off x="5171229" y="2763594"/>
            <a:ext cx="1161970" cy="17899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780AC7BE-4605-FAE0-86DE-F1025FF941CB}"/>
              </a:ext>
            </a:extLst>
          </p:cNvPr>
          <p:cNvCxnSpPr>
            <a:cxnSpLocks/>
          </p:cNvCxnSpPr>
          <p:nvPr/>
        </p:nvCxnSpPr>
        <p:spPr>
          <a:xfrm flipH="1">
            <a:off x="5332421" y="4077341"/>
            <a:ext cx="1161970" cy="32748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EBC32FA-98F2-1597-30A0-E3E232A01C70}"/>
              </a:ext>
            </a:extLst>
          </p:cNvPr>
          <p:cNvSpPr txBox="1"/>
          <p:nvPr/>
        </p:nvSpPr>
        <p:spPr>
          <a:xfrm>
            <a:off x="6494391" y="3888611"/>
            <a:ext cx="187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Barra de Intensidad o </a:t>
            </a:r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Scale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46CBD64-045F-F82F-36CC-CC5B5FF70506}"/>
              </a:ext>
            </a:extLst>
          </p:cNvPr>
          <p:cNvCxnSpPr>
            <a:cxnSpLocks/>
          </p:cNvCxnSpPr>
          <p:nvPr/>
        </p:nvCxnSpPr>
        <p:spPr>
          <a:xfrm flipH="1">
            <a:off x="5902792" y="4958760"/>
            <a:ext cx="790590" cy="36479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A5F638C-16B9-8C8A-9729-0EA37CB6BCDD}"/>
              </a:ext>
            </a:extLst>
          </p:cNvPr>
          <p:cNvSpPr txBox="1"/>
          <p:nvPr/>
        </p:nvSpPr>
        <p:spPr>
          <a:xfrm>
            <a:off x="6693382" y="4741869"/>
            <a:ext cx="1630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Frame</a:t>
            </a:r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Principal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78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5C64790B-ECB7-1F0A-20FF-566C6B08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>
            <a:extLst>
              <a:ext uri="{FF2B5EF4-FFF2-40B4-BE49-F238E27FC236}">
                <a16:creationId xmlns:a16="http://schemas.microsoft.com/office/drawing/2014/main" id="{0B4DE70A-865B-E1BE-150D-6122BC2B6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1 (Interfaz de Semáforo Inteligente)</a:t>
            </a:r>
            <a:endParaRPr dirty="0"/>
          </a:p>
        </p:txBody>
      </p:sp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66FD4415-23DC-48DB-D700-504B27FDE234}"/>
              </a:ext>
            </a:extLst>
          </p:cNvPr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F7F02984-8B4B-C5BE-304F-1E67F47DA6FB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4F6187E2-9EB2-B157-0F79-A8DF91383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68DBCB16-A445-7F4C-6315-D4E193FD1AFF}"/>
              </a:ext>
            </a:extLst>
          </p:cNvPr>
          <p:cNvSpPr txBox="1"/>
          <p:nvPr/>
        </p:nvSpPr>
        <p:spPr>
          <a:xfrm>
            <a:off x="617271" y="1535212"/>
            <a:ext cx="7682668" cy="256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1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Semáforo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Inteligente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GitHub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que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contenga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dos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carpetas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“Capa Arduino” y “Capa Python”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respectivamente.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funcionalidad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diseño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interfaz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gráfica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semáforo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A) Imagen de su semáforo con animación de encendido y apagado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B) 1 Botón de control para cada lampara (verde, amarillo y rojo)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C) 1 Botón de inicio de la rutina del semáforo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D) 1 Botón de paro de la rutina del semáforo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E) 1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Scale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que sintonice los tiempos de la lampara verde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F) 1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Scale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que sintonice los tiempos de la lampara amarilla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G) 1 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Scale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que sintonice los tiempos de la lampara roja</a:t>
            </a:r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Iot - Iconos gratis de ui">
            <a:extLst>
              <a:ext uri="{FF2B5EF4-FFF2-40B4-BE49-F238E27FC236}">
                <a16:creationId xmlns:a16="http://schemas.microsoft.com/office/drawing/2014/main" id="{4C3954B6-764D-C5F8-9A8E-4DB124F4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286"/>
            <a:ext cx="1416771" cy="141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0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>
          <a:extLst>
            <a:ext uri="{FF2B5EF4-FFF2-40B4-BE49-F238E27FC236}">
              <a16:creationId xmlns:a16="http://schemas.microsoft.com/office/drawing/2014/main" id="{E745DCF1-F896-1B3D-EAAF-E16B0FA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3">
            <a:extLst>
              <a:ext uri="{FF2B5EF4-FFF2-40B4-BE49-F238E27FC236}">
                <a16:creationId xmlns:a16="http://schemas.microsoft.com/office/drawing/2014/main" id="{C4363877-7133-FC46-F07A-0D2B40744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5354" y="615012"/>
            <a:ext cx="5113291" cy="583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Actividad 1 (Interfaz de Semáforo Inteligente)</a:t>
            </a:r>
            <a:endParaRPr dirty="0"/>
          </a:p>
        </p:txBody>
      </p:sp>
      <p:cxnSp>
        <p:nvCxnSpPr>
          <p:cNvPr id="8" name="Google Shape;137;p27">
            <a:extLst>
              <a:ext uri="{FF2B5EF4-FFF2-40B4-BE49-F238E27FC236}">
                <a16:creationId xmlns:a16="http://schemas.microsoft.com/office/drawing/2014/main" id="{88EDADF4-E44C-F577-1EC6-45D1162E80B1}"/>
              </a:ext>
            </a:extLst>
          </p:cNvPr>
          <p:cNvCxnSpPr/>
          <p:nvPr/>
        </p:nvCxnSpPr>
        <p:spPr>
          <a:xfrm>
            <a:off x="2015354" y="567891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36;p27">
            <a:extLst>
              <a:ext uri="{FF2B5EF4-FFF2-40B4-BE49-F238E27FC236}">
                <a16:creationId xmlns:a16="http://schemas.microsoft.com/office/drawing/2014/main" id="{CCC3EA11-A282-65C3-CA23-3D78B6C5E762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A5AED1F-778C-60D2-AB68-B11A8E5DF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1603;p42">
            <a:extLst>
              <a:ext uri="{FF2B5EF4-FFF2-40B4-BE49-F238E27FC236}">
                <a16:creationId xmlns:a16="http://schemas.microsoft.com/office/drawing/2014/main" id="{2BD08F63-D38D-DFFE-3F17-872DC802A351}"/>
              </a:ext>
            </a:extLst>
          </p:cNvPr>
          <p:cNvSpPr txBox="1"/>
          <p:nvPr/>
        </p:nvSpPr>
        <p:spPr>
          <a:xfrm>
            <a:off x="617271" y="1711057"/>
            <a:ext cx="7682668" cy="256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la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platilla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SPRINGER que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contenga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etapas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formato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PDF con las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siguientes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secciones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“Titulo”, “Autores” 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abstract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”, “</a:t>
            </a:r>
            <a:r>
              <a:rPr lang="es-E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keywords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 “Introducción”, “metodología”, “pruebas experimentales”, “resultados”, “conclusiones” y “referencias”. </a:t>
            </a: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Enviar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a: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col537014@colaborador.buap.mx 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" name="Picture 6" descr="Iot - Iconos gratis de ui">
            <a:extLst>
              <a:ext uri="{FF2B5EF4-FFF2-40B4-BE49-F238E27FC236}">
                <a16:creationId xmlns:a16="http://schemas.microsoft.com/office/drawing/2014/main" id="{959A8E99-9669-5BB9-9166-5C62B43E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4286"/>
            <a:ext cx="1416771" cy="141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9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24578" name="Picture 2" descr="Qué es un Modelo de Analítica de Datos? - Northwa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235" y="1749286"/>
            <a:ext cx="3965646" cy="1928191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91F1C88C-6A24-28C0-4CBA-C67E35BC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699846"/>
            <a:ext cx="0" cy="2039816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594711" y="1716157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"El software nunca está completamente terminado, siempre puede mejorarse."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–Craig </a:t>
            </a:r>
            <a:r>
              <a:rPr lang="es-ES" dirty="0" err="1"/>
              <a:t>Mundie</a:t>
            </a:r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b="1" dirty="0"/>
              <a:t>     "Las pruebas no son una fase; son un proceso continuo durante todo el ciclo de vida del software."       </a:t>
            </a:r>
          </a:p>
          <a:p>
            <a:pPr algn="l"/>
            <a:r>
              <a:rPr lang="es-ES" dirty="0"/>
              <a:t>                                               –Martín </a:t>
            </a:r>
            <a:r>
              <a:rPr lang="es-ES" dirty="0" err="1"/>
              <a:t>LeBlanc</a:t>
            </a:r>
            <a:endParaRPr lang="es-ES" dirty="0"/>
          </a:p>
          <a:p>
            <a:pPr algn="l"/>
            <a:br>
              <a:rPr lang="es-ES" dirty="0"/>
            </a:br>
            <a:endParaRPr dirty="0"/>
          </a:p>
        </p:txBody>
      </p:sp>
      <p:pic>
        <p:nvPicPr>
          <p:cNvPr id="26626" name="Picture 2" descr="Reconocer los diferentes tipos de datos, indispensable en la era del Big  Dat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872" y="1396958"/>
            <a:ext cx="3805398" cy="2757599"/>
          </a:xfrm>
          <a:prstGeom prst="rect">
            <a:avLst/>
          </a:prstGeom>
          <a:noFill/>
        </p:spPr>
      </p:pic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D65EA074-15B0-6137-A4BF-F0353DE8E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AAF341DC-0F3A-823E-6F7F-FB02770EF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5F97DF57-1F95-A8D9-4D69-1523E7F4CC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>
            <a:extLst>
              <a:ext uri="{FF2B5EF4-FFF2-40B4-BE49-F238E27FC236}">
                <a16:creationId xmlns:a16="http://schemas.microsoft.com/office/drawing/2014/main" id="{E7B06B2B-49CB-BD2C-E25B-5A0C98D125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17749" y="3290549"/>
            <a:ext cx="3703425" cy="109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-Estilos Arquitectónicos </a:t>
            </a:r>
          </a:p>
          <a:p>
            <a:pPr marL="146050" lvl="0" indent="0">
              <a:buSzPts val="1300"/>
            </a:pPr>
            <a:r>
              <a:rPr lang="es-ES" dirty="0"/>
              <a:t>-Arquitectura en Capas</a:t>
            </a:r>
          </a:p>
          <a:p>
            <a:pPr marL="146050" lvl="0" indent="0">
              <a:buSzPts val="1300"/>
            </a:pPr>
            <a:r>
              <a:rPr lang="es-ES" dirty="0"/>
              <a:t>-Implementación del Proyecto I </a:t>
            </a:r>
          </a:p>
        </p:txBody>
      </p:sp>
      <p:sp>
        <p:nvSpPr>
          <p:cNvPr id="176" name="Google Shape;176;p30">
            <a:extLst>
              <a:ext uri="{FF2B5EF4-FFF2-40B4-BE49-F238E27FC236}">
                <a16:creationId xmlns:a16="http://schemas.microsoft.com/office/drawing/2014/main" id="{6C5033FB-304A-41AD-65CE-AE10C35057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23474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177" name="Google Shape;177;p30">
            <a:extLst>
              <a:ext uri="{FF2B5EF4-FFF2-40B4-BE49-F238E27FC236}">
                <a16:creationId xmlns:a16="http://schemas.microsoft.com/office/drawing/2014/main" id="{C1B11970-7D7C-133B-9CC9-712359163E02}"/>
              </a:ext>
            </a:extLst>
          </p:cNvPr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>
            <a:extLst>
              <a:ext uri="{FF2B5EF4-FFF2-40B4-BE49-F238E27FC236}">
                <a16:creationId xmlns:a16="http://schemas.microsoft.com/office/drawing/2014/main" id="{C57FB634-BBEF-14BE-801F-C48028967FC2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Virtual Horizon BUAP">
            <a:extLst>
              <a:ext uri="{FF2B5EF4-FFF2-40B4-BE49-F238E27FC236}">
                <a16:creationId xmlns:a16="http://schemas.microsoft.com/office/drawing/2014/main" id="{C413EF09-23CC-4112-76BE-B938B70F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3913" y="102446"/>
            <a:ext cx="1931133" cy="97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9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C2122C8A-89DB-BF3A-8897-255038271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1B584242-8CF1-85D1-A151-5F5958D5C352}"/>
              </a:ext>
            </a:extLst>
          </p:cNvPr>
          <p:cNvSpPr txBox="1">
            <a:spLocks/>
          </p:cNvSpPr>
          <p:nvPr/>
        </p:nvSpPr>
        <p:spPr>
          <a:xfrm>
            <a:off x="436735" y="401631"/>
            <a:ext cx="69076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ESTILOS ARQUITECTÓNICOS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Definición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C249A5DA-781B-2C93-0032-21E4CBE36AC8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CE1BDAB0-0B9C-73AA-0203-A2988B89B806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3052684C-61B2-2E44-95AA-2924F6B9D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54E51B5D-93DD-65C4-C693-21895755E21F}"/>
              </a:ext>
            </a:extLst>
          </p:cNvPr>
          <p:cNvSpPr txBox="1"/>
          <p:nvPr/>
        </p:nvSpPr>
        <p:spPr>
          <a:xfrm>
            <a:off x="423573" y="1424361"/>
            <a:ext cx="3127080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 arquitectura de software, un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estilo arquitectónico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es una manera reconocida y estructurada de organizar los componentes de un sistema y sus interacciones. Hay varios estilos arquitectónicos comunes, cada uno con sus ventajas, desventajas y casos de uso ideales.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La guía definitiva de la arquitectura de software | by Fernando Valdes |  Medium">
            <a:extLst>
              <a:ext uri="{FF2B5EF4-FFF2-40B4-BE49-F238E27FC236}">
                <a16:creationId xmlns:a16="http://schemas.microsoft.com/office/drawing/2014/main" id="{E58216C8-4F9A-AA28-6456-69E479D3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0"/>
          <a:stretch>
            <a:fillRect/>
          </a:stretch>
        </p:blipFill>
        <p:spPr bwMode="auto">
          <a:xfrm>
            <a:off x="3693501" y="1594955"/>
            <a:ext cx="5251025" cy="314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17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0073967F-0E15-E911-4987-EE549E381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9094C1B2-658E-7333-4107-F22078A69781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ESTILOS ARQUITECTÓNICOS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Arquitectura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Capas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(Layered Architecture)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9A072453-2836-2435-D18E-19887A9BFC62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4F768CBC-45D1-4710-F6AB-78DC5A9252A7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A1FC88B7-2024-028E-8AB3-39D2E803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147B3B28-B29A-297F-EAA2-A46D18A7B3DB}"/>
              </a:ext>
            </a:extLst>
          </p:cNvPr>
          <p:cNvSpPr txBox="1"/>
          <p:nvPr/>
        </p:nvSpPr>
        <p:spPr>
          <a:xfrm>
            <a:off x="423573" y="1424361"/>
            <a:ext cx="3127080" cy="101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Descripción: 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sistema se divide en capas jerárquicas (por ejemplo: presentación, lógica de negocio, acceso a datos).</a:t>
            </a:r>
          </a:p>
          <a:p>
            <a:pPr algn="just"/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Ejemplo típico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Aplicaciones empresariales tradicionales.</a:t>
            </a:r>
          </a:p>
          <a:p>
            <a:pPr algn="just"/>
            <a:r>
              <a:rPr lang="es-ES" sz="1600" b="1" dirty="0">
                <a:solidFill>
                  <a:srgbClr val="14E21E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Ventajas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Separación clara de responsabilidades, fácil de mantener.</a:t>
            </a:r>
          </a:p>
          <a:p>
            <a:pPr algn="just"/>
            <a:r>
              <a:rPr lang="es-ES" sz="16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Desventajas</a:t>
            </a:r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Puede ser menos eficiente por la cantidad de pasos que deben seguir los datos.</a:t>
            </a:r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rquitectura en Capas – Análisis completo + Tradicional vs Modernas, DDD,  DIP (Cap 5) – RJ Code Advance">
            <a:extLst>
              <a:ext uri="{FF2B5EF4-FFF2-40B4-BE49-F238E27FC236}">
                <a16:creationId xmlns:a16="http://schemas.microsoft.com/office/drawing/2014/main" id="{7F1BF7DE-2097-B9E0-5BDC-46E05902C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121" y="1735016"/>
            <a:ext cx="3948830" cy="291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3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2140FA38-9B29-42F6-B2DA-6B1E36BF1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7D092143-44A5-C916-15F1-E9AAE8D527FF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Pines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Utilizados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la ESP32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F163610-7F5C-BAED-8043-D2DD31389EA0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024D40A5-C5AD-412C-AEC1-78BD83445EF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DCE8E877-BD62-B566-7174-36A12AA5E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6DE9AC-B16D-F8AD-E34D-7F6C4A01A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02" y="1511555"/>
            <a:ext cx="6229196" cy="323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Especificaciones del módulo de relé de 5 V">
            <a:extLst>
              <a:ext uri="{FF2B5EF4-FFF2-40B4-BE49-F238E27FC236}">
                <a16:creationId xmlns:a16="http://schemas.microsoft.com/office/drawing/2014/main" id="{C21C84AB-8266-232D-071D-A9FBA5668B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2A0F25C-6E90-CAC0-36A2-3F3F50315E39}"/>
              </a:ext>
            </a:extLst>
          </p:cNvPr>
          <p:cNvCxnSpPr>
            <a:cxnSpLocks/>
          </p:cNvCxnSpPr>
          <p:nvPr/>
        </p:nvCxnSpPr>
        <p:spPr>
          <a:xfrm>
            <a:off x="1090246" y="2063520"/>
            <a:ext cx="2478001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DDF0CBCB-57F3-CB2B-D108-32408D9D858B}"/>
              </a:ext>
            </a:extLst>
          </p:cNvPr>
          <p:cNvSpPr txBox="1"/>
          <p:nvPr/>
        </p:nvSpPr>
        <p:spPr>
          <a:xfrm>
            <a:off x="304801" y="1909631"/>
            <a:ext cx="7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Voltaje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43C810F-2B06-01D8-1C54-9FF296AD7F1C}"/>
              </a:ext>
            </a:extLst>
          </p:cNvPr>
          <p:cNvCxnSpPr>
            <a:cxnSpLocks/>
          </p:cNvCxnSpPr>
          <p:nvPr/>
        </p:nvCxnSpPr>
        <p:spPr>
          <a:xfrm flipH="1">
            <a:off x="5479108" y="1330640"/>
            <a:ext cx="816184" cy="70514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C74D249-27EF-2B12-81D5-00CF4EB59949}"/>
              </a:ext>
            </a:extLst>
          </p:cNvPr>
          <p:cNvSpPr txBox="1"/>
          <p:nvPr/>
        </p:nvSpPr>
        <p:spPr>
          <a:xfrm>
            <a:off x="6205499" y="1061609"/>
            <a:ext cx="785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Tierra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3F9F55A-1805-732E-F2CB-168FF256E102}"/>
              </a:ext>
            </a:extLst>
          </p:cNvPr>
          <p:cNvCxnSpPr>
            <a:cxnSpLocks/>
          </p:cNvCxnSpPr>
          <p:nvPr/>
        </p:nvCxnSpPr>
        <p:spPr>
          <a:xfrm flipH="1">
            <a:off x="5994924" y="2626614"/>
            <a:ext cx="1789199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10FD833-9166-1813-6DB6-45E8EDC51889}"/>
              </a:ext>
            </a:extLst>
          </p:cNvPr>
          <p:cNvSpPr txBox="1"/>
          <p:nvPr/>
        </p:nvSpPr>
        <p:spPr>
          <a:xfrm>
            <a:off x="7733584" y="2466242"/>
            <a:ext cx="1120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Relé Verde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0433693-A8AC-D6E6-F1CB-BE7B016A2DB1}"/>
              </a:ext>
            </a:extLst>
          </p:cNvPr>
          <p:cNvCxnSpPr>
            <a:cxnSpLocks/>
          </p:cNvCxnSpPr>
          <p:nvPr/>
        </p:nvCxnSpPr>
        <p:spPr>
          <a:xfrm flipH="1">
            <a:off x="6072898" y="2299469"/>
            <a:ext cx="1789199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B3FA813-5109-52DE-A2E0-35471B9C34F2}"/>
              </a:ext>
            </a:extLst>
          </p:cNvPr>
          <p:cNvSpPr txBox="1"/>
          <p:nvPr/>
        </p:nvSpPr>
        <p:spPr>
          <a:xfrm>
            <a:off x="7810024" y="2139270"/>
            <a:ext cx="133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Relé Amarillo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741A429C-E326-4EBC-2391-C8355106613D}"/>
              </a:ext>
            </a:extLst>
          </p:cNvPr>
          <p:cNvCxnSpPr>
            <a:cxnSpLocks/>
          </p:cNvCxnSpPr>
          <p:nvPr/>
        </p:nvCxnSpPr>
        <p:spPr>
          <a:xfrm flipH="1">
            <a:off x="6108983" y="1699847"/>
            <a:ext cx="1675140" cy="46461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74B299-980A-BC3D-6061-A65C9907B35A}"/>
              </a:ext>
            </a:extLst>
          </p:cNvPr>
          <p:cNvSpPr txBox="1"/>
          <p:nvPr/>
        </p:nvSpPr>
        <p:spPr>
          <a:xfrm>
            <a:off x="7747010" y="1533075"/>
            <a:ext cx="1333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Relé Rojo</a:t>
            </a:r>
            <a:endParaRPr lang="es-MX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08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19EDB28A-4FE8-A04B-F9C0-C7D4AB0C4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2186455C-282E-5A24-FAD8-372ABD00C301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Puentes de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Alimentación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de la ESP32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Proto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AA527229-BA7C-6A09-C940-3393381D1F51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0F5A4219-BBB7-9CC7-AFE2-2ED8BAFD3857}"/>
              </a:ext>
            </a:extLst>
          </p:cNvPr>
          <p:cNvSpPr txBox="1">
            <a:spLocks/>
          </p:cNvSpPr>
          <p:nvPr/>
        </p:nvSpPr>
        <p:spPr>
          <a:xfrm>
            <a:off x="1" y="4864169"/>
            <a:ext cx="1641230" cy="1103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C4B8FC72-25D9-E022-1976-76E0A2C53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 descr="Imagen de la pantalla de un computador&#10;&#10;El contenido generado por IA puede ser incorrecto.">
            <a:extLst>
              <a:ext uri="{FF2B5EF4-FFF2-40B4-BE49-F238E27FC236}">
                <a16:creationId xmlns:a16="http://schemas.microsoft.com/office/drawing/2014/main" id="{8FD9CFD7-E068-ACD4-9192-7AF5D0F74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664" y="1454178"/>
            <a:ext cx="362953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5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EEB20A59-4D26-0954-A0CA-059020D41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4036D9F6-A8A1-4459-7619-6FBAE71B6732}"/>
              </a:ext>
            </a:extLst>
          </p:cNvPr>
          <p:cNvSpPr txBox="1">
            <a:spLocks/>
          </p:cNvSpPr>
          <p:nvPr/>
        </p:nvSpPr>
        <p:spPr>
          <a:xfrm>
            <a:off x="436734" y="401631"/>
            <a:ext cx="744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s-E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IMPLEMENTACIÓN PROYECTO I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lvl="0">
              <a:buClr>
                <a:srgbClr val="F3F3F3"/>
              </a:buClr>
              <a:buSzPts val="3000"/>
              <a:defRPr/>
            </a:pP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Salidas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y Entradas del 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Relevador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D263AFD1-578E-8931-E147-D99B4CF22685}"/>
              </a:ext>
            </a:extLst>
          </p:cNvPr>
          <p:cNvCxnSpPr>
            <a:cxnSpLocks/>
          </p:cNvCxnSpPr>
          <p:nvPr/>
        </p:nvCxnSpPr>
        <p:spPr>
          <a:xfrm flipH="1">
            <a:off x="423573" y="518642"/>
            <a:ext cx="1" cy="743669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" name="Google Shape;136;p27">
            <a:extLst>
              <a:ext uri="{FF2B5EF4-FFF2-40B4-BE49-F238E27FC236}">
                <a16:creationId xmlns:a16="http://schemas.microsoft.com/office/drawing/2014/main" id="{5FE995A7-EC57-FC60-8644-8EE4AA5537F9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6" descr="Escudo | Dirección de Comunicación Institucional">
            <a:extLst>
              <a:ext uri="{FF2B5EF4-FFF2-40B4-BE49-F238E27FC236}">
                <a16:creationId xmlns:a16="http://schemas.microsoft.com/office/drawing/2014/main" id="{01096686-5D09-89C7-8DC4-CAEDD07A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466" y="205102"/>
            <a:ext cx="967248" cy="96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Especificaciones del módulo de relé de 5 V">
            <a:extLst>
              <a:ext uri="{FF2B5EF4-FFF2-40B4-BE49-F238E27FC236}">
                <a16:creationId xmlns:a16="http://schemas.microsoft.com/office/drawing/2014/main" id="{5D17637A-A2BB-4582-9F0E-0B1C4A40A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3" name="Picture 10" descr="Módulo Relé 1 Canal 5v Ky-019 - PatagoniaTec">
            <a:extLst>
              <a:ext uri="{FF2B5EF4-FFF2-40B4-BE49-F238E27FC236}">
                <a16:creationId xmlns:a16="http://schemas.microsoft.com/office/drawing/2014/main" id="{57C75B1F-B321-61A6-DD66-B28EF2521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" r="5000" b="49297"/>
          <a:stretch>
            <a:fillRect/>
          </a:stretch>
        </p:blipFill>
        <p:spPr bwMode="auto">
          <a:xfrm>
            <a:off x="419612" y="2009174"/>
            <a:ext cx="8304776" cy="227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276223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7870</TotalTime>
  <Words>695</Words>
  <Application>Microsoft Office PowerPoint</Application>
  <PresentationFormat>Presentación en pantalla (16:9)</PresentationFormat>
  <Paragraphs>138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Anton</vt:lpstr>
      <vt:lpstr>Arial</vt:lpstr>
      <vt:lpstr>Advent Pro Light</vt:lpstr>
      <vt:lpstr>Fira Sans Condensed Light</vt:lpstr>
      <vt:lpstr>Rajdhani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Actividad 1 (Interfaz de Semáforo Inteligente)</vt:lpstr>
      <vt:lpstr>Actividad 1 (Interfaz de Semáforo Inteligente)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283</cp:revision>
  <dcterms:modified xsi:type="dcterms:W3CDTF">2025-08-18T18:32:46Z</dcterms:modified>
</cp:coreProperties>
</file>