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23"/>
  </p:notesMasterIdLst>
  <p:sldIdLst>
    <p:sldId id="256" r:id="rId2"/>
    <p:sldId id="357" r:id="rId3"/>
    <p:sldId id="358" r:id="rId4"/>
    <p:sldId id="359" r:id="rId5"/>
    <p:sldId id="450" r:id="rId6"/>
    <p:sldId id="360" r:id="rId7"/>
    <p:sldId id="390" r:id="rId8"/>
    <p:sldId id="361" r:id="rId9"/>
    <p:sldId id="363" r:id="rId10"/>
    <p:sldId id="362" r:id="rId11"/>
    <p:sldId id="379" r:id="rId12"/>
    <p:sldId id="370" r:id="rId13"/>
    <p:sldId id="371" r:id="rId14"/>
    <p:sldId id="372" r:id="rId15"/>
    <p:sldId id="375" r:id="rId16"/>
    <p:sldId id="374" r:id="rId17"/>
    <p:sldId id="373" r:id="rId18"/>
    <p:sldId id="447" r:id="rId19"/>
    <p:sldId id="452" r:id="rId20"/>
    <p:sldId id="451" r:id="rId21"/>
    <p:sldId id="449" r:id="rId22"/>
  </p:sldIdLst>
  <p:sldSz cx="9144000" cy="5143500" type="screen16x9"/>
  <p:notesSz cx="6858000" cy="9144000"/>
  <p:embeddedFontLst>
    <p:embeddedFont>
      <p:font typeface="Advent Pro Light" panose="020B0604020202020204" charset="0"/>
      <p:regular r:id="rId24"/>
      <p:bold r:id="rId25"/>
    </p:embeddedFont>
    <p:embeddedFont>
      <p:font typeface="Anton" pitchFamily="2" charset="0"/>
      <p:regular r:id="rId26"/>
    </p:embeddedFont>
    <p:embeddedFont>
      <p:font typeface="Fira Sans Condensed Light" panose="020B0403050000020004" pitchFamily="34" charset="0"/>
      <p:regular r:id="rId27"/>
      <p:bold r:id="rId28"/>
      <p:italic r:id="rId29"/>
      <p:boldItalic r:id="rId30"/>
    </p:embeddedFont>
    <p:embeddedFont>
      <p:font typeface="Rajdhani" panose="020B0604020202020204" charset="0"/>
      <p:regular r:id="rId31"/>
      <p:bold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382618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5219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B2B8A8FB-773C-496B-1716-54E4AB86EEE0}"/>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09869495-2E73-6DE3-184E-87DC33A8529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7C669680-06EF-3BAA-B55D-EE7E3321107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27590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C8D16474-31B8-2BAC-110D-815A74271D6D}"/>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6E05DF82-ED6A-9088-DE88-F036AD85EB7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9B17E63E-3B63-7226-CEA5-7B76D2DA35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20274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F0C9361F-ABCB-589C-DDF4-434218B5C37E}"/>
            </a:ext>
          </a:extLst>
        </p:cNvPr>
        <p:cNvGrpSpPr/>
        <p:nvPr/>
      </p:nvGrpSpPr>
      <p:grpSpPr>
        <a:xfrm>
          <a:off x="0" y="0"/>
          <a:ext cx="0" cy="0"/>
          <a:chOff x="0" y="0"/>
          <a:chExt cx="0" cy="0"/>
        </a:xfrm>
      </p:grpSpPr>
      <p:sp>
        <p:nvSpPr>
          <p:cNvPr id="643" name="Google Shape;643;g65abef0139_0_223:notes">
            <a:extLst>
              <a:ext uri="{FF2B5EF4-FFF2-40B4-BE49-F238E27FC236}">
                <a16:creationId xmlns:a16="http://schemas.microsoft.com/office/drawing/2014/main" id="{FC6EE387-F9F0-ABE4-0D44-71316802C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a:extLst>
              <a:ext uri="{FF2B5EF4-FFF2-40B4-BE49-F238E27FC236}">
                <a16:creationId xmlns:a16="http://schemas.microsoft.com/office/drawing/2014/main" id="{1DFB75F5-B10B-7802-1ED3-B3C69316E79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11919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D4A3D700-E07A-9D2E-DA2A-0B380E29B3F8}"/>
            </a:ext>
          </a:extLst>
        </p:cNvPr>
        <p:cNvGrpSpPr/>
        <p:nvPr/>
      </p:nvGrpSpPr>
      <p:grpSpPr>
        <a:xfrm>
          <a:off x="0" y="0"/>
          <a:ext cx="0" cy="0"/>
          <a:chOff x="0" y="0"/>
          <a:chExt cx="0" cy="0"/>
        </a:xfrm>
      </p:grpSpPr>
      <p:sp>
        <p:nvSpPr>
          <p:cNvPr id="1789" name="Google Shape;1789;g7098bb5640_0_1125:notes">
            <a:extLst>
              <a:ext uri="{FF2B5EF4-FFF2-40B4-BE49-F238E27FC236}">
                <a16:creationId xmlns:a16="http://schemas.microsoft.com/office/drawing/2014/main" id="{3F84FE02-FEFE-426E-F82C-0F2234BA16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a:extLst>
              <a:ext uri="{FF2B5EF4-FFF2-40B4-BE49-F238E27FC236}">
                <a16:creationId xmlns:a16="http://schemas.microsoft.com/office/drawing/2014/main" id="{819B227A-953D-5DE6-C475-387388ED01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768654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p:cNvGrpSpPr/>
        <p:nvPr/>
      </p:nvGrpSpPr>
      <p:grpSpPr>
        <a:xfrm>
          <a:off x="0" y="0"/>
          <a:ext cx="0" cy="0"/>
          <a:chOff x="0" y="0"/>
          <a:chExt cx="0" cy="0"/>
        </a:xfrm>
      </p:grpSpPr>
      <p:sp>
        <p:nvSpPr>
          <p:cNvPr id="1789" name="Google Shape;1789;g7098bb5640_0_11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59076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8">
          <a:extLst>
            <a:ext uri="{FF2B5EF4-FFF2-40B4-BE49-F238E27FC236}">
              <a16:creationId xmlns:a16="http://schemas.microsoft.com/office/drawing/2014/main" id="{9C442C65-14A3-9765-2BDD-94C6B14EA5CF}"/>
            </a:ext>
          </a:extLst>
        </p:cNvPr>
        <p:cNvGrpSpPr/>
        <p:nvPr/>
      </p:nvGrpSpPr>
      <p:grpSpPr>
        <a:xfrm>
          <a:off x="0" y="0"/>
          <a:ext cx="0" cy="0"/>
          <a:chOff x="0" y="0"/>
          <a:chExt cx="0" cy="0"/>
        </a:xfrm>
      </p:grpSpPr>
      <p:sp>
        <p:nvSpPr>
          <p:cNvPr id="1789" name="Google Shape;1789;g7098bb5640_0_1125:notes">
            <a:extLst>
              <a:ext uri="{FF2B5EF4-FFF2-40B4-BE49-F238E27FC236}">
                <a16:creationId xmlns:a16="http://schemas.microsoft.com/office/drawing/2014/main" id="{A94EE71F-2CBD-D105-8630-D07A3EA4ECA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0" name="Google Shape;1790;g7098bb5640_0_1125:notes">
            <a:extLst>
              <a:ext uri="{FF2B5EF4-FFF2-40B4-BE49-F238E27FC236}">
                <a16:creationId xmlns:a16="http://schemas.microsoft.com/office/drawing/2014/main" id="{13C5E708-7ABE-AD0C-13D3-52F28DE8A3D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428782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316488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2"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6.xml"/><Relationship Id="rId1" Type="http://schemas.openxmlformats.org/officeDocument/2006/relationships/slideLayout" Target="../slideLayouts/slideLayout8.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7.xml"/><Relationship Id="rId5" Type="http://schemas.openxmlformats.org/officeDocument/2006/relationships/image" Target="../media/image17.jpe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7.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39787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ITIS611</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Arquitectura de Software </a:t>
            </a: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04 de Agosto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pic>
        <p:nvPicPr>
          <p:cNvPr id="1026" name="Picture 2" descr="Virtual Horizon BUAP">
            <a:extLst>
              <a:ext uri="{FF2B5EF4-FFF2-40B4-BE49-F238E27FC236}">
                <a16:creationId xmlns:a16="http://schemas.microsoft.com/office/drawing/2014/main" id="{171633F6-0612-2C83-AC54-6A799E3077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5575" y="207953"/>
            <a:ext cx="3597147" cy="182013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7" end="7"/>
                                            </p:txEl>
                                          </p:spTgt>
                                        </p:tgtEl>
                                        <p:attrNameLst>
                                          <p:attrName>style.visibility</p:attrName>
                                        </p:attrNameLst>
                                      </p:cBhvr>
                                      <p:to>
                                        <p:strVal val="visible"/>
                                      </p:to>
                                    </p:set>
                                    <p:anim calcmode="lin" valueType="num">
                                      <p:cBhvr additive="base">
                                        <p:cTn id="1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8" end="8"/>
                                            </p:txEl>
                                          </p:spTgt>
                                        </p:tgtEl>
                                        <p:attrNameLst>
                                          <p:attrName>style.visibility</p:attrName>
                                        </p:attrNameLst>
                                      </p:cBhvr>
                                      <p:to>
                                        <p:strVal val="visible"/>
                                      </p:to>
                                    </p:set>
                                    <p:anim calcmode="lin" valueType="num">
                                      <p:cBhvr additive="base">
                                        <p:cTn id="2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ALFREDO GARCIA </a:t>
            </a:r>
            <a:endParaRPr dirty="0"/>
          </a:p>
        </p:txBody>
      </p:sp>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pic>
        <p:nvPicPr>
          <p:cNvPr id="34818" name="Picture 2" descr="C:\Users\Alfredo Garcia\Desktop\FaceApp_1659560400894.jpg"/>
          <p:cNvPicPr>
            <a:picLocks noChangeAspect="1" noChangeArrowheads="1"/>
          </p:cNvPicPr>
          <p:nvPr/>
        </p:nvPicPr>
        <p:blipFill>
          <a:blip r:embed="rId3"/>
          <a:srcRect/>
          <a:stretch>
            <a:fillRect/>
          </a:stretch>
        </p:blipFill>
        <p:spPr bwMode="auto">
          <a:xfrm>
            <a:off x="882486" y="927279"/>
            <a:ext cx="894962" cy="1060397"/>
          </a:xfrm>
          <a:prstGeom prst="rect">
            <a:avLst/>
          </a:prstGeom>
          <a:noFill/>
        </p:spPr>
      </p:pic>
      <p:sp>
        <p:nvSpPr>
          <p:cNvPr id="10" name="Google Shape;1762;p45"/>
          <p:cNvSpPr txBox="1">
            <a:spLocks/>
          </p:cNvSpPr>
          <p:nvPr/>
        </p:nvSpPr>
        <p:spPr>
          <a:xfrm>
            <a:off x="1777448" y="657489"/>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r>
              <a:rPr lang="es-ES" sz="1400" b="1" dirty="0"/>
              <a:t>Doctorado en Ingeniería del Lenguaje  y del Conocimiento</a:t>
            </a:r>
          </a:p>
          <a:p>
            <a:endParaRPr lang="es-ES" sz="1400" b="1" dirty="0"/>
          </a:p>
          <a:p>
            <a:r>
              <a:rPr lang="es-ES" sz="1400" b="1" dirty="0"/>
              <a:t>Inteligencia Artificial</a:t>
            </a:r>
          </a:p>
          <a:p>
            <a:endParaRPr lang="es-ES" sz="1400" b="1" dirty="0"/>
          </a:p>
          <a:p>
            <a:r>
              <a:rPr lang="es-ES" sz="1400" b="1" dirty="0"/>
              <a:t>Desarrollo </a:t>
            </a:r>
            <a:r>
              <a:rPr lang="es-ES" sz="1400" b="1" dirty="0" err="1"/>
              <a:t>IoT</a:t>
            </a:r>
            <a:endParaRPr lang="es-ES" sz="1400" b="1" dirty="0"/>
          </a:p>
          <a:p>
            <a:endParaRPr lang="en-US" sz="1400" b="1" dirty="0"/>
          </a:p>
          <a:p>
            <a:r>
              <a:rPr lang="es-ES" sz="1400" b="1" dirty="0"/>
              <a:t>Interacción Humano-Computador</a:t>
            </a:r>
          </a:p>
          <a:p>
            <a:endParaRPr lang="es-ES" sz="1400" b="1" dirty="0"/>
          </a:p>
          <a:p>
            <a:r>
              <a:rPr lang="es-ES" sz="1400" b="1" dirty="0"/>
              <a:t>SNI Nivel Candidato</a:t>
            </a:r>
          </a:p>
          <a:p>
            <a:endParaRPr lang="en-US" sz="1400" b="1" dirty="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196546" y="1185686"/>
            <a:ext cx="4522305"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Evaluación</a:t>
            </a:r>
            <a:endParaRPr dirty="0"/>
          </a:p>
        </p:txBody>
      </p:sp>
      <p:cxnSp>
        <p:nvCxnSpPr>
          <p:cNvPr id="8" name="Google Shape;137;p27"/>
          <p:cNvCxnSpPr/>
          <p:nvPr/>
        </p:nvCxnSpPr>
        <p:spPr>
          <a:xfrm>
            <a:off x="2060232" y="1183023"/>
            <a:ext cx="0" cy="630600"/>
          </a:xfrm>
          <a:prstGeom prst="straightConnector1">
            <a:avLst/>
          </a:prstGeom>
          <a:noFill/>
          <a:ln w="19050" cap="flat" cmpd="sng">
            <a:solidFill>
              <a:srgbClr val="F3F3F3"/>
            </a:solidFill>
            <a:prstDash val="solid"/>
            <a:round/>
            <a:headEnd type="oval" w="med" len="med"/>
            <a:tailEnd type="oval" w="med" len="med"/>
          </a:ln>
        </p:spPr>
      </p:cxnSp>
      <p:sp>
        <p:nvSpPr>
          <p:cNvPr id="10" name="Google Shape;1762;p45"/>
          <p:cNvSpPr txBox="1">
            <a:spLocks/>
          </p:cNvSpPr>
          <p:nvPr/>
        </p:nvSpPr>
        <p:spPr>
          <a:xfrm>
            <a:off x="1897011" y="866046"/>
            <a:ext cx="5186757" cy="3828522"/>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endParaRPr lang="es-ES" sz="1400" b="1" dirty="0"/>
          </a:p>
          <a:p>
            <a:endParaRPr lang="es-ES" sz="1400" b="1" dirty="0"/>
          </a:p>
          <a:p>
            <a:endParaRPr lang="es-ES" sz="1400" b="1" dirty="0"/>
          </a:p>
          <a:p>
            <a:endParaRPr lang="es-ES" sz="1400" b="1" dirty="0"/>
          </a:p>
          <a:p>
            <a:endParaRPr lang="es-ES" sz="1400" b="1" dirty="0"/>
          </a:p>
          <a:p>
            <a:endParaRPr lang="es-ES" sz="1400" b="1" dirty="0"/>
          </a:p>
          <a:p>
            <a:r>
              <a:rPr lang="es-ES" sz="1400" b="1" dirty="0"/>
              <a:t>Actividad 0 (</a:t>
            </a:r>
            <a:r>
              <a:rPr lang="es-ES" sz="1400" b="1" dirty="0">
                <a:solidFill>
                  <a:schemeClr val="bg1">
                    <a:lumMod val="40000"/>
                    <a:lumOff val="60000"/>
                  </a:schemeClr>
                </a:solidFill>
              </a:rPr>
              <a:t>Propuesta</a:t>
            </a:r>
            <a:r>
              <a:rPr lang="es-ES" sz="1400" b="1" dirty="0"/>
              <a:t>)                                 </a:t>
            </a:r>
            <a:r>
              <a:rPr lang="es-ES" sz="1400" b="1" dirty="0">
                <a:solidFill>
                  <a:schemeClr val="bg1">
                    <a:lumMod val="40000"/>
                    <a:lumOff val="60000"/>
                  </a:schemeClr>
                </a:solidFill>
              </a:rPr>
              <a:t>5%</a:t>
            </a:r>
          </a:p>
          <a:p>
            <a:endParaRPr lang="es-ES" sz="1400" b="1" dirty="0"/>
          </a:p>
          <a:p>
            <a:r>
              <a:rPr lang="es-ES" sz="1400" b="1" dirty="0"/>
              <a:t>Participación (</a:t>
            </a:r>
            <a:r>
              <a:rPr lang="es-ES" sz="1400" b="1" dirty="0">
                <a:solidFill>
                  <a:schemeClr val="bg1">
                    <a:lumMod val="40000"/>
                    <a:lumOff val="60000"/>
                  </a:schemeClr>
                </a:solidFill>
              </a:rPr>
              <a:t>Asistencia</a:t>
            </a:r>
            <a:r>
              <a:rPr lang="es-ES" sz="1400" b="1" dirty="0"/>
              <a:t>)                              </a:t>
            </a:r>
            <a:r>
              <a:rPr lang="es-ES" sz="1400" b="1" dirty="0">
                <a:solidFill>
                  <a:schemeClr val="bg1">
                    <a:lumMod val="40000"/>
                    <a:lumOff val="60000"/>
                  </a:schemeClr>
                </a:solidFill>
              </a:rPr>
              <a:t>10%</a:t>
            </a:r>
          </a:p>
          <a:p>
            <a:endParaRPr lang="es-ES" sz="1400" b="1" dirty="0"/>
          </a:p>
          <a:p>
            <a:r>
              <a:rPr lang="es-ES" sz="1400" b="1" dirty="0"/>
              <a:t>Tareas                                                            </a:t>
            </a:r>
            <a:r>
              <a:rPr lang="es-ES" sz="1400" b="1" dirty="0">
                <a:solidFill>
                  <a:schemeClr val="bg1">
                    <a:lumMod val="40000"/>
                    <a:lumOff val="60000"/>
                  </a:schemeClr>
                </a:solidFill>
              </a:rPr>
              <a:t>30%</a:t>
            </a:r>
          </a:p>
          <a:p>
            <a:endParaRPr lang="es-ES" sz="1400" b="1" dirty="0"/>
          </a:p>
          <a:p>
            <a:r>
              <a:rPr lang="es-ES" sz="1400" b="1" dirty="0"/>
              <a:t>Proyecto Final                                                </a:t>
            </a:r>
            <a:r>
              <a:rPr lang="es-ES" sz="1400" b="1" dirty="0">
                <a:solidFill>
                  <a:schemeClr val="bg1">
                    <a:lumMod val="40000"/>
                    <a:lumOff val="60000"/>
                  </a:schemeClr>
                </a:solidFill>
              </a:rPr>
              <a:t>30%</a:t>
            </a:r>
          </a:p>
          <a:p>
            <a:endParaRPr lang="en-US" sz="1400" b="1" dirty="0"/>
          </a:p>
          <a:p>
            <a:r>
              <a:rPr lang="es-ES" sz="1400" b="1" dirty="0"/>
              <a:t>Publicación de articulo                                  </a:t>
            </a:r>
            <a:r>
              <a:rPr lang="es-ES" sz="1400" b="1" dirty="0">
                <a:solidFill>
                  <a:schemeClr val="bg1">
                    <a:lumMod val="40000"/>
                    <a:lumOff val="60000"/>
                  </a:schemeClr>
                </a:solidFill>
              </a:rPr>
              <a:t>25%</a:t>
            </a:r>
          </a:p>
          <a:p>
            <a:endParaRPr lang="es-ES" sz="1400" b="1" dirty="0"/>
          </a:p>
          <a:p>
            <a:pPr marL="152400" indent="0">
              <a:buNone/>
            </a:pPr>
            <a:r>
              <a:rPr lang="es-ES" sz="1400" b="1" dirty="0"/>
              <a:t>                                                                            </a:t>
            </a:r>
            <a:r>
              <a:rPr lang="es-ES" sz="1800" b="1" dirty="0"/>
              <a:t>100%</a:t>
            </a:r>
          </a:p>
          <a:p>
            <a:endParaRPr lang="en-US" sz="1400" b="1" dirty="0"/>
          </a:p>
          <a:p>
            <a:endParaRPr lang="es-ES" sz="1400" dirty="0"/>
          </a:p>
          <a:p>
            <a:pPr marL="1066800" lvl="2" indent="0">
              <a:buNone/>
            </a:pPr>
            <a:endParaRPr lang="en-US" dirty="0"/>
          </a:p>
        </p:txBody>
      </p: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volución de la Evaluación - Portafolio-e Rember">
            <a:extLst>
              <a:ext uri="{FF2B5EF4-FFF2-40B4-BE49-F238E27FC236}">
                <a16:creationId xmlns:a16="http://schemas.microsoft.com/office/drawing/2014/main" id="{3A4E5663-C096-3410-A12D-B0EDB101EB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1128" y="1018433"/>
            <a:ext cx="1265738" cy="917984"/>
          </a:xfrm>
          <a:prstGeom prst="rect">
            <a:avLst/>
          </a:prstGeom>
          <a:noFill/>
          <a:extLst>
            <a:ext uri="{909E8E84-426E-40DD-AFC4-6F175D3DCCD1}">
              <a14:hiddenFill xmlns:a14="http://schemas.microsoft.com/office/drawing/2010/main">
                <a:solidFill>
                  <a:srgbClr val="FFFFFF"/>
                </a:solidFill>
              </a14:hiddenFill>
            </a:ext>
          </a:extLst>
        </p:spPr>
      </p:pic>
      <p:cxnSp>
        <p:nvCxnSpPr>
          <p:cNvPr id="4" name="Conector recto 3">
            <a:extLst>
              <a:ext uri="{FF2B5EF4-FFF2-40B4-BE49-F238E27FC236}">
                <a16:creationId xmlns:a16="http://schemas.microsoft.com/office/drawing/2014/main" id="{59C30A2B-E424-3D20-137C-DB7231AC51F8}"/>
              </a:ext>
            </a:extLst>
          </p:cNvPr>
          <p:cNvCxnSpPr/>
          <p:nvPr/>
        </p:nvCxnSpPr>
        <p:spPr>
          <a:xfrm>
            <a:off x="5216770" y="4203998"/>
            <a:ext cx="1055077" cy="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8208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pic>
        <p:nvPicPr>
          <p:cNvPr id="2050" name="Picture 2" descr="Qué es GitHub y por qué es útil al aprender programación | HACK A BOSS"/>
          <p:cNvPicPr>
            <a:picLocks noChangeAspect="1" noChangeArrowheads="1"/>
          </p:cNvPicPr>
          <p:nvPr/>
        </p:nvPicPr>
        <p:blipFill>
          <a:blip r:embed="rId3"/>
          <a:srcRect/>
          <a:stretch>
            <a:fillRect/>
          </a:stretch>
        </p:blipFill>
        <p:spPr bwMode="auto">
          <a:xfrm>
            <a:off x="457165" y="1990704"/>
            <a:ext cx="4346064" cy="2444661"/>
          </a:xfrm>
          <a:prstGeom prst="rect">
            <a:avLst/>
          </a:prstGeom>
          <a:noFill/>
        </p:spPr>
      </p:pic>
      <p:cxnSp>
        <p:nvCxnSpPr>
          <p:cNvPr id="9" name="Google Shape;258;p31"/>
          <p:cNvCxnSpPr/>
          <p:nvPr/>
        </p:nvCxnSpPr>
        <p:spPr>
          <a:xfrm rot="16200000" flipH="1">
            <a:off x="3904592" y="3231930"/>
            <a:ext cx="2564526" cy="10510"/>
          </a:xfrm>
          <a:prstGeom prst="straightConnector1">
            <a:avLst/>
          </a:prstGeom>
          <a:noFill/>
          <a:ln w="19050" cap="flat" cmpd="sng">
            <a:solidFill>
              <a:srgbClr val="F3F3F3"/>
            </a:solidFill>
            <a:prstDash val="solid"/>
            <a:round/>
            <a:headEnd type="oval" w="med" len="med"/>
            <a:tailEnd type="oval" w="med" len="med"/>
          </a:ln>
        </p:spPr>
      </p:cxnSp>
      <p:sp>
        <p:nvSpPr>
          <p:cNvPr id="10" name="Google Shape;1603;p42"/>
          <p:cNvSpPr txBox="1"/>
          <p:nvPr/>
        </p:nvSpPr>
        <p:spPr>
          <a:xfrm>
            <a:off x="5433849" y="1624678"/>
            <a:ext cx="3520965" cy="258997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GitHub</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El sistema de control de versiones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fue diseñado por </a:t>
            </a:r>
            <a:r>
              <a:rPr lang="es-ES" sz="1600" dirty="0" err="1">
                <a:solidFill>
                  <a:schemeClr val="accent4"/>
                </a:solidFill>
                <a:latin typeface="Fira Sans Condensed Light" panose="020B0604020202020204" charset="0"/>
                <a:cs typeface="Times New Roman" panose="02020603050405020304" pitchFamily="18" charset="0"/>
              </a:rPr>
              <a:t>Linus</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Torvalds</a:t>
            </a:r>
            <a:r>
              <a:rPr lang="es-ES" sz="1600" dirty="0">
                <a:solidFill>
                  <a:schemeClr val="accent4"/>
                </a:solidFill>
                <a:latin typeface="Fira Sans Condensed Light" panose="020B0604020202020204" charset="0"/>
                <a:cs typeface="Times New Roman" panose="02020603050405020304" pitchFamily="18" charset="0"/>
              </a:rPr>
              <a:t>. Un sistema de gestión de versiones es utilizado por los desarrolladores para poder administrar su proyecto, ordenando el código de cada una de las nuevas versiones que sacan de sus aplicaciones para evitar confusiones. Así, al tener copias de cada una de las versiones de su aplicación, no se perderán los estados anteriores cuando se va a actualizar.</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85F4E849-8BB5-6F94-84FB-2918766C0B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EN LA NUBE</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GitHub</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9757" y="1157201"/>
            <a:ext cx="726300" cy="1588"/>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06610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Crear cuenta </a:t>
            </a:r>
          </a:p>
          <a:p>
            <a:pPr algn="just"/>
            <a:r>
              <a:rPr lang="es-ES" sz="1600" dirty="0">
                <a:solidFill>
                  <a:schemeClr val="accent4"/>
                </a:solidFill>
                <a:latin typeface="Fira Sans Condensed Light" panose="020B0604020202020204" charset="0"/>
                <a:cs typeface="Times New Roman" panose="02020603050405020304" pitchFamily="18" charset="0"/>
              </a:rPr>
              <a:t>Ingresar a: https://github.com/ </a:t>
            </a:r>
            <a:endParaRPr lang="es-ES" dirty="0">
              <a:solidFill>
                <a:srgbClr val="F3F3F3"/>
              </a:solidFill>
              <a:latin typeface="Fira Sans Condensed Light"/>
              <a:ea typeface="Fira Sans Condensed Light"/>
              <a:cs typeface="Fira Sans Condensed Light"/>
              <a:sym typeface="Fira Sans Condensed Light"/>
            </a:endParaRPr>
          </a:p>
        </p:txBody>
      </p:sp>
      <p:sp>
        <p:nvSpPr>
          <p:cNvPr id="11" name="Google Shape;1603;p42"/>
          <p:cNvSpPr txBox="1"/>
          <p:nvPr/>
        </p:nvSpPr>
        <p:spPr>
          <a:xfrm>
            <a:off x="423530" y="267044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Ingresar a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Sign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in</a:t>
            </a:r>
          </a:p>
        </p:txBody>
      </p:sp>
      <p:sp>
        <p:nvSpPr>
          <p:cNvPr id="12" name="Google Shape;1603;p42"/>
          <p:cNvSpPr txBox="1"/>
          <p:nvPr/>
        </p:nvSpPr>
        <p:spPr>
          <a:xfrm>
            <a:off x="418277" y="3085607"/>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los datos solicitados</a:t>
            </a:r>
          </a:p>
          <a:p>
            <a:pPr algn="just"/>
            <a:r>
              <a:rPr lang="en-US" sz="1600" dirty="0" err="1">
                <a:solidFill>
                  <a:srgbClr val="F3F3F3"/>
                </a:solidFill>
                <a:latin typeface="Fira Sans Condensed Light"/>
                <a:ea typeface="Fira Sans Condensed Light"/>
                <a:cs typeface="Fira Sans Condensed Light"/>
                <a:sym typeface="Fira Sans Condensed Light"/>
              </a:rPr>
              <a:t>Agregar</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correo</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crear</a:t>
            </a:r>
            <a:r>
              <a:rPr lang="en-US" sz="1600" dirty="0">
                <a:solidFill>
                  <a:srgbClr val="F3F3F3"/>
                </a:solidFill>
                <a:latin typeface="Fira Sans Condensed Light"/>
                <a:ea typeface="Fira Sans Condensed Light"/>
                <a:cs typeface="Fira Sans Condensed Light"/>
                <a:sym typeface="Fira Sans Condensed Light"/>
              </a:rPr>
              <a:t> password y username</a:t>
            </a:r>
            <a:endParaRPr lang="es-ES" sz="1600" dirty="0">
              <a:solidFill>
                <a:srgbClr val="F3F3F3"/>
              </a:solidFill>
              <a:latin typeface="Fira Sans Condensed Light"/>
              <a:ea typeface="Fira Sans Condensed Light"/>
              <a:cs typeface="Fira Sans Condensed Light"/>
              <a:sym typeface="Fira Sans Condensed Light"/>
            </a:endParaRPr>
          </a:p>
        </p:txBody>
      </p:sp>
      <p:sp>
        <p:nvSpPr>
          <p:cNvPr id="13" name="Google Shape;1603;p42"/>
          <p:cNvSpPr txBox="1"/>
          <p:nvPr/>
        </p:nvSpPr>
        <p:spPr>
          <a:xfrm>
            <a:off x="434041" y="375301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Verificar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antibot</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4" name="Google Shape;1603;p42"/>
          <p:cNvSpPr txBox="1"/>
          <p:nvPr/>
        </p:nvSpPr>
        <p:spPr>
          <a:xfrm>
            <a:off x="439296" y="4136646"/>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5. Confirmar código enviado a correo</a:t>
            </a:r>
          </a:p>
        </p:txBody>
      </p:sp>
      <p:sp>
        <p:nvSpPr>
          <p:cNvPr id="15" name="Google Shape;1603;p42"/>
          <p:cNvSpPr txBox="1"/>
          <p:nvPr/>
        </p:nvSpPr>
        <p:spPr>
          <a:xfrm>
            <a:off x="4611905" y="2050339"/>
            <a:ext cx="4111682"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6. Seleccionar  herramientas</a:t>
            </a:r>
          </a:p>
        </p:txBody>
      </p:sp>
      <p:sp>
        <p:nvSpPr>
          <p:cNvPr id="16" name="Google Shape;1603;p42"/>
          <p:cNvSpPr txBox="1"/>
          <p:nvPr/>
        </p:nvSpPr>
        <p:spPr>
          <a:xfrm>
            <a:off x="4627672" y="2581111"/>
            <a:ext cx="4111682" cy="81373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7. Crear nuevo repositorio</a:t>
            </a:r>
          </a:p>
          <a:p>
            <a:pPr algn="just"/>
            <a:r>
              <a:rPr lang="es-ES" sz="1600" dirty="0">
                <a:solidFill>
                  <a:schemeClr val="accent4"/>
                </a:solidFill>
                <a:latin typeface="Fira Sans Condensed Light" panose="020B0604020202020204" charset="0"/>
                <a:cs typeface="Times New Roman" panose="02020603050405020304" pitchFamily="18" charset="0"/>
              </a:rPr>
              <a:t>Nombre: </a:t>
            </a:r>
            <a:r>
              <a:rPr lang="en-US" sz="1600" b="1" dirty="0" err="1">
                <a:solidFill>
                  <a:schemeClr val="tx2"/>
                </a:solidFill>
                <a:latin typeface="Fira Sans Condensed Light" panose="020B0604020202020204" charset="0"/>
                <a:cs typeface="Times New Roman" panose="02020603050405020304" pitchFamily="18" charset="0"/>
              </a:rPr>
              <a:t>Inteligencia</a:t>
            </a:r>
            <a:r>
              <a:rPr lang="en-US" sz="1600" b="1" dirty="0">
                <a:solidFill>
                  <a:schemeClr val="tx2"/>
                </a:solidFill>
                <a:latin typeface="Fira Sans Condensed Light" panose="020B0604020202020204" charset="0"/>
                <a:cs typeface="Times New Roman" panose="02020603050405020304" pitchFamily="18" charset="0"/>
              </a:rPr>
              <a:t> de Negocios </a:t>
            </a:r>
            <a:endParaRPr lang="es-ES" sz="1600" dirty="0">
              <a:solidFill>
                <a:srgbClr val="F3F3F3"/>
              </a:solidFill>
              <a:latin typeface="Fira Sans Condensed Light"/>
              <a:ea typeface="Fira Sans Condensed Light"/>
              <a:cs typeface="Fira Sans Condensed Light"/>
              <a:sym typeface="Fira Sans Condensed Light"/>
            </a:endParaRP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1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F44117E-68A2-2A05-65B4-CE9ACB3D678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fill="hold"/>
                                        <p:tgtEl>
                                          <p:spTgt spid="12"/>
                                        </p:tgtEl>
                                        <p:attrNameLst>
                                          <p:attrName>ppt_x</p:attrName>
                                        </p:attrNameLst>
                                      </p:cBhvr>
                                      <p:tavLst>
                                        <p:tav tm="0">
                                          <p:val>
                                            <p:strVal val="#ppt_x"/>
                                          </p:val>
                                        </p:tav>
                                        <p:tav tm="100000">
                                          <p:val>
                                            <p:strVal val="#ppt_x"/>
                                          </p:val>
                                        </p:tav>
                                      </p:tavLst>
                                    </p:anim>
                                    <p:anim calcmode="lin" valueType="num">
                                      <p:cBhvr additive="base">
                                        <p:cTn id="1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6"/>
                                        </p:tgtEl>
                                        <p:attrNameLst>
                                          <p:attrName>style.visibility</p:attrName>
                                        </p:attrNameLst>
                                      </p:cBhvr>
                                      <p:to>
                                        <p:strVal val="visible"/>
                                      </p:to>
                                    </p:set>
                                    <p:anim calcmode="lin" valueType="num">
                                      <p:cBhvr additive="base">
                                        <p:cTn id="37" dur="500" fill="hold"/>
                                        <p:tgtEl>
                                          <p:spTgt spid="16"/>
                                        </p:tgtEl>
                                        <p:attrNameLst>
                                          <p:attrName>ppt_x</p:attrName>
                                        </p:attrNameLst>
                                      </p:cBhvr>
                                      <p:tavLst>
                                        <p:tav tm="0">
                                          <p:val>
                                            <p:strVal val="#ppt_x"/>
                                          </p:val>
                                        </p:tav>
                                        <p:tav tm="100000">
                                          <p:val>
                                            <p:strVal val="#ppt_x"/>
                                          </p:val>
                                        </p:tav>
                                      </p:tavLst>
                                    </p:anim>
                                    <p:anim calcmode="lin" valueType="num">
                                      <p:cBhvr additive="base">
                                        <p:cTn id="3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P spid="13" grpId="0"/>
      <p:bldP spid="14" grpId="0"/>
      <p:bldP spid="15" grpId="0"/>
      <p:bldP spid="1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el interprete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err="1">
                <a:solidFill>
                  <a:schemeClr val="accent4"/>
                </a:solidFill>
                <a:latin typeface="Fira Sans Condensed Light" panose="020B0604020202020204" charset="0"/>
                <a:cs typeface="Times New Roman" panose="02020603050405020304" pitchFamily="18" charset="0"/>
              </a:rPr>
              <a:t>Python</a:t>
            </a:r>
            <a:r>
              <a:rPr lang="es-ES" sz="1600" dirty="0">
                <a:solidFill>
                  <a:schemeClr val="accent4"/>
                </a:solidFill>
                <a:latin typeface="Fira Sans Condensed Light" panose="020B0604020202020204" charset="0"/>
                <a:cs typeface="Times New Roman" panose="02020603050405020304" pitchFamily="18" charset="0"/>
              </a:rPr>
              <a:t> es un lenguaje de alto nivel de programación interpretado cuya filosofía hace hincapié en la legibilidad de su código, se utiliza para desarrollar aplicaciones de todo tipo, ejemplos: </a:t>
            </a:r>
            <a:r>
              <a:rPr lang="es-ES" sz="1600" dirty="0" err="1">
                <a:solidFill>
                  <a:schemeClr val="accent4"/>
                </a:solidFill>
                <a:latin typeface="Fira Sans Condensed Light" panose="020B0604020202020204" charset="0"/>
                <a:cs typeface="Times New Roman" panose="02020603050405020304" pitchFamily="18" charset="0"/>
              </a:rPr>
              <a:t>Instagram</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Netflix</a:t>
            </a:r>
            <a:r>
              <a:rPr lang="es-ES" sz="1600" dirty="0">
                <a:solidFill>
                  <a:schemeClr val="accent4"/>
                </a:solidFill>
                <a:latin typeface="Fira Sans Condensed Light" panose="020B0604020202020204" charset="0"/>
                <a:cs typeface="Times New Roman" panose="02020603050405020304" pitchFamily="18" charset="0"/>
              </a:rPr>
              <a:t>, </a:t>
            </a:r>
            <a:r>
              <a:rPr lang="es-ES" sz="1600" dirty="0" err="1">
                <a:solidFill>
                  <a:schemeClr val="accent4"/>
                </a:solidFill>
                <a:latin typeface="Fira Sans Condensed Light" panose="020B0604020202020204" charset="0"/>
                <a:cs typeface="Times New Roman" panose="02020603050405020304" pitchFamily="18" charset="0"/>
              </a:rPr>
              <a:t>Spotify</a:t>
            </a:r>
            <a:r>
              <a:rPr lang="es-ES" sz="1600" dirty="0">
                <a:solidFill>
                  <a:schemeClr val="accent4"/>
                </a:solidFill>
                <a:latin typeface="Fira Sans Condensed Light" panose="020B0604020202020204" charset="0"/>
                <a:cs typeface="Times New Roman" panose="02020603050405020304" pitchFamily="18" charset="0"/>
              </a:rPr>
              <a:t>, Panda 3D, entre otros.​ </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48132" name="Picture 4" descr="Los pickles de Python. Programación en Castellano."/>
          <p:cNvPicPr>
            <a:picLocks noChangeAspect="1" noChangeArrowheads="1"/>
          </p:cNvPicPr>
          <p:nvPr/>
        </p:nvPicPr>
        <p:blipFill>
          <a:blip r:embed="rId3"/>
          <a:srcRect/>
          <a:stretch>
            <a:fillRect/>
          </a:stretch>
        </p:blipFill>
        <p:spPr bwMode="auto">
          <a:xfrm>
            <a:off x="249723" y="2585545"/>
            <a:ext cx="4685635" cy="2032438"/>
          </a:xfrm>
          <a:prstGeom prst="rect">
            <a:avLst/>
          </a:prstGeom>
          <a:noFill/>
        </p:spPr>
      </p:pic>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43B1F471-F3FB-E6B1-CCF7-A788406BC2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lang="en-US" sz="3000" b="1" dirty="0">
                <a:solidFill>
                  <a:schemeClr val="bg1">
                    <a:lumMod val="60000"/>
                    <a:lumOff val="40000"/>
                  </a:schemeClr>
                </a:solidFill>
                <a:latin typeface="Rajdhani"/>
                <a:ea typeface="Rajdhani"/>
                <a:cs typeface="Rajdhani"/>
                <a:sym typeface="Rajdhani"/>
              </a:rPr>
              <a:t>Python</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chemeClr val="bg1">
                    <a:lumMod val="60000"/>
                    <a:lumOff val="40000"/>
                  </a:schemeClr>
                </a:solidFill>
                <a:effectLst/>
                <a:uLnTx/>
                <a:uFillTx/>
                <a:latin typeface="Rajdhani"/>
                <a:ea typeface="Rajdhani"/>
                <a:cs typeface="Rajdhani"/>
                <a:sym typeface="Rajdhani"/>
              </a:rPr>
              <a:t>Interprete</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la versión más reciente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python</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https://www.python.org/</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80707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Crear una carpeta en el escritorio</a:t>
            </a:r>
          </a:p>
          <a:p>
            <a:pPr algn="just"/>
            <a:r>
              <a:rPr lang="en-US" sz="1600" dirty="0" err="1">
                <a:solidFill>
                  <a:srgbClr val="F3F3F3"/>
                </a:solidFill>
                <a:latin typeface="Fira Sans Condensed Light"/>
                <a:ea typeface="Fira Sans Condensed Light"/>
                <a:cs typeface="Fira Sans Condensed Light"/>
                <a:sym typeface="Fira Sans Condensed Light"/>
              </a:rPr>
              <a:t>Nombre</a:t>
            </a:r>
            <a:r>
              <a:rPr lang="en-US" sz="1600" dirty="0">
                <a:solidFill>
                  <a:srgbClr val="F3F3F3"/>
                </a:solidFill>
                <a:latin typeface="Fira Sans Condensed Light"/>
                <a:ea typeface="Fira Sans Condensed Light"/>
                <a:cs typeface="Fira Sans Condensed Light"/>
                <a:sym typeface="Fira Sans Condensed Light"/>
              </a:rPr>
              <a:t> de la </a:t>
            </a:r>
            <a:r>
              <a:rPr lang="en-US" sz="1600" dirty="0" err="1">
                <a:solidFill>
                  <a:srgbClr val="F3F3F3"/>
                </a:solidFill>
                <a:latin typeface="Fira Sans Condensed Light"/>
                <a:ea typeface="Fira Sans Condensed Light"/>
                <a:cs typeface="Fira Sans Condensed Light"/>
                <a:sym typeface="Fira Sans Condensed Light"/>
              </a:rPr>
              <a:t>carpeta</a:t>
            </a:r>
            <a:r>
              <a:rPr lang="en-US" sz="1600" dirty="0">
                <a:solidFill>
                  <a:srgbClr val="F3F3F3"/>
                </a:solidFill>
                <a:latin typeface="Fira Sans Condensed Light"/>
                <a:ea typeface="Fira Sans Condensed Light"/>
                <a:cs typeface="Fira Sans Condensed Light"/>
                <a:sym typeface="Fira Sans Condensed Light"/>
              </a:rPr>
              <a:t>: </a:t>
            </a:r>
            <a:r>
              <a:rPr lang="en-US" sz="1600" dirty="0" err="1">
                <a:solidFill>
                  <a:srgbClr val="F3F3F3"/>
                </a:solidFill>
                <a:latin typeface="Fira Sans Condensed Light"/>
                <a:ea typeface="Fira Sans Condensed Light"/>
                <a:cs typeface="Fira Sans Condensed Light"/>
                <a:sym typeface="Fira Sans Condensed Light"/>
              </a:rPr>
              <a:t>Proyecto</a:t>
            </a:r>
            <a:endParaRPr lang="es-ES" sz="1600" dirty="0">
              <a:solidFill>
                <a:srgbClr val="F3F3F3"/>
              </a:solidFill>
              <a:latin typeface="Fira Sans Condensed Light"/>
              <a:ea typeface="Fira Sans Condensed Light"/>
              <a:cs typeface="Fira Sans Condensed Light"/>
              <a:sym typeface="Fira Sans Condensed Light"/>
            </a:endParaRPr>
          </a:p>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7"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35B5E8FF-9B55-8208-2002-0DA0C15ECF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pic>
        <p:nvPicPr>
          <p:cNvPr id="48130" name="Picture 2" descr="Editor de código Visual Studio Code para el desarrollo web - Iván Andréi"/>
          <p:cNvPicPr>
            <a:picLocks noChangeAspect="1" noChangeArrowheads="1"/>
          </p:cNvPicPr>
          <p:nvPr/>
        </p:nvPicPr>
        <p:blipFill>
          <a:blip r:embed="rId3"/>
          <a:srcRect/>
          <a:stretch>
            <a:fillRect/>
          </a:stretch>
        </p:blipFill>
        <p:spPr bwMode="auto">
          <a:xfrm>
            <a:off x="583792" y="2449937"/>
            <a:ext cx="4072290" cy="2290229"/>
          </a:xfrm>
          <a:prstGeom prst="rect">
            <a:avLst/>
          </a:prstGeom>
          <a:noFill/>
        </p:spPr>
      </p:pic>
      <p:cxnSp>
        <p:nvCxnSpPr>
          <p:cNvPr id="18" name="Google Shape;258;p31"/>
          <p:cNvCxnSpPr/>
          <p:nvPr/>
        </p:nvCxnSpPr>
        <p:spPr>
          <a:xfrm rot="16200000" flipH="1">
            <a:off x="4067504" y="3573517"/>
            <a:ext cx="2196662" cy="1051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5444359" y="2402443"/>
            <a:ext cx="3520965" cy="2306191"/>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es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r>
              <a:rPr lang="es-ES" sz="1600" dirty="0">
                <a:solidFill>
                  <a:schemeClr val="accent4"/>
                </a:solidFill>
                <a:latin typeface="Fira Sans Condensed Light" panose="020B0604020202020204" charset="0"/>
                <a:cs typeface="Times New Roman" panose="02020603050405020304" pitchFamily="18" charset="0"/>
              </a:rPr>
              <a:t>Es un editor de código fuente desarrollado por Microsoft para Windows, Linux, </a:t>
            </a:r>
            <a:r>
              <a:rPr lang="es-ES" sz="1600" dirty="0" err="1">
                <a:solidFill>
                  <a:schemeClr val="accent4"/>
                </a:solidFill>
                <a:latin typeface="Fira Sans Condensed Light" panose="020B0604020202020204" charset="0"/>
                <a:cs typeface="Times New Roman" panose="02020603050405020304" pitchFamily="18" charset="0"/>
              </a:rPr>
              <a:t>macOS</a:t>
            </a:r>
            <a:r>
              <a:rPr lang="es-ES" sz="1600" dirty="0">
                <a:solidFill>
                  <a:schemeClr val="accent4"/>
                </a:solidFill>
                <a:latin typeface="Fira Sans Condensed Light" panose="020B0604020202020204" charset="0"/>
                <a:cs typeface="Times New Roman" panose="02020603050405020304" pitchFamily="18" charset="0"/>
              </a:rPr>
              <a:t> y Web. Incluye soporte para la depuración, control integrado de </a:t>
            </a:r>
            <a:r>
              <a:rPr lang="es-ES" sz="1600" dirty="0" err="1">
                <a:solidFill>
                  <a:schemeClr val="accent4"/>
                </a:solidFill>
                <a:latin typeface="Fira Sans Condensed Light" panose="020B0604020202020204" charset="0"/>
                <a:cs typeface="Times New Roman" panose="02020603050405020304" pitchFamily="18" charset="0"/>
              </a:rPr>
              <a:t>Git</a:t>
            </a:r>
            <a:r>
              <a:rPr lang="es-ES" sz="1600" dirty="0">
                <a:solidFill>
                  <a:schemeClr val="accent4"/>
                </a:solidFill>
                <a:latin typeface="Fira Sans Condensed Light" panose="020B0604020202020204" charset="0"/>
                <a:cs typeface="Times New Roman" panose="02020603050405020304" pitchFamily="18" charset="0"/>
              </a:rPr>
              <a:t>, resaltado de sintaxis, finalización inteligente de código, fragmentos y refactorización de código.</a:t>
            </a:r>
            <a:endParaRPr lang="es-ES" dirty="0">
              <a:solidFill>
                <a:srgbClr val="F3F3F3"/>
              </a:solidFill>
              <a:latin typeface="Fira Sans Condensed Light"/>
              <a:ea typeface="Fira Sans Condensed Light"/>
              <a:cs typeface="Fira Sans Condensed Light"/>
              <a:sym typeface="Fira Sans Condensed Light"/>
            </a:endParaRP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A3C660F8-F53A-8453-4639-1533230691C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rgbClr val="F3F3F3"/>
                </a:solidFill>
                <a:effectLst/>
                <a:uLnTx/>
                <a:uFillTx/>
                <a:latin typeface="Rajdhani"/>
                <a:ea typeface="Rajdhani"/>
                <a:cs typeface="Rajdhani"/>
                <a:sym typeface="Rajdhani"/>
              </a:rPr>
              <a:t>PLATAFORMAS </a:t>
            </a:r>
            <a:r>
              <a:rPr lang="en-US" sz="3000" b="1" dirty="0">
                <a:solidFill>
                  <a:srgbClr val="F3F3F3"/>
                </a:solidFill>
                <a:latin typeface="Rajdhani"/>
                <a:ea typeface="Rajdhani"/>
                <a:cs typeface="Rajdhani"/>
                <a:sym typeface="Rajdhani"/>
              </a:rPr>
              <a:t>EN ALMACENAMIENTO LOCAL</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Visual</a:t>
            </a:r>
            <a:r>
              <a:rPr kumimoji="0" lang="en-US" sz="3000" b="1" i="0" u="none" strike="noStrike" kern="0" cap="none" spc="0" normalizeH="0" noProof="0" dirty="0">
                <a:ln>
                  <a:noFill/>
                </a:ln>
                <a:solidFill>
                  <a:schemeClr val="bg1">
                    <a:lumMod val="60000"/>
                    <a:lumOff val="40000"/>
                  </a:schemeClr>
                </a:solidFill>
                <a:effectLst/>
                <a:uLnTx/>
                <a:uFillTx/>
                <a:latin typeface="Rajdhani"/>
                <a:ea typeface="Rajdhani"/>
                <a:cs typeface="Rajdhani"/>
                <a:sym typeface="Rajdhani"/>
              </a:rPr>
              <a:t> Studio Code (Editor)</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p:nvPr/>
        </p:nvCxnSpPr>
        <p:spPr>
          <a:xfrm rot="5400000">
            <a:off x="-235533" y="1387731"/>
            <a:ext cx="1202121" cy="16349"/>
          </a:xfrm>
          <a:prstGeom prst="straightConnector1">
            <a:avLst/>
          </a:prstGeom>
          <a:noFill/>
          <a:ln w="19050" cap="flat" cmpd="sng">
            <a:solidFill>
              <a:srgbClr val="F3F3F3"/>
            </a:solidFill>
            <a:prstDash val="solid"/>
            <a:round/>
            <a:headEnd type="oval" w="med" len="med"/>
            <a:tailEnd type="oval" w="med" len="med"/>
          </a:ln>
        </p:spPr>
      </p:cxnSp>
      <p:sp>
        <p:nvSpPr>
          <p:cNvPr id="8" name="Google Shape;1603;p42"/>
          <p:cNvSpPr txBox="1"/>
          <p:nvPr/>
        </p:nvSpPr>
        <p:spPr>
          <a:xfrm>
            <a:off x="428787" y="2181714"/>
            <a:ext cx="5467516" cy="824233"/>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Descargar Visual Studio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Code</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dirty="0">
                <a:solidFill>
                  <a:schemeClr val="accent4"/>
                </a:solidFill>
                <a:latin typeface="Fira Sans Condensed Light" panose="020B0604020202020204" charset="0"/>
                <a:cs typeface="Times New Roman" panose="02020603050405020304" pitchFamily="18" charset="0"/>
              </a:rPr>
              <a:t>Ingresar a: https://code.visualstudio.com/</a:t>
            </a:r>
            <a:endParaRPr lang="es-ES" dirty="0">
              <a:solidFill>
                <a:srgbClr val="F3F3F3"/>
              </a:solidFill>
              <a:latin typeface="Fira Sans Condensed Light"/>
              <a:ea typeface="Fira Sans Condensed Light"/>
              <a:cs typeface="Fira Sans Condensed Light"/>
              <a:sym typeface="Fira Sans Condensed Light"/>
            </a:endParaRPr>
          </a:p>
        </p:txBody>
      </p:sp>
      <p:sp>
        <p:nvSpPr>
          <p:cNvPr id="9" name="Google Shape;1603;p42"/>
          <p:cNvSpPr txBox="1"/>
          <p:nvPr/>
        </p:nvSpPr>
        <p:spPr>
          <a:xfrm>
            <a:off x="423530" y="2786059"/>
            <a:ext cx="5467516" cy="556227"/>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 Elegir la versión apropiada para mi sistema operativo</a:t>
            </a:r>
          </a:p>
        </p:txBody>
      </p:sp>
      <p:sp>
        <p:nvSpPr>
          <p:cNvPr id="10" name="Google Shape;1603;p42"/>
          <p:cNvSpPr txBox="1"/>
          <p:nvPr/>
        </p:nvSpPr>
        <p:spPr>
          <a:xfrm>
            <a:off x="428787" y="3274791"/>
            <a:ext cx="5467516" cy="666590"/>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 Agrega atajo al escritorio</a:t>
            </a:r>
          </a:p>
        </p:txBody>
      </p:sp>
      <p:sp>
        <p:nvSpPr>
          <p:cNvPr id="11" name="Google Shape;1603;p42"/>
          <p:cNvSpPr txBox="1"/>
          <p:nvPr/>
        </p:nvSpPr>
        <p:spPr>
          <a:xfrm>
            <a:off x="444551" y="3763523"/>
            <a:ext cx="5467516" cy="545716"/>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4 . Correr el programa </a:t>
            </a:r>
          </a:p>
        </p:txBody>
      </p:sp>
      <p:sp>
        <p:nvSpPr>
          <p:cNvPr id="12"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5254B26E-F263-F3D5-636F-2E341437895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 de sistema de Interacción Humano Computadora IOT</a:t>
            </a:r>
            <a:endParaRPr dirty="0"/>
          </a:p>
        </p:txBody>
      </p:sp>
      <p:cxnSp>
        <p:nvCxnSpPr>
          <p:cNvPr id="8" name="Google Shape;137;p27"/>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E4742490-BBE5-9AC8-65BF-B0678E0E4C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5BBDE05F-97EF-912B-2DA3-B82DBC62C4E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nterfaces, sensores y software en Ciencias Naturales">
            <a:extLst>
              <a:ext uri="{FF2B5EF4-FFF2-40B4-BE49-F238E27FC236}">
                <a16:creationId xmlns:a16="http://schemas.microsoft.com/office/drawing/2014/main" id="{9A681A01-31D1-2BB7-E1B3-748AB95B4C0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39325" y="2263671"/>
            <a:ext cx="4065347" cy="226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477020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1E38D994-3173-1753-A989-B04FCEE84264}"/>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2A19EA23-38C8-AA8E-F9C5-71FA3A181B6A}"/>
              </a:ext>
            </a:extLst>
          </p:cNvPr>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Ejemplo de sistema de Interacción Humano Computadora IOT</a:t>
            </a:r>
            <a:endParaRPr dirty="0"/>
          </a:p>
        </p:txBody>
      </p:sp>
      <p:cxnSp>
        <p:nvCxnSpPr>
          <p:cNvPr id="8" name="Google Shape;137;p27">
            <a:extLst>
              <a:ext uri="{FF2B5EF4-FFF2-40B4-BE49-F238E27FC236}">
                <a16:creationId xmlns:a16="http://schemas.microsoft.com/office/drawing/2014/main" id="{D218278C-4089-68B9-7441-B361DCEE600D}"/>
              </a:ext>
            </a:extLst>
          </p:cNvPr>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a:extLst>
              <a:ext uri="{FF2B5EF4-FFF2-40B4-BE49-F238E27FC236}">
                <a16:creationId xmlns:a16="http://schemas.microsoft.com/office/drawing/2014/main" id="{2EFCF2AC-54BD-4ECC-5DED-939FACCBDF57}"/>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91A7E6C-3C66-475F-9D21-EDB17BEA81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38E50B0E-B1F2-2C91-8700-FA4CE8C3F8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trola 8 relés mediante ESP32 y una interfaz web • AranaCorp">
            <a:extLst>
              <a:ext uri="{FF2B5EF4-FFF2-40B4-BE49-F238E27FC236}">
                <a16:creationId xmlns:a16="http://schemas.microsoft.com/office/drawing/2014/main" id="{B5B68A59-B7C7-46BA-3845-562DBF0CA8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8255" y="2333538"/>
            <a:ext cx="7136404" cy="22648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7069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24578" name="Picture 2" descr="Qué es un Modelo de Analítica de Datos? - Northware"/>
          <p:cNvPicPr>
            <a:picLocks noChangeAspect="1" noChangeArrowheads="1"/>
          </p:cNvPicPr>
          <p:nvPr/>
        </p:nvPicPr>
        <p:blipFill>
          <a:blip r:embed="rId3"/>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91F1C88C-6A24-28C0-4CBA-C67E35BCAF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E745DCF1-F896-1B3D-EAAF-E16B0FAC7650}"/>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C4363877-7133-FC46-F07A-0D2B40744871}"/>
              </a:ext>
            </a:extLst>
          </p:cNvPr>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Actividad 0 (Propuesta)</a:t>
            </a:r>
            <a:endParaRPr dirty="0"/>
          </a:p>
        </p:txBody>
      </p:sp>
      <p:cxnSp>
        <p:nvCxnSpPr>
          <p:cNvPr id="8" name="Google Shape;137;p27">
            <a:extLst>
              <a:ext uri="{FF2B5EF4-FFF2-40B4-BE49-F238E27FC236}">
                <a16:creationId xmlns:a16="http://schemas.microsoft.com/office/drawing/2014/main" id="{88EDADF4-E44C-F577-1EC6-45D1162E80B1}"/>
              </a:ext>
            </a:extLst>
          </p:cNvPr>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a:extLst>
              <a:ext uri="{FF2B5EF4-FFF2-40B4-BE49-F238E27FC236}">
                <a16:creationId xmlns:a16="http://schemas.microsoft.com/office/drawing/2014/main" id="{CCC3EA11-A282-65C3-CA23-3D78B6C5E762}"/>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CA5AED1F-778C-60D2-AB68-B11A8E5DF1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083268AD-C4E5-F074-3A48-999C521E888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603;p42">
            <a:extLst>
              <a:ext uri="{FF2B5EF4-FFF2-40B4-BE49-F238E27FC236}">
                <a16:creationId xmlns:a16="http://schemas.microsoft.com/office/drawing/2014/main" id="{2BD08F63-D38D-DFFE-3F17-872DC802A351}"/>
              </a:ext>
            </a:extLst>
          </p:cNvPr>
          <p:cNvSpPr txBox="1"/>
          <p:nvPr/>
        </p:nvSpPr>
        <p:spPr>
          <a:xfrm>
            <a:off x="617271" y="1711057"/>
            <a:ext cx="7682668" cy="2564141"/>
          </a:xfrm>
          <a:prstGeom prst="rect">
            <a:avLst/>
          </a:prstGeom>
          <a:noFill/>
          <a:ln>
            <a:noFill/>
          </a:ln>
        </p:spPr>
        <p:txBody>
          <a:bodyPr spcFirstLastPara="1" wrap="square" lIns="91425" tIns="182875" rIns="91425" bIns="0" anchor="t" anchorCtr="0">
            <a:noAutofit/>
          </a:bodyPr>
          <a:lstStyle/>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1.</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1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tx2"/>
                </a:solidFill>
                <a:latin typeface="Fira Sans Condensed Light" panose="020B0604020202020204" charset="0"/>
                <a:cs typeface="Times New Roman" panose="02020603050405020304" pitchFamily="18" charset="0"/>
              </a:rPr>
              <a:t>Arquitectura</a:t>
            </a:r>
            <a:r>
              <a:rPr lang="en-US" sz="1600" b="1" dirty="0">
                <a:solidFill>
                  <a:schemeClr val="tx2"/>
                </a:solidFill>
                <a:latin typeface="Fira Sans Condensed Light" panose="020B0604020202020204" charset="0"/>
                <a:cs typeface="Times New Roman" panose="02020603050405020304" pitchFamily="18" charset="0"/>
              </a:rPr>
              <a:t> de Software ”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contenga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“Actividad 0 (Propuesta)”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1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propuesta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un </a:t>
            </a:r>
            <a:r>
              <a:rPr lang="en-US" sz="1600" b="1" dirty="0">
                <a:solidFill>
                  <a:schemeClr val="tx2"/>
                </a:solidFill>
                <a:latin typeface="Fira Sans Condensed Light" panose="020B0604020202020204" charset="0"/>
                <a:cs typeface="Times New Roman" panose="02020603050405020304" pitchFamily="18" charset="0"/>
              </a:rPr>
              <a:t>“Sistema de </a:t>
            </a:r>
            <a:r>
              <a:rPr lang="en-US" sz="1600" b="1" dirty="0" err="1">
                <a:solidFill>
                  <a:schemeClr val="tx2"/>
                </a:solidFill>
                <a:latin typeface="Fira Sans Condensed Light" panose="020B0604020202020204" charset="0"/>
                <a:cs typeface="Times New Roman" panose="02020603050405020304" pitchFamily="18" charset="0"/>
              </a:rPr>
              <a:t>Interaccion</a:t>
            </a:r>
            <a:r>
              <a:rPr lang="en-US" sz="1600" b="1" dirty="0">
                <a:solidFill>
                  <a:schemeClr val="tx2"/>
                </a:solidFill>
                <a:latin typeface="Fira Sans Condensed Light" panose="020B0604020202020204" charset="0"/>
                <a:cs typeface="Times New Roman" panose="02020603050405020304" pitchFamily="18" charset="0"/>
              </a:rPr>
              <a:t> HCI”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PDF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que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contenga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“Titulo”, “Justificación”, “Introducción”, “estado del arte”, “componentes físicos”, “aplicación”, “referencias”. </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3.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Enviar</a:t>
            </a:r>
            <a:r>
              <a:rPr lang="en-US" sz="1600" b="1" dirty="0">
                <a:solidFill>
                  <a:schemeClr val="tx2"/>
                </a:solidFill>
                <a:latin typeface="Fira Sans Condensed Light" panose="020B0604020202020204" charset="0"/>
                <a:cs typeface="Times New Roman" panose="02020603050405020304" pitchFamily="18" charset="0"/>
              </a:rPr>
              <a:t>  </a:t>
            </a:r>
            <a:r>
              <a:rPr lang="en-US" sz="1600" dirty="0">
                <a:solidFill>
                  <a:schemeClr val="tx2"/>
                </a:solidFill>
                <a:latin typeface="Fira Sans Condensed Light" panose="020B0604020202020204" charset="0"/>
                <a:cs typeface="Times New Roman" panose="02020603050405020304" pitchFamily="18" charset="0"/>
              </a:rPr>
              <a:t>el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 </a:t>
            </a:r>
            <a:r>
              <a:rPr lang="en-US" sz="1600" b="1" dirty="0">
                <a:solidFill>
                  <a:schemeClr val="tx2"/>
                </a:solidFill>
                <a:latin typeface="Fira Sans Condensed Light" panose="020B0604020202020204" charset="0"/>
                <a:cs typeface="Times New Roman" panose="02020603050405020304" pitchFamily="18" charset="0"/>
              </a:rPr>
              <a:t>col537014@colaborador.buap.mx </a:t>
            </a:r>
            <a:r>
              <a:rPr lang="en-US" sz="1600" dirty="0">
                <a:solidFill>
                  <a:schemeClr val="tx2"/>
                </a:solidFill>
                <a:latin typeface="Fira Sans Condensed Light" panose="020B0604020202020204" charset="0"/>
                <a:cs typeface="Times New Roman" panose="02020603050405020304" pitchFamily="18" charset="0"/>
              </a:rPr>
              <a:t>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1190992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E1FCD009-B2C0-4BA8-42AF-9673204A1F66}"/>
            </a:ext>
          </a:extLst>
        </p:cNvPr>
        <p:cNvGrpSpPr/>
        <p:nvPr/>
      </p:nvGrpSpPr>
      <p:grpSpPr>
        <a:xfrm>
          <a:off x="0" y="0"/>
          <a:ext cx="0" cy="0"/>
          <a:chOff x="0" y="0"/>
          <a:chExt cx="0" cy="0"/>
        </a:xfrm>
      </p:grpSpPr>
      <p:sp>
        <p:nvSpPr>
          <p:cNvPr id="646" name="Google Shape;646;p33">
            <a:extLst>
              <a:ext uri="{FF2B5EF4-FFF2-40B4-BE49-F238E27FC236}">
                <a16:creationId xmlns:a16="http://schemas.microsoft.com/office/drawing/2014/main" id="{FA607F41-30F1-B6DC-B364-3AB985596EA8}"/>
              </a:ext>
            </a:extLst>
          </p:cNvPr>
          <p:cNvSpPr txBox="1">
            <a:spLocks noGrp="1"/>
          </p:cNvSpPr>
          <p:nvPr>
            <p:ph type="title"/>
          </p:nvPr>
        </p:nvSpPr>
        <p:spPr>
          <a:xfrm>
            <a:off x="2015354" y="615012"/>
            <a:ext cx="5113291"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Repositorio del Grupo</a:t>
            </a:r>
            <a:endParaRPr dirty="0"/>
          </a:p>
        </p:txBody>
      </p:sp>
      <p:cxnSp>
        <p:nvCxnSpPr>
          <p:cNvPr id="8" name="Google Shape;137;p27">
            <a:extLst>
              <a:ext uri="{FF2B5EF4-FFF2-40B4-BE49-F238E27FC236}">
                <a16:creationId xmlns:a16="http://schemas.microsoft.com/office/drawing/2014/main" id="{D8CA9EB0-9DFA-5E24-92EC-D091171968E8}"/>
              </a:ext>
            </a:extLst>
          </p:cNvPr>
          <p:cNvCxnSpPr/>
          <p:nvPr/>
        </p:nvCxnSpPr>
        <p:spPr>
          <a:xfrm>
            <a:off x="2015354" y="567891"/>
            <a:ext cx="0" cy="630600"/>
          </a:xfrm>
          <a:prstGeom prst="straightConnector1">
            <a:avLst/>
          </a:prstGeom>
          <a:noFill/>
          <a:ln w="19050" cap="flat" cmpd="sng">
            <a:solidFill>
              <a:srgbClr val="F3F3F3"/>
            </a:solidFill>
            <a:prstDash val="solid"/>
            <a:round/>
            <a:headEnd type="oval" w="med" len="med"/>
            <a:tailEnd type="oval" w="med" len="med"/>
          </a:ln>
        </p:spPr>
      </p:cxnSp>
      <p:sp>
        <p:nvSpPr>
          <p:cNvPr id="9" name="Google Shape;136;p27">
            <a:extLst>
              <a:ext uri="{FF2B5EF4-FFF2-40B4-BE49-F238E27FC236}">
                <a16:creationId xmlns:a16="http://schemas.microsoft.com/office/drawing/2014/main" id="{F0308D99-8ACE-DA75-B9D7-0305ED81CDA7}"/>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F29B30DF-8DB0-8A8C-6E68-D3E405FAAA1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65F0C7D-41D3-2546-154B-75B358996C2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1206" y="209702"/>
            <a:ext cx="1394098" cy="1394098"/>
          </a:xfrm>
          <a:prstGeom prst="rect">
            <a:avLst/>
          </a:prstGeom>
          <a:noFill/>
          <a:extLst>
            <a:ext uri="{909E8E84-426E-40DD-AFC4-6F175D3DCCD1}">
              <a14:hiddenFill xmlns:a14="http://schemas.microsoft.com/office/drawing/2010/main">
                <a:solidFill>
                  <a:srgbClr val="FFFFFF"/>
                </a:solidFill>
              </a14:hiddenFill>
            </a:ext>
          </a:extLst>
        </p:spPr>
      </p:pic>
      <p:sp>
        <p:nvSpPr>
          <p:cNvPr id="5" name="Google Shape;1603;p42">
            <a:extLst>
              <a:ext uri="{FF2B5EF4-FFF2-40B4-BE49-F238E27FC236}">
                <a16:creationId xmlns:a16="http://schemas.microsoft.com/office/drawing/2014/main" id="{9C36927F-9C28-7D31-B0A6-F07ABC36B964}"/>
              </a:ext>
            </a:extLst>
          </p:cNvPr>
          <p:cNvSpPr txBox="1"/>
          <p:nvPr/>
        </p:nvSpPr>
        <p:spPr>
          <a:xfrm>
            <a:off x="257916" y="2491164"/>
            <a:ext cx="8886084" cy="772128"/>
          </a:xfrm>
          <a:prstGeom prst="rect">
            <a:avLst/>
          </a:prstGeom>
          <a:noFill/>
          <a:ln>
            <a:noFill/>
          </a:ln>
        </p:spPr>
        <p:txBody>
          <a:bodyPr spcFirstLastPara="1" wrap="square" lIns="91425" tIns="182875" rIns="91425" bIns="0" anchor="t" anchorCtr="0">
            <a:noAutofit/>
          </a:bodyPr>
          <a:lstStyle/>
          <a:p>
            <a:pPr algn="just"/>
            <a:r>
              <a:rPr lang="en-US" sz="2400" b="1" dirty="0">
                <a:solidFill>
                  <a:schemeClr val="tx2"/>
                </a:solidFill>
                <a:latin typeface="Fira Sans Condensed Light" panose="020B0604020202020204" charset="0"/>
                <a:cs typeface="Times New Roman" panose="02020603050405020304" pitchFamily="18" charset="0"/>
              </a:rPr>
              <a:t>https://github.com/freddy-7777/Arquitectura_de_Software_2025.git</a:t>
            </a:r>
          </a:p>
          <a:p>
            <a:pPr algn="r"/>
            <a:endParaRPr lang="en-US" sz="2400" b="1" dirty="0">
              <a:solidFill>
                <a:schemeClr val="tx2"/>
              </a:solidFill>
              <a:latin typeface="Fira Sans Condensed Light" panose="020B0604020202020204" charset="0"/>
              <a:cs typeface="Times New Roman" panose="02020603050405020304" pitchFamily="18" charset="0"/>
            </a:endParaRPr>
          </a:p>
          <a:p>
            <a:pPr algn="just"/>
            <a:endParaRPr lang="en-US" sz="24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24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24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24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24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2400" b="1" dirty="0">
              <a:solidFill>
                <a:schemeClr val="tx2"/>
              </a:solidFill>
              <a:latin typeface="Fira Sans Condensed Light" panose="020B0604020202020204" charset="0"/>
              <a:cs typeface="Times New Roman" panose="02020603050405020304" pitchFamily="18" charset="0"/>
            </a:endParaRPr>
          </a:p>
        </p:txBody>
      </p:sp>
    </p:spTree>
    <p:extLst>
      <p:ext uri="{BB962C8B-B14F-4D97-AF65-F5344CB8AC3E}">
        <p14:creationId xmlns:p14="http://schemas.microsoft.com/office/powerpoint/2010/main" val="31435892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a:cxnSpLocks/>
          </p:cNvCxnSpPr>
          <p:nvPr/>
        </p:nvCxnSpPr>
        <p:spPr>
          <a:xfrm>
            <a:off x="4594711" y="1699846"/>
            <a:ext cx="0" cy="2039816"/>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noGrp="1"/>
          </p:cNvSpPr>
          <p:nvPr>
            <p:ph type="subTitle" idx="1"/>
          </p:nvPr>
        </p:nvSpPr>
        <p:spPr>
          <a:xfrm>
            <a:off x="4594711" y="1716157"/>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"El software nunca está completamente terminado, siempre puede mejorarse."</a:t>
            </a:r>
          </a:p>
          <a:p>
            <a:pPr algn="l"/>
            <a:r>
              <a:rPr lang="es-ES" dirty="0"/>
              <a:t>       </a:t>
            </a:r>
          </a:p>
          <a:p>
            <a:pPr algn="l"/>
            <a:r>
              <a:rPr lang="es-ES" dirty="0"/>
              <a:t>                                               –Craig </a:t>
            </a:r>
            <a:r>
              <a:rPr lang="es-ES" dirty="0" err="1"/>
              <a:t>Mundie</a:t>
            </a:r>
            <a:endParaRPr lang="es-ES" dirty="0"/>
          </a:p>
          <a:p>
            <a:pPr algn="l"/>
            <a:endParaRPr lang="es-ES" dirty="0"/>
          </a:p>
          <a:p>
            <a:pPr algn="l"/>
            <a:r>
              <a:rPr lang="es-ES" b="1" dirty="0"/>
              <a:t>     "Las pruebas no son una fase; son un proceso continuo durante todo el ciclo de vida del software."       </a:t>
            </a:r>
          </a:p>
          <a:p>
            <a:pPr algn="l"/>
            <a:r>
              <a:rPr lang="es-ES" dirty="0"/>
              <a:t>                                               –Martín </a:t>
            </a:r>
            <a:r>
              <a:rPr lang="es-ES" dirty="0" err="1"/>
              <a:t>LeBlanc</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3"/>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D65EA074-15B0-6137-A4BF-F0353DE8EC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970033"/>
            <a:ext cx="5967741" cy="138276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Al finalizar el curso, el alumno será capaz de desarrollar la arquitectura de software, que suministre la estructura necesaria para el desarrollo de aplicaciones y sistemas eficaces y eficientes.</a:t>
            </a:r>
          </a:p>
        </p:txBody>
      </p:sp>
      <p:sp>
        <p:nvSpPr>
          <p:cNvPr id="34" name="Google Shape;1711;p42"/>
          <p:cNvSpPr txBox="1"/>
          <p:nvPr/>
        </p:nvSpPr>
        <p:spPr>
          <a:xfrm>
            <a:off x="2076925" y="1684270"/>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 principal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884583" y="1794008"/>
            <a:ext cx="958465" cy="914664"/>
          </a:xfrm>
          <a:prstGeom prst="rect">
            <a:avLst/>
          </a:prstGeom>
          <a:noFill/>
        </p:spPr>
      </p:pic>
      <p:sp>
        <p:nvSpPr>
          <p:cNvPr id="7"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43F9AE0A-7BDA-98DD-1D28-022CA11A91A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FEB9C2D6-1BA9-D5E7-536B-75EA17EC43DF}"/>
            </a:ext>
          </a:extLst>
        </p:cNvPr>
        <p:cNvGrpSpPr/>
        <p:nvPr/>
      </p:nvGrpSpPr>
      <p:grpSpPr>
        <a:xfrm>
          <a:off x="0" y="0"/>
          <a:ext cx="0" cy="0"/>
          <a:chOff x="0" y="0"/>
          <a:chExt cx="0" cy="0"/>
        </a:xfrm>
      </p:grpSpPr>
      <p:sp>
        <p:nvSpPr>
          <p:cNvPr id="11" name="Google Shape;1603;p42">
            <a:extLst>
              <a:ext uri="{FF2B5EF4-FFF2-40B4-BE49-F238E27FC236}">
                <a16:creationId xmlns:a16="http://schemas.microsoft.com/office/drawing/2014/main" id="{B81BA54F-AD8E-015B-BC44-B9E3F11E4A13}"/>
              </a:ext>
            </a:extLst>
          </p:cNvPr>
          <p:cNvSpPr txBox="1"/>
          <p:nvPr/>
        </p:nvSpPr>
        <p:spPr>
          <a:xfrm>
            <a:off x="2005338" y="1970033"/>
            <a:ext cx="5967741" cy="138276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La </a:t>
            </a:r>
            <a:r>
              <a:rPr lang="es-ES" sz="1600" b="1" dirty="0">
                <a:solidFill>
                  <a:schemeClr val="accent4"/>
                </a:solidFill>
                <a:latin typeface="Fira Sans Condensed Light" panose="020B0604020202020204" charset="0"/>
                <a:cs typeface="Times New Roman" panose="02020603050405020304" pitchFamily="18" charset="0"/>
              </a:rPr>
              <a:t>arquitectura de software </a:t>
            </a:r>
            <a:r>
              <a:rPr lang="es-ES" sz="1600" dirty="0">
                <a:solidFill>
                  <a:schemeClr val="accent4"/>
                </a:solidFill>
                <a:latin typeface="Fira Sans Condensed Light" panose="020B0604020202020204" charset="0"/>
                <a:cs typeface="Times New Roman" panose="02020603050405020304" pitchFamily="18" charset="0"/>
              </a:rPr>
              <a:t>sustenta el desarrollo de aplicaciones complejas, permitiendo su adaptación, extensión y evolución a las necesidades cambiantes de los usuarios.</a:t>
            </a:r>
          </a:p>
        </p:txBody>
      </p:sp>
      <p:sp>
        <p:nvSpPr>
          <p:cNvPr id="34" name="Google Shape;1711;p42">
            <a:extLst>
              <a:ext uri="{FF2B5EF4-FFF2-40B4-BE49-F238E27FC236}">
                <a16:creationId xmlns:a16="http://schemas.microsoft.com/office/drawing/2014/main" id="{65EA685B-41E3-B13E-905B-95F56B261CB7}"/>
              </a:ext>
            </a:extLst>
          </p:cNvPr>
          <p:cNvSpPr txBox="1"/>
          <p:nvPr/>
        </p:nvSpPr>
        <p:spPr>
          <a:xfrm>
            <a:off x="2076925" y="1684270"/>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Justificación</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a:extLst>
              <a:ext uri="{FF2B5EF4-FFF2-40B4-BE49-F238E27FC236}">
                <a16:creationId xmlns:a16="http://schemas.microsoft.com/office/drawing/2014/main" id="{96BA0F10-DF22-D613-AC0E-A334B65C7A84}"/>
              </a:ext>
            </a:extLst>
          </p:cNvPr>
          <p:cNvPicPr>
            <a:picLocks noChangeAspect="1" noChangeArrowheads="1"/>
          </p:cNvPicPr>
          <p:nvPr/>
        </p:nvPicPr>
        <p:blipFill>
          <a:blip r:embed="rId3"/>
          <a:srcRect b="4570"/>
          <a:stretch>
            <a:fillRect/>
          </a:stretch>
        </p:blipFill>
        <p:spPr bwMode="auto">
          <a:xfrm>
            <a:off x="884583" y="1794008"/>
            <a:ext cx="958465" cy="914664"/>
          </a:xfrm>
          <a:prstGeom prst="rect">
            <a:avLst/>
          </a:prstGeom>
          <a:noFill/>
        </p:spPr>
      </p:pic>
      <p:sp>
        <p:nvSpPr>
          <p:cNvPr id="7" name="Google Shape;136;p27">
            <a:extLst>
              <a:ext uri="{FF2B5EF4-FFF2-40B4-BE49-F238E27FC236}">
                <a16:creationId xmlns:a16="http://schemas.microsoft.com/office/drawing/2014/main" id="{582F3B3E-7400-1EB4-A193-18E790724612}"/>
              </a:ext>
            </a:extLst>
          </p:cNvPr>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556DEAD0-FB43-83AC-AE6A-6371294702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192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91"/>
        <p:cNvGrpSpPr/>
        <p:nvPr/>
      </p:nvGrpSpPr>
      <p:grpSpPr>
        <a:xfrm>
          <a:off x="0" y="0"/>
          <a:ext cx="0" cy="0"/>
          <a:chOff x="0" y="0"/>
          <a:chExt cx="0" cy="0"/>
        </a:xfrm>
      </p:grpSpPr>
      <p:sp>
        <p:nvSpPr>
          <p:cNvPr id="11" name="Google Shape;1603;p42"/>
          <p:cNvSpPr txBox="1"/>
          <p:nvPr/>
        </p:nvSpPr>
        <p:spPr>
          <a:xfrm>
            <a:off x="2005338" y="1761314"/>
            <a:ext cx="6833862"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Desarrollar </a:t>
            </a:r>
            <a:r>
              <a:rPr lang="es-ES" sz="1600" b="1" dirty="0">
                <a:solidFill>
                  <a:schemeClr val="accent4"/>
                </a:solidFill>
                <a:latin typeface="Fira Sans Condensed Light" panose="020B0604020202020204" charset="0"/>
                <a:cs typeface="Times New Roman" panose="02020603050405020304" pitchFamily="18" charset="0"/>
              </a:rPr>
              <a:t>proyectos de software</a:t>
            </a:r>
            <a:r>
              <a:rPr lang="es-ES" sz="1600" dirty="0">
                <a:solidFill>
                  <a:schemeClr val="accent4"/>
                </a:solidFill>
                <a:latin typeface="Fira Sans Condensed Light" panose="020B0604020202020204" charset="0"/>
                <a:cs typeface="Times New Roman" panose="02020603050405020304" pitchFamily="18" charset="0"/>
              </a:rPr>
              <a:t> en grupos multidisciplinarios de trabajo, mediante la aplicación de la capacidad crítica, de análisis y síntesis con la finalidad de generar innovaciones tecnológicas que atiendan las problemáticas del contexto social, tecnológico, ambiental y/o cultural que lo rodean.</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6" name="Google Shape;1603;p42"/>
          <p:cNvSpPr txBox="1"/>
          <p:nvPr/>
        </p:nvSpPr>
        <p:spPr>
          <a:xfrm>
            <a:off x="2038469" y="3210385"/>
            <a:ext cx="680073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Diseña e integra elementos que facilitan la interacción-humano computadora, para el desarrollo de sistemas y aplicaciones computacionales desde una perspectiva ética y en apego a las normas y estándares establecidos.</a:t>
            </a:r>
            <a:endParaRPr lang="es-ES" dirty="0">
              <a:solidFill>
                <a:srgbClr val="F3F3F3"/>
              </a:solidFill>
              <a:latin typeface="Fira Sans Condensed Light"/>
              <a:ea typeface="Fira Sans Condensed Light"/>
              <a:cs typeface="Fira Sans Condensed Light"/>
              <a:sym typeface="Fira Sans Condensed Light"/>
            </a:endParaRPr>
          </a:p>
        </p:txBody>
      </p:sp>
      <p:pic>
        <p:nvPicPr>
          <p:cNvPr id="7" name="Picture 2" descr="Idea y objetivo concepto | Vector Premium"/>
          <p:cNvPicPr>
            <a:picLocks noChangeAspect="1" noChangeArrowheads="1"/>
          </p:cNvPicPr>
          <p:nvPr/>
        </p:nvPicPr>
        <p:blipFill>
          <a:blip r:embed="rId3"/>
          <a:srcRect b="4570"/>
          <a:stretch>
            <a:fillRect/>
          </a:stretch>
        </p:blipFill>
        <p:spPr bwMode="auto">
          <a:xfrm>
            <a:off x="1325218" y="3362351"/>
            <a:ext cx="557213" cy="531749"/>
          </a:xfrm>
          <a:prstGeom prst="rect">
            <a:avLst/>
          </a:prstGeom>
          <a:noFill/>
        </p:spPr>
      </p:pic>
      <p:sp>
        <p:nvSpPr>
          <p:cNvPr id="12"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A94EDA56-FDA6-FD74-325A-0839A06DC0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35122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91">
          <a:extLst>
            <a:ext uri="{FF2B5EF4-FFF2-40B4-BE49-F238E27FC236}">
              <a16:creationId xmlns:a16="http://schemas.microsoft.com/office/drawing/2014/main" id="{9D42BAD0-7B8B-453C-0D32-F4743504AF4F}"/>
            </a:ext>
          </a:extLst>
        </p:cNvPr>
        <p:cNvGrpSpPr/>
        <p:nvPr/>
      </p:nvGrpSpPr>
      <p:grpSpPr>
        <a:xfrm>
          <a:off x="0" y="0"/>
          <a:ext cx="0" cy="0"/>
          <a:chOff x="0" y="0"/>
          <a:chExt cx="0" cy="0"/>
        </a:xfrm>
      </p:grpSpPr>
      <p:sp>
        <p:nvSpPr>
          <p:cNvPr id="11" name="Google Shape;1603;p42">
            <a:extLst>
              <a:ext uri="{FF2B5EF4-FFF2-40B4-BE49-F238E27FC236}">
                <a16:creationId xmlns:a16="http://schemas.microsoft.com/office/drawing/2014/main" id="{61769236-1CD0-4ECA-10BA-A4453D1FD59D}"/>
              </a:ext>
            </a:extLst>
          </p:cNvPr>
          <p:cNvSpPr txBox="1"/>
          <p:nvPr/>
        </p:nvSpPr>
        <p:spPr>
          <a:xfrm>
            <a:off x="2005338" y="1761314"/>
            <a:ext cx="5967741" cy="882497"/>
          </a:xfrm>
          <a:prstGeom prst="rect">
            <a:avLst/>
          </a:prstGeom>
          <a:noFill/>
          <a:ln>
            <a:noFill/>
          </a:ln>
        </p:spPr>
        <p:txBody>
          <a:bodyPr spcFirstLastPara="1" wrap="square" lIns="91425" tIns="182875" rIns="91425" bIns="0" anchor="t" anchorCtr="0">
            <a:noAutofit/>
          </a:bodyPr>
          <a:lstStyle/>
          <a:p>
            <a:pPr algn="just"/>
            <a:r>
              <a:rPr lang="es-ES" sz="1600" dirty="0">
                <a:solidFill>
                  <a:schemeClr val="accent4"/>
                </a:solidFill>
                <a:latin typeface="Fira Sans Condensed Light" panose="020B0604020202020204" charset="0"/>
                <a:cs typeface="Times New Roman" panose="02020603050405020304" pitchFamily="18" charset="0"/>
              </a:rPr>
              <a:t>Desarrolla </a:t>
            </a:r>
            <a:r>
              <a:rPr lang="es-ES" sz="1600" b="1" dirty="0">
                <a:solidFill>
                  <a:schemeClr val="accent4"/>
                </a:solidFill>
                <a:latin typeface="Fira Sans Condensed Light" panose="020B0604020202020204" charset="0"/>
                <a:cs typeface="Times New Roman" panose="02020603050405020304" pitchFamily="18" charset="0"/>
              </a:rPr>
              <a:t>plataformas de software </a:t>
            </a:r>
            <a:r>
              <a:rPr lang="es-ES" sz="1600" dirty="0">
                <a:solidFill>
                  <a:schemeClr val="accent4"/>
                </a:solidFill>
                <a:latin typeface="Fira Sans Condensed Light" panose="020B0604020202020204" charset="0"/>
                <a:cs typeface="Times New Roman" panose="02020603050405020304" pitchFamily="18" charset="0"/>
              </a:rPr>
              <a:t>de manera interdisciplinaria para hacer más eficientes los procesos de las organizaciones mediante las Tecnologías de la Información.</a:t>
            </a:r>
            <a:endParaRPr lang="es-ES" dirty="0">
              <a:solidFill>
                <a:srgbClr val="F3F3F3"/>
              </a:solidFill>
              <a:latin typeface="Fira Sans Condensed Light"/>
              <a:ea typeface="Fira Sans Condensed Light"/>
              <a:cs typeface="Fira Sans Condensed Light"/>
              <a:sym typeface="Fira Sans Condensed Light"/>
            </a:endParaRPr>
          </a:p>
        </p:txBody>
      </p:sp>
      <p:sp>
        <p:nvSpPr>
          <p:cNvPr id="34" name="Google Shape;1711;p42">
            <a:extLst>
              <a:ext uri="{FF2B5EF4-FFF2-40B4-BE49-F238E27FC236}">
                <a16:creationId xmlns:a16="http://schemas.microsoft.com/office/drawing/2014/main" id="{105665DB-FB3D-6A69-37B9-59E5DCF95D19}"/>
              </a:ext>
            </a:extLst>
          </p:cNvPr>
          <p:cNvSpPr txBox="1"/>
          <p:nvPr/>
        </p:nvSpPr>
        <p:spPr>
          <a:xfrm>
            <a:off x="2076925" y="1415917"/>
            <a:ext cx="6304946" cy="349200"/>
          </a:xfrm>
          <a:prstGeom prst="rect">
            <a:avLst/>
          </a:prstGeom>
          <a:noFill/>
          <a:ln>
            <a:noFill/>
          </a:ln>
        </p:spPr>
        <p:txBody>
          <a:bodyPr spcFirstLastPara="1" wrap="square" lIns="91425" tIns="54850" rIns="91425" bIns="0" anchor="t" anchorCtr="0">
            <a:noAutofit/>
          </a:bodyPr>
          <a:lstStyle/>
          <a:p>
            <a:pPr lvl="0">
              <a:spcAft>
                <a:spcPts val="1600"/>
              </a:spcAft>
            </a:pPr>
            <a:r>
              <a:rPr lang="es-ES" sz="2200" b="1" dirty="0">
                <a:solidFill>
                  <a:srgbClr val="F3F3F3"/>
                </a:solidFill>
                <a:latin typeface="Rajdhani"/>
                <a:ea typeface="Rajdhani"/>
                <a:cs typeface="Rajdhani"/>
                <a:sym typeface="Rajdhani"/>
              </a:rPr>
              <a:t>Objetivos particulares del curso</a:t>
            </a:r>
            <a:endParaRPr sz="2200" b="1" dirty="0">
              <a:solidFill>
                <a:srgbClr val="F3F3F3"/>
              </a:solidFill>
              <a:latin typeface="Rajdhani"/>
              <a:ea typeface="Rajdhani"/>
              <a:cs typeface="Rajdhani"/>
              <a:sym typeface="Rajdhani"/>
            </a:endParaRPr>
          </a:p>
        </p:txBody>
      </p:sp>
      <p:pic>
        <p:nvPicPr>
          <p:cNvPr id="28674" name="Picture 2" descr="Idea y objetivo concepto | Vector Premium">
            <a:extLst>
              <a:ext uri="{FF2B5EF4-FFF2-40B4-BE49-F238E27FC236}">
                <a16:creationId xmlns:a16="http://schemas.microsoft.com/office/drawing/2014/main" id="{C547EED7-FFF7-9700-B7A3-D19F941F44E3}"/>
              </a:ext>
            </a:extLst>
          </p:cNvPr>
          <p:cNvPicPr>
            <a:picLocks noChangeAspect="1" noChangeArrowheads="1"/>
          </p:cNvPicPr>
          <p:nvPr/>
        </p:nvPicPr>
        <p:blipFill>
          <a:blip r:embed="rId3"/>
          <a:srcRect b="4570"/>
          <a:stretch>
            <a:fillRect/>
          </a:stretch>
        </p:blipFill>
        <p:spPr bwMode="auto">
          <a:xfrm>
            <a:off x="1302027" y="1962976"/>
            <a:ext cx="557213" cy="531749"/>
          </a:xfrm>
          <a:prstGeom prst="rect">
            <a:avLst/>
          </a:prstGeom>
          <a:noFill/>
        </p:spPr>
      </p:pic>
      <p:sp>
        <p:nvSpPr>
          <p:cNvPr id="12" name="Google Shape;136;p27">
            <a:extLst>
              <a:ext uri="{FF2B5EF4-FFF2-40B4-BE49-F238E27FC236}">
                <a16:creationId xmlns:a16="http://schemas.microsoft.com/office/drawing/2014/main" id="{CACEFCFE-5013-00B3-C73B-DF9BD2F6B601}"/>
              </a:ext>
            </a:extLst>
          </p:cNvPr>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br>
              <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 name="Picture 2" descr="Virtual Horizon BUAP">
            <a:extLst>
              <a:ext uri="{FF2B5EF4-FFF2-40B4-BE49-F238E27FC236}">
                <a16:creationId xmlns:a16="http://schemas.microsoft.com/office/drawing/2014/main" id="{E525580C-E3F3-69D0-282B-92804B398B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3691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2231264" y="591018"/>
            <a:ext cx="161013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AGENDA</a:t>
            </a:r>
            <a:endParaRPr dirty="0"/>
          </a:p>
        </p:txBody>
      </p:sp>
      <p:graphicFrame>
        <p:nvGraphicFramePr>
          <p:cNvPr id="647" name="Google Shape;647;p33"/>
          <p:cNvGraphicFramePr/>
          <p:nvPr>
            <p:extLst>
              <p:ext uri="{D42A27DB-BD31-4B8C-83A1-F6EECF244321}">
                <p14:modId xmlns:p14="http://schemas.microsoft.com/office/powerpoint/2010/main" val="1631451524"/>
              </p:ext>
            </p:extLst>
          </p:nvPr>
        </p:nvGraphicFramePr>
        <p:xfrm>
          <a:off x="772768" y="1525546"/>
          <a:ext cx="7598464" cy="3200340"/>
        </p:xfrm>
        <a:graphic>
          <a:graphicData uri="http://schemas.openxmlformats.org/drawingml/2006/table">
            <a:tbl>
              <a:tblPr>
                <a:noFill/>
                <a:tableStyleId>{95E397FE-706D-4E7D-AA01-638484C1D090}</a:tableStyleId>
              </a:tblPr>
              <a:tblGrid>
                <a:gridCol w="1519693">
                  <a:extLst>
                    <a:ext uri="{9D8B030D-6E8A-4147-A177-3AD203B41FA5}">
                      <a16:colId xmlns:a16="http://schemas.microsoft.com/office/drawing/2014/main" val="20000"/>
                    </a:ext>
                  </a:extLst>
                </a:gridCol>
                <a:gridCol w="1519693">
                  <a:extLst>
                    <a:ext uri="{9D8B030D-6E8A-4147-A177-3AD203B41FA5}">
                      <a16:colId xmlns:a16="http://schemas.microsoft.com/office/drawing/2014/main" val="20001"/>
                    </a:ext>
                  </a:extLst>
                </a:gridCol>
                <a:gridCol w="1519693">
                  <a:extLst>
                    <a:ext uri="{9D8B030D-6E8A-4147-A177-3AD203B41FA5}">
                      <a16:colId xmlns:a16="http://schemas.microsoft.com/office/drawing/2014/main" val="20002"/>
                    </a:ext>
                  </a:extLst>
                </a:gridCol>
                <a:gridCol w="1738124">
                  <a:extLst>
                    <a:ext uri="{9D8B030D-6E8A-4147-A177-3AD203B41FA5}">
                      <a16:colId xmlns:a16="http://schemas.microsoft.com/office/drawing/2014/main" val="20003"/>
                    </a:ext>
                  </a:extLst>
                </a:gridCol>
                <a:gridCol w="1301261">
                  <a:extLst>
                    <a:ext uri="{9D8B030D-6E8A-4147-A177-3AD203B41FA5}">
                      <a16:colId xmlns:a16="http://schemas.microsoft.com/office/drawing/2014/main" val="20004"/>
                    </a:ext>
                  </a:extLst>
                </a:gridCol>
              </a:tblGrid>
              <a:tr h="371703">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M1</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M2</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M3</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 sz="3000" b="1" dirty="0">
                          <a:solidFill>
                            <a:srgbClr val="F3F3F3"/>
                          </a:solidFill>
                          <a:latin typeface="Rajdhani"/>
                          <a:ea typeface="Rajdhani"/>
                          <a:cs typeface="Rajdhani"/>
                          <a:sym typeface="Rajdhani"/>
                        </a:rPr>
                        <a:t>M4</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3000" b="1" dirty="0">
                          <a:solidFill>
                            <a:srgbClr val="F3F3F3"/>
                          </a:solidFill>
                          <a:latin typeface="Rajdhani"/>
                          <a:ea typeface="Rajdhani"/>
                          <a:cs typeface="Rajdhani"/>
                          <a:sym typeface="Rajdhani"/>
                        </a:rPr>
                        <a:t>RETO</a:t>
                      </a:r>
                      <a:endParaRPr sz="3000" b="1" dirty="0">
                        <a:solidFill>
                          <a:srgbClr val="F3F3F3"/>
                        </a:solidFill>
                        <a:latin typeface="Rajdhani"/>
                        <a:ea typeface="Rajdhani"/>
                        <a:cs typeface="Rajdhani"/>
                        <a:sym typeface="Rajdhani"/>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lgn="ctr">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0"/>
                  </a:ext>
                </a:extLst>
              </a:tr>
              <a:tr h="1907289">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Introducción a</a:t>
                      </a:r>
                    </a:p>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la Arquitectura</a:t>
                      </a:r>
                    </a:p>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de Software</a:t>
                      </a:r>
                    </a:p>
                    <a:p>
                      <a:pPr marL="0" lvl="0" indent="0" algn="ctr" rtl="0">
                        <a:spcBef>
                          <a:spcPts val="0"/>
                        </a:spcBef>
                        <a:spcAft>
                          <a:spcPts val="0"/>
                        </a:spcAft>
                        <a:buNone/>
                      </a:pPr>
                      <a:endParaRPr lang="es-E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s-E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rgbClr val="F3F3F3"/>
                          </a:solidFill>
                          <a:latin typeface="Fira Sans Condensed Light"/>
                          <a:ea typeface="Fira Sans Condensed Light"/>
                          <a:cs typeface="Fira Sans Condensed Light"/>
                          <a:sym typeface="Fira Sans Condensed Light"/>
                        </a:rPr>
                        <a:t>Lunes </a:t>
                      </a:r>
                      <a:r>
                        <a:rPr lang="en-US" sz="1200" baseline="0" dirty="0">
                          <a:solidFill>
                            <a:srgbClr val="F3F3F3"/>
                          </a:solidFill>
                          <a:latin typeface="Fira Sans Condensed Light"/>
                          <a:ea typeface="Fira Sans Condensed Light"/>
                          <a:cs typeface="Fira Sans Condensed Light"/>
                          <a:sym typeface="Fira Sans Condensed Light"/>
                        </a:rPr>
                        <a:t>15:00 a 16:00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err="1">
                          <a:solidFill>
                            <a:srgbClr val="F3F3F3"/>
                          </a:solidFill>
                          <a:latin typeface="Fira Sans Condensed Light"/>
                          <a:ea typeface="Fira Sans Condensed Light"/>
                          <a:cs typeface="Fira Sans Condensed Light"/>
                          <a:sym typeface="Fira Sans Condensed Light"/>
                        </a:rPr>
                        <a:t>Practicas</a:t>
                      </a:r>
                      <a:endParaRPr lang="en-US" sz="1200" baseline="0"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rgbClr val="F3F3F3"/>
                          </a:solidFill>
                          <a:latin typeface="Fira Sans Condensed Light"/>
                          <a:ea typeface="Fira Sans Condensed Light"/>
                          <a:cs typeface="Fira Sans Condensed Light"/>
                          <a:sym typeface="Fira Sans Condensed Light"/>
                        </a:rPr>
                        <a:t>Miérco</a:t>
                      </a:r>
                      <a:r>
                        <a:rPr lang="en-US" sz="1200" dirty="0">
                          <a:solidFill>
                            <a:srgbClr val="F3F3F3"/>
                          </a:solidFill>
                          <a:latin typeface="Fira Sans Condensed Light"/>
                          <a:ea typeface="Fira Sans Condensed Light"/>
                          <a:cs typeface="Fira Sans Condensed Light"/>
                          <a:sym typeface="Fira Sans Condensed Light"/>
                        </a:rPr>
                        <a:t> 15:00 a 17:00</a:t>
                      </a:r>
                      <a:r>
                        <a:rPr lang="en-US" sz="1200" baseline="0" dirty="0">
                          <a:solidFill>
                            <a:srgbClr val="F3F3F3"/>
                          </a:solidFill>
                          <a:latin typeface="Fira Sans Condensed Light"/>
                          <a:ea typeface="Fira Sans Condensed Light"/>
                          <a:cs typeface="Fira Sans Condensed Light"/>
                          <a:sym typeface="Fira Sans Condensed Light"/>
                        </a:rPr>
                        <a: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Virtual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Viernes 15:00 a 17:00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Estilos</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n-US" sz="1200" b="1" dirty="0" err="1">
                          <a:solidFill>
                            <a:srgbClr val="F3F3F3"/>
                          </a:solidFill>
                          <a:latin typeface="Fira Sans Condensed Light"/>
                          <a:ea typeface="Fira Sans Condensed Light"/>
                          <a:cs typeface="Fira Sans Condensed Light"/>
                          <a:sym typeface="Fira Sans Condensed Light"/>
                        </a:rPr>
                        <a:t>Arquitectónicos</a:t>
                      </a: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s-E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rgbClr val="F3F3F3"/>
                          </a:solidFill>
                          <a:latin typeface="Fira Sans Condensed Light"/>
                          <a:ea typeface="Fira Sans Condensed Light"/>
                          <a:cs typeface="Fira Sans Condensed Light"/>
                          <a:sym typeface="Fira Sans Condensed Light"/>
                        </a:rPr>
                        <a:t>Lunes </a:t>
                      </a:r>
                      <a:r>
                        <a:rPr lang="en-US" sz="1200" baseline="0" dirty="0">
                          <a:solidFill>
                            <a:srgbClr val="F3F3F3"/>
                          </a:solidFill>
                          <a:latin typeface="Fira Sans Condensed Light"/>
                          <a:ea typeface="Fira Sans Condensed Light"/>
                          <a:cs typeface="Fira Sans Condensed Light"/>
                          <a:sym typeface="Fira Sans Condensed Light"/>
                        </a:rPr>
                        <a:t>15:00 a 16:00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err="1">
                          <a:solidFill>
                            <a:srgbClr val="F3F3F3"/>
                          </a:solidFill>
                          <a:latin typeface="Fira Sans Condensed Light"/>
                          <a:ea typeface="Fira Sans Condensed Light"/>
                          <a:cs typeface="Fira Sans Condensed Light"/>
                          <a:sym typeface="Fira Sans Condensed Light"/>
                        </a:rPr>
                        <a:t>Practicas</a:t>
                      </a:r>
                      <a:endParaRPr lang="en-US" sz="1200" baseline="0"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rgbClr val="F3F3F3"/>
                          </a:solidFill>
                          <a:latin typeface="Fira Sans Condensed Light"/>
                          <a:ea typeface="Fira Sans Condensed Light"/>
                          <a:cs typeface="Fira Sans Condensed Light"/>
                          <a:sym typeface="Fira Sans Condensed Light"/>
                        </a:rPr>
                        <a:t>Miérco</a:t>
                      </a:r>
                      <a:r>
                        <a:rPr lang="en-US" sz="1200" dirty="0">
                          <a:solidFill>
                            <a:srgbClr val="F3F3F3"/>
                          </a:solidFill>
                          <a:latin typeface="Fira Sans Condensed Light"/>
                          <a:ea typeface="Fira Sans Condensed Light"/>
                          <a:cs typeface="Fira Sans Condensed Light"/>
                          <a:sym typeface="Fira Sans Condensed Light"/>
                        </a:rPr>
                        <a:t> 15:00 a 17:00</a:t>
                      </a:r>
                      <a:r>
                        <a:rPr lang="en-US" sz="1200" baseline="0" dirty="0">
                          <a:solidFill>
                            <a:srgbClr val="F3F3F3"/>
                          </a:solidFill>
                          <a:latin typeface="Fira Sans Condensed Light"/>
                          <a:ea typeface="Fira Sans Condensed Light"/>
                          <a:cs typeface="Fira Sans Condensed Light"/>
                          <a:sym typeface="Fira Sans Condensed Light"/>
                        </a:rPr>
                        <a: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Virtual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Viernes 15:00 a 17:00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Aplicaciones de</a:t>
                      </a:r>
                    </a:p>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la Arquitectura</a:t>
                      </a:r>
                    </a:p>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de Software</a:t>
                      </a: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s-E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rgbClr val="F3F3F3"/>
                          </a:solidFill>
                          <a:latin typeface="Fira Sans Condensed Light"/>
                          <a:ea typeface="Fira Sans Condensed Light"/>
                          <a:cs typeface="Fira Sans Condensed Light"/>
                          <a:sym typeface="Fira Sans Condensed Light"/>
                        </a:rPr>
                        <a:t>Lunes </a:t>
                      </a:r>
                      <a:r>
                        <a:rPr lang="en-US" sz="1200" baseline="0" dirty="0">
                          <a:solidFill>
                            <a:srgbClr val="F3F3F3"/>
                          </a:solidFill>
                          <a:latin typeface="Fira Sans Condensed Light"/>
                          <a:ea typeface="Fira Sans Condensed Light"/>
                          <a:cs typeface="Fira Sans Condensed Light"/>
                          <a:sym typeface="Fira Sans Condensed Light"/>
                        </a:rPr>
                        <a:t>15:00 a 16:00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err="1">
                          <a:solidFill>
                            <a:srgbClr val="F3F3F3"/>
                          </a:solidFill>
                          <a:latin typeface="Fira Sans Condensed Light"/>
                          <a:ea typeface="Fira Sans Condensed Light"/>
                          <a:cs typeface="Fira Sans Condensed Light"/>
                          <a:sym typeface="Fira Sans Condensed Light"/>
                        </a:rPr>
                        <a:t>Practicas</a:t>
                      </a:r>
                      <a:endParaRPr lang="en-US" sz="1200" baseline="0"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rgbClr val="F3F3F3"/>
                          </a:solidFill>
                          <a:latin typeface="Fira Sans Condensed Light"/>
                          <a:ea typeface="Fira Sans Condensed Light"/>
                          <a:cs typeface="Fira Sans Condensed Light"/>
                          <a:sym typeface="Fira Sans Condensed Light"/>
                        </a:rPr>
                        <a:t>Miérco</a:t>
                      </a:r>
                      <a:r>
                        <a:rPr lang="en-US" sz="1200" dirty="0">
                          <a:solidFill>
                            <a:srgbClr val="F3F3F3"/>
                          </a:solidFill>
                          <a:latin typeface="Fira Sans Condensed Light"/>
                          <a:ea typeface="Fira Sans Condensed Light"/>
                          <a:cs typeface="Fira Sans Condensed Light"/>
                          <a:sym typeface="Fira Sans Condensed Light"/>
                        </a:rPr>
                        <a:t> 15:00 a 17:00</a:t>
                      </a:r>
                      <a:r>
                        <a:rPr lang="en-US" sz="1200" baseline="0" dirty="0">
                          <a:solidFill>
                            <a:srgbClr val="F3F3F3"/>
                          </a:solidFill>
                          <a:latin typeface="Fira Sans Condensed Light"/>
                          <a:ea typeface="Fira Sans Condensed Light"/>
                          <a:cs typeface="Fira Sans Condensed Light"/>
                          <a:sym typeface="Fira Sans Condensed Light"/>
                        </a:rPr>
                        <a: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Virtual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Viernes 15:00 a 17:00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Desarrollo basado en</a:t>
                      </a:r>
                    </a:p>
                    <a:p>
                      <a:pPr marL="0" lvl="0" indent="0" algn="ctr" rtl="0">
                        <a:spcBef>
                          <a:spcPts val="0"/>
                        </a:spcBef>
                        <a:spcAft>
                          <a:spcPts val="0"/>
                        </a:spcAft>
                        <a:buNone/>
                      </a:pPr>
                      <a:r>
                        <a:rPr lang="es-ES" sz="1200" b="1" dirty="0">
                          <a:solidFill>
                            <a:srgbClr val="F3F3F3"/>
                          </a:solidFill>
                          <a:latin typeface="Fira Sans Condensed Light"/>
                          <a:ea typeface="Fira Sans Condensed Light"/>
                          <a:cs typeface="Fira Sans Condensed Light"/>
                          <a:sym typeface="Fira Sans Condensed Light"/>
                        </a:rPr>
                        <a:t>Arquitecturas de software</a:t>
                      </a:r>
                    </a:p>
                    <a:p>
                      <a:pPr marL="0" lvl="0" indent="0" algn="ctr" rtl="0">
                        <a:spcBef>
                          <a:spcPts val="0"/>
                        </a:spcBef>
                        <a:spcAft>
                          <a:spcPts val="0"/>
                        </a:spcAft>
                        <a:buNone/>
                      </a:pPr>
                      <a:endParaRPr lang="en-U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err="1">
                          <a:solidFill>
                            <a:srgbClr val="F3F3F3"/>
                          </a:solidFill>
                          <a:latin typeface="Fira Sans Condensed Light"/>
                          <a:ea typeface="Fira Sans Condensed Light"/>
                          <a:cs typeface="Fira Sans Condensed Light"/>
                          <a:sym typeface="Fira Sans Condensed Light"/>
                        </a:rPr>
                        <a:t>Presencial</a:t>
                      </a:r>
                      <a:endParaRPr lang="es-E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a:solidFill>
                            <a:srgbClr val="F3F3F3"/>
                          </a:solidFill>
                          <a:latin typeface="Fira Sans Condensed Light"/>
                          <a:ea typeface="Fira Sans Condensed Light"/>
                          <a:cs typeface="Fira Sans Condensed Light"/>
                          <a:sym typeface="Fira Sans Condensed Light"/>
                        </a:rPr>
                        <a:t>Lunes </a:t>
                      </a:r>
                      <a:r>
                        <a:rPr lang="en-US" sz="1200" baseline="0" dirty="0">
                          <a:solidFill>
                            <a:srgbClr val="F3F3F3"/>
                          </a:solidFill>
                          <a:latin typeface="Fira Sans Condensed Light"/>
                          <a:ea typeface="Fira Sans Condensed Light"/>
                          <a:cs typeface="Fira Sans Condensed Light"/>
                          <a:sym typeface="Fira Sans Condensed Light"/>
                        </a:rPr>
                        <a:t>15:00 a 16:00</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err="1">
                          <a:solidFill>
                            <a:srgbClr val="F3F3F3"/>
                          </a:solidFill>
                          <a:latin typeface="Fira Sans Condensed Light"/>
                          <a:ea typeface="Fira Sans Condensed Light"/>
                          <a:cs typeface="Fira Sans Condensed Light"/>
                          <a:sym typeface="Fira Sans Condensed Light"/>
                        </a:rPr>
                        <a:t>Practicas</a:t>
                      </a:r>
                      <a:endParaRPr lang="en-US" sz="1200" baseline="0"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dirty="0" err="1">
                          <a:solidFill>
                            <a:srgbClr val="F3F3F3"/>
                          </a:solidFill>
                          <a:latin typeface="Fira Sans Condensed Light"/>
                          <a:ea typeface="Fira Sans Condensed Light"/>
                          <a:cs typeface="Fira Sans Condensed Light"/>
                          <a:sym typeface="Fira Sans Condensed Light"/>
                        </a:rPr>
                        <a:t>Miérco</a:t>
                      </a:r>
                      <a:r>
                        <a:rPr lang="en-US" sz="1200" dirty="0">
                          <a:solidFill>
                            <a:srgbClr val="F3F3F3"/>
                          </a:solidFill>
                          <a:latin typeface="Fira Sans Condensed Light"/>
                          <a:ea typeface="Fira Sans Condensed Light"/>
                          <a:cs typeface="Fira Sans Condensed Light"/>
                          <a:sym typeface="Fira Sans Condensed Light"/>
                        </a:rPr>
                        <a:t> 15:00 a 17:00</a:t>
                      </a:r>
                      <a:r>
                        <a:rPr lang="en-US" sz="1200" baseline="0" dirty="0">
                          <a:solidFill>
                            <a:srgbClr val="F3F3F3"/>
                          </a:solidFill>
                          <a:latin typeface="Fira Sans Condensed Light"/>
                          <a:ea typeface="Fira Sans Condensed Light"/>
                          <a:cs typeface="Fira Sans Condensed Light"/>
                          <a:sym typeface="Fira Sans Condensed Light"/>
                        </a:rPr>
                        <a:t> </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Virtual</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200" baseline="0" dirty="0">
                          <a:solidFill>
                            <a:srgbClr val="F3F3F3"/>
                          </a:solidFill>
                          <a:latin typeface="Fira Sans Condensed Light"/>
                          <a:ea typeface="Fira Sans Condensed Light"/>
                          <a:cs typeface="Fira Sans Condensed Light"/>
                          <a:sym typeface="Fira Sans Condensed Light"/>
                        </a:rPr>
                        <a:t>Viernes 15:00 a 17:00</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p>
                      <a:pPr marL="0" lvl="0" indent="0" algn="ctr" rtl="0">
                        <a:spcBef>
                          <a:spcPts val="0"/>
                        </a:spcBef>
                        <a:spcAft>
                          <a:spcPts val="0"/>
                        </a:spcAft>
                        <a:buNone/>
                      </a:pPr>
                      <a:r>
                        <a:rPr lang="es-ES" sz="1200" dirty="0">
                          <a:solidFill>
                            <a:srgbClr val="F3F3F3"/>
                          </a:solidFill>
                          <a:latin typeface="Fira Sans Condensed Light"/>
                          <a:ea typeface="Fira Sans Condensed Light"/>
                          <a:cs typeface="Fira Sans Condensed Light"/>
                          <a:sym typeface="Fira Sans Condensed Light"/>
                        </a:rPr>
                        <a:t>Facilitador: Alfredo García </a:t>
                      </a:r>
                    </a:p>
                  </a:txBody>
                  <a:tcPr marL="91425" marR="91425" marT="91425" marB="91425" anchor="ctr">
                    <a:lnL w="19050" cap="flat" cmpd="sng">
                      <a:solidFill>
                        <a:srgbClr val="F3F3F3"/>
                      </a:solidFill>
                      <a:prstDash val="solid"/>
                      <a:round/>
                      <a:headEnd type="none" w="sm" len="sm"/>
                      <a:tailEnd type="none" w="sm" len="sm"/>
                    </a:lnL>
                    <a:lnR w="19050" cap="flat" cmpd="sng" algn="ctr">
                      <a:solidFill>
                        <a:srgbClr val="F3F3F3"/>
                      </a:solidFill>
                      <a:prstDash val="solid"/>
                      <a:round/>
                      <a:headEnd type="none" w="sm" len="sm"/>
                      <a:tailEnd type="none" w="sm" len="sm"/>
                    </a:lnR>
                    <a:lnT w="19050" cap="flat" cmpd="sng">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b="1" dirty="0">
                          <a:solidFill>
                            <a:srgbClr val="F3F3F3"/>
                          </a:solidFill>
                          <a:latin typeface="Fira Sans Condensed Light"/>
                          <a:ea typeface="Fira Sans Condensed Light"/>
                          <a:cs typeface="Fira Sans Condensed Light"/>
                          <a:sym typeface="Fira Sans Condensed Light"/>
                        </a:rPr>
                        <a:t>Diseño del Software e implementación de un sistema de Interacción Humano Computadora</a:t>
                      </a: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lang="es-ES" sz="1200" b="1" dirty="0">
                        <a:solidFill>
                          <a:srgbClr val="F3F3F3"/>
                        </a:solidFill>
                        <a:latin typeface="Fira Sans Condensed Light"/>
                        <a:ea typeface="Fira Sans Condensed Light"/>
                        <a:cs typeface="Fira Sans Condensed Light"/>
                        <a:sym typeface="Fira Sans Condensed Light"/>
                      </a:endParaRPr>
                    </a:p>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s-ES" sz="1200" dirty="0">
                          <a:solidFill>
                            <a:srgbClr val="F3F3F3"/>
                          </a:solidFill>
                          <a:latin typeface="Fira Sans Condensed Light"/>
                          <a:ea typeface="Fira Sans Condensed Light"/>
                          <a:cs typeface="Fira Sans Condensed Light"/>
                          <a:sym typeface="Fira Sans Condensed Light"/>
                        </a:rPr>
                        <a:t>Facilitador: Alfredo García </a:t>
                      </a:r>
                    </a:p>
                    <a:p>
                      <a:pPr marL="0" lvl="0" indent="0" algn="ctr" rtl="0">
                        <a:spcBef>
                          <a:spcPts val="0"/>
                        </a:spcBef>
                        <a:spcAft>
                          <a:spcPts val="0"/>
                        </a:spcAft>
                        <a:buNone/>
                      </a:pPr>
                      <a:endParaRPr lang="es-ES" sz="1200" dirty="0">
                        <a:solidFill>
                          <a:srgbClr val="F3F3F3"/>
                        </a:solidFill>
                        <a:latin typeface="Fira Sans Condensed Light"/>
                        <a:ea typeface="Fira Sans Condensed Light"/>
                        <a:cs typeface="Fira Sans Condensed Light"/>
                        <a:sym typeface="Fira Sans Condensed Light"/>
                      </a:endParaRPr>
                    </a:p>
                  </a:txBody>
                  <a:tcPr marL="91425" marR="91425" marT="91425" marB="91425" anchor="ctr">
                    <a:lnL w="19050" cap="flat" cmpd="sng">
                      <a:solidFill>
                        <a:srgbClr val="F3F3F3"/>
                      </a:solidFill>
                      <a:prstDash val="solid"/>
                      <a:round/>
                      <a:headEnd type="none" w="sm" len="sm"/>
                      <a:tailEnd type="none" w="sm" len="sm"/>
                    </a:lnL>
                    <a:lnR w="19050" cap="flat" cmpd="sng">
                      <a:solidFill>
                        <a:srgbClr val="F3F3F3"/>
                      </a:solidFill>
                      <a:prstDash val="solid"/>
                      <a:round/>
                      <a:headEnd type="none" w="sm" len="sm"/>
                      <a:tailEnd type="none" w="sm" len="sm"/>
                    </a:lnR>
                    <a:lnT w="19050" cap="flat" cmpd="sng" algn="ctr">
                      <a:solidFill>
                        <a:srgbClr val="F3F3F3"/>
                      </a:solidFill>
                      <a:prstDash val="solid"/>
                      <a:round/>
                      <a:headEnd type="none" w="sm" len="sm"/>
                      <a:tailEnd type="none" w="sm" len="sm"/>
                    </a:lnT>
                    <a:lnB w="19050" cap="flat" cmpd="sng">
                      <a:solidFill>
                        <a:srgbClr val="F3F3F3"/>
                      </a:solidFill>
                      <a:prstDash val="solid"/>
                      <a:round/>
                      <a:headEnd type="none" w="sm" len="sm"/>
                      <a:tailEnd type="none" w="sm" len="sm"/>
                    </a:lnB>
                    <a:solidFill>
                      <a:srgbClr val="F3F3F3">
                        <a:alpha val="26570"/>
                      </a:srgbClr>
                    </a:solidFill>
                  </a:tcPr>
                </a:tc>
                <a:extLst>
                  <a:ext uri="{0D108BD9-81ED-4DB2-BD59-A6C34878D82A}">
                    <a16:rowId xmlns:a16="http://schemas.microsoft.com/office/drawing/2014/main" val="10001"/>
                  </a:ext>
                </a:extLst>
              </a:tr>
            </a:tbl>
          </a:graphicData>
        </a:graphic>
      </p:graphicFrame>
      <p:pic>
        <p:nvPicPr>
          <p:cNvPr id="30722" name="Picture 2" descr="Trucos para organizar mejor la agenda de trabajo | Organizar tareas"/>
          <p:cNvPicPr>
            <a:picLocks noChangeAspect="1" noChangeArrowheads="1"/>
          </p:cNvPicPr>
          <p:nvPr/>
        </p:nvPicPr>
        <p:blipFill>
          <a:blip r:embed="rId3"/>
          <a:srcRect/>
          <a:stretch>
            <a:fillRect/>
          </a:stretch>
        </p:blipFill>
        <p:spPr bwMode="auto">
          <a:xfrm>
            <a:off x="404054" y="454040"/>
            <a:ext cx="1414807" cy="874608"/>
          </a:xfrm>
          <a:prstGeom prst="rect">
            <a:avLst/>
          </a:prstGeom>
          <a:noFill/>
        </p:spPr>
      </p:pic>
      <p:cxnSp>
        <p:nvCxnSpPr>
          <p:cNvPr id="8" name="Google Shape;137;p27"/>
          <p:cNvCxnSpPr/>
          <p:nvPr/>
        </p:nvCxnSpPr>
        <p:spPr>
          <a:xfrm>
            <a:off x="2025062" y="591018"/>
            <a:ext cx="0" cy="630600"/>
          </a:xfrm>
          <a:prstGeom prst="straightConnector1">
            <a:avLst/>
          </a:prstGeom>
          <a:noFill/>
          <a:ln w="19050" cap="flat" cmpd="sng">
            <a:solidFill>
              <a:srgbClr val="F3F3F3"/>
            </a:solidFill>
            <a:prstDash val="solid"/>
            <a:round/>
            <a:headEnd type="oval" w="med" len="med"/>
            <a:tailEnd type="oval" w="med" len="med"/>
          </a:ln>
        </p:spPr>
      </p:cxnSp>
      <p:sp>
        <p:nvSpPr>
          <p:cNvPr id="7" name="Google Shape;136;p27"/>
          <p:cNvSpPr txBox="1">
            <a:spLocks/>
          </p:cNvSpPr>
          <p:nvPr/>
        </p:nvSpPr>
        <p:spPr>
          <a:xfrm>
            <a:off x="252248"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D8752CCB-62C4-A013-4442-DC5A405A1F8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3121458" y="1416912"/>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DINÁMICA DE CLASES </a:t>
            </a:r>
            <a:endParaRPr dirty="0"/>
          </a:p>
        </p:txBody>
      </p:sp>
      <p:cxnSp>
        <p:nvCxnSpPr>
          <p:cNvPr id="8" name="Google Shape;137;p27"/>
          <p:cNvCxnSpPr/>
          <p:nvPr/>
        </p:nvCxnSpPr>
        <p:spPr>
          <a:xfrm>
            <a:off x="2943102" y="1403738"/>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3"/>
          <a:srcRect/>
          <a:stretch>
            <a:fillRect/>
          </a:stretch>
        </p:blipFill>
        <p:spPr bwMode="auto">
          <a:xfrm>
            <a:off x="291044" y="1051034"/>
            <a:ext cx="2410373" cy="1355835"/>
          </a:xfrm>
          <a:prstGeom prst="rect">
            <a:avLst/>
          </a:prstGeom>
          <a:noFill/>
        </p:spPr>
      </p:pic>
      <p:sp>
        <p:nvSpPr>
          <p:cNvPr id="9" name="Google Shape;1762;p45"/>
          <p:cNvSpPr txBox="1">
            <a:spLocks/>
          </p:cNvSpPr>
          <p:nvPr/>
        </p:nvSpPr>
        <p:spPr>
          <a:xfrm>
            <a:off x="1303288" y="2837794"/>
            <a:ext cx="6654857" cy="1692166"/>
          </a:xfrm>
          <a:prstGeom prst="rect">
            <a:avLst/>
          </a:prstGeom>
          <a:noFill/>
          <a:ln>
            <a:noFill/>
          </a:ln>
        </p:spPr>
        <p:txBody>
          <a:bodyPr spcFirstLastPara="1" wrap="square" lIns="91425" tIns="274300" rIns="91425" bIns="91425" anchor="ctr" anchorCtr="0">
            <a:noAutofit/>
          </a:bodyPr>
          <a:lstStyle>
            <a:defPPr marR="0" lvl="0" algn="l" rtl="0">
              <a:lnSpc>
                <a:spcPct val="100000"/>
              </a:lnSpc>
              <a:spcBef>
                <a:spcPts val="0"/>
              </a:spcBef>
              <a:spcAft>
                <a:spcPts val="0"/>
              </a:spcAft>
            </a:defPPr>
            <a:lvl1pPr marL="457200" marR="0" lvl="0" indent="-304800" algn="l" rtl="0">
              <a:lnSpc>
                <a:spcPct val="115000"/>
              </a:lnSpc>
              <a:spcBef>
                <a:spcPts val="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304800" algn="l" rtl="0">
              <a:lnSpc>
                <a:spcPct val="115000"/>
              </a:lnSpc>
              <a:spcBef>
                <a:spcPts val="1600"/>
              </a:spcBef>
              <a:spcAft>
                <a:spcPts val="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304800" algn="l" rtl="0">
              <a:lnSpc>
                <a:spcPct val="115000"/>
              </a:lnSpc>
              <a:spcBef>
                <a:spcPts val="1600"/>
              </a:spcBef>
              <a:spcAft>
                <a:spcPts val="1600"/>
              </a:spcAft>
              <a:buClr>
                <a:srgbClr val="F3F3F3"/>
              </a:buClr>
              <a:buSzPts val="1200"/>
              <a:buFont typeface="Fira Sans Condensed Light"/>
              <a:buChar char="■"/>
              <a:defRPr sz="1200" b="0" i="0" u="none" strike="noStrike" cap="none">
                <a:solidFill>
                  <a:srgbClr val="F3F3F3"/>
                </a:solidFill>
                <a:latin typeface="Fira Sans Condensed Light"/>
                <a:ea typeface="Fira Sans Condensed Light"/>
                <a:cs typeface="Fira Sans Condensed Light"/>
                <a:sym typeface="Fira Sans Condensed Light"/>
              </a:defRPr>
            </a:lvl9pPr>
          </a:lstStyle>
          <a:p>
            <a:endParaRPr lang="es-ES" sz="1400" b="1" dirty="0"/>
          </a:p>
          <a:p>
            <a:pPr>
              <a:buNone/>
            </a:pPr>
            <a:endParaRPr lang="es-ES" sz="1400" b="1" dirty="0"/>
          </a:p>
          <a:p>
            <a:r>
              <a:rPr lang="en-US" sz="1600" b="1" dirty="0" err="1">
                <a:solidFill>
                  <a:schemeClr val="bg1">
                    <a:lumMod val="60000"/>
                    <a:lumOff val="40000"/>
                  </a:schemeClr>
                </a:solidFill>
              </a:rPr>
              <a:t>Introducción</a:t>
            </a:r>
            <a:r>
              <a:rPr lang="en-US" sz="1600" b="1" dirty="0">
                <a:solidFill>
                  <a:schemeClr val="bg1">
                    <a:lumMod val="60000"/>
                    <a:lumOff val="40000"/>
                  </a:schemeClr>
                </a:solidFill>
              </a:rPr>
              <a:t>:</a:t>
            </a:r>
            <a:r>
              <a:rPr lang="en-US" sz="1600" b="1" dirty="0"/>
              <a:t> </a:t>
            </a:r>
            <a:r>
              <a:rPr lang="en-US" sz="1600" dirty="0" err="1"/>
              <a:t>Teória</a:t>
            </a:r>
            <a:r>
              <a:rPr lang="en-US" sz="1600" dirty="0"/>
              <a:t> y </a:t>
            </a:r>
            <a:r>
              <a:rPr lang="en-US" sz="1600" dirty="0" err="1"/>
              <a:t>descripción</a:t>
            </a:r>
            <a:r>
              <a:rPr lang="en-US" sz="1600" dirty="0"/>
              <a:t> de </a:t>
            </a:r>
            <a:r>
              <a:rPr lang="en-US" sz="1600" dirty="0" err="1"/>
              <a:t>conceptos</a:t>
            </a:r>
            <a:r>
              <a:rPr lang="en-US" sz="1600" dirty="0"/>
              <a:t> y </a:t>
            </a:r>
            <a:r>
              <a:rPr lang="en-US" sz="1600" dirty="0" err="1"/>
              <a:t>procedimientos</a:t>
            </a:r>
            <a:r>
              <a:rPr lang="en-US" sz="1600" dirty="0"/>
              <a:t>.</a:t>
            </a:r>
            <a:endParaRPr lang="es-ES" sz="1600" dirty="0"/>
          </a:p>
          <a:p>
            <a:endParaRPr lang="es-ES" sz="1600" b="1" dirty="0"/>
          </a:p>
          <a:p>
            <a:r>
              <a:rPr lang="es-ES" sz="1600" b="1" dirty="0">
                <a:solidFill>
                  <a:schemeClr val="bg1">
                    <a:lumMod val="60000"/>
                    <a:lumOff val="40000"/>
                  </a:schemeClr>
                </a:solidFill>
              </a:rPr>
              <a:t>Desarrollo: </a:t>
            </a:r>
            <a:r>
              <a:rPr lang="es-ES" sz="1600" dirty="0"/>
              <a:t>Aplicación y seguimiento práctico de los conceptos teóricos.</a:t>
            </a:r>
          </a:p>
          <a:p>
            <a:endParaRPr lang="es-ES" sz="1600" b="1" dirty="0"/>
          </a:p>
          <a:p>
            <a:r>
              <a:rPr lang="es-ES" sz="1600" b="1" dirty="0">
                <a:solidFill>
                  <a:schemeClr val="bg1">
                    <a:lumMod val="60000"/>
                    <a:lumOff val="40000"/>
                  </a:schemeClr>
                </a:solidFill>
              </a:rPr>
              <a:t>Finalización:  </a:t>
            </a:r>
            <a:r>
              <a:rPr lang="es-ES" sz="1600" dirty="0"/>
              <a:t>Practica individual o por equipos de retos por sesión. </a:t>
            </a:r>
            <a:endParaRPr lang="en-US" sz="1600" dirty="0"/>
          </a:p>
          <a:p>
            <a:endParaRPr lang="es-ES" sz="1400" dirty="0"/>
          </a:p>
          <a:p>
            <a:pPr marL="1066800" lvl="2" indent="0">
              <a:buNone/>
            </a:pPr>
            <a:endParaRPr lang="en-US" dirty="0"/>
          </a:p>
        </p:txBody>
      </p:sp>
      <p:sp>
        <p:nvSpPr>
          <p:cNvPr id="7" name="Google Shape;136;p27"/>
          <p:cNvSpPr txBox="1">
            <a:spLocks/>
          </p:cNvSpPr>
          <p:nvPr/>
        </p:nvSpPr>
        <p:spPr>
          <a:xfrm>
            <a:off x="283779"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 name="Picture 2" descr="Virtual Horizon BUAP">
            <a:extLst>
              <a:ext uri="{FF2B5EF4-FFF2-40B4-BE49-F238E27FC236}">
                <a16:creationId xmlns:a16="http://schemas.microsoft.com/office/drawing/2014/main" id="{0F37C4E2-3592-419F-4733-7BFC59FE3E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3913" y="102446"/>
            <a:ext cx="1931133" cy="9771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7583</TotalTime>
  <Words>1111</Words>
  <Application>Microsoft Office PowerPoint</Application>
  <PresentationFormat>Presentación en pantalla (16:9)</PresentationFormat>
  <Paragraphs>246</Paragraphs>
  <Slides>21</Slides>
  <Notes>21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21</vt:i4>
      </vt:variant>
    </vt:vector>
  </HeadingPairs>
  <TitlesOfParts>
    <vt:vector size="27" baseType="lpstr">
      <vt:lpstr>Fira Sans Condensed Light</vt:lpstr>
      <vt:lpstr>Anton</vt:lpstr>
      <vt:lpstr>Rajdhani</vt:lpstr>
      <vt:lpstr>Arial</vt:lpstr>
      <vt:lpstr>Advent Pro Light</vt:lpstr>
      <vt:lpstr>Ai Tech Agency by Slidesgo</vt:lpstr>
      <vt:lpstr>Presentación de PowerPoint</vt:lpstr>
      <vt:lpstr>Bienvenida</vt:lpstr>
      <vt:lpstr>Presentación de PowerPoint</vt:lpstr>
      <vt:lpstr>Presentación de PowerPoint</vt:lpstr>
      <vt:lpstr>Presentación de PowerPoint</vt:lpstr>
      <vt:lpstr>Presentación de PowerPoint</vt:lpstr>
      <vt:lpstr>Presentación de PowerPoint</vt:lpstr>
      <vt:lpstr>AGENDA</vt:lpstr>
      <vt:lpstr>DINÁMICA DE CLASES </vt:lpstr>
      <vt:lpstr>ALFREDO GARCIA </vt:lpstr>
      <vt:lpstr>Evaluación</vt:lpstr>
      <vt:lpstr>Presentación de PowerPoint</vt:lpstr>
      <vt:lpstr>Presentación de PowerPoint</vt:lpstr>
      <vt:lpstr>Presentación de PowerPoint</vt:lpstr>
      <vt:lpstr>Presentación de PowerPoint</vt:lpstr>
      <vt:lpstr>Presentación de PowerPoint</vt:lpstr>
      <vt:lpstr>Presentación de PowerPoint</vt:lpstr>
      <vt:lpstr>Ejemplo de sistema de Interacción Humano Computadora IOT</vt:lpstr>
      <vt:lpstr>Ejemplo de sistema de Interacción Humano Computadora IOT</vt:lpstr>
      <vt:lpstr>Actividad 0 (Propuesta)</vt:lpstr>
      <vt:lpstr>Repositorio del Grupo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258</cp:revision>
  <dcterms:modified xsi:type="dcterms:W3CDTF">2025-08-04T18:51:57Z</dcterms:modified>
</cp:coreProperties>
</file>