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357" r:id="rId3"/>
    <p:sldId id="358" r:id="rId4"/>
    <p:sldId id="561" r:id="rId5"/>
    <p:sldId id="562" r:id="rId6"/>
    <p:sldId id="563" r:id="rId7"/>
    <p:sldId id="565" r:id="rId8"/>
    <p:sldId id="463" r:id="rId9"/>
    <p:sldId id="464" r:id="rId10"/>
    <p:sldId id="465" r:id="rId11"/>
    <p:sldId id="466" r:id="rId12"/>
    <p:sldId id="467" r:id="rId13"/>
    <p:sldId id="566" r:id="rId14"/>
    <p:sldId id="545" r:id="rId15"/>
    <p:sldId id="551" r:id="rId16"/>
  </p:sldIdLst>
  <p:sldSz cx="9144000" cy="5143500" type="screen16x9"/>
  <p:notesSz cx="6858000" cy="9144000"/>
  <p:embeddedFontLst>
    <p:embeddedFont>
      <p:font typeface="Advent Pro Light" panose="020B0604020202020204" charset="0"/>
      <p:regular r:id="rId18"/>
      <p:bold r:id="rId19"/>
    </p:embeddedFont>
    <p:embeddedFont>
      <p:font typeface="Anton" pitchFamily="2" charset="0"/>
      <p:regular r:id="rId20"/>
    </p:embeddedFont>
    <p:embeddedFont>
      <p:font typeface="Fira Sans Condensed Light" panose="020B04030500000200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FEE8"/>
    <a:srgbClr val="14E21E"/>
    <a:srgbClr val="E9F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500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356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14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7EE8A41F-3719-1A76-2DB8-7332A6F6B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8012BA3A-BC91-097A-7C35-E84F217250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ECAEE3AC-0389-4F95-A719-5DD1ED5298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8082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657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13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1ED41760-9C55-0763-32A2-E9C4669E4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>
            <a:extLst>
              <a:ext uri="{FF2B5EF4-FFF2-40B4-BE49-F238E27FC236}">
                <a16:creationId xmlns:a16="http://schemas.microsoft.com/office/drawing/2014/main" id="{B9C01E2E-A4D3-4980-D0F7-32C20F64D0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>
            <a:extLst>
              <a:ext uri="{FF2B5EF4-FFF2-40B4-BE49-F238E27FC236}">
                <a16:creationId xmlns:a16="http://schemas.microsoft.com/office/drawing/2014/main" id="{ED40363C-C6A2-C399-1E3C-ACE62CE342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1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F993ED12-F67A-6BC4-7E63-E3F159452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5D05B943-2C27-0500-DED1-AC11282AC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7A0608F4-1CC8-F528-B66D-124138EAC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00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23919DE3-9B1D-7445-EEA8-3476D4317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45E829AD-525B-73FC-D13D-439E185AFC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1348F4DF-44B7-F642-03DE-81BADA47A0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434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F4322D-CA4E-EBC2-59A3-D7DAD35ED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>
            <a:extLst>
              <a:ext uri="{FF2B5EF4-FFF2-40B4-BE49-F238E27FC236}">
                <a16:creationId xmlns:a16="http://schemas.microsoft.com/office/drawing/2014/main" id="{47B0256B-F20F-A9CE-A512-665D5B980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>
            <a:extLst>
              <a:ext uri="{FF2B5EF4-FFF2-40B4-BE49-F238E27FC236}">
                <a16:creationId xmlns:a16="http://schemas.microsoft.com/office/drawing/2014/main" id="{F6D039F2-AC8D-2319-C69D-D302A4DEEE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550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509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147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5379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6" r:id="rId4"/>
    <p:sldLayoutId id="2147483667" r:id="rId5"/>
    <p:sldLayoutId id="2147483672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ITIS611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Arquitectura de Software 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25 de Agosto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447423" y="321580"/>
            <a:ext cx="7745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Display de 7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segmentos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47423" y="505113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E5EC73E6-11AE-3BF6-D4F1-58BA649C8EF9}"/>
              </a:ext>
            </a:extLst>
          </p:cNvPr>
          <p:cNvSpPr txBox="1"/>
          <p:nvPr/>
        </p:nvSpPr>
        <p:spPr>
          <a:xfrm>
            <a:off x="447422" y="1518299"/>
            <a:ext cx="3995601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¿Qué tipos de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existen?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Existen dos tipos diferentes de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7 segmentos: de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ánodo común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 de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cátodo común.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el tipo de ánodo común, todos los ánodos del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están conectados a un pin común, generalmente la fuente de alimentación, y los LED se controlan mediante los cátodos con la conexión a tierra.</a:t>
            </a:r>
          </a:p>
        </p:txBody>
      </p:sp>
      <p:pic>
        <p:nvPicPr>
          <p:cNvPr id="6146" name="Picture 2" descr="Hola en display 7 segmentos">
            <a:extLst>
              <a:ext uri="{FF2B5EF4-FFF2-40B4-BE49-F238E27FC236}">
                <a16:creationId xmlns:a16="http://schemas.microsoft.com/office/drawing/2014/main" id="{D0D5C153-B436-44C9-AB01-E8FFC4DA4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34" y="1688123"/>
            <a:ext cx="3858244" cy="293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14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447423" y="321580"/>
            <a:ext cx="7745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Display de 7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segmentos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47423" y="505113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-58615" y="4927427"/>
            <a:ext cx="2004646" cy="946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E5EC73E6-11AE-3BF6-D4F1-58BA649C8EF9}"/>
              </a:ext>
            </a:extLst>
          </p:cNvPr>
          <p:cNvSpPr txBox="1"/>
          <p:nvPr/>
        </p:nvSpPr>
        <p:spPr>
          <a:xfrm>
            <a:off x="447422" y="1518300"/>
            <a:ext cx="4206639" cy="474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CONEXIÓN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F02B04C-5D6C-7C94-C0EF-816A3FC2A643}"/>
              </a:ext>
            </a:extLst>
          </p:cNvPr>
          <p:cNvCxnSpPr>
            <a:cxnSpLocks/>
          </p:cNvCxnSpPr>
          <p:nvPr/>
        </p:nvCxnSpPr>
        <p:spPr>
          <a:xfrm>
            <a:off x="7303476" y="3118339"/>
            <a:ext cx="0" cy="8206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34AD4C2-6138-6837-0559-FAC603D848E6}"/>
              </a:ext>
            </a:extLst>
          </p:cNvPr>
          <p:cNvSpPr txBox="1"/>
          <p:nvPr/>
        </p:nvSpPr>
        <p:spPr>
          <a:xfrm>
            <a:off x="6493007" y="3077357"/>
            <a:ext cx="658069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s-ES" sz="1000" dirty="0"/>
              <a:t>3.3V o </a:t>
            </a:r>
          </a:p>
          <a:p>
            <a:r>
              <a:rPr lang="es-ES" sz="1000" dirty="0"/>
              <a:t>GND</a:t>
            </a:r>
            <a:endParaRPr lang="es-MX" sz="1000" dirty="0"/>
          </a:p>
        </p:txBody>
      </p:sp>
      <p:pic>
        <p:nvPicPr>
          <p:cNvPr id="1026" name="Picture 2" descr="Interface Seven Segment Display with ESP32 Using Arduino IDE">
            <a:extLst>
              <a:ext uri="{FF2B5EF4-FFF2-40B4-BE49-F238E27FC236}">
                <a16:creationId xmlns:a16="http://schemas.microsoft.com/office/drawing/2014/main" id="{472651FF-0A46-5574-F984-787E1345A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27" y="1518300"/>
            <a:ext cx="5645638" cy="35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ola en display 7 segmentos">
            <a:extLst>
              <a:ext uri="{FF2B5EF4-FFF2-40B4-BE49-F238E27FC236}">
                <a16:creationId xmlns:a16="http://schemas.microsoft.com/office/drawing/2014/main" id="{13D88E5E-07C7-9906-2A1E-2653A3A99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13" b="1377"/>
          <a:stretch/>
        </p:blipFill>
        <p:spPr bwMode="auto">
          <a:xfrm>
            <a:off x="957997" y="1627991"/>
            <a:ext cx="165467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447423" y="321580"/>
            <a:ext cx="7745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Ejemplo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codificación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47423" y="505113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F02B04C-5D6C-7C94-C0EF-816A3FC2A643}"/>
              </a:ext>
            </a:extLst>
          </p:cNvPr>
          <p:cNvCxnSpPr>
            <a:cxnSpLocks/>
          </p:cNvCxnSpPr>
          <p:nvPr/>
        </p:nvCxnSpPr>
        <p:spPr>
          <a:xfrm>
            <a:off x="7303476" y="3118339"/>
            <a:ext cx="0" cy="8206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34AD4C2-6138-6837-0559-FAC603D848E6}"/>
              </a:ext>
            </a:extLst>
          </p:cNvPr>
          <p:cNvSpPr txBox="1"/>
          <p:nvPr/>
        </p:nvSpPr>
        <p:spPr>
          <a:xfrm>
            <a:off x="2470380" y="2446077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1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B76FD6E-7D0E-4A77-7258-7EB621220CBC}"/>
              </a:ext>
            </a:extLst>
          </p:cNvPr>
          <p:cNvSpPr txBox="1"/>
          <p:nvPr/>
        </p:nvSpPr>
        <p:spPr>
          <a:xfrm>
            <a:off x="1591115" y="1639715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0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3C4E5B-7DBA-A528-C908-3E459AE16D08}"/>
              </a:ext>
            </a:extLst>
          </p:cNvPr>
          <p:cNvSpPr txBox="1"/>
          <p:nvPr/>
        </p:nvSpPr>
        <p:spPr>
          <a:xfrm>
            <a:off x="2494633" y="3281799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2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507F8A-70FE-C8B2-8ED6-A0CF70933DDD}"/>
              </a:ext>
            </a:extLst>
          </p:cNvPr>
          <p:cNvSpPr txBox="1"/>
          <p:nvPr/>
        </p:nvSpPr>
        <p:spPr>
          <a:xfrm>
            <a:off x="1534110" y="4230159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3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60BA3B-77CE-4CD1-AAE1-69F107F66D76}"/>
              </a:ext>
            </a:extLst>
          </p:cNvPr>
          <p:cNvSpPr txBox="1"/>
          <p:nvPr/>
        </p:nvSpPr>
        <p:spPr>
          <a:xfrm>
            <a:off x="696865" y="3190092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4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B38E10-B3AF-A787-5241-04754318158D}"/>
              </a:ext>
            </a:extLst>
          </p:cNvPr>
          <p:cNvSpPr txBox="1"/>
          <p:nvPr/>
        </p:nvSpPr>
        <p:spPr>
          <a:xfrm>
            <a:off x="673419" y="2505226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5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1D0D10-AE8D-164C-6E45-6F542687FB30}"/>
              </a:ext>
            </a:extLst>
          </p:cNvPr>
          <p:cNvSpPr txBox="1"/>
          <p:nvPr/>
        </p:nvSpPr>
        <p:spPr>
          <a:xfrm>
            <a:off x="1557556" y="2398623"/>
            <a:ext cx="284578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2"/>
                </a:solidFill>
              </a:rPr>
              <a:t>6</a:t>
            </a:r>
            <a:endParaRPr lang="es-MX" sz="1600" b="1" dirty="0">
              <a:solidFill>
                <a:schemeClr val="tx2"/>
              </a:solidFill>
            </a:endParaRPr>
          </a:p>
        </p:txBody>
      </p:sp>
      <p:sp>
        <p:nvSpPr>
          <p:cNvPr id="14" name="Google Shape;1603;p42">
            <a:extLst>
              <a:ext uri="{FF2B5EF4-FFF2-40B4-BE49-F238E27FC236}">
                <a16:creationId xmlns:a16="http://schemas.microsoft.com/office/drawing/2014/main" id="{5FF5BD18-5B2F-1742-58C4-7ABB25DFA8CE}"/>
              </a:ext>
            </a:extLst>
          </p:cNvPr>
          <p:cNvSpPr txBox="1"/>
          <p:nvPr/>
        </p:nvSpPr>
        <p:spPr>
          <a:xfrm>
            <a:off x="3729884" y="1498244"/>
            <a:ext cx="3995601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¿Cómo sería la codificación del numero 2?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Seria: 0, 1, 6, 4 y 3</a:t>
            </a:r>
          </a:p>
        </p:txBody>
      </p:sp>
      <p:sp>
        <p:nvSpPr>
          <p:cNvPr id="15" name="Google Shape;1603;p42">
            <a:extLst>
              <a:ext uri="{FF2B5EF4-FFF2-40B4-BE49-F238E27FC236}">
                <a16:creationId xmlns:a16="http://schemas.microsoft.com/office/drawing/2014/main" id="{F1B3D9BF-455C-9444-87A2-558B587A8DA5}"/>
              </a:ext>
            </a:extLst>
          </p:cNvPr>
          <p:cNvSpPr txBox="1"/>
          <p:nvPr/>
        </p:nvSpPr>
        <p:spPr>
          <a:xfrm>
            <a:off x="3729883" y="3190092"/>
            <a:ext cx="3995601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¿Cómo sería la codificación del numero 1?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Seria: 1 y 2</a:t>
            </a:r>
          </a:p>
        </p:txBody>
      </p:sp>
      <p:pic>
        <p:nvPicPr>
          <p:cNvPr id="1028" name="Picture 4" descr="2.5 Pantalla de 7 Segmentos — documentación de SunFounder ESP32 Starter Kit  -">
            <a:extLst>
              <a:ext uri="{FF2B5EF4-FFF2-40B4-BE49-F238E27FC236}">
                <a16:creationId xmlns:a16="http://schemas.microsoft.com/office/drawing/2014/main" id="{D9B439B8-9A64-DB95-4CD6-CF2EE7897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" t="4575" r="11150" b="14595"/>
          <a:stretch>
            <a:fillRect/>
          </a:stretch>
        </p:blipFill>
        <p:spPr bwMode="auto">
          <a:xfrm>
            <a:off x="7506164" y="1978269"/>
            <a:ext cx="1373648" cy="181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7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8F90E062-5549-7ED3-030C-CEC151EA1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CE8F2F6B-D4CC-61E5-10E7-2512CD4D2549}"/>
              </a:ext>
            </a:extLst>
          </p:cNvPr>
          <p:cNvSpPr txBox="1">
            <a:spLocks/>
          </p:cNvSpPr>
          <p:nvPr/>
        </p:nvSpPr>
        <p:spPr>
          <a:xfrm>
            <a:off x="447423" y="321580"/>
            <a:ext cx="7745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Polaridad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de un LED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42EBA6E6-107D-40C9-556F-A06CA394A8A3}"/>
              </a:ext>
            </a:extLst>
          </p:cNvPr>
          <p:cNvCxnSpPr>
            <a:cxnSpLocks/>
          </p:cNvCxnSpPr>
          <p:nvPr/>
        </p:nvCxnSpPr>
        <p:spPr>
          <a:xfrm flipH="1">
            <a:off x="447423" y="505113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>
            <a:extLst>
              <a:ext uri="{FF2B5EF4-FFF2-40B4-BE49-F238E27FC236}">
                <a16:creationId xmlns:a16="http://schemas.microsoft.com/office/drawing/2014/main" id="{78C97864-23CF-10B1-B487-EFD978D0D9FC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8CEA2203-FCF9-7EAF-35B2-14BDF065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365948E-72EF-E344-EA7B-1A64E70DD556}"/>
              </a:ext>
            </a:extLst>
          </p:cNvPr>
          <p:cNvCxnSpPr>
            <a:cxnSpLocks/>
          </p:cNvCxnSpPr>
          <p:nvPr/>
        </p:nvCxnSpPr>
        <p:spPr>
          <a:xfrm>
            <a:off x="7303476" y="3118339"/>
            <a:ext cx="0" cy="82061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olaridad del led">
            <a:extLst>
              <a:ext uri="{FF2B5EF4-FFF2-40B4-BE49-F238E27FC236}">
                <a16:creationId xmlns:a16="http://schemas.microsoft.com/office/drawing/2014/main" id="{16EC5080-70F0-59BC-6800-4CB5BA476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5" r="20850"/>
          <a:stretch>
            <a:fillRect/>
          </a:stretch>
        </p:blipFill>
        <p:spPr bwMode="auto">
          <a:xfrm>
            <a:off x="1040258" y="1614712"/>
            <a:ext cx="2965937" cy="300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uál es la polaridad de las luces LED? - Iluminación LEDYi">
            <a:extLst>
              <a:ext uri="{FF2B5EF4-FFF2-40B4-BE49-F238E27FC236}">
                <a16:creationId xmlns:a16="http://schemas.microsoft.com/office/drawing/2014/main" id="{5B33E08C-182B-3EF6-3B46-CF5FFEE6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060" y="1629022"/>
            <a:ext cx="3687682" cy="293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774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436735" y="401631"/>
            <a:ext cx="69076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SOFTWARE-HARWDWARE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Proyecto 2: DISPLAY DE 7 SEGMENTOS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603;p42">
            <a:extLst>
              <a:ext uri="{FF2B5EF4-FFF2-40B4-BE49-F238E27FC236}">
                <a16:creationId xmlns:a16="http://schemas.microsoft.com/office/drawing/2014/main" id="{CF9C2126-8F3B-2FBA-FE40-29D4CB5D74C7}"/>
              </a:ext>
            </a:extLst>
          </p:cNvPr>
          <p:cNvSpPr txBox="1"/>
          <p:nvPr/>
        </p:nvSpPr>
        <p:spPr>
          <a:xfrm>
            <a:off x="288745" y="1397302"/>
            <a:ext cx="8386329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Descripción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proyecto de los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7 segmentos realiza su funcionamiento por medio de señales digitales para generar una cuenta ascendente del numero 00 al 99 desplegada en indicadores LED</a:t>
            </a:r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603;p42">
            <a:extLst>
              <a:ext uri="{FF2B5EF4-FFF2-40B4-BE49-F238E27FC236}">
                <a16:creationId xmlns:a16="http://schemas.microsoft.com/office/drawing/2014/main" id="{09AA0BB8-AA55-D77D-EBB7-0D81D9221B2A}"/>
              </a:ext>
            </a:extLst>
          </p:cNvPr>
          <p:cNvSpPr txBox="1"/>
          <p:nvPr/>
        </p:nvSpPr>
        <p:spPr>
          <a:xfrm>
            <a:off x="288746" y="2321982"/>
            <a:ext cx="8167924" cy="230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Materiales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28 LEDS del mismo color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3m de cable para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protoboard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Estructura de 2 </a:t>
            </a:r>
            <a:r>
              <a:rPr lang="es-E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(material de elección libre)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Cables macho-macho y macho-hembra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 ESP32 con cable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shield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ESP32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 cautín</a:t>
            </a:r>
          </a:p>
          <a:p>
            <a:pPr algn="just"/>
            <a:r>
              <a:rPr lang="es-ES" sz="160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Soldadura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61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436735" y="401631"/>
            <a:ext cx="69076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SOFTWARE-HARWDWARE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buClr>
                <a:srgbClr val="F3F3F3"/>
              </a:buClr>
              <a:buSzPts val="3000"/>
              <a:defRPr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Proyecto 2: DISPLAY DE 7 SEGMENTOS</a:t>
            </a:r>
            <a:endParaRPr lang="es-ES" sz="3000" b="1" dirty="0">
              <a:solidFill>
                <a:schemeClr val="bg1">
                  <a:lumMod val="60000"/>
                  <a:lumOff val="40000"/>
                </a:schemeClr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1" y="4922784"/>
            <a:ext cx="2309446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splay 7 Segmentos grande 153X85mm - DynamoElectronics">
            <a:extLst>
              <a:ext uri="{FF2B5EF4-FFF2-40B4-BE49-F238E27FC236}">
                <a16:creationId xmlns:a16="http://schemas.microsoft.com/office/drawing/2014/main" id="{8CD3B585-CBF1-0CCD-8885-826129E5F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" t="5895" r="11142" b="6843"/>
          <a:stretch>
            <a:fillRect/>
          </a:stretch>
        </p:blipFill>
        <p:spPr bwMode="auto">
          <a:xfrm>
            <a:off x="1852924" y="1576593"/>
            <a:ext cx="5438151" cy="345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95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"El software nunca está completamente terminado, siempre puede mejorarse."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b="1" dirty="0"/>
              <a:t>     "Las pruebas no son una fase; son un proceso continuo durante todo el ciclo de vida del software."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949A096A-084E-E717-F3C9-B00A59085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15A7F4A3-B0FA-147A-4B6D-024FC3525F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>
            <a:extLst>
              <a:ext uri="{FF2B5EF4-FFF2-40B4-BE49-F238E27FC236}">
                <a16:creationId xmlns:a16="http://schemas.microsoft.com/office/drawing/2014/main" id="{ADFF04FE-F626-1D2F-677F-C6BEF37E5B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17749" y="3290549"/>
            <a:ext cx="3703425" cy="109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-Desarrollo de Interfaz grafica</a:t>
            </a:r>
          </a:p>
          <a:p>
            <a:pPr marL="146050" lvl="0" indent="0">
              <a:buSzPts val="1300"/>
            </a:pPr>
            <a:r>
              <a:rPr lang="es-ES" dirty="0"/>
              <a:t>-Arquitectura en Capas</a:t>
            </a:r>
          </a:p>
          <a:p>
            <a:pPr marL="146050" lvl="0" indent="0">
              <a:buSzPts val="1300"/>
            </a:pPr>
            <a:r>
              <a:rPr lang="es-ES" dirty="0"/>
              <a:t>-Implementación del Proyecto I </a:t>
            </a:r>
          </a:p>
        </p:txBody>
      </p:sp>
      <p:sp>
        <p:nvSpPr>
          <p:cNvPr id="176" name="Google Shape;176;p30">
            <a:extLst>
              <a:ext uri="{FF2B5EF4-FFF2-40B4-BE49-F238E27FC236}">
                <a16:creationId xmlns:a16="http://schemas.microsoft.com/office/drawing/2014/main" id="{C46F3E8B-F647-151D-8816-96D4695C261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7" name="Google Shape;177;p30">
            <a:extLst>
              <a:ext uri="{FF2B5EF4-FFF2-40B4-BE49-F238E27FC236}">
                <a16:creationId xmlns:a16="http://schemas.microsoft.com/office/drawing/2014/main" id="{664AF256-C44B-BAEF-5997-00F58678B04E}"/>
              </a:ext>
            </a:extLst>
          </p:cNvPr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36C8CC84-057B-3B38-AB17-606ABB2F9247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359D25C1-DCEB-1D88-470F-EA2B58CD3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374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CFD6A5CD-FD62-E1F6-4520-8BC119C85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C8479AFD-DF19-3844-654C-91BB8B4FF346}"/>
              </a:ext>
            </a:extLst>
          </p:cNvPr>
          <p:cNvSpPr txBox="1">
            <a:spLocks/>
          </p:cNvSpPr>
          <p:nvPr/>
        </p:nvSpPr>
        <p:spPr>
          <a:xfrm>
            <a:off x="436734" y="401631"/>
            <a:ext cx="74497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IMPLEMENTACIÓN PROYECTO I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buClr>
                <a:srgbClr val="F3F3F3"/>
              </a:buClr>
              <a:buSzPts val="3000"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Interfaz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Gráfica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AC173558-7271-DA53-DD3B-3B127BF6D5FF}"/>
              </a:ext>
            </a:extLst>
          </p:cNvPr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>
            <a:extLst>
              <a:ext uri="{FF2B5EF4-FFF2-40B4-BE49-F238E27FC236}">
                <a16:creationId xmlns:a16="http://schemas.microsoft.com/office/drawing/2014/main" id="{DB07CC86-0E3A-5BBF-AD59-18322237E494}"/>
              </a:ext>
            </a:extLst>
          </p:cNvPr>
          <p:cNvSpPr txBox="1">
            <a:spLocks/>
          </p:cNvSpPr>
          <p:nvPr/>
        </p:nvSpPr>
        <p:spPr>
          <a:xfrm>
            <a:off x="0" y="4844445"/>
            <a:ext cx="3127078" cy="299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0CE56EE1-0898-2B5F-9354-21C9CABB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nterfaz de usuario gráfica, Aplicación, Teams, PowerPoint&#10;&#10;El contenido generado por IA puede ser incorrecto.">
            <a:extLst>
              <a:ext uri="{FF2B5EF4-FFF2-40B4-BE49-F238E27FC236}">
                <a16:creationId xmlns:a16="http://schemas.microsoft.com/office/drawing/2014/main" id="{63F27B6A-4751-67E7-1440-8C9E003B8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776" y="1262311"/>
            <a:ext cx="3492683" cy="3694051"/>
          </a:xfrm>
          <a:prstGeom prst="rect">
            <a:avLst/>
          </a:prstGeom>
        </p:spPr>
      </p:pic>
      <p:sp>
        <p:nvSpPr>
          <p:cNvPr id="34" name="Google Shape;1603;p42">
            <a:extLst>
              <a:ext uri="{FF2B5EF4-FFF2-40B4-BE49-F238E27FC236}">
                <a16:creationId xmlns:a16="http://schemas.microsoft.com/office/drawing/2014/main" id="{E8090AB6-C5BC-E4DE-9323-D85B0E2A217A}"/>
              </a:ext>
            </a:extLst>
          </p:cNvPr>
          <p:cNvSpPr txBox="1"/>
          <p:nvPr/>
        </p:nvSpPr>
        <p:spPr>
          <a:xfrm>
            <a:off x="552527" y="1555619"/>
            <a:ext cx="3127080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 una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interfaz gráfica de usuario (GUI)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los componentes son los elementos visuales que permiten la interacción entre el usuario y la computadora. Estos componentes incluyen ventanas, iconos, menús, botones, campos de texto, barras de desplazamiento, entre otros, que juntos forman la estructura visual y funcional de la interfaz. </a:t>
            </a:r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1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686F220C-230A-00AD-EA8F-D5D740E09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E1BA6E7F-2ABA-B596-2400-1CF84DB824B6}"/>
              </a:ext>
            </a:extLst>
          </p:cNvPr>
          <p:cNvSpPr txBox="1">
            <a:spLocks/>
          </p:cNvSpPr>
          <p:nvPr/>
        </p:nvSpPr>
        <p:spPr>
          <a:xfrm>
            <a:off x="436734" y="401631"/>
            <a:ext cx="74497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IMPLEMENTACIÓN PROYECTO I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buClr>
                <a:srgbClr val="F3F3F3"/>
              </a:buClr>
              <a:buSzPts val="3000"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Interfaz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Gráfica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A9FD9EFA-19EA-B210-516D-067AC159BA6D}"/>
              </a:ext>
            </a:extLst>
          </p:cNvPr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>
            <a:extLst>
              <a:ext uri="{FF2B5EF4-FFF2-40B4-BE49-F238E27FC236}">
                <a16:creationId xmlns:a16="http://schemas.microsoft.com/office/drawing/2014/main" id="{D869F8EA-C169-DF5D-32B4-88FB6783D338}"/>
              </a:ext>
            </a:extLst>
          </p:cNvPr>
          <p:cNvSpPr txBox="1">
            <a:spLocks/>
          </p:cNvSpPr>
          <p:nvPr/>
        </p:nvSpPr>
        <p:spPr>
          <a:xfrm>
            <a:off x="0" y="4741869"/>
            <a:ext cx="1453662" cy="110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84B1BF74-5490-AEBD-46D9-F1D812F8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Especificaciones del módulo de relé de 5 V">
            <a:extLst>
              <a:ext uri="{FF2B5EF4-FFF2-40B4-BE49-F238E27FC236}">
                <a16:creationId xmlns:a16="http://schemas.microsoft.com/office/drawing/2014/main" id="{F20DFB77-AF9C-09CA-D429-6BB5C21DFB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" name="Imagen 3" descr="Interfaz de usuario gráfica, Aplicación, Teams, PowerPoint&#10;&#10;El contenido generado por IA puede ser incorrecto.">
            <a:extLst>
              <a:ext uri="{FF2B5EF4-FFF2-40B4-BE49-F238E27FC236}">
                <a16:creationId xmlns:a16="http://schemas.microsoft.com/office/drawing/2014/main" id="{0158AD9C-9208-1380-5ED2-22054A27B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254" y="1373936"/>
            <a:ext cx="3492683" cy="3694051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6DDF7E4-E533-410F-9C5C-E99CE417C48F}"/>
              </a:ext>
            </a:extLst>
          </p:cNvPr>
          <p:cNvCxnSpPr>
            <a:cxnSpLocks/>
          </p:cNvCxnSpPr>
          <p:nvPr/>
        </p:nvCxnSpPr>
        <p:spPr>
          <a:xfrm flipH="1">
            <a:off x="4810893" y="1262311"/>
            <a:ext cx="1097044" cy="53416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4ED6376-08B0-798A-7331-F3365DAC8C02}"/>
              </a:ext>
            </a:extLst>
          </p:cNvPr>
          <p:cNvSpPr txBox="1"/>
          <p:nvPr/>
        </p:nvSpPr>
        <p:spPr>
          <a:xfrm>
            <a:off x="5907937" y="1066159"/>
            <a:ext cx="78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Titulo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A81188A-67BF-6000-09C2-012150A808ED}"/>
              </a:ext>
            </a:extLst>
          </p:cNvPr>
          <p:cNvCxnSpPr>
            <a:cxnSpLocks/>
          </p:cNvCxnSpPr>
          <p:nvPr/>
        </p:nvCxnSpPr>
        <p:spPr>
          <a:xfrm flipV="1">
            <a:off x="1828800" y="1796480"/>
            <a:ext cx="990413" cy="3019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C9457E-7733-9F1F-EE72-710ADF1C69B7}"/>
              </a:ext>
            </a:extLst>
          </p:cNvPr>
          <p:cNvSpPr txBox="1"/>
          <p:nvPr/>
        </p:nvSpPr>
        <p:spPr>
          <a:xfrm>
            <a:off x="820615" y="1977624"/>
            <a:ext cx="1072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Imágenes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FFB24D4-EBA7-501E-AEB9-DC173A6FEF2B}"/>
              </a:ext>
            </a:extLst>
          </p:cNvPr>
          <p:cNvCxnSpPr>
            <a:cxnSpLocks/>
          </p:cNvCxnSpPr>
          <p:nvPr/>
        </p:nvCxnSpPr>
        <p:spPr>
          <a:xfrm flipV="1">
            <a:off x="1707417" y="2707124"/>
            <a:ext cx="990413" cy="3019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C77E03-0F50-7832-AD7E-6DE49D9EF808}"/>
              </a:ext>
            </a:extLst>
          </p:cNvPr>
          <p:cNvSpPr txBox="1"/>
          <p:nvPr/>
        </p:nvSpPr>
        <p:spPr>
          <a:xfrm>
            <a:off x="315351" y="2858099"/>
            <a:ext cx="139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Contenedores o </a:t>
            </a:r>
            <a:r>
              <a:rPr lang="es-E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Frames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A3AE07E-2A87-DE63-34C2-E089DF9E423F}"/>
              </a:ext>
            </a:extLst>
          </p:cNvPr>
          <p:cNvCxnSpPr>
            <a:cxnSpLocks/>
          </p:cNvCxnSpPr>
          <p:nvPr/>
        </p:nvCxnSpPr>
        <p:spPr>
          <a:xfrm flipV="1">
            <a:off x="1707417" y="2724150"/>
            <a:ext cx="1223352" cy="10506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E03478F-E0F2-2BBF-3B99-A779E92E26B0}"/>
              </a:ext>
            </a:extLst>
          </p:cNvPr>
          <p:cNvSpPr txBox="1"/>
          <p:nvPr/>
        </p:nvSpPr>
        <p:spPr>
          <a:xfrm>
            <a:off x="858764" y="3674422"/>
            <a:ext cx="97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Botones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EECA95B-2B02-18CA-0E38-D50C2F1C9A23}"/>
              </a:ext>
            </a:extLst>
          </p:cNvPr>
          <p:cNvCxnSpPr>
            <a:cxnSpLocks/>
          </p:cNvCxnSpPr>
          <p:nvPr/>
        </p:nvCxnSpPr>
        <p:spPr>
          <a:xfrm flipH="1">
            <a:off x="5359415" y="2265461"/>
            <a:ext cx="1086755" cy="18241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ACF3FE5-E1AA-B78C-B327-34E4D2A4F76D}"/>
              </a:ext>
            </a:extLst>
          </p:cNvPr>
          <p:cNvSpPr txBox="1"/>
          <p:nvPr/>
        </p:nvSpPr>
        <p:spPr>
          <a:xfrm>
            <a:off x="6446170" y="2111572"/>
            <a:ext cx="187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Labels</a:t>
            </a:r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o Etiquetas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B1AAF26-DD42-21D7-01F3-2CA33F260E9F}"/>
              </a:ext>
            </a:extLst>
          </p:cNvPr>
          <p:cNvSpPr txBox="1"/>
          <p:nvPr/>
        </p:nvSpPr>
        <p:spPr>
          <a:xfrm>
            <a:off x="6333199" y="2849208"/>
            <a:ext cx="187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Labels</a:t>
            </a:r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Display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096A6F6-62B7-D26D-738F-A5AB02A2F2BE}"/>
              </a:ext>
            </a:extLst>
          </p:cNvPr>
          <p:cNvCxnSpPr>
            <a:cxnSpLocks/>
          </p:cNvCxnSpPr>
          <p:nvPr/>
        </p:nvCxnSpPr>
        <p:spPr>
          <a:xfrm flipH="1" flipV="1">
            <a:off x="5171229" y="2763594"/>
            <a:ext cx="1161970" cy="17899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80AC7BE-4605-FAE0-86DE-F1025FF941CB}"/>
              </a:ext>
            </a:extLst>
          </p:cNvPr>
          <p:cNvCxnSpPr>
            <a:cxnSpLocks/>
          </p:cNvCxnSpPr>
          <p:nvPr/>
        </p:nvCxnSpPr>
        <p:spPr>
          <a:xfrm flipH="1">
            <a:off x="5332421" y="4077341"/>
            <a:ext cx="1161970" cy="327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EBC32FA-98F2-1597-30A0-E3E232A01C70}"/>
              </a:ext>
            </a:extLst>
          </p:cNvPr>
          <p:cNvSpPr txBox="1"/>
          <p:nvPr/>
        </p:nvSpPr>
        <p:spPr>
          <a:xfrm>
            <a:off x="6494391" y="3888611"/>
            <a:ext cx="187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Barra de Intensidad o </a:t>
            </a:r>
            <a:r>
              <a:rPr lang="es-E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Scale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46CBD64-045F-F82F-36CC-CC5B5FF70506}"/>
              </a:ext>
            </a:extLst>
          </p:cNvPr>
          <p:cNvCxnSpPr>
            <a:cxnSpLocks/>
          </p:cNvCxnSpPr>
          <p:nvPr/>
        </p:nvCxnSpPr>
        <p:spPr>
          <a:xfrm flipH="1">
            <a:off x="5902792" y="4958760"/>
            <a:ext cx="790590" cy="3647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A5F638C-16B9-8C8A-9729-0EA37CB6BCDD}"/>
              </a:ext>
            </a:extLst>
          </p:cNvPr>
          <p:cNvSpPr txBox="1"/>
          <p:nvPr/>
        </p:nvSpPr>
        <p:spPr>
          <a:xfrm>
            <a:off x="6693382" y="4741869"/>
            <a:ext cx="163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Frame</a:t>
            </a:r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Principal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8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4791F695-27ED-C3BA-6327-A337210BA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50FCD46C-D420-550F-D82A-855FE155C2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>
            <a:extLst>
              <a:ext uri="{FF2B5EF4-FFF2-40B4-BE49-F238E27FC236}">
                <a16:creationId xmlns:a16="http://schemas.microsoft.com/office/drawing/2014/main" id="{89D2CDED-DECC-5BD8-E017-A155D5CD46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17749" y="3290549"/>
            <a:ext cx="3703425" cy="109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-Descripción de proyecto II</a:t>
            </a:r>
          </a:p>
          <a:p>
            <a:pPr marL="146050" lvl="0" indent="0">
              <a:buSzPts val="1300"/>
            </a:pPr>
            <a:r>
              <a:rPr lang="es-ES" dirty="0"/>
              <a:t>-</a:t>
            </a:r>
            <a:r>
              <a:rPr lang="es-ES" dirty="0" err="1"/>
              <a:t>Displays</a:t>
            </a:r>
            <a:r>
              <a:rPr lang="es-ES" dirty="0"/>
              <a:t> de 7 segmentos</a:t>
            </a:r>
          </a:p>
        </p:txBody>
      </p:sp>
      <p:sp>
        <p:nvSpPr>
          <p:cNvPr id="176" name="Google Shape;176;p30">
            <a:extLst>
              <a:ext uri="{FF2B5EF4-FFF2-40B4-BE49-F238E27FC236}">
                <a16:creationId xmlns:a16="http://schemas.microsoft.com/office/drawing/2014/main" id="{C998D4DE-2321-5652-AA43-E3E008F7F01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0">
            <a:extLst>
              <a:ext uri="{FF2B5EF4-FFF2-40B4-BE49-F238E27FC236}">
                <a16:creationId xmlns:a16="http://schemas.microsoft.com/office/drawing/2014/main" id="{499A1520-C417-AAA1-0399-E7955EDBD6D1}"/>
              </a:ext>
            </a:extLst>
          </p:cNvPr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4B66CDD4-BAAE-1E54-2962-5DDEE1F4FF3D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0D222841-A84D-79E1-E21B-9445058A3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1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447423" y="321580"/>
            <a:ext cx="7745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Display de 7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segmentos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47423" y="505113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E5EC73E6-11AE-3BF6-D4F1-58BA649C8EF9}"/>
              </a:ext>
            </a:extLst>
          </p:cNvPr>
          <p:cNvSpPr txBox="1"/>
          <p:nvPr/>
        </p:nvSpPr>
        <p:spPr>
          <a:xfrm>
            <a:off x="447422" y="1518299"/>
            <a:ext cx="3995601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¿Qué es un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7 segmentos?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llama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visualizado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r, </a:t>
            </a:r>
            <a:r>
              <a:rPr lang="es-E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inglés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a un dispositivo de ciertos aparatos electrónicos que permite mostrar información al usuario de manera visual​ o táctil. Un visualizador de una señal de vídeo se lo llama más comúnmente pantalla; los dos ejemplos más comunes son el televisor y el Monitor de computadora.</a:t>
            </a:r>
          </a:p>
        </p:txBody>
      </p:sp>
      <p:pic>
        <p:nvPicPr>
          <p:cNvPr id="4100" name="Picture 4" descr="Arduino: Cómo conectar un display de 7 segmentos - Tech Krowd">
            <a:extLst>
              <a:ext uri="{FF2B5EF4-FFF2-40B4-BE49-F238E27FC236}">
                <a16:creationId xmlns:a16="http://schemas.microsoft.com/office/drawing/2014/main" id="{33990DC6-9E52-F731-CB88-86D72DC35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820" y="3826512"/>
            <a:ext cx="1423196" cy="89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isualizador - Wikipedia, la enciclopedia libre">
            <a:extLst>
              <a:ext uri="{FF2B5EF4-FFF2-40B4-BE49-F238E27FC236}">
                <a16:creationId xmlns:a16="http://schemas.microsoft.com/office/drawing/2014/main" id="{CC90ED38-B860-FFFF-3950-9B401279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18299"/>
            <a:ext cx="4387210" cy="320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76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/>
          <p:cNvSpPr txBox="1">
            <a:spLocks/>
          </p:cNvSpPr>
          <p:nvPr/>
        </p:nvSpPr>
        <p:spPr>
          <a:xfrm>
            <a:off x="447423" y="321580"/>
            <a:ext cx="77455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HARDWARE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Display de 7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segmentos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>
            <a:cxnSpLocks/>
          </p:cNvCxnSpPr>
          <p:nvPr/>
        </p:nvCxnSpPr>
        <p:spPr>
          <a:xfrm flipH="1">
            <a:off x="447423" y="505113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1E866BDE-1610-5919-8950-14E75B2C4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E5EC73E6-11AE-3BF6-D4F1-58BA649C8EF9}"/>
              </a:ext>
            </a:extLst>
          </p:cNvPr>
          <p:cNvSpPr txBox="1"/>
          <p:nvPr/>
        </p:nvSpPr>
        <p:spPr>
          <a:xfrm>
            <a:off x="447422" y="1518299"/>
            <a:ext cx="3995601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¿Qué tipos de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existen?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llama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visualizado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r, </a:t>
            </a:r>
            <a:r>
              <a:rPr lang="es-E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display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ingl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és, a un dispositivo de ciertos aparatos electrónicos que permite mostrar información al usuario de manera visual​ o táctil. Un visualizador de una señal de vídeo se lo llama más comúnmente pantalla; los dos ejemplos más comunes son el televisor y el Monitor de computadora.</a:t>
            </a:r>
          </a:p>
        </p:txBody>
      </p:sp>
      <p:pic>
        <p:nvPicPr>
          <p:cNvPr id="5122" name="Picture 2" descr="Display 7 segmentos — Talos Electronics">
            <a:extLst>
              <a:ext uri="{FF2B5EF4-FFF2-40B4-BE49-F238E27FC236}">
                <a16:creationId xmlns:a16="http://schemas.microsoft.com/office/drawing/2014/main" id="{A4DA88AA-8D82-8E8B-0C7F-AC95CB9EF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79" y="1518299"/>
            <a:ext cx="4247670" cy="301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050688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7893</TotalTime>
  <Words>654</Words>
  <Application>Microsoft Office PowerPoint</Application>
  <PresentationFormat>Presentación en pantalla (16:9)</PresentationFormat>
  <Paragraphs>132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Fira Sans Condensed Light</vt:lpstr>
      <vt:lpstr>Arial</vt:lpstr>
      <vt:lpstr>Rajdhani</vt:lpstr>
      <vt:lpstr>Anton</vt:lpstr>
      <vt:lpstr>Advent Pro Light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290</cp:revision>
  <dcterms:modified xsi:type="dcterms:W3CDTF">2025-08-25T18:33:10Z</dcterms:modified>
</cp:coreProperties>
</file>