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1"/>
  </p:notesMasterIdLst>
  <p:sldIdLst>
    <p:sldId id="256" r:id="rId2"/>
    <p:sldId id="357" r:id="rId3"/>
    <p:sldId id="358" r:id="rId4"/>
    <p:sldId id="364" r:id="rId5"/>
    <p:sldId id="409" r:id="rId6"/>
    <p:sldId id="410" r:id="rId7"/>
    <p:sldId id="411" r:id="rId8"/>
    <p:sldId id="432" r:id="rId9"/>
    <p:sldId id="415" r:id="rId10"/>
    <p:sldId id="416" r:id="rId11"/>
    <p:sldId id="417" r:id="rId12"/>
    <p:sldId id="418" r:id="rId13"/>
    <p:sldId id="419" r:id="rId14"/>
    <p:sldId id="430" r:id="rId15"/>
    <p:sldId id="431" r:id="rId16"/>
    <p:sldId id="437" r:id="rId17"/>
    <p:sldId id="433" r:id="rId18"/>
    <p:sldId id="425" r:id="rId19"/>
    <p:sldId id="438" r:id="rId20"/>
  </p:sldIdLst>
  <p:sldSz cx="9144000" cy="5143500" type="screen16x9"/>
  <p:notesSz cx="6858000" cy="9144000"/>
  <p:embeddedFontLst>
    <p:embeddedFont>
      <p:font typeface="Advent Pro Light" panose="020B0604020202020204" charset="0"/>
      <p:regular r:id="rId22"/>
      <p:bold r:id="rId23"/>
    </p:embeddedFont>
    <p:embeddedFont>
      <p:font typeface="Anton" pitchFamily="2" charset="0"/>
      <p:regular r:id="rId24"/>
    </p:embeddedFont>
    <p:embeddedFont>
      <p:font typeface="Fira Sans Condensed Light" panose="020B0403050000020004" pitchFamily="34" charset="0"/>
      <p:regular r:id="rId25"/>
      <p:bold r:id="rId26"/>
      <p:italic r:id="rId27"/>
      <p:boldItalic r:id="rId28"/>
    </p:embeddedFont>
    <p:embeddedFont>
      <p:font typeface="Rajdhani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3770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429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04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424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E4495AF9-5520-7489-6D71-549FCC694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50CC2889-C1FB-FE40-8E99-6CF7709B74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C3352EA9-4E0F-D398-237D-0C6DD53053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431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281CCD0E-4A7B-6173-26B5-5EE79FB1E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>
            <a:extLst>
              <a:ext uri="{FF2B5EF4-FFF2-40B4-BE49-F238E27FC236}">
                <a16:creationId xmlns:a16="http://schemas.microsoft.com/office/drawing/2014/main" id="{AC5E6AE7-3522-8C7A-9D16-0C6ED10010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>
            <a:extLst>
              <a:ext uri="{FF2B5EF4-FFF2-40B4-BE49-F238E27FC236}">
                <a16:creationId xmlns:a16="http://schemas.microsoft.com/office/drawing/2014/main" id="{A4FC069D-B8D1-FAD7-E015-561765E4E4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5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2320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103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  <p:sldLayoutId id="2147483666" r:id="rId4"/>
    <p:sldLayoutId id="2147483667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get-the-data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ITIS013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Ingeniería </a:t>
            </a:r>
            <a:r>
              <a:rPr lang="es-ES" sz="2700" b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 Software I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05 de Febrero del 2025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1026" name="Picture 2" descr="Virtual Horizon BUAP">
            <a:extLst>
              <a:ext uri="{FF2B5EF4-FFF2-40B4-BE49-F238E27FC236}">
                <a16:creationId xmlns:a16="http://schemas.microsoft.com/office/drawing/2014/main" id="{171633F6-0612-2C83-AC54-6A799E30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53"/>
            <a:ext cx="3597147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 el mundo de los negocios, las herramientas y tecnologías de visualización de datos son esenciales para analizar grandes cantidades de información y tomar decisiones basadas en los datos.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7304" y="1723345"/>
            <a:ext cx="4963340" cy="276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1916A1D1-EBF3-55C1-852A-B3C33776A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07975" y="1425216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Existen numerosas herramientas para la visualización y el análisis de datos. Van desde lo simple a lo complejo, desde lo intuitivo a lo obtuso. No todas las herramientas son adecuadas para todas las personas que buscan aprender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técnicas de visualización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y no todas las herramientas pueden escalarse para los fines del sector o la empresa.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4838" y="1684826"/>
            <a:ext cx="4997925" cy="25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BA9F9230-D557-CC97-0156-9F7627720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61740" y="1266090"/>
            <a:ext cx="6933363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 continuación se muestran algunas formas de visualización de datos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2" name="Picture 2" descr="Seis consejos para optimizar la visualización de datos en las empresa |  Gobierno IT | HayCa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910" y="1784419"/>
            <a:ext cx="6245225" cy="2949135"/>
          </a:xfrm>
          <a:prstGeom prst="rect">
            <a:avLst/>
          </a:prstGeom>
          <a:noFill/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AF45BCA9-8ACC-88B9-2C5C-957AB0717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ETL(Extract, Transform and Loading)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07250"/>
            <a:ext cx="3064747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ETL es un tipo de integración de datos que hace referencia a los tres pasos (extraer, transformar, cargar) que se utilizan para mezclar datos de múltiples fuentes. Se utiliza a menudo para construir un almacén de datos. 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7106" name="Picture 2" descr="Qué son los procesos ETL? - Tableau Per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309" y="1577590"/>
            <a:ext cx="3336227" cy="3336227"/>
          </a:xfrm>
          <a:prstGeom prst="rect">
            <a:avLst/>
          </a:prstGeom>
          <a:noFill/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3CC1F4C4-E110-EC65-A7C2-4B6AD3D67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7630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Determinación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para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agrupados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78522" y="1555926"/>
            <a:ext cx="3970948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Cuando los datos contienen una gran cantidad de elementos, para facilitar los cálculos es necesario agruparlos, a estos grupos se los llama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intervalos o clases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Un intervalo es una serie de números incluidos entre dos extremos, así por ejemplo, el </a:t>
            </a:r>
            <a:r>
              <a:rPr lang="es-E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intervalo 8.2 – 15.5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está formado por números entre </a:t>
            </a:r>
            <a:r>
              <a:rPr lang="es-E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límite inferior 8.2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y </a:t>
            </a:r>
            <a:r>
              <a:rPr lang="es-E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límite superior 15.5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  <a:endParaRPr lang="es-ES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69294C-2C4E-E6C9-ACEF-DFEEC3F0D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32" y="1630661"/>
            <a:ext cx="3830776" cy="2982438"/>
          </a:xfrm>
          <a:prstGeom prst="rect">
            <a:avLst/>
          </a:prstGeom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804D175-AE28-A2BA-27EC-4FC702819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83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7630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Determinación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para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agrupados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78522" y="1510267"/>
            <a:ext cx="8191047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Las reglas generales para determinar distribuciones de frecuencias para  datos agrupados en intervalos son:</a:t>
            </a:r>
          </a:p>
          <a:p>
            <a:pPr algn="just"/>
            <a:endParaRPr lang="es-ES" sz="18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1.-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Calcular el Rango (R).-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También se llama recorrido o amplitud total. Es a diferencia entre el valor mayor y el menor de los datos.</a:t>
            </a:r>
            <a:endParaRPr lang="es-ES" sz="18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8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508E0BF-7862-8FB5-BE04-42D41F18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11" y="3452849"/>
            <a:ext cx="3238778" cy="82712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AD9528CE-D55B-EDB3-032B-34F6750E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47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7630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Determinación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para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agrupados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78522" y="1510267"/>
            <a:ext cx="8191047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2.-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Seleccionar el Número de Intervalos de Clase (ni).-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 debe ser menor de 5 y mayor de 12, ya que un número mayor o menor de clase podría afectar el comportamiento de los datos. Para calcular el número de intervalos se aplica la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 de Sturges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(Donde “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n”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el tamaño de la muestra.):</a:t>
            </a:r>
            <a:endParaRPr lang="es-ES" sz="18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E6697E-FB64-28E8-9BC7-49B6CEE8F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764" y="3100669"/>
            <a:ext cx="4130471" cy="83828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14E6F16A-FD6D-B0F7-73BB-FCFAAC1E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49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7630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Determinación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para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agrupados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78522" y="1510267"/>
            <a:ext cx="8191047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3.-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Calcular el Ancho del Intervalo ( i ).-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obtiene dividiendo el Rango (R) entre el número de intervalos (ni).</a:t>
            </a:r>
            <a:endParaRPr lang="es-ES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92010C-6E83-FFA7-0ED0-4C9B69A7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9" y="2571750"/>
            <a:ext cx="1317810" cy="131781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5F14DD8-D137-B823-3390-483F9A56C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7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45261"/>
            <a:ext cx="80152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5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Extracción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Características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352573" y="1154664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Extracción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Características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Mexico.csv y el .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csv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ciudad de su elección (A partir de las bases de datos procesadas de filtros, nulos y 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), ingresar a: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  <a:hlinkClick r:id="rId3"/>
              </a:rPr>
              <a:t>http://insideairbnb.com/get-the-data/</a:t>
            </a:r>
            <a:endParaRPr lang="de-DE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Extraer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características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partir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análisis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univariado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diferentes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variables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categóricas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(20).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Mostrar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resultados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obtenidos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,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mediante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gráficas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tablas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Categorizar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variables: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host_response_rate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host_acceptance_rate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host_total_listings_count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“accommodates”,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bathrooms_text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“beds”, “price”,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maximum_nights_avg_ntm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“availability_365”,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number_of_reviews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review_scores_location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review_scores_value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reviews_per_month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review_scores_communication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review_scores_checkin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review_scores_cleanliness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review_scores_accuracy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aplicando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Sturges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desplegar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gráfico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frecuencias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categorías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obtenidas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CAB206F8-B51E-B0B9-2345-7B3D5054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E1F2EB62-20F4-A51F-46B1-688ABC81D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21A3DECE-A00A-C3F4-4AA8-E189F3D097AF}"/>
              </a:ext>
            </a:extLst>
          </p:cNvPr>
          <p:cNvSpPr txBox="1">
            <a:spLocks/>
          </p:cNvSpPr>
          <p:nvPr/>
        </p:nvSpPr>
        <p:spPr>
          <a:xfrm>
            <a:off x="378521" y="827322"/>
            <a:ext cx="80152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5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Extracción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Características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084F5B4D-19EE-ACE3-F3E6-539BDD60FB39}"/>
              </a:ext>
            </a:extLst>
          </p:cNvPr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>
            <a:extLst>
              <a:ext uri="{FF2B5EF4-FFF2-40B4-BE49-F238E27FC236}">
                <a16:creationId xmlns:a16="http://schemas.microsoft.com/office/drawing/2014/main" id="{BD342723-38F8-4B4E-278E-E7E995C4F8D2}"/>
              </a:ext>
            </a:extLst>
          </p:cNvPr>
          <p:cNvSpPr txBox="1"/>
          <p:nvPr/>
        </p:nvSpPr>
        <p:spPr>
          <a:xfrm>
            <a:off x="378522" y="1365728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sea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Google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Colab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Visual Studio Code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respaldarlo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GitHub.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6.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Enviar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correo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col537014@colaborador.buap.mx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Fecha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Limite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entrega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Domingo 9 de </a:t>
            </a:r>
            <a:r>
              <a:rPr lang="en-US" sz="1600" b="1" dirty="0" err="1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febrero</a:t>
            </a:r>
            <a:r>
              <a:rPr lang="en-US" sz="1600" b="1" dirty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del 2025, a las 23:59 Hrs.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>
            <a:extLst>
              <a:ext uri="{FF2B5EF4-FFF2-40B4-BE49-F238E27FC236}">
                <a16:creationId xmlns:a16="http://schemas.microsoft.com/office/drawing/2014/main" id="{232F73AB-9548-C3FE-2C5A-14B0A5901E31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5A5247BA-CF09-525E-23E0-147782917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09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1F1C88C-6A24-28C0-4CBA-C67E35B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699846"/>
            <a:ext cx="0" cy="203981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594711" y="1716157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“Los datos se están convirtiendo en la nueva materia prima de los negocios.”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/>
              <a:t> </a:t>
            </a:r>
            <a:r>
              <a:rPr lang="es-ES" b="1" dirty="0"/>
              <a:t>“La interfaz de usuario es como un chiste: si tienes que explicarla, entonces no es tan buena.”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–Martín </a:t>
            </a:r>
            <a:r>
              <a:rPr lang="es-ES" dirty="0" err="1"/>
              <a:t>LeBlanc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65EA074-15B0-6137-A4BF-F0353DE8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49"/>
            <a:ext cx="3425700" cy="109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-Valores Atípicos</a:t>
            </a:r>
          </a:p>
          <a:p>
            <a:pPr marL="146050" indent="0">
              <a:buSzPts val="1300"/>
            </a:pPr>
            <a:r>
              <a:rPr lang="es-ES" dirty="0"/>
              <a:t>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14338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16F27D7C-CA7E-DCEC-6B39-FDBCB60C6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OUTLIERS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300"/>
            <a:ext cx="3486779" cy="271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s-ES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</a:t>
            </a:r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 una observación anormal y extrema en una muestra estadística o serie temporal de datos que puede afectar potencialmente a la estimación de los parámetros del mismo.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Los valores atípicos pueden ser indicativos de datos que pertenecen a una población diferente del resto de las muestras establecidas.</a:t>
            </a:r>
          </a:p>
        </p:txBody>
      </p:sp>
      <p:pic>
        <p:nvPicPr>
          <p:cNvPr id="2" name="Picture 2" descr="Curso de ESTADESTECA MAL: 3. ¿Tus datos son muy feos? Qué hacer con los  outliers | Fernando Blanco, Ph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4095" y="1073499"/>
            <a:ext cx="5001050" cy="3890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OUTLIERS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 valores atípicos son en ocasiones una cuestión subjetiva, y existen numerosos métodos para clasificarlos. 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método más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enpleado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por su sencillez y resultados es el </a:t>
            </a:r>
            <a:r>
              <a:rPr lang="es-ES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test de </a:t>
            </a:r>
            <a:r>
              <a:rPr lang="es-ES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Tukey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que toma como referencia la diferencia entre el primer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cuartil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"Q1" 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el tercer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cuartil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"Q3", 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 rango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intercuartílico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En un diagrama de caja se considera un valor atípico el que se encuentra 1,5 veces esa distancia de uno de esos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cuartiles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(atípico leve) o a 3 veces esa distancia (atípico extremo).</a:t>
            </a: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6868" name="Picture 4" descr="Diagramas de caj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26772" y="1840052"/>
            <a:ext cx="4835874" cy="2390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OUTLIERS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el caso de la distribución normal se considera que un valor es extremo cuando está 3 desviaciones típicas alejado de la media. Dado que la distribución normal tiene 2 colas, tenemos que tener en cuenta de que puede alejarse tanto por el lado negativo como el lado positivo.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 valores extremos se denominan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outliers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inglés.</a:t>
            </a:r>
          </a:p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 valores internos se denominan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insiders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inglés.</a:t>
            </a: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8914" name="Picture 2" descr="Identificación de los valores atípico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79147" y="1156346"/>
            <a:ext cx="3125037" cy="1993218"/>
          </a:xfrm>
          <a:prstGeom prst="rect">
            <a:avLst/>
          </a:prstGeom>
          <a:noFill/>
        </p:spPr>
      </p:pic>
      <p:pic>
        <p:nvPicPr>
          <p:cNvPr id="38916" name="Picture 4" descr="Campana de Gauss en formación | mastermb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81786" y="3239337"/>
            <a:ext cx="4062214" cy="1904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E4859AB4-4838-CA67-0F39-6220B6DB9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7EDEFEEA-3C06-CAA8-C94D-A2E794445C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>
            <a:extLst>
              <a:ext uri="{FF2B5EF4-FFF2-40B4-BE49-F238E27FC236}">
                <a16:creationId xmlns:a16="http://schemas.microsoft.com/office/drawing/2014/main" id="{FE2DC821-8B87-B75A-E52C-C54D7645CA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17750" y="3290549"/>
            <a:ext cx="3425700" cy="437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 -Extracción de Características</a:t>
            </a:r>
          </a:p>
        </p:txBody>
      </p:sp>
      <p:sp>
        <p:nvSpPr>
          <p:cNvPr id="176" name="Google Shape;176;p30">
            <a:extLst>
              <a:ext uri="{FF2B5EF4-FFF2-40B4-BE49-F238E27FC236}">
                <a16:creationId xmlns:a16="http://schemas.microsoft.com/office/drawing/2014/main" id="{E280BEB7-A1A6-B02C-4106-748D4ED355D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177" name="Google Shape;177;p30">
            <a:extLst>
              <a:ext uri="{FF2B5EF4-FFF2-40B4-BE49-F238E27FC236}">
                <a16:creationId xmlns:a16="http://schemas.microsoft.com/office/drawing/2014/main" id="{D220A1DA-DEEE-1C2A-F283-4C2D194E4F22}"/>
              </a:ext>
            </a:extLst>
          </p:cNvPr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>
            <a:extLst>
              <a:ext uri="{FF2B5EF4-FFF2-40B4-BE49-F238E27FC236}">
                <a16:creationId xmlns:a16="http://schemas.microsoft.com/office/drawing/2014/main" id="{37379171-BBFB-2D0B-B993-C6DF6103A2A3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F105DAAB-A01A-2039-5C56-FFA096E32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9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visualización de datos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 la representación gráfica de información y datos. Al utilizar elementos visuales como cuadros, gráficos y mapas, las herramientas de visualización de datos proporcionan una manera accesible de ver y comprender tendencias, valores atípicos y patrones en los datos.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7918" t="311"/>
          <a:stretch>
            <a:fillRect/>
          </a:stretch>
        </p:blipFill>
        <p:spPr bwMode="auto">
          <a:xfrm>
            <a:off x="4202666" y="1557493"/>
            <a:ext cx="4592820" cy="330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529A8A0-7BCF-5D33-48C4-E5F2C0222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8193</TotalTime>
  <Words>1194</Words>
  <Application>Microsoft Office PowerPoint</Application>
  <PresentationFormat>Presentación en pantalla (16:9)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Anton</vt:lpstr>
      <vt:lpstr>Rajdhani</vt:lpstr>
      <vt:lpstr>Fira Sans Condensed Light</vt:lpstr>
      <vt:lpstr>Advent Pro Light</vt:lpstr>
      <vt:lpstr>Arial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309</cp:revision>
  <dcterms:modified xsi:type="dcterms:W3CDTF">2025-02-05T18:47:19Z</dcterms:modified>
</cp:coreProperties>
</file>