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1"/>
  </p:notesMasterIdLst>
  <p:sldIdLst>
    <p:sldId id="256" r:id="rId2"/>
    <p:sldId id="357" r:id="rId3"/>
    <p:sldId id="358" r:id="rId4"/>
    <p:sldId id="359" r:id="rId5"/>
    <p:sldId id="360" r:id="rId6"/>
    <p:sldId id="390" r:id="rId7"/>
    <p:sldId id="448" r:id="rId8"/>
    <p:sldId id="361" r:id="rId9"/>
    <p:sldId id="363" r:id="rId10"/>
    <p:sldId id="362" r:id="rId11"/>
    <p:sldId id="379" r:id="rId12"/>
    <p:sldId id="370" r:id="rId13"/>
    <p:sldId id="371" r:id="rId14"/>
    <p:sldId id="372" r:id="rId15"/>
    <p:sldId id="375" r:id="rId16"/>
    <p:sldId id="374" r:id="rId17"/>
    <p:sldId id="373" r:id="rId18"/>
    <p:sldId id="447" r:id="rId19"/>
    <p:sldId id="449" r:id="rId20"/>
  </p:sldIdLst>
  <p:sldSz cx="9144000" cy="5143500" type="screen16x9"/>
  <p:notesSz cx="6858000" cy="9144000"/>
  <p:embeddedFontLst>
    <p:embeddedFont>
      <p:font typeface="Advent Pro Light" panose="020B0604020202020204" charset="0"/>
      <p:regular r:id="rId22"/>
      <p:bold r:id="rId23"/>
    </p:embeddedFont>
    <p:embeddedFont>
      <p:font typeface="Anton" pitchFamily="2" charset="0"/>
      <p:regular r:id="rId24"/>
    </p:embeddedFont>
    <p:embeddedFont>
      <p:font typeface="Fira Sans Condensed Light" panose="020B0403050000020004" pitchFamily="34" charset="0"/>
      <p:regular r:id="rId25"/>
      <p:bold r:id="rId26"/>
      <p:italic r:id="rId27"/>
      <p:boldItalic r:id="rId28"/>
    </p:embeddedFont>
    <p:embeddedFont>
      <p:font typeface="Rajdhani"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1648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8261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5219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a:extLst>
            <a:ext uri="{FF2B5EF4-FFF2-40B4-BE49-F238E27FC236}">
              <a16:creationId xmlns:a16="http://schemas.microsoft.com/office/drawing/2014/main" id="{F0C9361F-ABCB-589C-DDF4-434218B5C37E}"/>
            </a:ext>
          </a:extLst>
        </p:cNvPr>
        <p:cNvGrpSpPr/>
        <p:nvPr/>
      </p:nvGrpSpPr>
      <p:grpSpPr>
        <a:xfrm>
          <a:off x="0" y="0"/>
          <a:ext cx="0" cy="0"/>
          <a:chOff x="0" y="0"/>
          <a:chExt cx="0" cy="0"/>
        </a:xfrm>
      </p:grpSpPr>
      <p:sp>
        <p:nvSpPr>
          <p:cNvPr id="643" name="Google Shape;643;g65abef0139_0_223:notes">
            <a:extLst>
              <a:ext uri="{FF2B5EF4-FFF2-40B4-BE49-F238E27FC236}">
                <a16:creationId xmlns:a16="http://schemas.microsoft.com/office/drawing/2014/main" id="{FC6EE387-F9F0-ABE4-0D44-71316802CC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a:extLst>
              <a:ext uri="{FF2B5EF4-FFF2-40B4-BE49-F238E27FC236}">
                <a16:creationId xmlns:a16="http://schemas.microsoft.com/office/drawing/2014/main" id="{1DFB75F5-B10B-7802-1ED3-B3C69316E7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191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7098bb5640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590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7098bb5640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5907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a:extLst>
            <a:ext uri="{FF2B5EF4-FFF2-40B4-BE49-F238E27FC236}">
              <a16:creationId xmlns:a16="http://schemas.microsoft.com/office/drawing/2014/main" id="{9C442C65-14A3-9765-2BDD-94C6B14EA5CF}"/>
            </a:ext>
          </a:extLst>
        </p:cNvPr>
        <p:cNvGrpSpPr/>
        <p:nvPr/>
      </p:nvGrpSpPr>
      <p:grpSpPr>
        <a:xfrm>
          <a:off x="0" y="0"/>
          <a:ext cx="0" cy="0"/>
          <a:chOff x="0" y="0"/>
          <a:chExt cx="0" cy="0"/>
        </a:xfrm>
      </p:grpSpPr>
      <p:sp>
        <p:nvSpPr>
          <p:cNvPr id="1789" name="Google Shape;1789;g7098bb5640_0_1125:notes">
            <a:extLst>
              <a:ext uri="{FF2B5EF4-FFF2-40B4-BE49-F238E27FC236}">
                <a16:creationId xmlns:a16="http://schemas.microsoft.com/office/drawing/2014/main" id="{A94EE71F-2CBD-D105-8630-D07A3EA4EC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a:extLst>
              <a:ext uri="{FF2B5EF4-FFF2-40B4-BE49-F238E27FC236}">
                <a16:creationId xmlns:a16="http://schemas.microsoft.com/office/drawing/2014/main" id="{13C5E708-7ABE-AD0C-13D3-52F28DE8A3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2878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a:extLst>
            <a:ext uri="{FF2B5EF4-FFF2-40B4-BE49-F238E27FC236}">
              <a16:creationId xmlns:a16="http://schemas.microsoft.com/office/drawing/2014/main" id="{6CEF3D91-A5CE-D7AB-CF27-03D682A8242F}"/>
            </a:ext>
          </a:extLst>
        </p:cNvPr>
        <p:cNvGrpSpPr/>
        <p:nvPr/>
      </p:nvGrpSpPr>
      <p:grpSpPr>
        <a:xfrm>
          <a:off x="0" y="0"/>
          <a:ext cx="0" cy="0"/>
          <a:chOff x="0" y="0"/>
          <a:chExt cx="0" cy="0"/>
        </a:xfrm>
      </p:grpSpPr>
      <p:sp>
        <p:nvSpPr>
          <p:cNvPr id="1789" name="Google Shape;1789;g7098bb5640_0_1125:notes">
            <a:extLst>
              <a:ext uri="{FF2B5EF4-FFF2-40B4-BE49-F238E27FC236}">
                <a16:creationId xmlns:a16="http://schemas.microsoft.com/office/drawing/2014/main" id="{AD29C361-454B-1534-068D-C8AED9A8A3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a:extLst>
              <a:ext uri="{FF2B5EF4-FFF2-40B4-BE49-F238E27FC236}">
                <a16:creationId xmlns:a16="http://schemas.microsoft.com/office/drawing/2014/main" id="{971DDD72-4330-07F2-EEFB-6B45D5E619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2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1648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1648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ITIS013</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Ingeniería de Software I</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06 de Enero del 2024</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196546" y="1185686"/>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ALFREDO GARCIA </a:t>
            </a:r>
            <a:endParaRPr dirty="0"/>
          </a:p>
        </p:txBody>
      </p:sp>
      <p:cxnSp>
        <p:nvCxnSpPr>
          <p:cNvPr id="8" name="Google Shape;137;p27"/>
          <p:cNvCxnSpPr/>
          <p:nvPr/>
        </p:nvCxnSpPr>
        <p:spPr>
          <a:xfrm>
            <a:off x="2060232" y="1183023"/>
            <a:ext cx="0" cy="630600"/>
          </a:xfrm>
          <a:prstGeom prst="straightConnector1">
            <a:avLst/>
          </a:prstGeom>
          <a:noFill/>
          <a:ln w="19050" cap="flat" cmpd="sng">
            <a:solidFill>
              <a:srgbClr val="F3F3F3"/>
            </a:solidFill>
            <a:prstDash val="solid"/>
            <a:round/>
            <a:headEnd type="oval" w="med" len="med"/>
            <a:tailEnd type="oval" w="med" len="med"/>
          </a:ln>
        </p:spPr>
      </p:cxnSp>
      <p:pic>
        <p:nvPicPr>
          <p:cNvPr id="34818" name="Picture 2" descr="C:\Users\Alfredo Garcia\Desktop\FaceApp_1659560400894.jpg"/>
          <p:cNvPicPr>
            <a:picLocks noChangeAspect="1" noChangeArrowheads="1"/>
          </p:cNvPicPr>
          <p:nvPr/>
        </p:nvPicPr>
        <p:blipFill>
          <a:blip r:embed="rId3"/>
          <a:srcRect/>
          <a:stretch>
            <a:fillRect/>
          </a:stretch>
        </p:blipFill>
        <p:spPr bwMode="auto">
          <a:xfrm>
            <a:off x="882486" y="927279"/>
            <a:ext cx="894962" cy="1060397"/>
          </a:xfrm>
          <a:prstGeom prst="rect">
            <a:avLst/>
          </a:prstGeom>
          <a:noFill/>
        </p:spPr>
      </p:pic>
      <p:sp>
        <p:nvSpPr>
          <p:cNvPr id="10" name="Google Shape;1762;p45"/>
          <p:cNvSpPr txBox="1">
            <a:spLocks/>
          </p:cNvSpPr>
          <p:nvPr/>
        </p:nvSpPr>
        <p:spPr>
          <a:xfrm>
            <a:off x="1777448" y="657489"/>
            <a:ext cx="5186757" cy="3828522"/>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endParaRPr lang="es-ES" sz="1400" b="1" dirty="0"/>
          </a:p>
          <a:p>
            <a:endParaRPr lang="es-ES" sz="1400" b="1" dirty="0"/>
          </a:p>
          <a:p>
            <a:endParaRPr lang="es-ES" sz="1400" b="1" dirty="0"/>
          </a:p>
          <a:p>
            <a:endParaRPr lang="es-ES" sz="1400" b="1" dirty="0"/>
          </a:p>
          <a:p>
            <a:endParaRPr lang="es-ES" sz="1400" b="1" dirty="0"/>
          </a:p>
          <a:p>
            <a:endParaRPr lang="es-ES" sz="1400" b="1" dirty="0"/>
          </a:p>
          <a:p>
            <a:endParaRPr lang="es-ES" sz="1400" b="1" dirty="0"/>
          </a:p>
          <a:p>
            <a:endParaRPr lang="es-ES" sz="1400" b="1" dirty="0"/>
          </a:p>
          <a:p>
            <a:r>
              <a:rPr lang="es-ES" sz="1400" b="1" dirty="0"/>
              <a:t>Doctorado en Ingeniería del Lenguaje  y del Conocimiento</a:t>
            </a:r>
          </a:p>
          <a:p>
            <a:endParaRPr lang="es-ES" sz="1400" b="1" dirty="0"/>
          </a:p>
          <a:p>
            <a:r>
              <a:rPr lang="es-ES" sz="1400" b="1" dirty="0"/>
              <a:t>Inteligencia Artificial</a:t>
            </a:r>
          </a:p>
          <a:p>
            <a:endParaRPr lang="es-ES" sz="1400" b="1" dirty="0"/>
          </a:p>
          <a:p>
            <a:r>
              <a:rPr lang="es-ES" sz="1400" b="1" dirty="0"/>
              <a:t>Desarrollo </a:t>
            </a:r>
            <a:r>
              <a:rPr lang="es-ES" sz="1400" b="1" dirty="0" err="1"/>
              <a:t>IoT</a:t>
            </a:r>
            <a:endParaRPr lang="es-ES" sz="1400" b="1" dirty="0"/>
          </a:p>
          <a:p>
            <a:endParaRPr lang="en-US" sz="1400" b="1" dirty="0"/>
          </a:p>
          <a:p>
            <a:r>
              <a:rPr lang="es-ES" sz="1400" b="1" dirty="0"/>
              <a:t>Interacción Humano-Computador</a:t>
            </a:r>
          </a:p>
          <a:p>
            <a:endParaRPr lang="es-ES" sz="1400" b="1" dirty="0"/>
          </a:p>
          <a:p>
            <a:r>
              <a:rPr lang="es-ES" sz="1400" b="1" dirty="0"/>
              <a:t>SNI Nivel Candidato</a:t>
            </a:r>
          </a:p>
          <a:p>
            <a:endParaRPr lang="en-US" sz="1400" b="1" dirty="0"/>
          </a:p>
          <a:p>
            <a:endParaRPr lang="es-ES" sz="1400" dirty="0"/>
          </a:p>
          <a:p>
            <a:pPr marL="1066800" lvl="2" indent="0">
              <a:buNone/>
            </a:pPr>
            <a:endParaRPr lang="en-US" dirty="0"/>
          </a:p>
        </p:txBody>
      </p: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196546" y="1185686"/>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Evaluación</a:t>
            </a:r>
            <a:endParaRPr dirty="0"/>
          </a:p>
        </p:txBody>
      </p:sp>
      <p:cxnSp>
        <p:nvCxnSpPr>
          <p:cNvPr id="8" name="Google Shape;137;p27"/>
          <p:cNvCxnSpPr/>
          <p:nvPr/>
        </p:nvCxnSpPr>
        <p:spPr>
          <a:xfrm>
            <a:off x="2060232" y="1183023"/>
            <a:ext cx="0" cy="630600"/>
          </a:xfrm>
          <a:prstGeom prst="straightConnector1">
            <a:avLst/>
          </a:prstGeom>
          <a:noFill/>
          <a:ln w="19050" cap="flat" cmpd="sng">
            <a:solidFill>
              <a:srgbClr val="F3F3F3"/>
            </a:solidFill>
            <a:prstDash val="solid"/>
            <a:round/>
            <a:headEnd type="oval" w="med" len="med"/>
            <a:tailEnd type="oval" w="med" len="med"/>
          </a:ln>
        </p:spPr>
      </p:cxnSp>
      <p:sp>
        <p:nvSpPr>
          <p:cNvPr id="10" name="Google Shape;1762;p45"/>
          <p:cNvSpPr txBox="1">
            <a:spLocks/>
          </p:cNvSpPr>
          <p:nvPr/>
        </p:nvSpPr>
        <p:spPr>
          <a:xfrm>
            <a:off x="1897011" y="866046"/>
            <a:ext cx="5186757" cy="3828522"/>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endParaRPr lang="es-ES" sz="1400" b="1" dirty="0"/>
          </a:p>
          <a:p>
            <a:endParaRPr lang="es-ES" sz="1400" b="1" dirty="0"/>
          </a:p>
          <a:p>
            <a:endParaRPr lang="es-ES" sz="1400" b="1" dirty="0"/>
          </a:p>
          <a:p>
            <a:endParaRPr lang="es-ES" sz="1400" b="1" dirty="0"/>
          </a:p>
          <a:p>
            <a:endParaRPr lang="es-ES" sz="1400" b="1" dirty="0"/>
          </a:p>
          <a:p>
            <a:endParaRPr lang="es-ES" sz="1400" b="1" dirty="0"/>
          </a:p>
          <a:p>
            <a:endParaRPr lang="es-ES" sz="1400" b="1" dirty="0"/>
          </a:p>
          <a:p>
            <a:r>
              <a:rPr lang="es-ES" sz="1400" b="1" dirty="0"/>
              <a:t>Actividad 0 (</a:t>
            </a:r>
            <a:r>
              <a:rPr lang="es-ES" sz="1400" b="1" dirty="0">
                <a:solidFill>
                  <a:schemeClr val="bg1">
                    <a:lumMod val="40000"/>
                    <a:lumOff val="60000"/>
                  </a:schemeClr>
                </a:solidFill>
              </a:rPr>
              <a:t>Instalación</a:t>
            </a:r>
            <a:r>
              <a:rPr lang="es-ES" sz="1400" b="1" dirty="0"/>
              <a:t>)                                </a:t>
            </a:r>
            <a:r>
              <a:rPr lang="es-ES" sz="1400" b="1" dirty="0">
                <a:solidFill>
                  <a:schemeClr val="bg1">
                    <a:lumMod val="40000"/>
                    <a:lumOff val="60000"/>
                  </a:schemeClr>
                </a:solidFill>
              </a:rPr>
              <a:t>5%</a:t>
            </a:r>
          </a:p>
          <a:p>
            <a:endParaRPr lang="es-ES" sz="1400" b="1" dirty="0"/>
          </a:p>
          <a:p>
            <a:r>
              <a:rPr lang="es-ES" sz="1400" b="1" dirty="0"/>
              <a:t>Participación (</a:t>
            </a:r>
            <a:r>
              <a:rPr lang="es-ES" sz="1400" b="1" dirty="0">
                <a:solidFill>
                  <a:schemeClr val="bg1">
                    <a:lumMod val="40000"/>
                    <a:lumOff val="60000"/>
                  </a:schemeClr>
                </a:solidFill>
              </a:rPr>
              <a:t>Asistencia</a:t>
            </a:r>
            <a:r>
              <a:rPr lang="es-ES" sz="1400" b="1" dirty="0"/>
              <a:t>)                              </a:t>
            </a:r>
            <a:r>
              <a:rPr lang="es-ES" sz="1400" b="1" dirty="0">
                <a:solidFill>
                  <a:schemeClr val="bg1">
                    <a:lumMod val="40000"/>
                    <a:lumOff val="60000"/>
                  </a:schemeClr>
                </a:solidFill>
              </a:rPr>
              <a:t>10%</a:t>
            </a:r>
          </a:p>
          <a:p>
            <a:endParaRPr lang="es-ES" sz="1400" b="1" dirty="0"/>
          </a:p>
          <a:p>
            <a:r>
              <a:rPr lang="es-ES" sz="1400" b="1" dirty="0"/>
              <a:t>Exámenes parciales                                       </a:t>
            </a:r>
            <a:r>
              <a:rPr lang="es-ES" sz="1400" b="1" dirty="0">
                <a:solidFill>
                  <a:schemeClr val="bg1">
                    <a:lumMod val="40000"/>
                    <a:lumOff val="60000"/>
                  </a:schemeClr>
                </a:solidFill>
              </a:rPr>
              <a:t>30%</a:t>
            </a:r>
          </a:p>
          <a:p>
            <a:endParaRPr lang="es-ES" sz="1400" b="1" dirty="0"/>
          </a:p>
          <a:p>
            <a:r>
              <a:rPr lang="es-ES" sz="1400" b="1" dirty="0"/>
              <a:t>Tareas                                                            </a:t>
            </a:r>
            <a:r>
              <a:rPr lang="es-ES" sz="1400" b="1" dirty="0">
                <a:solidFill>
                  <a:schemeClr val="bg1">
                    <a:lumMod val="40000"/>
                    <a:lumOff val="60000"/>
                  </a:schemeClr>
                </a:solidFill>
              </a:rPr>
              <a:t>20%</a:t>
            </a:r>
          </a:p>
          <a:p>
            <a:endParaRPr lang="en-US" sz="1400" b="1" dirty="0"/>
          </a:p>
          <a:p>
            <a:r>
              <a:rPr lang="es-ES" sz="1400" b="1" dirty="0"/>
              <a:t>Proyecto final                                                </a:t>
            </a:r>
            <a:r>
              <a:rPr lang="es-ES" sz="1400" b="1" dirty="0">
                <a:solidFill>
                  <a:schemeClr val="bg1">
                    <a:lumMod val="40000"/>
                    <a:lumOff val="60000"/>
                  </a:schemeClr>
                </a:solidFill>
              </a:rPr>
              <a:t>35%</a:t>
            </a:r>
          </a:p>
          <a:p>
            <a:endParaRPr lang="es-ES" sz="1400" b="1" dirty="0"/>
          </a:p>
          <a:p>
            <a:pPr marL="152400" indent="0">
              <a:buNone/>
            </a:pPr>
            <a:r>
              <a:rPr lang="es-ES" sz="1400" b="1" dirty="0"/>
              <a:t>                                                                            </a:t>
            </a:r>
            <a:r>
              <a:rPr lang="es-ES" sz="1800" b="1" dirty="0"/>
              <a:t>100%</a:t>
            </a:r>
          </a:p>
          <a:p>
            <a:endParaRPr lang="en-US" sz="1400" b="1" dirty="0"/>
          </a:p>
          <a:p>
            <a:endParaRPr lang="es-ES" sz="1400" dirty="0"/>
          </a:p>
          <a:p>
            <a:pPr marL="1066800" lvl="2" indent="0">
              <a:buNone/>
            </a:pPr>
            <a:endParaRPr lang="en-US" dirty="0"/>
          </a:p>
        </p:txBody>
      </p: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ción de la Evaluación - Portafolio-e Rember">
            <a:extLst>
              <a:ext uri="{FF2B5EF4-FFF2-40B4-BE49-F238E27FC236}">
                <a16:creationId xmlns:a16="http://schemas.microsoft.com/office/drawing/2014/main" id="{3A4E5663-C096-3410-A12D-B0EDB101E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28" y="1018433"/>
            <a:ext cx="1265738" cy="91798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ector recto 3">
            <a:extLst>
              <a:ext uri="{FF2B5EF4-FFF2-40B4-BE49-F238E27FC236}">
                <a16:creationId xmlns:a16="http://schemas.microsoft.com/office/drawing/2014/main" id="{59C30A2B-E424-3D20-137C-DB7231AC51F8}"/>
              </a:ext>
            </a:extLst>
          </p:cNvPr>
          <p:cNvCxnSpPr/>
          <p:nvPr/>
        </p:nvCxnSpPr>
        <p:spPr>
          <a:xfrm>
            <a:off x="5216770" y="4203998"/>
            <a:ext cx="105507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208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pic>
        <p:nvPicPr>
          <p:cNvPr id="2050" name="Picture 2" descr="Qué es GitHub y por qué es útil al aprender programación | HACK A BOSS"/>
          <p:cNvPicPr>
            <a:picLocks noChangeAspect="1" noChangeArrowheads="1"/>
          </p:cNvPicPr>
          <p:nvPr/>
        </p:nvPicPr>
        <p:blipFill>
          <a:blip r:embed="rId3"/>
          <a:srcRect/>
          <a:stretch>
            <a:fillRect/>
          </a:stretch>
        </p:blipFill>
        <p:spPr bwMode="auto">
          <a:xfrm>
            <a:off x="457165" y="1990704"/>
            <a:ext cx="4346064" cy="2444661"/>
          </a:xfrm>
          <a:prstGeom prst="rect">
            <a:avLst/>
          </a:prstGeom>
          <a:noFill/>
        </p:spPr>
      </p:pic>
      <p:cxnSp>
        <p:nvCxnSpPr>
          <p:cNvPr id="9" name="Google Shape;258;p31"/>
          <p:cNvCxnSpPr/>
          <p:nvPr/>
        </p:nvCxnSpPr>
        <p:spPr>
          <a:xfrm rot="16200000" flipH="1">
            <a:off x="3904592" y="3231930"/>
            <a:ext cx="2564526" cy="10510"/>
          </a:xfrm>
          <a:prstGeom prst="straightConnector1">
            <a:avLst/>
          </a:prstGeom>
          <a:noFill/>
          <a:ln w="19050" cap="flat" cmpd="sng">
            <a:solidFill>
              <a:srgbClr val="F3F3F3"/>
            </a:solidFill>
            <a:prstDash val="solid"/>
            <a:round/>
            <a:headEnd type="oval" w="med" len="med"/>
            <a:tailEnd type="oval" w="med" len="med"/>
          </a:ln>
        </p:spPr>
      </p:cxnSp>
      <p:sp>
        <p:nvSpPr>
          <p:cNvPr id="10" name="Google Shape;1603;p42"/>
          <p:cNvSpPr txBox="1"/>
          <p:nvPr/>
        </p:nvSpPr>
        <p:spPr>
          <a:xfrm>
            <a:off x="5433849" y="1624678"/>
            <a:ext cx="3520965"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GitHub</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El sistema de control de versiones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fue diseñado por </a:t>
            </a:r>
            <a:r>
              <a:rPr lang="es-ES" sz="1600" dirty="0" err="1">
                <a:solidFill>
                  <a:schemeClr val="accent4"/>
                </a:solidFill>
                <a:latin typeface="Fira Sans Condensed Light" panose="020B0604020202020204" charset="0"/>
                <a:cs typeface="Times New Roman" panose="02020603050405020304" pitchFamily="18" charset="0"/>
              </a:rPr>
              <a:t>Linus</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Torvalds</a:t>
            </a:r>
            <a:r>
              <a:rPr lang="es-ES" sz="1600" dirty="0">
                <a:solidFill>
                  <a:schemeClr val="accent4"/>
                </a:solidFill>
                <a:latin typeface="Fira Sans Condensed Light" panose="020B0604020202020204" charset="0"/>
                <a:cs typeface="Times New Roman" panose="02020603050405020304" pitchFamily="18" charset="0"/>
              </a:rPr>
              <a:t>. Un sistema de gestión de versiones es utilizado por los desarrolladores para poder administrar su proyecto, ordenando el código de cada una de las nuevas versiones que sacan de sus aplicaciones para evitar confusiones. Así, al tener copias de cada una de las versiones de su aplicación, no se perderán los estados anteriores cuando se va a actualizar.</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85F4E849-8BB5-6F94-84FB-2918766C0B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Crear cuenta </a:t>
            </a:r>
          </a:p>
          <a:p>
            <a:pPr algn="just"/>
            <a:r>
              <a:rPr lang="es-ES" sz="1600" dirty="0">
                <a:solidFill>
                  <a:schemeClr val="accent4"/>
                </a:solidFill>
                <a:latin typeface="Fira Sans Condensed Light" panose="020B0604020202020204" charset="0"/>
                <a:cs typeface="Times New Roman" panose="02020603050405020304" pitchFamily="18" charset="0"/>
              </a:rPr>
              <a:t>Ingresar a: https://github.com/ </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1" name="Google Shape;1603;p42"/>
          <p:cNvSpPr txBox="1"/>
          <p:nvPr/>
        </p:nvSpPr>
        <p:spPr>
          <a:xfrm>
            <a:off x="423530" y="267044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Ingresar a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Sign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in</a:t>
            </a:r>
          </a:p>
        </p:txBody>
      </p:sp>
      <p:sp>
        <p:nvSpPr>
          <p:cNvPr id="12" name="Google Shape;1603;p42"/>
          <p:cNvSpPr txBox="1"/>
          <p:nvPr/>
        </p:nvSpPr>
        <p:spPr>
          <a:xfrm>
            <a:off x="418277" y="3085607"/>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los datos solicitados</a:t>
            </a:r>
          </a:p>
          <a:p>
            <a:pPr algn="just"/>
            <a:r>
              <a:rPr lang="en-US" sz="1600" dirty="0" err="1">
                <a:solidFill>
                  <a:srgbClr val="F3F3F3"/>
                </a:solidFill>
                <a:latin typeface="Fira Sans Condensed Light"/>
                <a:ea typeface="Fira Sans Condensed Light"/>
                <a:cs typeface="Fira Sans Condensed Light"/>
                <a:sym typeface="Fira Sans Condensed Light"/>
              </a:rPr>
              <a:t>Agregar</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correo</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crear</a:t>
            </a:r>
            <a:r>
              <a:rPr lang="en-US" sz="1600" dirty="0">
                <a:solidFill>
                  <a:srgbClr val="F3F3F3"/>
                </a:solidFill>
                <a:latin typeface="Fira Sans Condensed Light"/>
                <a:ea typeface="Fira Sans Condensed Light"/>
                <a:cs typeface="Fira Sans Condensed Light"/>
                <a:sym typeface="Fira Sans Condensed Light"/>
              </a:rPr>
              <a:t> password y username</a:t>
            </a:r>
            <a:endParaRPr lang="es-ES" sz="1600" dirty="0">
              <a:solidFill>
                <a:srgbClr val="F3F3F3"/>
              </a:solidFill>
              <a:latin typeface="Fira Sans Condensed Light"/>
              <a:ea typeface="Fira Sans Condensed Light"/>
              <a:cs typeface="Fira Sans Condensed Light"/>
              <a:sym typeface="Fira Sans Condensed Light"/>
            </a:endParaRPr>
          </a:p>
        </p:txBody>
      </p:sp>
      <p:sp>
        <p:nvSpPr>
          <p:cNvPr id="13" name="Google Shape;1603;p42"/>
          <p:cNvSpPr txBox="1"/>
          <p:nvPr/>
        </p:nvSpPr>
        <p:spPr>
          <a:xfrm>
            <a:off x="434041" y="375301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Verificar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antibot</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4" name="Google Shape;1603;p42"/>
          <p:cNvSpPr txBox="1"/>
          <p:nvPr/>
        </p:nvSpPr>
        <p:spPr>
          <a:xfrm>
            <a:off x="439296" y="413664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5. Confirmar código enviado a correo</a:t>
            </a:r>
          </a:p>
        </p:txBody>
      </p:sp>
      <p:sp>
        <p:nvSpPr>
          <p:cNvPr id="15" name="Google Shape;1603;p42"/>
          <p:cNvSpPr txBox="1"/>
          <p:nvPr/>
        </p:nvSpPr>
        <p:spPr>
          <a:xfrm>
            <a:off x="4611905" y="2050339"/>
            <a:ext cx="4111682"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6. Seleccionar  herramientas</a:t>
            </a:r>
          </a:p>
        </p:txBody>
      </p:sp>
      <p:sp>
        <p:nvSpPr>
          <p:cNvPr id="16" name="Google Shape;1603;p42"/>
          <p:cNvSpPr txBox="1"/>
          <p:nvPr/>
        </p:nvSpPr>
        <p:spPr>
          <a:xfrm>
            <a:off x="4627672" y="2581111"/>
            <a:ext cx="4111682" cy="81373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7. Crear nuevo repositorio</a:t>
            </a:r>
          </a:p>
          <a:p>
            <a:pPr algn="just"/>
            <a:r>
              <a:rPr lang="es-ES" sz="1600" dirty="0">
                <a:solidFill>
                  <a:schemeClr val="accent4"/>
                </a:solidFill>
                <a:latin typeface="Fira Sans Condensed Light" panose="020B0604020202020204" charset="0"/>
                <a:cs typeface="Times New Roman" panose="02020603050405020304" pitchFamily="18" charset="0"/>
              </a:rPr>
              <a:t>Nombre: </a:t>
            </a:r>
            <a:r>
              <a:rPr lang="en-US" sz="1600" b="1" dirty="0" err="1">
                <a:solidFill>
                  <a:schemeClr val="tx2"/>
                </a:solidFill>
                <a:latin typeface="Fira Sans Condensed Light" panose="020B0604020202020204" charset="0"/>
                <a:cs typeface="Times New Roman" panose="02020603050405020304" pitchFamily="18" charset="0"/>
              </a:rPr>
              <a:t>Inteligencia</a:t>
            </a:r>
            <a:r>
              <a:rPr lang="en-US" sz="1600" b="1" dirty="0">
                <a:solidFill>
                  <a:schemeClr val="tx2"/>
                </a:solidFill>
                <a:latin typeface="Fira Sans Condensed Light" panose="020B0604020202020204" charset="0"/>
                <a:cs typeface="Times New Roman" panose="02020603050405020304" pitchFamily="18" charset="0"/>
              </a:rPr>
              <a:t> de Negocios </a:t>
            </a:r>
            <a:endParaRPr lang="es-ES" sz="1600" dirty="0">
              <a:solidFill>
                <a:srgbClr val="F3F3F3"/>
              </a:solidFill>
              <a:latin typeface="Fira Sans Condensed Light"/>
              <a:ea typeface="Fira Sans Condensed Light"/>
              <a:cs typeface="Fira Sans Condensed Light"/>
              <a:sym typeface="Fira Sans Condensed Light"/>
            </a:endParaRP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4F44117E-68A2-2A05-65B4-CE9ACB3D6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el interprete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a:solidFill>
                  <a:schemeClr val="accent4"/>
                </a:solidFill>
                <a:latin typeface="Fira Sans Condensed Light" panose="020B0604020202020204" charset="0"/>
                <a:cs typeface="Times New Roman" panose="02020603050405020304" pitchFamily="18" charset="0"/>
              </a:rPr>
              <a:t>Python</a:t>
            </a:r>
            <a:r>
              <a:rPr lang="es-ES" sz="1600" dirty="0">
                <a:solidFill>
                  <a:schemeClr val="accent4"/>
                </a:solidFill>
                <a:latin typeface="Fira Sans Condensed Light" panose="020B0604020202020204" charset="0"/>
                <a:cs typeface="Times New Roman" panose="02020603050405020304" pitchFamily="18" charset="0"/>
              </a:rPr>
              <a:t> es un lenguaje de alto nivel de programación interpretado cuya filosofía hace hincapié en la legibilidad de su código, se utiliza para desarrollar aplicaciones de todo tipo, ejemplos: </a:t>
            </a:r>
            <a:r>
              <a:rPr lang="es-ES" sz="1600" dirty="0" err="1">
                <a:solidFill>
                  <a:schemeClr val="accent4"/>
                </a:solidFill>
                <a:latin typeface="Fira Sans Condensed Light" panose="020B0604020202020204" charset="0"/>
                <a:cs typeface="Times New Roman" panose="02020603050405020304" pitchFamily="18" charset="0"/>
              </a:rPr>
              <a:t>Instagram</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Netflix</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Spotify</a:t>
            </a:r>
            <a:r>
              <a:rPr lang="es-ES" sz="1600" dirty="0">
                <a:solidFill>
                  <a:schemeClr val="accent4"/>
                </a:solidFill>
                <a:latin typeface="Fira Sans Condensed Light" panose="020B0604020202020204" charset="0"/>
                <a:cs typeface="Times New Roman" panose="02020603050405020304" pitchFamily="18" charset="0"/>
              </a:rPr>
              <a:t>, Panda 3D, entre otros.​ </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48132" name="Picture 4" descr="Los pickles de Python. Programación en Castellano."/>
          <p:cNvPicPr>
            <a:picLocks noChangeAspect="1" noChangeArrowheads="1"/>
          </p:cNvPicPr>
          <p:nvPr/>
        </p:nvPicPr>
        <p:blipFill>
          <a:blip r:embed="rId3"/>
          <a:srcRect/>
          <a:stretch>
            <a:fillRect/>
          </a:stretch>
        </p:blipFill>
        <p:spPr bwMode="auto">
          <a:xfrm>
            <a:off x="249723" y="2585545"/>
            <a:ext cx="4685635" cy="2032438"/>
          </a:xfrm>
          <a:prstGeom prst="rect">
            <a:avLst/>
          </a:prstGeom>
          <a:noFill/>
        </p:spPr>
      </p:pic>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43B1F471-F3FB-E6B1-CCF7-A788406BC2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la versión más reciente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https://www.python.org/</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80707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Crear una carpeta en el escritorio</a:t>
            </a:r>
          </a:p>
          <a:p>
            <a:pPr algn="just"/>
            <a:r>
              <a:rPr lang="en-US" sz="1600" dirty="0" err="1">
                <a:solidFill>
                  <a:srgbClr val="F3F3F3"/>
                </a:solidFill>
                <a:latin typeface="Fira Sans Condensed Light"/>
                <a:ea typeface="Fira Sans Condensed Light"/>
                <a:cs typeface="Fira Sans Condensed Light"/>
                <a:sym typeface="Fira Sans Condensed Light"/>
              </a:rPr>
              <a:t>Nombre</a:t>
            </a:r>
            <a:r>
              <a:rPr lang="en-US" sz="1600" dirty="0">
                <a:solidFill>
                  <a:srgbClr val="F3F3F3"/>
                </a:solidFill>
                <a:latin typeface="Fira Sans Condensed Light"/>
                <a:ea typeface="Fira Sans Condensed Light"/>
                <a:cs typeface="Fira Sans Condensed Light"/>
                <a:sym typeface="Fira Sans Condensed Light"/>
              </a:rPr>
              <a:t> de la </a:t>
            </a:r>
            <a:r>
              <a:rPr lang="en-US" sz="1600" dirty="0" err="1">
                <a:solidFill>
                  <a:srgbClr val="F3F3F3"/>
                </a:solidFill>
                <a:latin typeface="Fira Sans Condensed Light"/>
                <a:ea typeface="Fira Sans Condensed Light"/>
                <a:cs typeface="Fira Sans Condensed Light"/>
                <a:sym typeface="Fira Sans Condensed Light"/>
              </a:rPr>
              <a:t>carpeta</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Proyecto</a:t>
            </a:r>
            <a:endParaRPr lang="es-ES" sz="1600" dirty="0">
              <a:solidFill>
                <a:srgbClr val="F3F3F3"/>
              </a:solidFill>
              <a:latin typeface="Fira Sans Condensed Light"/>
              <a:ea typeface="Fira Sans Condensed Light"/>
              <a:cs typeface="Fira Sans Condensed Light"/>
              <a:sym typeface="Fira Sans Condensed Light"/>
            </a:endParaRP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35B5E8FF-9B55-8208-2002-0DA0C15EC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pic>
        <p:nvPicPr>
          <p:cNvPr id="48130" name="Picture 2" descr="Editor de código Visual Studio Code para el desarrollo web - Iván Andréi"/>
          <p:cNvPicPr>
            <a:picLocks noChangeAspect="1" noChangeArrowheads="1"/>
          </p:cNvPicPr>
          <p:nvPr/>
        </p:nvPicPr>
        <p:blipFill>
          <a:blip r:embed="rId3"/>
          <a:srcRect/>
          <a:stretch>
            <a:fillRect/>
          </a:stretch>
        </p:blipFill>
        <p:spPr bwMode="auto">
          <a:xfrm>
            <a:off x="583792" y="2449937"/>
            <a:ext cx="4072290" cy="2290229"/>
          </a:xfrm>
          <a:prstGeom prst="rect">
            <a:avLst/>
          </a:prstGeom>
          <a:noFill/>
        </p:spPr>
      </p:pic>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Es un editor de código fuente desarrollado por Microsoft para Windows, Linux, </a:t>
            </a:r>
            <a:r>
              <a:rPr lang="es-ES" sz="1600" dirty="0" err="1">
                <a:solidFill>
                  <a:schemeClr val="accent4"/>
                </a:solidFill>
                <a:latin typeface="Fira Sans Condensed Light" panose="020B0604020202020204" charset="0"/>
                <a:cs typeface="Times New Roman" panose="02020603050405020304" pitchFamily="18" charset="0"/>
              </a:rPr>
              <a:t>macOS</a:t>
            </a:r>
            <a:r>
              <a:rPr lang="es-ES" sz="1600" dirty="0">
                <a:solidFill>
                  <a:schemeClr val="accent4"/>
                </a:solidFill>
                <a:latin typeface="Fira Sans Condensed Light" panose="020B0604020202020204" charset="0"/>
                <a:cs typeface="Times New Roman" panose="02020603050405020304" pitchFamily="18" charset="0"/>
              </a:rPr>
              <a:t> y Web. Incluye soporte para la depuración, control integrado de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resaltado de sintaxis, finalización inteligente de código, fragmentos y refactorización de código.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A3C660F8-F53A-8453-4639-1533230691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https://code.visualstudio.com/</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78605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Elegir la versión apropiada para mi sistema operativo</a:t>
            </a:r>
          </a:p>
        </p:txBody>
      </p:sp>
      <p:sp>
        <p:nvSpPr>
          <p:cNvPr id="10" name="Google Shape;1603;p42"/>
          <p:cNvSpPr txBox="1"/>
          <p:nvPr/>
        </p:nvSpPr>
        <p:spPr>
          <a:xfrm>
            <a:off x="428787" y="3274791"/>
            <a:ext cx="5467516" cy="66659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atajo al escritorio</a:t>
            </a:r>
          </a:p>
        </p:txBody>
      </p:sp>
      <p:sp>
        <p:nvSpPr>
          <p:cNvPr id="11" name="Google Shape;1603;p42"/>
          <p:cNvSpPr txBox="1"/>
          <p:nvPr/>
        </p:nvSpPr>
        <p:spPr>
          <a:xfrm>
            <a:off x="444551" y="3763523"/>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Correr el programa </a:t>
            </a:r>
          </a:p>
        </p:txBody>
      </p:sp>
      <p:sp>
        <p:nvSpPr>
          <p:cNvPr id="12"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5254B26E-F263-F3D5-636F-2E34143789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5113291"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Actividad 0 (Instalación)</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603;p42">
            <a:extLst>
              <a:ext uri="{FF2B5EF4-FFF2-40B4-BE49-F238E27FC236}">
                <a16:creationId xmlns:a16="http://schemas.microsoft.com/office/drawing/2014/main" id="{34C0FFBE-EC30-69D8-A4B0-2C91F147A0C0}"/>
              </a:ext>
            </a:extLst>
          </p:cNvPr>
          <p:cNvSpPr txBox="1"/>
          <p:nvPr/>
        </p:nvSpPr>
        <p:spPr>
          <a:xfrm>
            <a:off x="617271" y="1711057"/>
            <a:ext cx="7682668" cy="256414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Instalar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interprete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a:solidFill>
                  <a:schemeClr val="tx2"/>
                </a:solidFill>
                <a:latin typeface="Fira Sans Condensed Light" panose="020B0604020202020204" charset="0"/>
                <a:cs typeface="Times New Roman" panose="02020603050405020304" pitchFamily="18" charset="0"/>
              </a:rPr>
              <a:t>Python,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su</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version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más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reciente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Instalar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editor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Visual Studio Code,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su</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version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más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reciente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3.</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1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Ingeniería</a:t>
            </a:r>
            <a:r>
              <a:rPr lang="en-US" sz="1600" b="1" dirty="0">
                <a:solidFill>
                  <a:schemeClr val="tx2"/>
                </a:solidFill>
                <a:latin typeface="Fira Sans Condensed Light" panose="020B0604020202020204" charset="0"/>
                <a:cs typeface="Times New Roman" panose="02020603050405020304" pitchFamily="18" charset="0"/>
              </a:rPr>
              <a:t> de Software I”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que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contenga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“Actividad 1 (Extracción de Datos)”</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 </a:t>
            </a:r>
            <a:r>
              <a:rPr lang="en-US" sz="1600" b="1" dirty="0">
                <a:solidFill>
                  <a:schemeClr val="tx2"/>
                </a:solidFill>
                <a:latin typeface="Fira Sans Condensed Light" panose="020B0604020202020204" charset="0"/>
                <a:cs typeface="Times New Roman" panose="02020603050405020304" pitchFamily="18" charset="0"/>
              </a:rPr>
              <a:t>col537014@colaborador.buap.mx </a:t>
            </a:r>
            <a:r>
              <a:rPr lang="en-US" sz="1600" dirty="0">
                <a:solidFill>
                  <a:schemeClr val="tx2"/>
                </a:solidFill>
                <a:latin typeface="Fira Sans Condensed Light" panose="020B0604020202020204" charset="0"/>
                <a:cs typeface="Times New Roman" panose="02020603050405020304" pitchFamily="18" charset="0"/>
              </a:rPr>
              <a:t>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Tree>
    <p:extLst>
      <p:ext uri="{BB962C8B-B14F-4D97-AF65-F5344CB8AC3E}">
        <p14:creationId xmlns:p14="http://schemas.microsoft.com/office/powerpoint/2010/main" val="2147702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5">
          <a:extLst>
            <a:ext uri="{FF2B5EF4-FFF2-40B4-BE49-F238E27FC236}">
              <a16:creationId xmlns:a16="http://schemas.microsoft.com/office/drawing/2014/main" id="{E1FCD009-B2C0-4BA8-42AF-9673204A1F66}"/>
            </a:ext>
          </a:extLst>
        </p:cNvPr>
        <p:cNvGrpSpPr/>
        <p:nvPr/>
      </p:nvGrpSpPr>
      <p:grpSpPr>
        <a:xfrm>
          <a:off x="0" y="0"/>
          <a:ext cx="0" cy="0"/>
          <a:chOff x="0" y="0"/>
          <a:chExt cx="0" cy="0"/>
        </a:xfrm>
      </p:grpSpPr>
      <p:sp>
        <p:nvSpPr>
          <p:cNvPr id="646" name="Google Shape;646;p33">
            <a:extLst>
              <a:ext uri="{FF2B5EF4-FFF2-40B4-BE49-F238E27FC236}">
                <a16:creationId xmlns:a16="http://schemas.microsoft.com/office/drawing/2014/main" id="{FA607F41-30F1-B6DC-B364-3AB985596EA8}"/>
              </a:ext>
            </a:extLst>
          </p:cNvPr>
          <p:cNvSpPr txBox="1">
            <a:spLocks noGrp="1"/>
          </p:cNvSpPr>
          <p:nvPr>
            <p:ph type="title"/>
          </p:nvPr>
        </p:nvSpPr>
        <p:spPr>
          <a:xfrm>
            <a:off x="2015354" y="615012"/>
            <a:ext cx="5113291"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Repositorio del Grupo</a:t>
            </a:r>
            <a:endParaRPr dirty="0"/>
          </a:p>
        </p:txBody>
      </p:sp>
      <p:cxnSp>
        <p:nvCxnSpPr>
          <p:cNvPr id="8" name="Google Shape;137;p27">
            <a:extLst>
              <a:ext uri="{FF2B5EF4-FFF2-40B4-BE49-F238E27FC236}">
                <a16:creationId xmlns:a16="http://schemas.microsoft.com/office/drawing/2014/main" id="{D8CA9EB0-9DFA-5E24-92EC-D091171968E8}"/>
              </a:ext>
            </a:extLst>
          </p:cNvPr>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a:extLst>
              <a:ext uri="{FF2B5EF4-FFF2-40B4-BE49-F238E27FC236}">
                <a16:creationId xmlns:a16="http://schemas.microsoft.com/office/drawing/2014/main" id="{F0308D99-8ACE-DA75-B9D7-0305ED81CDA7}"/>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F29B30DF-8DB0-8A8C-6E68-D3E405FAA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65F0C7D-41D3-2546-154B-75B358996C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603;p42">
            <a:extLst>
              <a:ext uri="{FF2B5EF4-FFF2-40B4-BE49-F238E27FC236}">
                <a16:creationId xmlns:a16="http://schemas.microsoft.com/office/drawing/2014/main" id="{9C36927F-9C28-7D31-B0A6-F07ABC36B964}"/>
              </a:ext>
            </a:extLst>
          </p:cNvPr>
          <p:cNvSpPr txBox="1"/>
          <p:nvPr/>
        </p:nvSpPr>
        <p:spPr>
          <a:xfrm>
            <a:off x="128961" y="2369657"/>
            <a:ext cx="9015039" cy="2564141"/>
          </a:xfrm>
          <a:prstGeom prst="rect">
            <a:avLst/>
          </a:prstGeom>
          <a:noFill/>
          <a:ln>
            <a:noFill/>
          </a:ln>
        </p:spPr>
        <p:txBody>
          <a:bodyPr spcFirstLastPara="1" wrap="square" lIns="91425" tIns="182875" rIns="91425" bIns="0" anchor="t" anchorCtr="0">
            <a:noAutofit/>
          </a:bodyPr>
          <a:lstStyle/>
          <a:p>
            <a:pPr algn="just"/>
            <a:r>
              <a:rPr lang="en-US" sz="2800" b="1" dirty="0">
                <a:solidFill>
                  <a:schemeClr val="tx2"/>
                </a:solidFill>
                <a:latin typeface="Fira Sans Condensed Light" panose="020B0604020202020204" charset="0"/>
                <a:cs typeface="Times New Roman" panose="02020603050405020304" pitchFamily="18" charset="0"/>
              </a:rPr>
              <a:t>https://github.com/freddy-7777/Ingenier-a-de-Software-I.git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Tree>
    <p:extLst>
      <p:ext uri="{BB962C8B-B14F-4D97-AF65-F5344CB8AC3E}">
        <p14:creationId xmlns:p14="http://schemas.microsoft.com/office/powerpoint/2010/main" val="314358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"El software nunca está completamente terminado, siempre puede mejorarse."</a:t>
            </a:r>
          </a:p>
          <a:p>
            <a:pPr algn="l"/>
            <a:r>
              <a:rPr lang="es-ES" dirty="0"/>
              <a:t>       </a:t>
            </a:r>
          </a:p>
          <a:p>
            <a:pPr algn="l"/>
            <a:r>
              <a:rPr lang="es-ES" dirty="0"/>
              <a:t>                                               –Craig </a:t>
            </a:r>
            <a:r>
              <a:rPr lang="es-ES" dirty="0" err="1"/>
              <a:t>Mundie</a:t>
            </a:r>
            <a:endParaRPr lang="es-ES" dirty="0"/>
          </a:p>
          <a:p>
            <a:pPr algn="l"/>
            <a:endParaRPr lang="es-ES" dirty="0"/>
          </a:p>
          <a:p>
            <a:pPr algn="l"/>
            <a:r>
              <a:rPr lang="es-ES" b="1" dirty="0"/>
              <a:t>     "Las pruebas no son una fase; son un proceso continuo durante todo el ciclo de vida del software."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1" name="Google Shape;1603;p42"/>
          <p:cNvSpPr txBox="1"/>
          <p:nvPr/>
        </p:nvSpPr>
        <p:spPr>
          <a:xfrm>
            <a:off x="2005338" y="1970033"/>
            <a:ext cx="5967741" cy="138276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Al finalizar el curso, el alumno será capaz de comprender los fundamentos de la ingeniería de software y de aplicar las metodologías y herramientas para el proceso de desarrollo de software.</a:t>
            </a:r>
          </a:p>
        </p:txBody>
      </p:sp>
      <p:sp>
        <p:nvSpPr>
          <p:cNvPr id="34" name="Google Shape;1711;p42"/>
          <p:cNvSpPr txBox="1"/>
          <p:nvPr/>
        </p:nvSpPr>
        <p:spPr>
          <a:xfrm>
            <a:off x="2076925" y="1684270"/>
            <a:ext cx="6304946" cy="349200"/>
          </a:xfrm>
          <a:prstGeom prst="rect">
            <a:avLst/>
          </a:prstGeom>
          <a:noFill/>
          <a:ln>
            <a:noFill/>
          </a:ln>
        </p:spPr>
        <p:txBody>
          <a:bodyPr spcFirstLastPara="1" wrap="square" lIns="91425" tIns="54850" rIns="91425" bIns="0" anchor="t" anchorCtr="0">
            <a:noAutofit/>
          </a:bodyPr>
          <a:lstStyle/>
          <a:p>
            <a:pPr lvl="0">
              <a:spcAft>
                <a:spcPts val="1600"/>
              </a:spcAft>
            </a:pPr>
            <a:r>
              <a:rPr lang="es-ES" sz="2200" b="1" dirty="0">
                <a:solidFill>
                  <a:srgbClr val="F3F3F3"/>
                </a:solidFill>
                <a:latin typeface="Rajdhani"/>
                <a:ea typeface="Rajdhani"/>
                <a:cs typeface="Rajdhani"/>
                <a:sym typeface="Rajdhani"/>
              </a:rPr>
              <a:t>Objetivo principal del Curso</a:t>
            </a:r>
            <a:endParaRPr sz="2200" b="1" dirty="0">
              <a:solidFill>
                <a:srgbClr val="F3F3F3"/>
              </a:solidFill>
              <a:latin typeface="Rajdhani"/>
              <a:ea typeface="Rajdhani"/>
              <a:cs typeface="Rajdhani"/>
              <a:sym typeface="Rajdhani"/>
            </a:endParaRPr>
          </a:p>
        </p:txBody>
      </p:sp>
      <p:pic>
        <p:nvPicPr>
          <p:cNvPr id="28674" name="Picture 2" descr="Idea y objetivo concepto | Vector Premium"/>
          <p:cNvPicPr>
            <a:picLocks noChangeAspect="1" noChangeArrowheads="1"/>
          </p:cNvPicPr>
          <p:nvPr/>
        </p:nvPicPr>
        <p:blipFill>
          <a:blip r:embed="rId3"/>
          <a:srcRect b="4570"/>
          <a:stretch>
            <a:fillRect/>
          </a:stretch>
        </p:blipFill>
        <p:spPr bwMode="auto">
          <a:xfrm>
            <a:off x="884583" y="1794008"/>
            <a:ext cx="958465" cy="914664"/>
          </a:xfrm>
          <a:prstGeom prst="rect">
            <a:avLst/>
          </a:prstGeom>
          <a:noFill/>
        </p:spPr>
      </p:pic>
      <p:sp>
        <p:nvSpPr>
          <p:cNvPr id="7"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43F9AE0A-7BDA-98DD-1D28-022CA11A91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1" name="Google Shape;1603;p42"/>
          <p:cNvSpPr txBox="1"/>
          <p:nvPr/>
        </p:nvSpPr>
        <p:spPr>
          <a:xfrm>
            <a:off x="2005338" y="1761314"/>
            <a:ext cx="5967741" cy="88249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Conocer la problemática del </a:t>
            </a:r>
            <a:r>
              <a:rPr lang="es-ES" sz="1600" b="1" dirty="0">
                <a:solidFill>
                  <a:schemeClr val="accent4"/>
                </a:solidFill>
                <a:latin typeface="Fira Sans Condensed Light" panose="020B0604020202020204" charset="0"/>
                <a:cs typeface="Times New Roman" panose="02020603050405020304" pitchFamily="18" charset="0"/>
              </a:rPr>
              <a:t>desarrollo de software</a:t>
            </a:r>
            <a:r>
              <a:rPr lang="es-ES" sz="1600" dirty="0">
                <a:solidFill>
                  <a:schemeClr val="accent4"/>
                </a:solidFill>
                <a:latin typeface="Fira Sans Condensed Light" panose="020B0604020202020204" charset="0"/>
                <a:cs typeface="Times New Roman" panose="02020603050405020304" pitchFamily="18" charset="0"/>
              </a:rPr>
              <a:t> y comprender la necesidad de seguir metodologías de desarrollo de software. Así mismo, entender los conflictos éticos y profesionales importantes para los Ingenieros de Software.</a:t>
            </a:r>
            <a:endParaRPr lang="es-ES" dirty="0">
              <a:solidFill>
                <a:srgbClr val="F3F3F3"/>
              </a:solidFill>
              <a:latin typeface="Fira Sans Condensed Light"/>
              <a:ea typeface="Fira Sans Condensed Light"/>
              <a:cs typeface="Fira Sans Condensed Light"/>
              <a:sym typeface="Fira Sans Condensed Light"/>
            </a:endParaRPr>
          </a:p>
        </p:txBody>
      </p:sp>
      <p:sp>
        <p:nvSpPr>
          <p:cNvPr id="34" name="Google Shape;1711;p42"/>
          <p:cNvSpPr txBox="1"/>
          <p:nvPr/>
        </p:nvSpPr>
        <p:spPr>
          <a:xfrm>
            <a:off x="2076925" y="1415917"/>
            <a:ext cx="6304946" cy="349200"/>
          </a:xfrm>
          <a:prstGeom prst="rect">
            <a:avLst/>
          </a:prstGeom>
          <a:noFill/>
          <a:ln>
            <a:noFill/>
          </a:ln>
        </p:spPr>
        <p:txBody>
          <a:bodyPr spcFirstLastPara="1" wrap="square" lIns="91425" tIns="54850" rIns="91425" bIns="0" anchor="t" anchorCtr="0">
            <a:noAutofit/>
          </a:bodyPr>
          <a:lstStyle/>
          <a:p>
            <a:pPr lvl="0">
              <a:spcAft>
                <a:spcPts val="1600"/>
              </a:spcAft>
            </a:pPr>
            <a:r>
              <a:rPr lang="es-ES" sz="2200" b="1" dirty="0">
                <a:solidFill>
                  <a:srgbClr val="F3F3F3"/>
                </a:solidFill>
                <a:latin typeface="Rajdhani"/>
                <a:ea typeface="Rajdhani"/>
                <a:cs typeface="Rajdhani"/>
                <a:sym typeface="Rajdhani"/>
              </a:rPr>
              <a:t>Objetivos particulares del curso</a:t>
            </a:r>
            <a:endParaRPr sz="2200" b="1" dirty="0">
              <a:solidFill>
                <a:srgbClr val="F3F3F3"/>
              </a:solidFill>
              <a:latin typeface="Rajdhani"/>
              <a:ea typeface="Rajdhani"/>
              <a:cs typeface="Rajdhani"/>
              <a:sym typeface="Rajdhani"/>
            </a:endParaRPr>
          </a:p>
        </p:txBody>
      </p:sp>
      <p:pic>
        <p:nvPicPr>
          <p:cNvPr id="28674" name="Picture 2" descr="Idea y objetivo concepto | Vector Premium"/>
          <p:cNvPicPr>
            <a:picLocks noChangeAspect="1" noChangeArrowheads="1"/>
          </p:cNvPicPr>
          <p:nvPr/>
        </p:nvPicPr>
        <p:blipFill>
          <a:blip r:embed="rId3"/>
          <a:srcRect b="4570"/>
          <a:stretch>
            <a:fillRect/>
          </a:stretch>
        </p:blipFill>
        <p:spPr bwMode="auto">
          <a:xfrm>
            <a:off x="1302027" y="1962976"/>
            <a:ext cx="557213" cy="531749"/>
          </a:xfrm>
          <a:prstGeom prst="rect">
            <a:avLst/>
          </a:prstGeom>
          <a:noFill/>
        </p:spPr>
      </p:pic>
      <p:sp>
        <p:nvSpPr>
          <p:cNvPr id="6" name="Google Shape;1603;p42"/>
          <p:cNvSpPr txBox="1"/>
          <p:nvPr/>
        </p:nvSpPr>
        <p:spPr>
          <a:xfrm>
            <a:off x="2038469" y="3210385"/>
            <a:ext cx="5967741" cy="88249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Aprender los </a:t>
            </a:r>
            <a:r>
              <a:rPr lang="es-ES" sz="1600" b="1" dirty="0">
                <a:solidFill>
                  <a:schemeClr val="accent4"/>
                </a:solidFill>
                <a:latin typeface="Fira Sans Condensed Light" panose="020B0604020202020204" charset="0"/>
                <a:cs typeface="Times New Roman" panose="02020603050405020304" pitchFamily="18" charset="0"/>
              </a:rPr>
              <a:t>fundamentos básicos de la medición</a:t>
            </a:r>
            <a:r>
              <a:rPr lang="es-ES" sz="1600" dirty="0">
                <a:solidFill>
                  <a:schemeClr val="accent4"/>
                </a:solidFill>
                <a:latin typeface="Fira Sans Condensed Light" panose="020B0604020202020204" charset="0"/>
                <a:cs typeface="Times New Roman" panose="02020603050405020304" pitchFamily="18" charset="0"/>
              </a:rPr>
              <a:t> en general y su aplicación a la Ingeniería de Software.</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7" name="Picture 2" descr="Idea y objetivo concepto | Vector Premium"/>
          <p:cNvPicPr>
            <a:picLocks noChangeAspect="1" noChangeArrowheads="1"/>
          </p:cNvPicPr>
          <p:nvPr/>
        </p:nvPicPr>
        <p:blipFill>
          <a:blip r:embed="rId3"/>
          <a:srcRect b="4570"/>
          <a:stretch>
            <a:fillRect/>
          </a:stretch>
        </p:blipFill>
        <p:spPr bwMode="auto">
          <a:xfrm>
            <a:off x="1325218" y="3362351"/>
            <a:ext cx="557213" cy="531749"/>
          </a:xfrm>
          <a:prstGeom prst="rect">
            <a:avLst/>
          </a:prstGeom>
          <a:noFill/>
        </p:spPr>
      </p:pic>
      <p:sp>
        <p:nvSpPr>
          <p:cNvPr id="12"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br>
              <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A94EDA56-FDA6-FD74-325A-0839A06DC0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1">
          <a:extLst>
            <a:ext uri="{FF2B5EF4-FFF2-40B4-BE49-F238E27FC236}">
              <a16:creationId xmlns:a16="http://schemas.microsoft.com/office/drawing/2014/main" id="{9D42BAD0-7B8B-453C-0D32-F4743504AF4F}"/>
            </a:ext>
          </a:extLst>
        </p:cNvPr>
        <p:cNvGrpSpPr/>
        <p:nvPr/>
      </p:nvGrpSpPr>
      <p:grpSpPr>
        <a:xfrm>
          <a:off x="0" y="0"/>
          <a:ext cx="0" cy="0"/>
          <a:chOff x="0" y="0"/>
          <a:chExt cx="0" cy="0"/>
        </a:xfrm>
      </p:grpSpPr>
      <p:sp>
        <p:nvSpPr>
          <p:cNvPr id="11" name="Google Shape;1603;p42">
            <a:extLst>
              <a:ext uri="{FF2B5EF4-FFF2-40B4-BE49-F238E27FC236}">
                <a16:creationId xmlns:a16="http://schemas.microsoft.com/office/drawing/2014/main" id="{61769236-1CD0-4ECA-10BA-A4453D1FD59D}"/>
              </a:ext>
            </a:extLst>
          </p:cNvPr>
          <p:cNvSpPr txBox="1"/>
          <p:nvPr/>
        </p:nvSpPr>
        <p:spPr>
          <a:xfrm>
            <a:off x="2005338" y="1761314"/>
            <a:ext cx="5967741" cy="88249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Identificar y especificar los </a:t>
            </a:r>
            <a:r>
              <a:rPr lang="es-ES" sz="1600" b="1" dirty="0">
                <a:solidFill>
                  <a:schemeClr val="accent4"/>
                </a:solidFill>
                <a:latin typeface="Fira Sans Condensed Light" panose="020B0604020202020204" charset="0"/>
                <a:cs typeface="Times New Roman" panose="02020603050405020304" pitchFamily="18" charset="0"/>
              </a:rPr>
              <a:t>requerimientos de un sistema</a:t>
            </a:r>
            <a:r>
              <a:rPr lang="es-ES" sz="1600" dirty="0">
                <a:solidFill>
                  <a:schemeClr val="accent4"/>
                </a:solidFill>
                <a:latin typeface="Fira Sans Condensed Light" panose="020B0604020202020204" charset="0"/>
                <a:cs typeface="Times New Roman" panose="02020603050405020304" pitchFamily="18" charset="0"/>
              </a:rPr>
              <a:t>, así como de elaborar un documento de requerimientos de software basado en un estándar internacional.</a:t>
            </a:r>
            <a:endParaRPr lang="es-ES" dirty="0">
              <a:solidFill>
                <a:srgbClr val="F3F3F3"/>
              </a:solidFill>
              <a:latin typeface="Fira Sans Condensed Light"/>
              <a:ea typeface="Fira Sans Condensed Light"/>
              <a:cs typeface="Fira Sans Condensed Light"/>
              <a:sym typeface="Fira Sans Condensed Light"/>
            </a:endParaRPr>
          </a:p>
        </p:txBody>
      </p:sp>
      <p:sp>
        <p:nvSpPr>
          <p:cNvPr id="34" name="Google Shape;1711;p42">
            <a:extLst>
              <a:ext uri="{FF2B5EF4-FFF2-40B4-BE49-F238E27FC236}">
                <a16:creationId xmlns:a16="http://schemas.microsoft.com/office/drawing/2014/main" id="{105665DB-FB3D-6A69-37B9-59E5DCF95D19}"/>
              </a:ext>
            </a:extLst>
          </p:cNvPr>
          <p:cNvSpPr txBox="1"/>
          <p:nvPr/>
        </p:nvSpPr>
        <p:spPr>
          <a:xfrm>
            <a:off x="2076925" y="1415917"/>
            <a:ext cx="6304946" cy="349200"/>
          </a:xfrm>
          <a:prstGeom prst="rect">
            <a:avLst/>
          </a:prstGeom>
          <a:noFill/>
          <a:ln>
            <a:noFill/>
          </a:ln>
        </p:spPr>
        <p:txBody>
          <a:bodyPr spcFirstLastPara="1" wrap="square" lIns="91425" tIns="54850" rIns="91425" bIns="0" anchor="t" anchorCtr="0">
            <a:noAutofit/>
          </a:bodyPr>
          <a:lstStyle/>
          <a:p>
            <a:pPr lvl="0">
              <a:spcAft>
                <a:spcPts val="1600"/>
              </a:spcAft>
            </a:pPr>
            <a:r>
              <a:rPr lang="es-ES" sz="2200" b="1" dirty="0">
                <a:solidFill>
                  <a:srgbClr val="F3F3F3"/>
                </a:solidFill>
                <a:latin typeface="Rajdhani"/>
                <a:ea typeface="Rajdhani"/>
                <a:cs typeface="Rajdhani"/>
                <a:sym typeface="Rajdhani"/>
              </a:rPr>
              <a:t>Objetivos particulares del curso</a:t>
            </a:r>
            <a:endParaRPr sz="2200" b="1" dirty="0">
              <a:solidFill>
                <a:srgbClr val="F3F3F3"/>
              </a:solidFill>
              <a:latin typeface="Rajdhani"/>
              <a:ea typeface="Rajdhani"/>
              <a:cs typeface="Rajdhani"/>
              <a:sym typeface="Rajdhani"/>
            </a:endParaRPr>
          </a:p>
        </p:txBody>
      </p:sp>
      <p:pic>
        <p:nvPicPr>
          <p:cNvPr id="28674" name="Picture 2" descr="Idea y objetivo concepto | Vector Premium">
            <a:extLst>
              <a:ext uri="{FF2B5EF4-FFF2-40B4-BE49-F238E27FC236}">
                <a16:creationId xmlns:a16="http://schemas.microsoft.com/office/drawing/2014/main" id="{C547EED7-FFF7-9700-B7A3-D19F941F44E3}"/>
              </a:ext>
            </a:extLst>
          </p:cNvPr>
          <p:cNvPicPr>
            <a:picLocks noChangeAspect="1" noChangeArrowheads="1"/>
          </p:cNvPicPr>
          <p:nvPr/>
        </p:nvPicPr>
        <p:blipFill>
          <a:blip r:embed="rId3"/>
          <a:srcRect b="4570"/>
          <a:stretch>
            <a:fillRect/>
          </a:stretch>
        </p:blipFill>
        <p:spPr bwMode="auto">
          <a:xfrm>
            <a:off x="1302027" y="1962976"/>
            <a:ext cx="557213" cy="531749"/>
          </a:xfrm>
          <a:prstGeom prst="rect">
            <a:avLst/>
          </a:prstGeom>
          <a:noFill/>
        </p:spPr>
      </p:pic>
      <p:sp>
        <p:nvSpPr>
          <p:cNvPr id="6" name="Google Shape;1603;p42">
            <a:extLst>
              <a:ext uri="{FF2B5EF4-FFF2-40B4-BE49-F238E27FC236}">
                <a16:creationId xmlns:a16="http://schemas.microsoft.com/office/drawing/2014/main" id="{8AAC0655-E5E3-00A8-E032-66DCB52679C6}"/>
              </a:ext>
            </a:extLst>
          </p:cNvPr>
          <p:cNvSpPr txBox="1"/>
          <p:nvPr/>
        </p:nvSpPr>
        <p:spPr>
          <a:xfrm>
            <a:off x="2038469" y="3210385"/>
            <a:ext cx="5967741" cy="88249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Realizar la </a:t>
            </a:r>
            <a:r>
              <a:rPr lang="es-ES" sz="1600" b="1" dirty="0">
                <a:solidFill>
                  <a:schemeClr val="accent4"/>
                </a:solidFill>
                <a:latin typeface="Fira Sans Condensed Light" panose="020B0604020202020204" charset="0"/>
                <a:cs typeface="Times New Roman" panose="02020603050405020304" pitchFamily="18" charset="0"/>
              </a:rPr>
              <a:t>modelación del sistema</a:t>
            </a:r>
            <a:r>
              <a:rPr lang="es-ES" sz="1600" dirty="0">
                <a:solidFill>
                  <a:schemeClr val="accent4"/>
                </a:solidFill>
                <a:latin typeface="Fira Sans Condensed Light" panose="020B0604020202020204" charset="0"/>
                <a:cs typeface="Times New Roman" panose="02020603050405020304" pitchFamily="18" charset="0"/>
              </a:rPr>
              <a:t>.</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7" name="Picture 2" descr="Idea y objetivo concepto | Vector Premium">
            <a:extLst>
              <a:ext uri="{FF2B5EF4-FFF2-40B4-BE49-F238E27FC236}">
                <a16:creationId xmlns:a16="http://schemas.microsoft.com/office/drawing/2014/main" id="{39ABACB4-AFE9-6BB4-733B-9CDBF6372810}"/>
              </a:ext>
            </a:extLst>
          </p:cNvPr>
          <p:cNvPicPr>
            <a:picLocks noChangeAspect="1" noChangeArrowheads="1"/>
          </p:cNvPicPr>
          <p:nvPr/>
        </p:nvPicPr>
        <p:blipFill>
          <a:blip r:embed="rId3"/>
          <a:srcRect b="4570"/>
          <a:stretch>
            <a:fillRect/>
          </a:stretch>
        </p:blipFill>
        <p:spPr bwMode="auto">
          <a:xfrm>
            <a:off x="1325218" y="3362351"/>
            <a:ext cx="557213" cy="531749"/>
          </a:xfrm>
          <a:prstGeom prst="rect">
            <a:avLst/>
          </a:prstGeom>
          <a:noFill/>
        </p:spPr>
      </p:pic>
      <p:sp>
        <p:nvSpPr>
          <p:cNvPr id="12" name="Google Shape;136;p27">
            <a:extLst>
              <a:ext uri="{FF2B5EF4-FFF2-40B4-BE49-F238E27FC236}">
                <a16:creationId xmlns:a16="http://schemas.microsoft.com/office/drawing/2014/main" id="{CACEFCFE-5013-00B3-C73B-DF9BD2F6B601}"/>
              </a:ext>
            </a:extLst>
          </p:cNvPr>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br>
              <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E525580C-E3F3-69D0-282B-92804B398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69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1">
          <a:extLst>
            <a:ext uri="{FF2B5EF4-FFF2-40B4-BE49-F238E27FC236}">
              <a16:creationId xmlns:a16="http://schemas.microsoft.com/office/drawing/2014/main" id="{054683D8-4A90-2347-E09C-C88632D25049}"/>
            </a:ext>
          </a:extLst>
        </p:cNvPr>
        <p:cNvGrpSpPr/>
        <p:nvPr/>
      </p:nvGrpSpPr>
      <p:grpSpPr>
        <a:xfrm>
          <a:off x="0" y="0"/>
          <a:ext cx="0" cy="0"/>
          <a:chOff x="0" y="0"/>
          <a:chExt cx="0" cy="0"/>
        </a:xfrm>
      </p:grpSpPr>
      <p:sp>
        <p:nvSpPr>
          <p:cNvPr id="11" name="Google Shape;1603;p42">
            <a:extLst>
              <a:ext uri="{FF2B5EF4-FFF2-40B4-BE49-F238E27FC236}">
                <a16:creationId xmlns:a16="http://schemas.microsoft.com/office/drawing/2014/main" id="{8CAEA3AA-154D-4563-09F0-98442E3C6FA7}"/>
              </a:ext>
            </a:extLst>
          </p:cNvPr>
          <p:cNvSpPr txBox="1"/>
          <p:nvPr/>
        </p:nvSpPr>
        <p:spPr>
          <a:xfrm>
            <a:off x="2005338" y="1761314"/>
            <a:ext cx="5967741" cy="88249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Realizar el </a:t>
            </a:r>
            <a:r>
              <a:rPr lang="es-ES" sz="1600" b="1" dirty="0">
                <a:solidFill>
                  <a:schemeClr val="accent4"/>
                </a:solidFill>
                <a:latin typeface="Fira Sans Condensed Light" panose="020B0604020202020204" charset="0"/>
                <a:cs typeface="Times New Roman" panose="02020603050405020304" pitchFamily="18" charset="0"/>
              </a:rPr>
              <a:t>diseño y la implantación de un sistema</a:t>
            </a:r>
            <a:r>
              <a:rPr lang="es-ES" sz="1600" dirty="0">
                <a:solidFill>
                  <a:schemeClr val="accent4"/>
                </a:solidFill>
                <a:latin typeface="Fira Sans Condensed Light" panose="020B0604020202020204" charset="0"/>
                <a:cs typeface="Times New Roman" panose="02020603050405020304" pitchFamily="18" charset="0"/>
              </a:rPr>
              <a:t>.</a:t>
            </a:r>
            <a:endParaRPr lang="es-ES" dirty="0">
              <a:solidFill>
                <a:srgbClr val="F3F3F3"/>
              </a:solidFill>
              <a:latin typeface="Fira Sans Condensed Light"/>
              <a:ea typeface="Fira Sans Condensed Light"/>
              <a:cs typeface="Fira Sans Condensed Light"/>
              <a:sym typeface="Fira Sans Condensed Light"/>
            </a:endParaRPr>
          </a:p>
        </p:txBody>
      </p:sp>
      <p:sp>
        <p:nvSpPr>
          <p:cNvPr id="34" name="Google Shape;1711;p42">
            <a:extLst>
              <a:ext uri="{FF2B5EF4-FFF2-40B4-BE49-F238E27FC236}">
                <a16:creationId xmlns:a16="http://schemas.microsoft.com/office/drawing/2014/main" id="{347919EC-02FB-51A7-C9F5-9BC24074AF11}"/>
              </a:ext>
            </a:extLst>
          </p:cNvPr>
          <p:cNvSpPr txBox="1"/>
          <p:nvPr/>
        </p:nvSpPr>
        <p:spPr>
          <a:xfrm>
            <a:off x="2076925" y="1415917"/>
            <a:ext cx="6304946" cy="349200"/>
          </a:xfrm>
          <a:prstGeom prst="rect">
            <a:avLst/>
          </a:prstGeom>
          <a:noFill/>
          <a:ln>
            <a:noFill/>
          </a:ln>
        </p:spPr>
        <p:txBody>
          <a:bodyPr spcFirstLastPara="1" wrap="square" lIns="91425" tIns="54850" rIns="91425" bIns="0" anchor="t" anchorCtr="0">
            <a:noAutofit/>
          </a:bodyPr>
          <a:lstStyle/>
          <a:p>
            <a:pPr lvl="0">
              <a:spcAft>
                <a:spcPts val="1600"/>
              </a:spcAft>
            </a:pPr>
            <a:r>
              <a:rPr lang="es-ES" sz="2200" b="1" dirty="0">
                <a:solidFill>
                  <a:srgbClr val="F3F3F3"/>
                </a:solidFill>
                <a:latin typeface="Rajdhani"/>
                <a:ea typeface="Rajdhani"/>
                <a:cs typeface="Rajdhani"/>
                <a:sym typeface="Rajdhani"/>
              </a:rPr>
              <a:t>Objetivos particulares del curso</a:t>
            </a:r>
            <a:endParaRPr sz="2200" b="1" dirty="0">
              <a:solidFill>
                <a:srgbClr val="F3F3F3"/>
              </a:solidFill>
              <a:latin typeface="Rajdhani"/>
              <a:ea typeface="Rajdhani"/>
              <a:cs typeface="Rajdhani"/>
              <a:sym typeface="Rajdhani"/>
            </a:endParaRPr>
          </a:p>
        </p:txBody>
      </p:sp>
      <p:pic>
        <p:nvPicPr>
          <p:cNvPr id="28674" name="Picture 2" descr="Idea y objetivo concepto | Vector Premium">
            <a:extLst>
              <a:ext uri="{FF2B5EF4-FFF2-40B4-BE49-F238E27FC236}">
                <a16:creationId xmlns:a16="http://schemas.microsoft.com/office/drawing/2014/main" id="{CD1C791C-F5F6-223E-C686-2470928A5643}"/>
              </a:ext>
            </a:extLst>
          </p:cNvPr>
          <p:cNvPicPr>
            <a:picLocks noChangeAspect="1" noChangeArrowheads="1"/>
          </p:cNvPicPr>
          <p:nvPr/>
        </p:nvPicPr>
        <p:blipFill>
          <a:blip r:embed="rId3"/>
          <a:srcRect b="4570"/>
          <a:stretch>
            <a:fillRect/>
          </a:stretch>
        </p:blipFill>
        <p:spPr bwMode="auto">
          <a:xfrm>
            <a:off x="1302027" y="1962976"/>
            <a:ext cx="557213" cy="531749"/>
          </a:xfrm>
          <a:prstGeom prst="rect">
            <a:avLst/>
          </a:prstGeom>
          <a:noFill/>
        </p:spPr>
      </p:pic>
      <p:sp>
        <p:nvSpPr>
          <p:cNvPr id="6" name="Google Shape;1603;p42">
            <a:extLst>
              <a:ext uri="{FF2B5EF4-FFF2-40B4-BE49-F238E27FC236}">
                <a16:creationId xmlns:a16="http://schemas.microsoft.com/office/drawing/2014/main" id="{EFFD6956-073D-A400-6A58-449116FE3279}"/>
              </a:ext>
            </a:extLst>
          </p:cNvPr>
          <p:cNvSpPr txBox="1"/>
          <p:nvPr/>
        </p:nvSpPr>
        <p:spPr>
          <a:xfrm>
            <a:off x="2038469" y="3210385"/>
            <a:ext cx="5967741" cy="88249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accent4"/>
                </a:solidFill>
                <a:latin typeface="Fira Sans Condensed Light" panose="020B0604020202020204" charset="0"/>
                <a:cs typeface="Times New Roman" panose="02020603050405020304" pitchFamily="18" charset="0"/>
              </a:rPr>
              <a:t>Evaluar el prototipo del sistema utilizando técnicas y herramientas para verificación y validación</a:t>
            </a:r>
            <a:r>
              <a:rPr lang="es-ES" sz="1600" dirty="0">
                <a:solidFill>
                  <a:schemeClr val="accent4"/>
                </a:solidFill>
                <a:latin typeface="Fira Sans Condensed Light" panose="020B0604020202020204" charset="0"/>
                <a:cs typeface="Times New Roman" panose="02020603050405020304" pitchFamily="18" charset="0"/>
              </a:rPr>
              <a:t>. El alumno instala el software, comprende el proceso de mantenimiento de software y determina cuando es necesario retirar el software.</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7" name="Picture 2" descr="Idea y objetivo concepto | Vector Premium">
            <a:extLst>
              <a:ext uri="{FF2B5EF4-FFF2-40B4-BE49-F238E27FC236}">
                <a16:creationId xmlns:a16="http://schemas.microsoft.com/office/drawing/2014/main" id="{1D8071ED-9AD2-E99C-33CD-25CF293CF767}"/>
              </a:ext>
            </a:extLst>
          </p:cNvPr>
          <p:cNvPicPr>
            <a:picLocks noChangeAspect="1" noChangeArrowheads="1"/>
          </p:cNvPicPr>
          <p:nvPr/>
        </p:nvPicPr>
        <p:blipFill>
          <a:blip r:embed="rId3"/>
          <a:srcRect b="4570"/>
          <a:stretch>
            <a:fillRect/>
          </a:stretch>
        </p:blipFill>
        <p:spPr bwMode="auto">
          <a:xfrm>
            <a:off x="1325218" y="3362351"/>
            <a:ext cx="557213" cy="531749"/>
          </a:xfrm>
          <a:prstGeom prst="rect">
            <a:avLst/>
          </a:prstGeom>
          <a:noFill/>
        </p:spPr>
      </p:pic>
      <p:sp>
        <p:nvSpPr>
          <p:cNvPr id="12" name="Google Shape;136;p27">
            <a:extLst>
              <a:ext uri="{FF2B5EF4-FFF2-40B4-BE49-F238E27FC236}">
                <a16:creationId xmlns:a16="http://schemas.microsoft.com/office/drawing/2014/main" id="{53738FBA-179E-A137-0736-1B568F4766BE}"/>
              </a:ext>
            </a:extLst>
          </p:cNvPr>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br>
              <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2F32917B-0497-2D5A-07A6-392002D24D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66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196547" y="1017526"/>
            <a:ext cx="161013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graphicFrame>
        <p:nvGraphicFramePr>
          <p:cNvPr id="647" name="Google Shape;647;p33"/>
          <p:cNvGraphicFramePr/>
          <p:nvPr>
            <p:extLst>
              <p:ext uri="{D42A27DB-BD31-4B8C-83A1-F6EECF244321}">
                <p14:modId xmlns:p14="http://schemas.microsoft.com/office/powerpoint/2010/main" val="2062792415"/>
              </p:ext>
            </p:extLst>
          </p:nvPr>
        </p:nvGraphicFramePr>
        <p:xfrm>
          <a:off x="1262270" y="1930898"/>
          <a:ext cx="6619460" cy="2651700"/>
        </p:xfrm>
        <a:graphic>
          <a:graphicData uri="http://schemas.openxmlformats.org/drawingml/2006/table">
            <a:tbl>
              <a:tblPr>
                <a:noFill/>
                <a:tableStyleId>{95E397FE-706D-4E7D-AA01-638484C1D090}</a:tableStyleId>
              </a:tblPr>
              <a:tblGrid>
                <a:gridCol w="1323892">
                  <a:extLst>
                    <a:ext uri="{9D8B030D-6E8A-4147-A177-3AD203B41FA5}">
                      <a16:colId xmlns:a16="http://schemas.microsoft.com/office/drawing/2014/main" val="20000"/>
                    </a:ext>
                  </a:extLst>
                </a:gridCol>
                <a:gridCol w="1323892">
                  <a:extLst>
                    <a:ext uri="{9D8B030D-6E8A-4147-A177-3AD203B41FA5}">
                      <a16:colId xmlns:a16="http://schemas.microsoft.com/office/drawing/2014/main" val="20001"/>
                    </a:ext>
                  </a:extLst>
                </a:gridCol>
                <a:gridCol w="1323892">
                  <a:extLst>
                    <a:ext uri="{9D8B030D-6E8A-4147-A177-3AD203B41FA5}">
                      <a16:colId xmlns:a16="http://schemas.microsoft.com/office/drawing/2014/main" val="20002"/>
                    </a:ext>
                  </a:extLst>
                </a:gridCol>
                <a:gridCol w="1323892">
                  <a:extLst>
                    <a:ext uri="{9D8B030D-6E8A-4147-A177-3AD203B41FA5}">
                      <a16:colId xmlns:a16="http://schemas.microsoft.com/office/drawing/2014/main" val="20003"/>
                    </a:ext>
                  </a:extLst>
                </a:gridCol>
                <a:gridCol w="1323892">
                  <a:extLst>
                    <a:ext uri="{9D8B030D-6E8A-4147-A177-3AD203B41FA5}">
                      <a16:colId xmlns:a16="http://schemas.microsoft.com/office/drawing/2014/main" val="20004"/>
                    </a:ext>
                  </a:extLst>
                </a:gridCol>
              </a:tblGrid>
              <a:tr h="371703">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M1</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M2</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M3</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M4</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lgn="ctr">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US" sz="3000" b="1" dirty="0">
                          <a:solidFill>
                            <a:srgbClr val="F3F3F3"/>
                          </a:solidFill>
                          <a:latin typeface="Rajdhani"/>
                          <a:ea typeface="Rajdhani"/>
                          <a:cs typeface="Rajdhani"/>
                          <a:sym typeface="Rajdhani"/>
                        </a:rPr>
                        <a:t>RETO</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lgn="ctr">
                      <a:solidFill>
                        <a:srgbClr val="F3F3F3"/>
                      </a:solidFill>
                      <a:prstDash val="solid"/>
                      <a:round/>
                      <a:headEnd type="none" w="sm" len="sm"/>
                      <a:tailEnd type="none" w="sm" len="sm"/>
                    </a:lnB>
                    <a:solidFill>
                      <a:srgbClr val="F3F3F3">
                        <a:alpha val="26570"/>
                      </a:srgbClr>
                    </a:solidFill>
                  </a:tcPr>
                </a:tc>
                <a:extLst>
                  <a:ext uri="{0D108BD9-81ED-4DB2-BD59-A6C34878D82A}">
                    <a16:rowId xmlns:a16="http://schemas.microsoft.com/office/drawing/2014/main" val="10000"/>
                  </a:ext>
                </a:extLst>
              </a:tr>
              <a:tr h="1907289">
                <a:tc>
                  <a:txBody>
                    <a:bodyPr/>
                    <a:lstStyle/>
                    <a:p>
                      <a:pPr marL="0" lvl="0" indent="0" algn="ctr" rtl="0">
                        <a:spcBef>
                          <a:spcPts val="0"/>
                        </a:spcBef>
                        <a:spcAft>
                          <a:spcPts val="0"/>
                        </a:spcAft>
                        <a:buNone/>
                      </a:pPr>
                      <a:r>
                        <a:rPr lang="es-ES" sz="1200" b="1" dirty="0">
                          <a:solidFill>
                            <a:srgbClr val="F3F3F3"/>
                          </a:solidFill>
                          <a:latin typeface="Fira Sans Condensed Light"/>
                          <a:ea typeface="Fira Sans Condensed Light"/>
                          <a:cs typeface="Fira Sans Condensed Light"/>
                          <a:sym typeface="Fira Sans Condensed Light"/>
                        </a:rPr>
                        <a:t>Introducción a la Ingeniería de Software</a:t>
                      </a: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dirty="0">
                          <a:solidFill>
                            <a:srgbClr val="F3F3F3"/>
                          </a:solidFill>
                          <a:latin typeface="Fira Sans Condensed Light"/>
                          <a:ea typeface="Fira Sans Condensed Light"/>
                          <a:cs typeface="Fira Sans Condensed Light"/>
                          <a:sym typeface="Fira Sans Condensed Light"/>
                        </a:rPr>
                        <a:t>Lunes, </a:t>
                      </a:r>
                      <a:r>
                        <a:rPr lang="en-US" sz="1200" dirty="0" err="1">
                          <a:solidFill>
                            <a:srgbClr val="F3F3F3"/>
                          </a:solidFill>
                          <a:latin typeface="Fira Sans Condensed Light"/>
                          <a:ea typeface="Fira Sans Condensed Light"/>
                          <a:cs typeface="Fira Sans Condensed Light"/>
                          <a:sym typeface="Fira Sans Condensed Light"/>
                        </a:rPr>
                        <a:t>Miércoles</a:t>
                      </a:r>
                      <a:r>
                        <a:rPr lang="en-US" sz="1200" baseline="0" dirty="0">
                          <a:solidFill>
                            <a:srgbClr val="F3F3F3"/>
                          </a:solidFill>
                          <a:latin typeface="Fira Sans Condensed Light"/>
                          <a:ea typeface="Fira Sans Condensed Light"/>
                          <a:cs typeface="Fira Sans Condensed Light"/>
                          <a:sym typeface="Fira Sans Condensed Light"/>
                        </a:rPr>
                        <a:t> y Viernes </a:t>
                      </a:r>
                    </a:p>
                    <a:p>
                      <a:pPr marL="0" lvl="0" indent="0" algn="ctr" rtl="0">
                        <a:spcBef>
                          <a:spcPts val="0"/>
                        </a:spcBef>
                        <a:spcAft>
                          <a:spcPts val="0"/>
                        </a:spcAft>
                        <a:buNone/>
                      </a:pPr>
                      <a:r>
                        <a:rPr lang="en-US" sz="1200" baseline="0" dirty="0">
                          <a:solidFill>
                            <a:srgbClr val="F3F3F3"/>
                          </a:solidFill>
                          <a:latin typeface="Fira Sans Condensed Light"/>
                          <a:ea typeface="Fira Sans Condensed Light"/>
                          <a:cs typeface="Fira Sans Condensed Light"/>
                          <a:sym typeface="Fira Sans Condensed Light"/>
                        </a:rPr>
                        <a:t>11:00 a 13:00</a:t>
                      </a:r>
                    </a:p>
                    <a:p>
                      <a:pPr marL="0" lvl="0" indent="0" algn="ctr" rtl="0">
                        <a:spcBef>
                          <a:spcPts val="0"/>
                        </a:spcBef>
                        <a:spcAft>
                          <a:spcPts val="0"/>
                        </a:spcAft>
                        <a:buNone/>
                      </a:pPr>
                      <a:r>
                        <a:rPr lang="en-US" sz="1200" baseline="0" dirty="0" err="1">
                          <a:solidFill>
                            <a:srgbClr val="F3F3F3"/>
                          </a:solidFill>
                          <a:latin typeface="Fira Sans Condensed Light"/>
                          <a:ea typeface="Fira Sans Condensed Light"/>
                          <a:cs typeface="Fira Sans Condensed Light"/>
                          <a:sym typeface="Fira Sans Condensed Light"/>
                        </a:rPr>
                        <a:t>Presencial</a:t>
                      </a:r>
                      <a:endParaRPr lang="en-US" sz="1200" baseline="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US" sz="1200" b="1" dirty="0" err="1">
                          <a:solidFill>
                            <a:srgbClr val="F3F3F3"/>
                          </a:solidFill>
                          <a:latin typeface="Fira Sans Condensed Light"/>
                          <a:ea typeface="Fira Sans Condensed Light"/>
                          <a:cs typeface="Fira Sans Condensed Light"/>
                          <a:sym typeface="Fira Sans Condensed Light"/>
                        </a:rPr>
                        <a:t>Medición</a:t>
                      </a: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dirty="0">
                          <a:solidFill>
                            <a:srgbClr val="F3F3F3"/>
                          </a:solidFill>
                          <a:latin typeface="Fira Sans Condensed Light"/>
                          <a:ea typeface="Fira Sans Condensed Light"/>
                          <a:cs typeface="Fira Sans Condensed Light"/>
                          <a:sym typeface="Fira Sans Condensed Light"/>
                        </a:rPr>
                        <a:t>Lunes, </a:t>
                      </a:r>
                      <a:r>
                        <a:rPr lang="en-US" sz="1200" dirty="0" err="1">
                          <a:solidFill>
                            <a:srgbClr val="F3F3F3"/>
                          </a:solidFill>
                          <a:latin typeface="Fira Sans Condensed Light"/>
                          <a:ea typeface="Fira Sans Condensed Light"/>
                          <a:cs typeface="Fira Sans Condensed Light"/>
                          <a:sym typeface="Fira Sans Condensed Light"/>
                        </a:rPr>
                        <a:t>Miércoles</a:t>
                      </a:r>
                      <a:r>
                        <a:rPr lang="en-US" sz="1200" baseline="0" dirty="0">
                          <a:solidFill>
                            <a:srgbClr val="F3F3F3"/>
                          </a:solidFill>
                          <a:latin typeface="Fira Sans Condensed Light"/>
                          <a:ea typeface="Fira Sans Condensed Light"/>
                          <a:cs typeface="Fira Sans Condensed Light"/>
                          <a:sym typeface="Fira Sans Condensed Light"/>
                        </a:rPr>
                        <a:t> y Viernes </a:t>
                      </a:r>
                    </a:p>
                    <a:p>
                      <a:pPr marL="0" lvl="0" indent="0" algn="ctr" rtl="0">
                        <a:spcBef>
                          <a:spcPts val="0"/>
                        </a:spcBef>
                        <a:spcAft>
                          <a:spcPts val="0"/>
                        </a:spcAft>
                        <a:buNone/>
                      </a:pPr>
                      <a:r>
                        <a:rPr lang="en-US" sz="1200" baseline="0" dirty="0">
                          <a:solidFill>
                            <a:srgbClr val="F3F3F3"/>
                          </a:solidFill>
                          <a:latin typeface="Fira Sans Condensed Light"/>
                          <a:ea typeface="Fira Sans Condensed Light"/>
                          <a:cs typeface="Fira Sans Condensed Light"/>
                          <a:sym typeface="Fira Sans Condensed Light"/>
                        </a:rPr>
                        <a:t>11:00 a 13:00</a:t>
                      </a:r>
                    </a:p>
                    <a:p>
                      <a:pPr marL="0" lvl="0" indent="0" algn="ctr" rtl="0">
                        <a:spcBef>
                          <a:spcPts val="0"/>
                        </a:spcBef>
                        <a:spcAft>
                          <a:spcPts val="0"/>
                        </a:spcAft>
                        <a:buNone/>
                      </a:pPr>
                      <a:r>
                        <a:rPr lang="en-US" sz="1200" baseline="0" dirty="0" err="1">
                          <a:solidFill>
                            <a:srgbClr val="F3F3F3"/>
                          </a:solidFill>
                          <a:latin typeface="Fira Sans Condensed Light"/>
                          <a:ea typeface="Fira Sans Condensed Light"/>
                          <a:cs typeface="Fira Sans Condensed Light"/>
                          <a:sym typeface="Fira Sans Condensed Light"/>
                        </a:rPr>
                        <a:t>Presencial</a:t>
                      </a:r>
                      <a:endParaRPr lang="en-US" sz="1200" baseline="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s-ES" sz="1200" b="1" dirty="0">
                          <a:solidFill>
                            <a:srgbClr val="F3F3F3"/>
                          </a:solidFill>
                          <a:latin typeface="Fira Sans Condensed Light"/>
                          <a:ea typeface="Fira Sans Condensed Light"/>
                          <a:cs typeface="Fira Sans Condensed Light"/>
                          <a:sym typeface="Fira Sans Condensed Light"/>
                        </a:rPr>
                        <a:t>Ingeniería de Requerimiento</a:t>
                      </a:r>
                    </a:p>
                    <a:p>
                      <a:pPr marL="0" lvl="0" indent="0" algn="ctr" rtl="0">
                        <a:spcBef>
                          <a:spcPts val="0"/>
                        </a:spcBef>
                        <a:spcAft>
                          <a:spcPts val="0"/>
                        </a:spcAft>
                        <a:buNone/>
                      </a:pP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dirty="0">
                          <a:solidFill>
                            <a:srgbClr val="F3F3F3"/>
                          </a:solidFill>
                          <a:latin typeface="Fira Sans Condensed Light"/>
                          <a:ea typeface="Fira Sans Condensed Light"/>
                          <a:cs typeface="Fira Sans Condensed Light"/>
                          <a:sym typeface="Fira Sans Condensed Light"/>
                        </a:rPr>
                        <a:t>Lunes, </a:t>
                      </a:r>
                      <a:r>
                        <a:rPr lang="en-US" sz="1200" dirty="0" err="1">
                          <a:solidFill>
                            <a:srgbClr val="F3F3F3"/>
                          </a:solidFill>
                          <a:latin typeface="Fira Sans Condensed Light"/>
                          <a:ea typeface="Fira Sans Condensed Light"/>
                          <a:cs typeface="Fira Sans Condensed Light"/>
                          <a:sym typeface="Fira Sans Condensed Light"/>
                        </a:rPr>
                        <a:t>Miércoles</a:t>
                      </a:r>
                      <a:r>
                        <a:rPr lang="en-US" sz="1200" baseline="0" dirty="0">
                          <a:solidFill>
                            <a:srgbClr val="F3F3F3"/>
                          </a:solidFill>
                          <a:latin typeface="Fira Sans Condensed Light"/>
                          <a:ea typeface="Fira Sans Condensed Light"/>
                          <a:cs typeface="Fira Sans Condensed Light"/>
                          <a:sym typeface="Fira Sans Condensed Light"/>
                        </a:rPr>
                        <a:t> y Viernes </a:t>
                      </a:r>
                    </a:p>
                    <a:p>
                      <a:pPr marL="0" lvl="0" indent="0" algn="ctr" rtl="0">
                        <a:spcBef>
                          <a:spcPts val="0"/>
                        </a:spcBef>
                        <a:spcAft>
                          <a:spcPts val="0"/>
                        </a:spcAft>
                        <a:buNone/>
                      </a:pPr>
                      <a:r>
                        <a:rPr lang="en-US" sz="1200" baseline="0" dirty="0">
                          <a:solidFill>
                            <a:srgbClr val="F3F3F3"/>
                          </a:solidFill>
                          <a:latin typeface="Fira Sans Condensed Light"/>
                          <a:ea typeface="Fira Sans Condensed Light"/>
                          <a:cs typeface="Fira Sans Condensed Light"/>
                          <a:sym typeface="Fira Sans Condensed Light"/>
                        </a:rPr>
                        <a:t>11:00 a 13:00</a:t>
                      </a:r>
                    </a:p>
                    <a:p>
                      <a:pPr marL="0" lvl="0" indent="0" algn="ctr" rtl="0">
                        <a:spcBef>
                          <a:spcPts val="0"/>
                        </a:spcBef>
                        <a:spcAft>
                          <a:spcPts val="0"/>
                        </a:spcAft>
                        <a:buNone/>
                      </a:pPr>
                      <a:r>
                        <a:rPr lang="en-US" sz="1200" baseline="0" dirty="0" err="1">
                          <a:solidFill>
                            <a:srgbClr val="F3F3F3"/>
                          </a:solidFill>
                          <a:latin typeface="Fira Sans Condensed Light"/>
                          <a:ea typeface="Fira Sans Condensed Light"/>
                          <a:cs typeface="Fira Sans Condensed Light"/>
                          <a:sym typeface="Fira Sans Condensed Light"/>
                        </a:rPr>
                        <a:t>Presencial</a:t>
                      </a:r>
                      <a:endParaRPr lang="en-US" sz="1200" baseline="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US" sz="1200" b="1" dirty="0" err="1">
                          <a:solidFill>
                            <a:srgbClr val="F3F3F3"/>
                          </a:solidFill>
                          <a:latin typeface="Fira Sans Condensed Light"/>
                          <a:ea typeface="Fira Sans Condensed Light"/>
                          <a:cs typeface="Fira Sans Condensed Light"/>
                          <a:sym typeface="Fira Sans Condensed Light"/>
                        </a:rPr>
                        <a:t>Modelado</a:t>
                      </a:r>
                      <a:r>
                        <a:rPr lang="en-US" sz="1200" b="1" dirty="0">
                          <a:solidFill>
                            <a:srgbClr val="F3F3F3"/>
                          </a:solidFill>
                          <a:latin typeface="Fira Sans Condensed Light"/>
                          <a:ea typeface="Fira Sans Condensed Light"/>
                          <a:cs typeface="Fira Sans Condensed Light"/>
                          <a:sym typeface="Fira Sans Condensed Light"/>
                        </a:rPr>
                        <a:t> del </a:t>
                      </a:r>
                      <a:r>
                        <a:rPr lang="en-US" sz="1200" b="1" dirty="0" err="1">
                          <a:solidFill>
                            <a:srgbClr val="F3F3F3"/>
                          </a:solidFill>
                          <a:latin typeface="Fira Sans Condensed Light"/>
                          <a:ea typeface="Fira Sans Condensed Light"/>
                          <a:cs typeface="Fira Sans Condensed Light"/>
                          <a:sym typeface="Fira Sans Condensed Light"/>
                        </a:rPr>
                        <a:t>Análisis</a:t>
                      </a: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dirty="0">
                          <a:solidFill>
                            <a:srgbClr val="F3F3F3"/>
                          </a:solidFill>
                          <a:latin typeface="Fira Sans Condensed Light"/>
                          <a:ea typeface="Fira Sans Condensed Light"/>
                          <a:cs typeface="Fira Sans Condensed Light"/>
                          <a:sym typeface="Fira Sans Condensed Light"/>
                        </a:rPr>
                        <a:t>Lunes, </a:t>
                      </a:r>
                      <a:r>
                        <a:rPr lang="en-US" sz="1200" dirty="0" err="1">
                          <a:solidFill>
                            <a:srgbClr val="F3F3F3"/>
                          </a:solidFill>
                          <a:latin typeface="Fira Sans Condensed Light"/>
                          <a:ea typeface="Fira Sans Condensed Light"/>
                          <a:cs typeface="Fira Sans Condensed Light"/>
                          <a:sym typeface="Fira Sans Condensed Light"/>
                        </a:rPr>
                        <a:t>Miércoles</a:t>
                      </a:r>
                      <a:r>
                        <a:rPr lang="en-US" sz="1200" baseline="0" dirty="0">
                          <a:solidFill>
                            <a:srgbClr val="F3F3F3"/>
                          </a:solidFill>
                          <a:latin typeface="Fira Sans Condensed Light"/>
                          <a:ea typeface="Fira Sans Condensed Light"/>
                          <a:cs typeface="Fira Sans Condensed Light"/>
                          <a:sym typeface="Fira Sans Condensed Light"/>
                        </a:rPr>
                        <a:t> y Viernes </a:t>
                      </a:r>
                    </a:p>
                    <a:p>
                      <a:pPr marL="0" lvl="0" indent="0" algn="ctr" rtl="0">
                        <a:spcBef>
                          <a:spcPts val="0"/>
                        </a:spcBef>
                        <a:spcAft>
                          <a:spcPts val="0"/>
                        </a:spcAft>
                        <a:buNone/>
                      </a:pPr>
                      <a:r>
                        <a:rPr lang="en-US" sz="1200" baseline="0" dirty="0">
                          <a:solidFill>
                            <a:srgbClr val="F3F3F3"/>
                          </a:solidFill>
                          <a:latin typeface="Fira Sans Condensed Light"/>
                          <a:ea typeface="Fira Sans Condensed Light"/>
                          <a:cs typeface="Fira Sans Condensed Light"/>
                          <a:sym typeface="Fira Sans Condensed Light"/>
                        </a:rPr>
                        <a:t>11:00 a 13:00</a:t>
                      </a:r>
                    </a:p>
                    <a:p>
                      <a:pPr marL="0" lvl="0" indent="0" algn="ctr" rtl="0">
                        <a:spcBef>
                          <a:spcPts val="0"/>
                        </a:spcBef>
                        <a:spcAft>
                          <a:spcPts val="0"/>
                        </a:spcAft>
                        <a:buNone/>
                      </a:pPr>
                      <a:r>
                        <a:rPr lang="en-US" sz="1200" baseline="0" dirty="0" err="1">
                          <a:solidFill>
                            <a:srgbClr val="F3F3F3"/>
                          </a:solidFill>
                          <a:latin typeface="Fira Sans Condensed Light"/>
                          <a:ea typeface="Fira Sans Condensed Light"/>
                          <a:cs typeface="Fira Sans Condensed Light"/>
                          <a:sym typeface="Fira Sans Condensed Light"/>
                        </a:rPr>
                        <a:t>Presencial</a:t>
                      </a:r>
                      <a:endParaRPr lang="en-US" sz="1200" baseline="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txBody>
                  <a:tcPr marL="91425" marR="91425" marT="91425" marB="91425" anchor="ctr">
                    <a:lnL w="19050" cap="flat" cmpd="sng">
                      <a:solidFill>
                        <a:srgbClr val="F3F3F3"/>
                      </a:solidFill>
                      <a:prstDash val="solid"/>
                      <a:round/>
                      <a:headEnd type="none" w="sm" len="sm"/>
                      <a:tailEnd type="none" w="sm" len="sm"/>
                    </a:lnL>
                    <a:lnR w="19050" cap="flat" cmpd="sng" algn="ctr">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200" b="1" dirty="0">
                          <a:solidFill>
                            <a:srgbClr val="F3F3F3"/>
                          </a:solidFill>
                          <a:latin typeface="Fira Sans Condensed Light"/>
                          <a:ea typeface="Fira Sans Condensed Light"/>
                          <a:cs typeface="Fira Sans Condensed Light"/>
                          <a:sym typeface="Fira Sans Condensed Light"/>
                        </a:rPr>
                        <a:t>Diseño del Software y Pruebas del Software y Mantenimiento</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lgn="ctr">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extLst>
                  <a:ext uri="{0D108BD9-81ED-4DB2-BD59-A6C34878D82A}">
                    <a16:rowId xmlns:a16="http://schemas.microsoft.com/office/drawing/2014/main" val="10001"/>
                  </a:ext>
                </a:extLst>
              </a:tr>
            </a:tbl>
          </a:graphicData>
        </a:graphic>
      </p:graphicFrame>
      <p:pic>
        <p:nvPicPr>
          <p:cNvPr id="30722" name="Picture 2" descr="Trucos para organizar mejor la agenda de trabajo | Organizar tareas"/>
          <p:cNvPicPr>
            <a:picLocks noChangeAspect="1" noChangeArrowheads="1"/>
          </p:cNvPicPr>
          <p:nvPr/>
        </p:nvPicPr>
        <p:blipFill>
          <a:blip r:embed="rId3"/>
          <a:srcRect/>
          <a:stretch>
            <a:fillRect/>
          </a:stretch>
        </p:blipFill>
        <p:spPr bwMode="auto">
          <a:xfrm>
            <a:off x="404054" y="898985"/>
            <a:ext cx="1414807" cy="874608"/>
          </a:xfrm>
          <a:prstGeom prst="rect">
            <a:avLst/>
          </a:prstGeom>
          <a:noFill/>
        </p:spPr>
      </p:pic>
      <p:cxnSp>
        <p:nvCxnSpPr>
          <p:cNvPr id="8" name="Google Shape;137;p27"/>
          <p:cNvCxnSpPr/>
          <p:nvPr/>
        </p:nvCxnSpPr>
        <p:spPr>
          <a:xfrm>
            <a:off x="2060232" y="1014863"/>
            <a:ext cx="0" cy="6306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52248"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D8752CCB-62C4-A013-4442-DC5A405A1F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3121458" y="1416912"/>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DINÁMICA DE CLASES </a:t>
            </a:r>
            <a:endParaRPr dirty="0"/>
          </a:p>
        </p:txBody>
      </p:sp>
      <p:cxnSp>
        <p:nvCxnSpPr>
          <p:cNvPr id="8" name="Google Shape;137;p27"/>
          <p:cNvCxnSpPr/>
          <p:nvPr/>
        </p:nvCxnSpPr>
        <p:spPr>
          <a:xfrm>
            <a:off x="2943102" y="1403738"/>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3"/>
          <a:srcRect/>
          <a:stretch>
            <a:fillRect/>
          </a:stretch>
        </p:blipFill>
        <p:spPr bwMode="auto">
          <a:xfrm>
            <a:off x="291044" y="1051034"/>
            <a:ext cx="2410373" cy="1355835"/>
          </a:xfrm>
          <a:prstGeom prst="rect">
            <a:avLst/>
          </a:prstGeom>
          <a:noFill/>
        </p:spPr>
      </p:pic>
      <p:sp>
        <p:nvSpPr>
          <p:cNvPr id="9" name="Google Shape;1762;p45"/>
          <p:cNvSpPr txBox="1">
            <a:spLocks/>
          </p:cNvSpPr>
          <p:nvPr/>
        </p:nvSpPr>
        <p:spPr>
          <a:xfrm>
            <a:off x="1303288" y="2837794"/>
            <a:ext cx="6654857" cy="169216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endParaRPr lang="es-ES" sz="1400" b="1" dirty="0"/>
          </a:p>
          <a:p>
            <a:pPr>
              <a:buNone/>
            </a:pPr>
            <a:endParaRPr lang="es-ES" sz="1400" b="1" dirty="0"/>
          </a:p>
          <a:p>
            <a:r>
              <a:rPr lang="en-US" sz="1600" b="1" dirty="0" err="1">
                <a:solidFill>
                  <a:schemeClr val="bg1">
                    <a:lumMod val="60000"/>
                    <a:lumOff val="40000"/>
                  </a:schemeClr>
                </a:solidFill>
              </a:rPr>
              <a:t>Introducción</a:t>
            </a:r>
            <a:r>
              <a:rPr lang="en-US" sz="1600" b="1" dirty="0">
                <a:solidFill>
                  <a:schemeClr val="bg1">
                    <a:lumMod val="60000"/>
                    <a:lumOff val="40000"/>
                  </a:schemeClr>
                </a:solidFill>
              </a:rPr>
              <a:t>:</a:t>
            </a:r>
            <a:r>
              <a:rPr lang="en-US" sz="1600" b="1" dirty="0"/>
              <a:t> </a:t>
            </a:r>
            <a:r>
              <a:rPr lang="en-US" sz="1600" dirty="0" err="1"/>
              <a:t>Teória</a:t>
            </a:r>
            <a:r>
              <a:rPr lang="en-US" sz="1600" dirty="0"/>
              <a:t> y </a:t>
            </a:r>
            <a:r>
              <a:rPr lang="en-US" sz="1600" dirty="0" err="1"/>
              <a:t>descripción</a:t>
            </a:r>
            <a:r>
              <a:rPr lang="en-US" sz="1600" dirty="0"/>
              <a:t> de </a:t>
            </a:r>
            <a:r>
              <a:rPr lang="en-US" sz="1600" dirty="0" err="1"/>
              <a:t>conceptos</a:t>
            </a:r>
            <a:r>
              <a:rPr lang="en-US" sz="1600" dirty="0"/>
              <a:t> y </a:t>
            </a:r>
            <a:r>
              <a:rPr lang="en-US" sz="1600" dirty="0" err="1"/>
              <a:t>procedimientos</a:t>
            </a:r>
            <a:r>
              <a:rPr lang="en-US" sz="1600" dirty="0"/>
              <a:t>.</a:t>
            </a:r>
            <a:endParaRPr lang="es-ES" sz="1600" dirty="0"/>
          </a:p>
          <a:p>
            <a:endParaRPr lang="es-ES" sz="1600" b="1" dirty="0"/>
          </a:p>
          <a:p>
            <a:r>
              <a:rPr lang="es-ES" sz="1600" b="1" dirty="0">
                <a:solidFill>
                  <a:schemeClr val="bg1">
                    <a:lumMod val="60000"/>
                    <a:lumOff val="40000"/>
                  </a:schemeClr>
                </a:solidFill>
              </a:rPr>
              <a:t>Desarrollo: </a:t>
            </a:r>
            <a:r>
              <a:rPr lang="es-ES" sz="1600" dirty="0"/>
              <a:t>Aplicación y seguimiento práctico de los conceptos teóricos.</a:t>
            </a:r>
          </a:p>
          <a:p>
            <a:endParaRPr lang="es-ES" sz="1600" b="1" dirty="0"/>
          </a:p>
          <a:p>
            <a:r>
              <a:rPr lang="es-ES" sz="1600" b="1" dirty="0">
                <a:solidFill>
                  <a:schemeClr val="bg1">
                    <a:lumMod val="60000"/>
                    <a:lumOff val="40000"/>
                  </a:schemeClr>
                </a:solidFill>
              </a:rPr>
              <a:t>Finalización:  </a:t>
            </a:r>
            <a:r>
              <a:rPr lang="es-ES" sz="1600" dirty="0"/>
              <a:t>Practica individual o por equipos de retos por sesión. </a:t>
            </a:r>
            <a:endParaRPr lang="en-US" sz="1600" dirty="0"/>
          </a:p>
          <a:p>
            <a:endParaRPr lang="es-ES" sz="1400" dirty="0"/>
          </a:p>
          <a:p>
            <a:pPr marL="1066800" lvl="2" indent="0">
              <a:buNone/>
            </a:pPr>
            <a:endParaRPr lang="en-US"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0F37C4E2-3592-419F-4733-7BFC59FE3E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7469</TotalTime>
  <Words>1035</Words>
  <Application>Microsoft Office PowerPoint</Application>
  <PresentationFormat>Presentación en pantalla (16:9)</PresentationFormat>
  <Paragraphs>223</Paragraphs>
  <Slides>19</Slides>
  <Notes>19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Anton</vt:lpstr>
      <vt:lpstr>Fira Sans Condensed Light</vt:lpstr>
      <vt:lpstr>Advent Pro Light</vt:lpstr>
      <vt:lpstr>Rajdhani</vt:lpstr>
      <vt:lpstr>Ai Tech Agency by Slidesgo</vt:lpstr>
      <vt:lpstr>Presentación de PowerPoint</vt:lpstr>
      <vt:lpstr>Bienvenida</vt:lpstr>
      <vt:lpstr>Presentación de PowerPoint</vt:lpstr>
      <vt:lpstr>Presentación de PowerPoint</vt:lpstr>
      <vt:lpstr>Presentación de PowerPoint</vt:lpstr>
      <vt:lpstr>Presentación de PowerPoint</vt:lpstr>
      <vt:lpstr>Presentación de PowerPoint</vt:lpstr>
      <vt:lpstr>AGENDA</vt:lpstr>
      <vt:lpstr>DINÁMICA DE CLASES </vt:lpstr>
      <vt:lpstr>ALFREDO GARCIA </vt:lpstr>
      <vt:lpstr>Evaluación</vt:lpstr>
      <vt:lpstr>Presentación de PowerPoint</vt:lpstr>
      <vt:lpstr>Presentación de PowerPoint</vt:lpstr>
      <vt:lpstr>Presentación de PowerPoint</vt:lpstr>
      <vt:lpstr>Presentación de PowerPoint</vt:lpstr>
      <vt:lpstr>Presentación de PowerPoint</vt:lpstr>
      <vt:lpstr>Presentación de PowerPoint</vt:lpstr>
      <vt:lpstr>Actividad 0 (Instalación)</vt:lpstr>
      <vt:lpstr>Repositorio del Grupo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249</cp:revision>
  <dcterms:modified xsi:type="dcterms:W3CDTF">2025-01-06T16:50:16Z</dcterms:modified>
</cp:coreProperties>
</file>