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35"/>
  </p:notesMasterIdLst>
  <p:sldIdLst>
    <p:sldId id="256" r:id="rId2"/>
    <p:sldId id="357" r:id="rId3"/>
    <p:sldId id="358" r:id="rId4"/>
    <p:sldId id="364" r:id="rId5"/>
    <p:sldId id="426" r:id="rId6"/>
    <p:sldId id="451" r:id="rId7"/>
    <p:sldId id="452" r:id="rId8"/>
    <p:sldId id="453" r:id="rId9"/>
    <p:sldId id="427" r:id="rId10"/>
    <p:sldId id="428" r:id="rId11"/>
    <p:sldId id="429" r:id="rId12"/>
    <p:sldId id="430" r:id="rId13"/>
    <p:sldId id="454" r:id="rId14"/>
    <p:sldId id="365" r:id="rId15"/>
    <p:sldId id="366" r:id="rId16"/>
    <p:sldId id="367" r:id="rId17"/>
    <p:sldId id="378" r:id="rId18"/>
    <p:sldId id="370" r:id="rId19"/>
    <p:sldId id="371" r:id="rId20"/>
    <p:sldId id="425" r:id="rId21"/>
    <p:sldId id="372" r:id="rId22"/>
    <p:sldId id="375" r:id="rId23"/>
    <p:sldId id="374" r:id="rId24"/>
    <p:sldId id="373" r:id="rId25"/>
    <p:sldId id="376" r:id="rId26"/>
    <p:sldId id="377" r:id="rId27"/>
    <p:sldId id="455" r:id="rId28"/>
    <p:sldId id="412" r:id="rId29"/>
    <p:sldId id="456" r:id="rId30"/>
    <p:sldId id="414" r:id="rId31"/>
    <p:sldId id="413" r:id="rId32"/>
    <p:sldId id="433" r:id="rId33"/>
    <p:sldId id="434" r:id="rId34"/>
  </p:sldIdLst>
  <p:sldSz cx="9144000" cy="5143500" type="screen16x9"/>
  <p:notesSz cx="6858000" cy="9144000"/>
  <p:embeddedFontLst>
    <p:embeddedFont>
      <p:font typeface="Advent Pro Light" panose="020B0604020202020204" charset="0"/>
      <p:regular r:id="rId36"/>
      <p:bold r:id="rId37"/>
    </p:embeddedFont>
    <p:embeddedFont>
      <p:font typeface="Anton" pitchFamily="2" charset="0"/>
      <p:regular r:id="rId38"/>
    </p:embeddedFont>
    <p:embeddedFont>
      <p:font typeface="Fira Sans Condensed Light" panose="020B0403050000020004" pitchFamily="34" charset="0"/>
      <p:regular r:id="rId39"/>
      <p:bold r:id="rId40"/>
      <p:italic r:id="rId41"/>
      <p:boldItalic r:id="rId42"/>
    </p:embeddedFont>
    <p:embeddedFont>
      <p:font typeface="Rajdhani" panose="020B0604020202020204" charset="0"/>
      <p:regular r:id="rId43"/>
      <p:bold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909" autoAdjust="0"/>
  </p:normalViewPr>
  <p:slideViewPr>
    <p:cSldViewPr snapToGrid="0">
      <p:cViewPr varScale="1">
        <p:scale>
          <a:sx n="82" d="100"/>
          <a:sy n="82" d="100"/>
        </p:scale>
        <p:origin x="105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BAF36046-404A-BC35-AC6E-39598685EB44}"/>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B6395D9B-91E7-1320-36A6-01108FA1E5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5A38EEF9-F33B-3D45-FC2C-49AEF95145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0547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C6A10F78-3E4A-C301-5A29-2E27F0A99B8B}"/>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18714DBF-657C-CA79-8E09-C88078AE2E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5942CF92-9F27-CDE4-F60F-2105226138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8818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41C11FDC-362C-F7AF-8789-2C9398758C20}"/>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83A9E02D-616A-5464-3A3F-1E5C67DB66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6B8E173C-725F-477E-5F51-ED3D581F17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95824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6308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507985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BB472C50-9B4B-A04D-E9AB-838E7A27723A}"/>
            </a:ext>
          </a:extLst>
        </p:cNvPr>
        <p:cNvGrpSpPr/>
        <p:nvPr/>
      </p:nvGrpSpPr>
      <p:grpSpPr>
        <a:xfrm>
          <a:off x="0" y="0"/>
          <a:ext cx="0" cy="0"/>
          <a:chOff x="0" y="0"/>
          <a:chExt cx="0" cy="0"/>
        </a:xfrm>
      </p:grpSpPr>
      <p:sp>
        <p:nvSpPr>
          <p:cNvPr id="171" name="Google Shape;171;g708a6ee8a1_0_403:notes">
            <a:extLst>
              <a:ext uri="{FF2B5EF4-FFF2-40B4-BE49-F238E27FC236}">
                <a16:creationId xmlns:a16="http://schemas.microsoft.com/office/drawing/2014/main" id="{3DCF3D7A-0715-5782-5D3B-FB60DA2CFE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a:extLst>
              <a:ext uri="{FF2B5EF4-FFF2-40B4-BE49-F238E27FC236}">
                <a16:creationId xmlns:a16="http://schemas.microsoft.com/office/drawing/2014/main" id="{0614323A-4ADC-4BE7-B38A-444E7733C4E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784240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036DC1A6-6094-FE80-84FF-3B650C2096A1}"/>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84813921-B20E-B5C2-AE0A-429C01F4857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3096EA53-D181-A251-8039-0A7251F0192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24821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80646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9914638B-991D-E3A6-1E78-BEA30E04AEBE}"/>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68C9A9DB-A9D1-E997-B99C-84B4CC46B7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1951CDE8-09C3-B444-99A1-E7E929EB0FE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61718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08FAA432-29E1-0B1A-DC6D-34763C672389}"/>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7B274B49-0596-4C58-A061-9785D81C25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0B52DBA0-BECF-E158-4579-1EE67FE56C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206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0665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6308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a:extLst>
            <a:ext uri="{FF2B5EF4-FFF2-40B4-BE49-F238E27FC236}">
              <a16:creationId xmlns:a16="http://schemas.microsoft.com/office/drawing/2014/main" id="{751225F1-FE16-7B50-F98E-0B16099BBFB9}"/>
            </a:ext>
          </a:extLst>
        </p:cNvPr>
        <p:cNvGrpSpPr/>
        <p:nvPr/>
      </p:nvGrpSpPr>
      <p:grpSpPr>
        <a:xfrm>
          <a:off x="0" y="0"/>
          <a:ext cx="0" cy="0"/>
          <a:chOff x="0" y="0"/>
          <a:chExt cx="0" cy="0"/>
        </a:xfrm>
      </p:grpSpPr>
      <p:sp>
        <p:nvSpPr>
          <p:cNvPr id="643" name="Google Shape;643;g65abef0139_0_223:notes">
            <a:extLst>
              <a:ext uri="{FF2B5EF4-FFF2-40B4-BE49-F238E27FC236}">
                <a16:creationId xmlns:a16="http://schemas.microsoft.com/office/drawing/2014/main" id="{FCFD047A-AF48-89AF-6A1B-8D2E9CFF0E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a:extLst>
              <a:ext uri="{FF2B5EF4-FFF2-40B4-BE49-F238E27FC236}">
                <a16:creationId xmlns:a16="http://schemas.microsoft.com/office/drawing/2014/main" id="{A8F39465-4EB4-42EE-0672-13E47AD504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66742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a:extLst>
            <a:ext uri="{FF2B5EF4-FFF2-40B4-BE49-F238E27FC236}">
              <a16:creationId xmlns:a16="http://schemas.microsoft.com/office/drawing/2014/main" id="{20A0A034-9C4F-5594-FD98-64D2F9386FDC}"/>
            </a:ext>
          </a:extLst>
        </p:cNvPr>
        <p:cNvGrpSpPr/>
        <p:nvPr/>
      </p:nvGrpSpPr>
      <p:grpSpPr>
        <a:xfrm>
          <a:off x="0" y="0"/>
          <a:ext cx="0" cy="0"/>
          <a:chOff x="0" y="0"/>
          <a:chExt cx="0" cy="0"/>
        </a:xfrm>
      </p:grpSpPr>
      <p:sp>
        <p:nvSpPr>
          <p:cNvPr id="643" name="Google Shape;643;g65abef0139_0_223:notes">
            <a:extLst>
              <a:ext uri="{FF2B5EF4-FFF2-40B4-BE49-F238E27FC236}">
                <a16:creationId xmlns:a16="http://schemas.microsoft.com/office/drawing/2014/main" id="{6E183488-FCA0-A314-58C7-F2332E3247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a:extLst>
              <a:ext uri="{FF2B5EF4-FFF2-40B4-BE49-F238E27FC236}">
                <a16:creationId xmlns:a16="http://schemas.microsoft.com/office/drawing/2014/main" id="{FA41250C-E85F-7D43-5286-A0794EA8D1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38507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a:extLst>
            <a:ext uri="{FF2B5EF4-FFF2-40B4-BE49-F238E27FC236}">
              <a16:creationId xmlns:a16="http://schemas.microsoft.com/office/drawing/2014/main" id="{FC9F34C0-80EC-11DF-53A4-8762A704FB68}"/>
            </a:ext>
          </a:extLst>
        </p:cNvPr>
        <p:cNvGrpSpPr/>
        <p:nvPr/>
      </p:nvGrpSpPr>
      <p:grpSpPr>
        <a:xfrm>
          <a:off x="0" y="0"/>
          <a:ext cx="0" cy="0"/>
          <a:chOff x="0" y="0"/>
          <a:chExt cx="0" cy="0"/>
        </a:xfrm>
      </p:grpSpPr>
      <p:sp>
        <p:nvSpPr>
          <p:cNvPr id="643" name="Google Shape;643;g65abef0139_0_223:notes">
            <a:extLst>
              <a:ext uri="{FF2B5EF4-FFF2-40B4-BE49-F238E27FC236}">
                <a16:creationId xmlns:a16="http://schemas.microsoft.com/office/drawing/2014/main" id="{F5C2564F-50AD-0048-B600-311F643391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a:extLst>
              <a:ext uri="{FF2B5EF4-FFF2-40B4-BE49-F238E27FC236}">
                <a16:creationId xmlns:a16="http://schemas.microsoft.com/office/drawing/2014/main" id="{7F64D90F-5C16-FEF0-AE42-0901F046085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27940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25F3B4F2-DFD1-B67F-0AC9-C4FEB71A9109}"/>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F7F83ED3-6690-4A80-E9B4-DC80DF4DDE5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B25E6EDC-F07B-5C9A-A5A1-1330DDDFC5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101463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título 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extLst>
      <p:ext uri="{BB962C8B-B14F-4D97-AF65-F5344CB8AC3E}">
        <p14:creationId xmlns:p14="http://schemas.microsoft.com/office/powerpoint/2010/main" val="4267897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extLst>
      <p:ext uri="{BB962C8B-B14F-4D97-AF65-F5344CB8AC3E}">
        <p14:creationId xmlns:p14="http://schemas.microsoft.com/office/powerpoint/2010/main" val="884839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9" r:id="rId3"/>
    <p:sldLayoutId id="2147483666" r:id="rId4"/>
    <p:sldLayoutId id="2147483667" r:id="rId5"/>
    <p:sldLayoutId id="2147483670" r:id="rId6"/>
    <p:sldLayoutId id="2147483671" r:id="rId7"/>
    <p:sldLayoutId id="2147483672"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8.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9.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39787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ITIS013</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Ingeniería de Software I</a:t>
            </a: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15 de Enero del 2024</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pic>
        <p:nvPicPr>
          <p:cNvPr id="1026" name="Picture 2" descr="Virtual Horizon BUAP">
            <a:extLst>
              <a:ext uri="{FF2B5EF4-FFF2-40B4-BE49-F238E27FC236}">
                <a16:creationId xmlns:a16="http://schemas.microsoft.com/office/drawing/2014/main" id="{171633F6-0612-2C83-AC54-6A799E3077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207953"/>
            <a:ext cx="3597147" cy="18201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anim calcmode="lin" valueType="num">
                                      <p:cBhvr additive="base">
                                        <p:cTn id="1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anim calcmode="lin" valueType="num">
                                      <p:cBhvr additive="base">
                                        <p:cTn id="2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A5202E27-2E54-C558-54B3-A951604F7184}"/>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3B5D5A76-C02A-8FF6-DBAE-F857AE1B924C}"/>
              </a:ext>
            </a:extLst>
          </p:cNvPr>
          <p:cNvSpPr txBox="1">
            <a:spLocks/>
          </p:cNvSpPr>
          <p:nvPr/>
        </p:nvSpPr>
        <p:spPr>
          <a:xfrm>
            <a:off x="353155" y="304668"/>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Entendimiento del negocio y</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s-ES" sz="3000" b="1" dirty="0">
                <a:solidFill>
                  <a:srgbClr val="F3F3F3"/>
                </a:solidFill>
                <a:latin typeface="Rajdhani"/>
                <a:ea typeface="Rajdhani"/>
                <a:cs typeface="Rajdhani"/>
                <a:sym typeface="Rajdhani"/>
              </a:rPr>
              <a:t>Entendimiento de</a:t>
            </a: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 los datos</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Airbnb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6894E290-CB16-D44C-992F-F431E0EAD354}"/>
              </a:ext>
            </a:extLst>
          </p:cNvPr>
          <p:cNvCxnSpPr>
            <a:cxnSpLocks/>
          </p:cNvCxnSpPr>
          <p:nvPr/>
        </p:nvCxnSpPr>
        <p:spPr>
          <a:xfrm>
            <a:off x="373702" y="457200"/>
            <a:ext cx="0" cy="1113692"/>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a:extLst>
              <a:ext uri="{FF2B5EF4-FFF2-40B4-BE49-F238E27FC236}">
                <a16:creationId xmlns:a16="http://schemas.microsoft.com/office/drawing/2014/main" id="{BE7B670D-E120-A1D6-6BEA-542B36916765}"/>
              </a:ext>
            </a:extLst>
          </p:cNvPr>
          <p:cNvSpPr txBox="1"/>
          <p:nvPr/>
        </p:nvSpPr>
        <p:spPr>
          <a:xfrm>
            <a:off x="127516" y="1597969"/>
            <a:ext cx="2712067" cy="776047"/>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Airbnb?</a:t>
            </a:r>
          </a:p>
          <a:p>
            <a:pPr algn="just"/>
            <a:r>
              <a:rPr lang="es-ES" sz="1600" dirty="0">
                <a:solidFill>
                  <a:schemeClr val="accent4"/>
                </a:solidFill>
                <a:latin typeface="Fira Sans Condensed Light" panose="020B0604020202020204" charset="0"/>
                <a:cs typeface="Times New Roman" panose="02020603050405020304" pitchFamily="18" charset="0"/>
              </a:rPr>
              <a:t>Airbnb comenzó en 2008, cuando dos diseñadores que tenían espacio libre en casa recibieron a tres viajeros que buscaban un lugar donde hospedarse. En la actualidad, millones de anfitriones y huéspedes han creado cuentas gratuitas en Airbnb para disfrutar su visión compartida del mundo.</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EE538657-7D91-2262-56CD-2213F23912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Ventajas y desventajas de Airbnb - Entorno Turístico">
            <a:extLst>
              <a:ext uri="{FF2B5EF4-FFF2-40B4-BE49-F238E27FC236}">
                <a16:creationId xmlns:a16="http://schemas.microsoft.com/office/drawing/2014/main" id="{4CC6346A-DD6E-9913-E540-05C8EFE559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3374" y="1650023"/>
            <a:ext cx="6210626" cy="3493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957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C6E2AE3D-CF01-5942-63EA-802C5F548390}"/>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40222CBB-78F9-A426-4B2A-89D607F63FF0}"/>
              </a:ext>
            </a:extLst>
          </p:cNvPr>
          <p:cNvSpPr txBox="1">
            <a:spLocks/>
          </p:cNvSpPr>
          <p:nvPr/>
        </p:nvSpPr>
        <p:spPr>
          <a:xfrm>
            <a:off x="373702" y="396090"/>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Entendimiento del negocio y</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s-ES" sz="3000" b="1" dirty="0">
                <a:solidFill>
                  <a:srgbClr val="F3F3F3"/>
                </a:solidFill>
                <a:latin typeface="Rajdhani"/>
                <a:ea typeface="Rajdhani"/>
                <a:cs typeface="Rajdhani"/>
                <a:sym typeface="Rajdhani"/>
              </a:rPr>
              <a:t>Entendimiento de</a:t>
            </a: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 los datos</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Airbnb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82E383FB-61AA-34BF-5021-15EFEB72E743}"/>
              </a:ext>
            </a:extLst>
          </p:cNvPr>
          <p:cNvCxnSpPr>
            <a:cxnSpLocks/>
          </p:cNvCxnSpPr>
          <p:nvPr/>
        </p:nvCxnSpPr>
        <p:spPr>
          <a:xfrm>
            <a:off x="373703" y="591018"/>
            <a:ext cx="0" cy="1093885"/>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a:extLst>
              <a:ext uri="{FF2B5EF4-FFF2-40B4-BE49-F238E27FC236}">
                <a16:creationId xmlns:a16="http://schemas.microsoft.com/office/drawing/2014/main" id="{39A05BE7-B27C-571F-B1B6-591093AF933F}"/>
              </a:ext>
            </a:extLst>
          </p:cNvPr>
          <p:cNvSpPr txBox="1"/>
          <p:nvPr/>
        </p:nvSpPr>
        <p:spPr>
          <a:xfrm>
            <a:off x="150222" y="1747657"/>
            <a:ext cx="4750017" cy="776047"/>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Airbnb?</a:t>
            </a:r>
          </a:p>
          <a:p>
            <a:pPr algn="just"/>
            <a:r>
              <a:rPr lang="es-ES" sz="1600" b="1" dirty="0">
                <a:solidFill>
                  <a:schemeClr val="accent4"/>
                </a:solidFill>
                <a:latin typeface="Fira Sans Condensed Light" panose="020B0604020202020204" charset="0"/>
                <a:cs typeface="Times New Roman" panose="02020603050405020304" pitchFamily="18" charset="0"/>
              </a:rPr>
              <a:t>Airbnb</a:t>
            </a:r>
            <a:r>
              <a:rPr lang="es-ES" sz="1600" dirty="0">
                <a:solidFill>
                  <a:schemeClr val="accent4"/>
                </a:solidFill>
                <a:latin typeface="Fira Sans Condensed Light" panose="020B0604020202020204" charset="0"/>
                <a:cs typeface="Times New Roman" panose="02020603050405020304" pitchFamily="18" charset="0"/>
              </a:rPr>
              <a:t> es una compañía que ofrece una plataforma digital dedicada a la oferta de alojamientos a particulares y turísticos (</a:t>
            </a:r>
            <a:r>
              <a:rPr lang="es-ES" sz="1600" b="1" dirty="0">
                <a:solidFill>
                  <a:schemeClr val="accent4"/>
                </a:solidFill>
                <a:latin typeface="Fira Sans Condensed Light" panose="020B0604020202020204" charset="0"/>
                <a:cs typeface="Times New Roman" panose="02020603050405020304" pitchFamily="18" charset="0"/>
              </a:rPr>
              <a:t>alquiler vacacional) </a:t>
            </a:r>
            <a:r>
              <a:rPr lang="es-ES" sz="1600" dirty="0">
                <a:solidFill>
                  <a:schemeClr val="accent4"/>
                </a:solidFill>
                <a:latin typeface="Fira Sans Condensed Light" panose="020B0604020202020204" charset="0"/>
                <a:cs typeface="Times New Roman" panose="02020603050405020304" pitchFamily="18" charset="0"/>
              </a:rPr>
              <a:t>mediante la cual los anfitriones pueden publicitar y contratar el arriendo de sus propiedades con sus huéspedes; anfitriones y huéspedes pueden valorarse mutuamente, como referencia para futuros usuarios. El nombre es un acrónimo de </a:t>
            </a:r>
            <a:r>
              <a:rPr lang="es-ES" sz="1600" dirty="0" err="1">
                <a:solidFill>
                  <a:schemeClr val="accent4"/>
                </a:solidFill>
                <a:latin typeface="Fira Sans Condensed Light" panose="020B0604020202020204" charset="0"/>
                <a:cs typeface="Times New Roman" panose="02020603050405020304" pitchFamily="18" charset="0"/>
              </a:rPr>
              <a:t>airbed</a:t>
            </a:r>
            <a:r>
              <a:rPr lang="es-ES" sz="1600" dirty="0">
                <a:solidFill>
                  <a:schemeClr val="accent4"/>
                </a:solidFill>
                <a:latin typeface="Fira Sans Condensed Light" panose="020B0604020202020204" charset="0"/>
                <a:cs typeface="Times New Roman" panose="02020603050405020304" pitchFamily="18" charset="0"/>
              </a:rPr>
              <a:t> and </a:t>
            </a:r>
            <a:r>
              <a:rPr lang="es-ES" sz="1600" dirty="0" err="1">
                <a:solidFill>
                  <a:schemeClr val="accent4"/>
                </a:solidFill>
                <a:latin typeface="Fira Sans Condensed Light" panose="020B0604020202020204" charset="0"/>
                <a:cs typeface="Times New Roman" panose="02020603050405020304" pitchFamily="18" charset="0"/>
              </a:rPr>
              <a:t>breakfast</a:t>
            </a:r>
            <a:r>
              <a:rPr lang="es-ES" sz="1600" dirty="0">
                <a:solidFill>
                  <a:schemeClr val="accent4"/>
                </a:solidFill>
                <a:latin typeface="Fira Sans Condensed Light" panose="020B0604020202020204" charset="0"/>
                <a:cs typeface="Times New Roman" panose="02020603050405020304" pitchFamily="18" charset="0"/>
              </a:rPr>
              <a:t>. Airbnb tiene una oferta de unas </a:t>
            </a:r>
            <a:r>
              <a:rPr lang="es-ES" sz="1600" b="1" dirty="0">
                <a:solidFill>
                  <a:schemeClr val="accent4"/>
                </a:solidFill>
                <a:latin typeface="Fira Sans Condensed Light" panose="020B0604020202020204" charset="0"/>
                <a:cs typeface="Times New Roman" panose="02020603050405020304" pitchFamily="18" charset="0"/>
              </a:rPr>
              <a:t>2 000 000 propiedades </a:t>
            </a:r>
            <a:r>
              <a:rPr lang="es-ES" sz="1600" dirty="0">
                <a:solidFill>
                  <a:schemeClr val="accent4"/>
                </a:solidFill>
                <a:latin typeface="Fira Sans Condensed Light" panose="020B0604020202020204" charset="0"/>
                <a:cs typeface="Times New Roman" panose="02020603050405020304" pitchFamily="18" charset="0"/>
              </a:rPr>
              <a:t>en </a:t>
            </a:r>
            <a:r>
              <a:rPr lang="es-ES" sz="1600" b="1" dirty="0">
                <a:solidFill>
                  <a:schemeClr val="accent4"/>
                </a:solidFill>
                <a:latin typeface="Fira Sans Condensed Light" panose="020B0604020202020204" charset="0"/>
                <a:cs typeface="Times New Roman" panose="02020603050405020304" pitchFamily="18" charset="0"/>
              </a:rPr>
              <a:t>192 países y 33000 ciudades</a:t>
            </a:r>
            <a:r>
              <a:rPr lang="es-ES" sz="1600" dirty="0">
                <a:solidFill>
                  <a:schemeClr val="accent4"/>
                </a:solidFill>
                <a:latin typeface="Fira Sans Condensed Light" panose="020B0604020202020204" charset="0"/>
                <a:cs typeface="Times New Roman" panose="02020603050405020304" pitchFamily="18" charset="0"/>
              </a:rPr>
              <a:t>. Desde su creación en noviembre de 2008 hasta junio de 2012 se realizaron 10 millones de reservas.</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BB3E9A89-54B1-A36D-3CAD-246347E8EC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Qué es Airbnb y cómo funciona? Aquí te lo explicamos | Digital Trends  Español">
            <a:extLst>
              <a:ext uri="{FF2B5EF4-FFF2-40B4-BE49-F238E27FC236}">
                <a16:creationId xmlns:a16="http://schemas.microsoft.com/office/drawing/2014/main" id="{BE63A53C-82CD-3825-C384-E4E77FEA6D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0239" y="1926575"/>
            <a:ext cx="4127988" cy="2751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12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F52D102D-4F93-2281-AD1B-84D57A49F65F}"/>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14D65517-B315-20F3-73F7-775E2F157145}"/>
              </a:ext>
            </a:extLst>
          </p:cNvPr>
          <p:cNvSpPr txBox="1">
            <a:spLocks/>
          </p:cNvSpPr>
          <p:nvPr/>
        </p:nvSpPr>
        <p:spPr>
          <a:xfrm>
            <a:off x="373701" y="396090"/>
            <a:ext cx="6390514"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Situación Problema del Cliente Airbnb</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Airbnb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B1D4B36D-401E-3C30-4D45-EACE98052454}"/>
              </a:ext>
            </a:extLst>
          </p:cNvPr>
          <p:cNvCxnSpPr>
            <a:cxnSpLocks/>
          </p:cNvCxnSpPr>
          <p:nvPr/>
        </p:nvCxnSpPr>
        <p:spPr>
          <a:xfrm>
            <a:off x="373703" y="591018"/>
            <a:ext cx="0" cy="733690"/>
          </a:xfrm>
          <a:prstGeom prst="straightConnector1">
            <a:avLst/>
          </a:prstGeom>
          <a:noFill/>
          <a:ln w="19050" cap="flat" cmpd="sng">
            <a:solidFill>
              <a:srgbClr val="F3F3F3"/>
            </a:solidFill>
            <a:prstDash val="solid"/>
            <a:round/>
            <a:headEnd type="oval" w="med" len="med"/>
            <a:tailEnd type="oval" w="med" len="med"/>
          </a:ln>
        </p:spPr>
      </p:cxnSp>
      <p:pic>
        <p:nvPicPr>
          <p:cNvPr id="2" name="Picture 2" descr="Virtual Horizon BUAP">
            <a:extLst>
              <a:ext uri="{FF2B5EF4-FFF2-40B4-BE49-F238E27FC236}">
                <a16:creationId xmlns:a16="http://schemas.microsoft.com/office/drawing/2014/main" id="{F1DFC9E6-0912-C45F-AA4A-BB4A0FCC69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Qué es un Airbnb y cómo funciona?">
            <a:extLst>
              <a:ext uri="{FF2B5EF4-FFF2-40B4-BE49-F238E27FC236}">
                <a16:creationId xmlns:a16="http://schemas.microsoft.com/office/drawing/2014/main" id="{3BAA6F2B-463E-CF31-7295-9214B1F38A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2892" y="2029070"/>
            <a:ext cx="4431323" cy="2954215"/>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603;p42">
            <a:extLst>
              <a:ext uri="{FF2B5EF4-FFF2-40B4-BE49-F238E27FC236}">
                <a16:creationId xmlns:a16="http://schemas.microsoft.com/office/drawing/2014/main" id="{3C3535B6-139D-089A-B410-42BDA5585ADB}"/>
              </a:ext>
            </a:extLst>
          </p:cNvPr>
          <p:cNvSpPr txBox="1"/>
          <p:nvPr/>
        </p:nvSpPr>
        <p:spPr>
          <a:xfrm>
            <a:off x="352573" y="1456369"/>
            <a:ext cx="8662473" cy="572701"/>
          </a:xfrm>
          <a:prstGeom prst="rect">
            <a:avLst/>
          </a:prstGeom>
          <a:noFill/>
          <a:ln>
            <a:noFill/>
          </a:ln>
        </p:spPr>
        <p:txBody>
          <a:bodyPr spcFirstLastPara="1" wrap="square" lIns="91425" tIns="182875" rIns="91425" bIns="0" anchor="t" anchorCtr="0">
            <a:noAutofit/>
          </a:bodyPr>
          <a:lstStyle/>
          <a:p>
            <a:pPr algn="just"/>
            <a:r>
              <a:rPr lang="en-US" sz="2300" b="1" dirty="0" err="1">
                <a:solidFill>
                  <a:schemeClr val="tx2"/>
                </a:solidFill>
                <a:latin typeface="Fira Sans Condensed Light" panose="020B0604020202020204" charset="0"/>
                <a:cs typeface="Times New Roman" panose="02020603050405020304" pitchFamily="18" charset="0"/>
              </a:rPr>
              <a:t>Ingresar</a:t>
            </a:r>
            <a:r>
              <a:rPr lang="en-US" sz="2300" b="1" dirty="0">
                <a:solidFill>
                  <a:schemeClr val="tx2"/>
                </a:solidFill>
                <a:latin typeface="Fira Sans Condensed Light" panose="020B0604020202020204" charset="0"/>
                <a:cs typeface="Times New Roman" panose="02020603050405020304" pitchFamily="18" charset="0"/>
              </a:rPr>
              <a:t> a: </a:t>
            </a:r>
            <a:r>
              <a:rPr lang="en-US" sz="2300" b="1" dirty="0">
                <a:solidFill>
                  <a:srgbClr val="FFFF00"/>
                </a:solidFill>
                <a:latin typeface="Fira Sans Condensed Light" panose="020B0604020202020204" charset="0"/>
                <a:cs typeface="Times New Roman" panose="02020603050405020304" pitchFamily="18" charset="0"/>
              </a:rPr>
              <a:t>https://insideairbnb.com/get-the-data/</a:t>
            </a:r>
            <a:endParaRPr lang="en-US" sz="23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Tree>
    <p:extLst>
      <p:ext uri="{BB962C8B-B14F-4D97-AF65-F5344CB8AC3E}">
        <p14:creationId xmlns:p14="http://schemas.microsoft.com/office/powerpoint/2010/main" val="1446942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1960178" y="452645"/>
            <a:ext cx="4897589"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METODOLOGÍA CRISP DM</a:t>
            </a:r>
            <a:endParaRPr dirty="0"/>
          </a:p>
        </p:txBody>
      </p:sp>
      <p:cxnSp>
        <p:nvCxnSpPr>
          <p:cNvPr id="8" name="Google Shape;137;p27"/>
          <p:cNvCxnSpPr/>
          <p:nvPr/>
        </p:nvCxnSpPr>
        <p:spPr>
          <a:xfrm>
            <a:off x="1972511" y="435546"/>
            <a:ext cx="0" cy="630600"/>
          </a:xfrm>
          <a:prstGeom prst="straightConnector1">
            <a:avLst/>
          </a:prstGeom>
          <a:noFill/>
          <a:ln w="19050" cap="flat" cmpd="sng">
            <a:solidFill>
              <a:srgbClr val="F3F3F3"/>
            </a:solidFill>
            <a:prstDash val="solid"/>
            <a:round/>
            <a:headEnd type="oval" w="med" len="med"/>
            <a:tailEnd type="oval" w="med" len="med"/>
          </a:ln>
        </p:spPr>
      </p:cxnSp>
      <p:pic>
        <p:nvPicPr>
          <p:cNvPr id="36866" name="Picture 2" descr="Carrera de Desarrollo de Software en ISIL - Cuotas desde S/ 540"/>
          <p:cNvPicPr>
            <a:picLocks noChangeAspect="1" noChangeArrowheads="1"/>
          </p:cNvPicPr>
          <p:nvPr/>
        </p:nvPicPr>
        <p:blipFill>
          <a:blip r:embed="rId3"/>
          <a:srcRect/>
          <a:stretch>
            <a:fillRect/>
          </a:stretch>
        </p:blipFill>
        <p:spPr bwMode="auto">
          <a:xfrm>
            <a:off x="174871" y="280386"/>
            <a:ext cx="1608094" cy="904553"/>
          </a:xfrm>
          <a:prstGeom prst="rect">
            <a:avLst/>
          </a:prstGeom>
          <a:noFill/>
        </p:spPr>
      </p:pic>
      <p:sp>
        <p:nvSpPr>
          <p:cNvPr id="7" name="Google Shape;136;p27"/>
          <p:cNvSpPr txBox="1">
            <a:spLocks/>
          </p:cNvSpPr>
          <p:nvPr/>
        </p:nvSpPr>
        <p:spPr>
          <a:xfrm>
            <a:off x="283779" y="499312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1028" name="Picture 4">
            <a:extLst>
              <a:ext uri="{FF2B5EF4-FFF2-40B4-BE49-F238E27FC236}">
                <a16:creationId xmlns:a16="http://schemas.microsoft.com/office/drawing/2014/main" id="{C6907A6B-5948-3048-4E59-27D9DD901F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16639"/>
            <a:ext cx="9144000" cy="3546475"/>
          </a:xfrm>
          <a:prstGeom prst="rect">
            <a:avLst/>
          </a:prstGeom>
          <a:solidFill>
            <a:schemeClr val="bg1">
              <a:lumMod val="40000"/>
              <a:lumOff val="60000"/>
            </a:schemeClr>
          </a:solidFill>
        </p:spPr>
      </p:pic>
      <p:pic>
        <p:nvPicPr>
          <p:cNvPr id="2" name="Picture 2" descr="Virtual Horizon BUAP">
            <a:extLst>
              <a:ext uri="{FF2B5EF4-FFF2-40B4-BE49-F238E27FC236}">
                <a16:creationId xmlns:a16="http://schemas.microsoft.com/office/drawing/2014/main" id="{4F3066F4-39F6-9703-364A-BB4C140973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325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39938" name="Picture 2" descr="Analítica de Datos Aplicada a Riesgos Laborales y Seguridad y Salud en el  Trabajo | Universidad de Bogotá Jorge Tadeo Lozano"/>
          <p:cNvPicPr>
            <a:picLocks noChangeAspect="1" noChangeArrowheads="1"/>
          </p:cNvPicPr>
          <p:nvPr/>
        </p:nvPicPr>
        <p:blipFill>
          <a:blip r:embed="rId3"/>
          <a:srcRect/>
          <a:stretch>
            <a:fillRect/>
          </a:stretch>
        </p:blipFill>
        <p:spPr bwMode="auto">
          <a:xfrm>
            <a:off x="0" y="0"/>
            <a:ext cx="9144000" cy="5143500"/>
          </a:xfrm>
          <a:prstGeom prst="rect">
            <a:avLst/>
          </a:prstGeom>
          <a:noFill/>
        </p:spPr>
      </p:pic>
      <p:sp>
        <p:nvSpPr>
          <p:cNvPr id="699" name="Google Shape;699;p36"/>
          <p:cNvSpPr txBox="1">
            <a:spLocks noGrp="1"/>
          </p:cNvSpPr>
          <p:nvPr>
            <p:ph type="title"/>
          </p:nvPr>
        </p:nvSpPr>
        <p:spPr>
          <a:xfrm>
            <a:off x="1066941" y="509825"/>
            <a:ext cx="432486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ANALÍTICA DE DATOS</a:t>
            </a:r>
            <a:endParaRPr dirty="0"/>
          </a:p>
        </p:txBody>
      </p:sp>
      <p:sp>
        <p:nvSpPr>
          <p:cNvPr id="700" name="Google Shape;700;p36"/>
          <p:cNvSpPr txBox="1">
            <a:spLocks noGrp="1"/>
          </p:cNvSpPr>
          <p:nvPr>
            <p:ph type="subTitle" idx="4294967295"/>
          </p:nvPr>
        </p:nvSpPr>
        <p:spPr>
          <a:xfrm>
            <a:off x="409516" y="3551274"/>
            <a:ext cx="2252610" cy="1210527"/>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1" name="Google Shape;701;p36"/>
          <p:cNvSpPr txBox="1">
            <a:spLocks noGrp="1"/>
          </p:cNvSpPr>
          <p:nvPr>
            <p:ph type="subTitle" idx="4294967295"/>
          </p:nvPr>
        </p:nvSpPr>
        <p:spPr>
          <a:xfrm>
            <a:off x="3626068" y="3779475"/>
            <a:ext cx="1891861" cy="783900"/>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Cálculo de estadísticas básicas para describir la ubicación, escala y forma generales de los datos.</a:t>
            </a:r>
          </a:p>
        </p:txBody>
      </p:sp>
      <p:sp>
        <p:nvSpPr>
          <p:cNvPr id="702" name="Google Shape;702;p36"/>
          <p:cNvSpPr txBox="1">
            <a:spLocks noGrp="1"/>
          </p:cNvSpPr>
          <p:nvPr>
            <p:ph type="subTitle" idx="4294967295"/>
          </p:nvPr>
        </p:nvSpPr>
        <p:spPr>
          <a:xfrm>
            <a:off x="1387367" y="1125848"/>
            <a:ext cx="3142288"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3" name="Google Shape;703;p36"/>
          <p:cNvSpPr txBox="1">
            <a:spLocks noGrp="1"/>
          </p:cNvSpPr>
          <p:nvPr>
            <p:ph type="subTitle" idx="4294967295"/>
          </p:nvPr>
        </p:nvSpPr>
        <p:spPr>
          <a:xfrm>
            <a:off x="6897400" y="3779475"/>
            <a:ext cx="1532400" cy="783900"/>
          </a:xfrm>
          <a:prstGeom prst="rect">
            <a:avLst/>
          </a:prstGeom>
        </p:spPr>
        <p:txBody>
          <a:bodyPr spcFirstLastPara="1" wrap="square" lIns="91425" tIns="91425" rIns="91425" bIns="0" anchor="t" anchorCtr="0">
            <a:noAutofit/>
          </a:bodyPr>
          <a:lstStyle/>
          <a:p>
            <a:pPr marL="0" lvl="0" indent="0" algn="ctr" rtl="0">
              <a:lnSpc>
                <a:spcPct val="100000"/>
              </a:lnSpc>
              <a:spcBef>
                <a:spcPts val="0"/>
              </a:spcBef>
              <a:spcAft>
                <a:spcPts val="1600"/>
              </a:spcAft>
              <a:buNone/>
            </a:pPr>
            <a:r>
              <a:rPr lang="en" sz="1400" dirty="0">
                <a:solidFill>
                  <a:srgbClr val="F3F3F3"/>
                </a:solidFill>
              </a:rPr>
              <a:t>Busqueda de correlación de los datos.</a:t>
            </a:r>
            <a:endParaRPr sz="1400" dirty="0">
              <a:solidFill>
                <a:srgbClr val="F3F3F3"/>
              </a:solidFill>
            </a:endParaRPr>
          </a:p>
        </p:txBody>
      </p:sp>
      <p:sp>
        <p:nvSpPr>
          <p:cNvPr id="704" name="Google Shape;704;p36"/>
          <p:cNvSpPr txBox="1">
            <a:spLocks noGrp="1"/>
          </p:cNvSpPr>
          <p:nvPr>
            <p:ph type="subTitle" idx="4294967295"/>
          </p:nvPr>
        </p:nvSpPr>
        <p:spPr>
          <a:xfrm>
            <a:off x="4858350" y="1421791"/>
            <a:ext cx="2574321"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Representación gráfica de datos para identificar patrones y tendencias.</a:t>
            </a:r>
          </a:p>
        </p:txBody>
      </p:sp>
      <p:sp>
        <p:nvSpPr>
          <p:cNvPr id="705" name="Google Shape;705;p36"/>
          <p:cNvSpPr txBox="1">
            <a:spLocks noGrp="1"/>
          </p:cNvSpPr>
          <p:nvPr>
            <p:ph type="subTitle" idx="4294967295"/>
          </p:nvPr>
        </p:nvSpPr>
        <p:spPr>
          <a:xfrm>
            <a:off x="1954923" y="2013705"/>
            <a:ext cx="2096586"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PRE-PROCESAMIENTO</a:t>
            </a:r>
          </a:p>
        </p:txBody>
      </p:sp>
      <p:sp>
        <p:nvSpPr>
          <p:cNvPr id="706" name="Google Shape;706;p36"/>
          <p:cNvSpPr txBox="1">
            <a:spLocks noGrp="1"/>
          </p:cNvSpPr>
          <p:nvPr>
            <p:ph type="subTitle" idx="4294967295"/>
          </p:nvPr>
        </p:nvSpPr>
        <p:spPr>
          <a:xfrm>
            <a:off x="5288600" y="2125814"/>
            <a:ext cx="1658400"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VISUALIZACIÓN</a:t>
            </a:r>
          </a:p>
        </p:txBody>
      </p:sp>
      <p:sp>
        <p:nvSpPr>
          <p:cNvPr id="707" name="Google Shape;707;p36"/>
          <p:cNvSpPr txBox="1">
            <a:spLocks noGrp="1"/>
          </p:cNvSpPr>
          <p:nvPr>
            <p:ph type="subTitle" idx="4294967295"/>
          </p:nvPr>
        </p:nvSpPr>
        <p:spPr>
          <a:xfrm>
            <a:off x="325821" y="3283565"/>
            <a:ext cx="2378346"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EXTRACCIÓN DE DATOS</a:t>
            </a:r>
            <a:endParaRPr sz="1800" b="1" dirty="0">
              <a:solidFill>
                <a:srgbClr val="F3F3F3"/>
              </a:solidFill>
              <a:latin typeface="Rajdhani"/>
              <a:ea typeface="Rajdhani"/>
              <a:cs typeface="Rajdhani"/>
              <a:sym typeface="Rajdhani"/>
            </a:endParaRPr>
          </a:p>
        </p:txBody>
      </p:sp>
      <p:sp>
        <p:nvSpPr>
          <p:cNvPr id="708" name="Google Shape;708;p36"/>
          <p:cNvSpPr txBox="1">
            <a:spLocks noGrp="1"/>
          </p:cNvSpPr>
          <p:nvPr>
            <p:ph type="subTitle" idx="4294967295"/>
          </p:nvPr>
        </p:nvSpPr>
        <p:spPr>
          <a:xfrm>
            <a:off x="6834400" y="3401014"/>
            <a:ext cx="1658400"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CORRELACIÓN</a:t>
            </a:r>
            <a:endParaRPr sz="1800" b="1" dirty="0">
              <a:solidFill>
                <a:srgbClr val="F3F3F3"/>
              </a:solidFill>
              <a:latin typeface="Rajdhani"/>
              <a:ea typeface="Rajdhani"/>
              <a:cs typeface="Rajdhani"/>
              <a:sym typeface="Rajdhani"/>
            </a:endParaRPr>
          </a:p>
        </p:txBody>
      </p:sp>
      <p:sp>
        <p:nvSpPr>
          <p:cNvPr id="709" name="Google Shape;709;p36"/>
          <p:cNvSpPr txBox="1">
            <a:spLocks noGrp="1"/>
          </p:cNvSpPr>
          <p:nvPr>
            <p:ph type="subTitle" idx="4294967295"/>
          </p:nvPr>
        </p:nvSpPr>
        <p:spPr>
          <a:xfrm>
            <a:off x="3394842" y="3348462"/>
            <a:ext cx="2280745"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Resumen o Extracción de Características</a:t>
            </a:r>
          </a:p>
        </p:txBody>
      </p:sp>
      <p:sp>
        <p:nvSpPr>
          <p:cNvPr id="710" name="Google Shape;710;p36"/>
          <p:cNvSpPr/>
          <p:nvPr/>
        </p:nvSpPr>
        <p:spPr>
          <a:xfrm>
            <a:off x="11942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6"/>
          <p:cNvSpPr/>
          <p:nvPr/>
        </p:nvSpPr>
        <p:spPr>
          <a:xfrm>
            <a:off x="27399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6"/>
          <p:cNvSpPr/>
          <p:nvPr/>
        </p:nvSpPr>
        <p:spPr>
          <a:xfrm>
            <a:off x="42856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6"/>
          <p:cNvSpPr/>
          <p:nvPr/>
        </p:nvSpPr>
        <p:spPr>
          <a:xfrm>
            <a:off x="58313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6"/>
          <p:cNvSpPr/>
          <p:nvPr/>
        </p:nvSpPr>
        <p:spPr>
          <a:xfrm>
            <a:off x="73770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715" name="Google Shape;715;p36"/>
          <p:cNvCxnSpPr>
            <a:stCxn id="710" idx="6"/>
            <a:endCxn id="711" idx="2"/>
          </p:cNvCxnSpPr>
          <p:nvPr/>
        </p:nvCxnSpPr>
        <p:spPr>
          <a:xfrm>
            <a:off x="17669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6" name="Google Shape;716;p36"/>
          <p:cNvCxnSpPr>
            <a:stCxn id="711" idx="6"/>
            <a:endCxn id="712" idx="2"/>
          </p:cNvCxnSpPr>
          <p:nvPr/>
        </p:nvCxnSpPr>
        <p:spPr>
          <a:xfrm>
            <a:off x="33126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7" name="Google Shape;717;p36"/>
          <p:cNvCxnSpPr>
            <a:stCxn id="712" idx="6"/>
            <a:endCxn id="713" idx="2"/>
          </p:cNvCxnSpPr>
          <p:nvPr/>
        </p:nvCxnSpPr>
        <p:spPr>
          <a:xfrm>
            <a:off x="48583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8" name="Google Shape;718;p36"/>
          <p:cNvCxnSpPr>
            <a:stCxn id="713" idx="6"/>
            <a:endCxn id="714" idx="2"/>
          </p:cNvCxnSpPr>
          <p:nvPr/>
        </p:nvCxnSpPr>
        <p:spPr>
          <a:xfrm>
            <a:off x="6404050" y="2962725"/>
            <a:ext cx="972900" cy="0"/>
          </a:xfrm>
          <a:prstGeom prst="straightConnector1">
            <a:avLst/>
          </a:prstGeom>
          <a:noFill/>
          <a:ln w="19050" cap="flat" cmpd="sng">
            <a:solidFill>
              <a:srgbClr val="F3F3F3"/>
            </a:solidFill>
            <a:prstDash val="solid"/>
            <a:round/>
            <a:headEnd type="none" w="med" len="med"/>
            <a:tailEnd type="none" w="med" len="med"/>
          </a:ln>
        </p:spPr>
      </p:cxnSp>
      <p:grpSp>
        <p:nvGrpSpPr>
          <p:cNvPr id="2" name="Google Shape;719;p36"/>
          <p:cNvGrpSpPr/>
          <p:nvPr/>
        </p:nvGrpSpPr>
        <p:grpSpPr>
          <a:xfrm>
            <a:off x="1332734" y="2826965"/>
            <a:ext cx="288452" cy="275353"/>
            <a:chOff x="4126815" y="2760704"/>
            <a:chExt cx="380393" cy="363118"/>
          </a:xfrm>
        </p:grpSpPr>
        <p:sp>
          <p:nvSpPr>
            <p:cNvPr id="720" name="Google Shape;720;p36"/>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36"/>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6"/>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6"/>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 name="Google Shape;724;p36"/>
          <p:cNvGrpSpPr/>
          <p:nvPr/>
        </p:nvGrpSpPr>
        <p:grpSpPr>
          <a:xfrm>
            <a:off x="2885622" y="2824148"/>
            <a:ext cx="281276" cy="280987"/>
            <a:chOff x="2497275" y="2744159"/>
            <a:chExt cx="370930" cy="370549"/>
          </a:xfrm>
        </p:grpSpPr>
        <p:sp>
          <p:nvSpPr>
            <p:cNvPr id="725" name="Google Shape;725;p36"/>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6"/>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36"/>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36"/>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6"/>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36"/>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 name="Google Shape;732;p36"/>
          <p:cNvGrpSpPr/>
          <p:nvPr/>
        </p:nvGrpSpPr>
        <p:grpSpPr>
          <a:xfrm>
            <a:off x="4417196" y="2834313"/>
            <a:ext cx="309505" cy="260656"/>
            <a:chOff x="2171474" y="3369229"/>
            <a:chExt cx="408156" cy="343737"/>
          </a:xfrm>
        </p:grpSpPr>
        <p:sp>
          <p:nvSpPr>
            <p:cNvPr id="733" name="Google Shape;733;p36"/>
            <p:cNvSpPr/>
            <p:nvPr/>
          </p:nvSpPr>
          <p:spPr>
            <a:xfrm>
              <a:off x="2171474" y="3369229"/>
              <a:ext cx="408156" cy="343737"/>
            </a:xfrm>
            <a:custGeom>
              <a:avLst/>
              <a:gdLst/>
              <a:ahLst/>
              <a:cxnLst/>
              <a:rect l="l" t="t" r="r" b="b"/>
              <a:pathLst>
                <a:path w="12824" h="10800" extrusionOk="0">
                  <a:moveTo>
                    <a:pt x="5395" y="345"/>
                  </a:moveTo>
                  <a:cubicBezTo>
                    <a:pt x="5561" y="345"/>
                    <a:pt x="5704" y="405"/>
                    <a:pt x="5823" y="536"/>
                  </a:cubicBezTo>
                  <a:lnTo>
                    <a:pt x="6478" y="1191"/>
                  </a:lnTo>
                  <a:lnTo>
                    <a:pt x="5645" y="1191"/>
                  </a:lnTo>
                  <a:cubicBezTo>
                    <a:pt x="5537" y="1191"/>
                    <a:pt x="5442" y="1143"/>
                    <a:pt x="5347" y="1072"/>
                  </a:cubicBezTo>
                  <a:lnTo>
                    <a:pt x="4633" y="357"/>
                  </a:lnTo>
                  <a:lnTo>
                    <a:pt x="5395" y="357"/>
                  </a:lnTo>
                  <a:lnTo>
                    <a:pt x="5395" y="345"/>
                  </a:lnTo>
                  <a:close/>
                  <a:moveTo>
                    <a:pt x="6883" y="357"/>
                  </a:moveTo>
                  <a:cubicBezTo>
                    <a:pt x="7049" y="357"/>
                    <a:pt x="7192" y="417"/>
                    <a:pt x="7311" y="536"/>
                  </a:cubicBezTo>
                  <a:lnTo>
                    <a:pt x="7966" y="1191"/>
                  </a:lnTo>
                  <a:lnTo>
                    <a:pt x="7823" y="1191"/>
                  </a:lnTo>
                  <a:cubicBezTo>
                    <a:pt x="7716" y="1191"/>
                    <a:pt x="7621" y="1274"/>
                    <a:pt x="7621" y="1381"/>
                  </a:cubicBezTo>
                  <a:cubicBezTo>
                    <a:pt x="7621" y="1488"/>
                    <a:pt x="7716" y="1572"/>
                    <a:pt x="7823" y="1572"/>
                  </a:cubicBezTo>
                  <a:lnTo>
                    <a:pt x="12026" y="1572"/>
                  </a:lnTo>
                  <a:cubicBezTo>
                    <a:pt x="12253" y="1572"/>
                    <a:pt x="12443" y="1750"/>
                    <a:pt x="12443" y="1988"/>
                  </a:cubicBezTo>
                  <a:lnTo>
                    <a:pt x="12431" y="10001"/>
                  </a:lnTo>
                  <a:cubicBezTo>
                    <a:pt x="12431" y="10216"/>
                    <a:pt x="12253" y="10418"/>
                    <a:pt x="12014" y="10418"/>
                  </a:cubicBezTo>
                  <a:lnTo>
                    <a:pt x="775" y="10418"/>
                  </a:lnTo>
                  <a:cubicBezTo>
                    <a:pt x="561" y="10418"/>
                    <a:pt x="358" y="10239"/>
                    <a:pt x="358" y="10001"/>
                  </a:cubicBezTo>
                  <a:lnTo>
                    <a:pt x="358" y="774"/>
                  </a:lnTo>
                  <a:cubicBezTo>
                    <a:pt x="358" y="548"/>
                    <a:pt x="537" y="357"/>
                    <a:pt x="775" y="357"/>
                  </a:cubicBezTo>
                  <a:lnTo>
                    <a:pt x="3859" y="357"/>
                  </a:lnTo>
                  <a:cubicBezTo>
                    <a:pt x="4025" y="357"/>
                    <a:pt x="4168" y="417"/>
                    <a:pt x="4287" y="536"/>
                  </a:cubicBezTo>
                  <a:lnTo>
                    <a:pt x="5085" y="1322"/>
                  </a:lnTo>
                  <a:cubicBezTo>
                    <a:pt x="5228" y="1465"/>
                    <a:pt x="5418" y="1560"/>
                    <a:pt x="5645" y="1560"/>
                  </a:cubicBezTo>
                  <a:lnTo>
                    <a:pt x="6942" y="1560"/>
                  </a:lnTo>
                  <a:cubicBezTo>
                    <a:pt x="7014" y="1560"/>
                    <a:pt x="7085" y="1512"/>
                    <a:pt x="7121" y="1441"/>
                  </a:cubicBezTo>
                  <a:cubicBezTo>
                    <a:pt x="7145" y="1369"/>
                    <a:pt x="7133" y="1286"/>
                    <a:pt x="7073" y="1226"/>
                  </a:cubicBezTo>
                  <a:lnTo>
                    <a:pt x="6192" y="357"/>
                  </a:lnTo>
                  <a:close/>
                  <a:moveTo>
                    <a:pt x="799" y="0"/>
                  </a:moveTo>
                  <a:cubicBezTo>
                    <a:pt x="358" y="0"/>
                    <a:pt x="1" y="345"/>
                    <a:pt x="1" y="786"/>
                  </a:cubicBezTo>
                  <a:lnTo>
                    <a:pt x="1" y="10013"/>
                  </a:lnTo>
                  <a:cubicBezTo>
                    <a:pt x="1" y="10442"/>
                    <a:pt x="358" y="10799"/>
                    <a:pt x="799" y="10799"/>
                  </a:cubicBezTo>
                  <a:lnTo>
                    <a:pt x="12026" y="10799"/>
                  </a:lnTo>
                  <a:cubicBezTo>
                    <a:pt x="12467" y="10799"/>
                    <a:pt x="12824" y="10442"/>
                    <a:pt x="12824" y="10013"/>
                  </a:cubicBezTo>
                  <a:lnTo>
                    <a:pt x="12824" y="1988"/>
                  </a:lnTo>
                  <a:cubicBezTo>
                    <a:pt x="12824" y="1524"/>
                    <a:pt x="12467" y="1191"/>
                    <a:pt x="12026" y="1191"/>
                  </a:cubicBezTo>
                  <a:lnTo>
                    <a:pt x="8490" y="1191"/>
                  </a:lnTo>
                  <a:lnTo>
                    <a:pt x="7585" y="274"/>
                  </a:lnTo>
                  <a:cubicBezTo>
                    <a:pt x="7383" y="83"/>
                    <a:pt x="7145" y="0"/>
                    <a:pt x="688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6"/>
            <p:cNvSpPr/>
            <p:nvPr/>
          </p:nvSpPr>
          <p:spPr>
            <a:xfrm>
              <a:off x="2292737" y="3477220"/>
              <a:ext cx="164898" cy="164866"/>
            </a:xfrm>
            <a:custGeom>
              <a:avLst/>
              <a:gdLst/>
              <a:ahLst/>
              <a:cxnLst/>
              <a:rect l="l" t="t" r="r" b="b"/>
              <a:pathLst>
                <a:path w="5181" h="5180" extrusionOk="0">
                  <a:moveTo>
                    <a:pt x="2799" y="1382"/>
                  </a:moveTo>
                  <a:cubicBezTo>
                    <a:pt x="3025" y="1382"/>
                    <a:pt x="3216" y="1560"/>
                    <a:pt x="3216" y="1798"/>
                  </a:cubicBezTo>
                  <a:lnTo>
                    <a:pt x="3216" y="2203"/>
                  </a:lnTo>
                  <a:cubicBezTo>
                    <a:pt x="3204" y="2525"/>
                    <a:pt x="2942" y="2810"/>
                    <a:pt x="2597" y="2810"/>
                  </a:cubicBezTo>
                  <a:cubicBezTo>
                    <a:pt x="2251" y="2810"/>
                    <a:pt x="1977" y="2525"/>
                    <a:pt x="1977" y="2203"/>
                  </a:cubicBezTo>
                  <a:lnTo>
                    <a:pt x="1977" y="1798"/>
                  </a:lnTo>
                  <a:cubicBezTo>
                    <a:pt x="1977" y="1572"/>
                    <a:pt x="2156" y="1382"/>
                    <a:pt x="2406" y="1382"/>
                  </a:cubicBezTo>
                  <a:close/>
                  <a:moveTo>
                    <a:pt x="2799" y="3156"/>
                  </a:moveTo>
                  <a:lnTo>
                    <a:pt x="2799" y="3275"/>
                  </a:lnTo>
                  <a:cubicBezTo>
                    <a:pt x="2799" y="3346"/>
                    <a:pt x="2835" y="3406"/>
                    <a:pt x="2858" y="3465"/>
                  </a:cubicBezTo>
                  <a:lnTo>
                    <a:pt x="2608" y="3715"/>
                  </a:lnTo>
                  <a:lnTo>
                    <a:pt x="2573" y="3715"/>
                  </a:lnTo>
                  <a:lnTo>
                    <a:pt x="2323" y="3465"/>
                  </a:lnTo>
                  <a:cubicBezTo>
                    <a:pt x="2358" y="3406"/>
                    <a:pt x="2382" y="3346"/>
                    <a:pt x="2382" y="3275"/>
                  </a:cubicBezTo>
                  <a:lnTo>
                    <a:pt x="2382" y="3156"/>
                  </a:lnTo>
                  <a:cubicBezTo>
                    <a:pt x="2454" y="3167"/>
                    <a:pt x="2513" y="3179"/>
                    <a:pt x="2597" y="3179"/>
                  </a:cubicBezTo>
                  <a:cubicBezTo>
                    <a:pt x="2668" y="3179"/>
                    <a:pt x="2739" y="3167"/>
                    <a:pt x="2799" y="3156"/>
                  </a:cubicBezTo>
                  <a:close/>
                  <a:moveTo>
                    <a:pt x="2573" y="381"/>
                  </a:moveTo>
                  <a:cubicBezTo>
                    <a:pt x="3799" y="381"/>
                    <a:pt x="4799" y="1382"/>
                    <a:pt x="4799" y="2596"/>
                  </a:cubicBezTo>
                  <a:cubicBezTo>
                    <a:pt x="4811" y="3287"/>
                    <a:pt x="4490" y="3906"/>
                    <a:pt x="3978" y="4322"/>
                  </a:cubicBezTo>
                  <a:lnTo>
                    <a:pt x="3978" y="4049"/>
                  </a:lnTo>
                  <a:cubicBezTo>
                    <a:pt x="3978" y="3822"/>
                    <a:pt x="3859" y="3608"/>
                    <a:pt x="3656" y="3525"/>
                  </a:cubicBezTo>
                  <a:lnTo>
                    <a:pt x="3180" y="3287"/>
                  </a:lnTo>
                  <a:lnTo>
                    <a:pt x="3180" y="3275"/>
                  </a:lnTo>
                  <a:lnTo>
                    <a:pt x="3180" y="2989"/>
                  </a:lnTo>
                  <a:cubicBezTo>
                    <a:pt x="3418" y="2810"/>
                    <a:pt x="3573" y="2513"/>
                    <a:pt x="3573" y="2203"/>
                  </a:cubicBezTo>
                  <a:lnTo>
                    <a:pt x="3573" y="1798"/>
                  </a:lnTo>
                  <a:cubicBezTo>
                    <a:pt x="3573" y="1370"/>
                    <a:pt x="3216" y="1012"/>
                    <a:pt x="2787" y="1012"/>
                  </a:cubicBezTo>
                  <a:lnTo>
                    <a:pt x="2382" y="1012"/>
                  </a:lnTo>
                  <a:cubicBezTo>
                    <a:pt x="1954" y="1012"/>
                    <a:pt x="1596" y="1370"/>
                    <a:pt x="1596" y="1798"/>
                  </a:cubicBezTo>
                  <a:lnTo>
                    <a:pt x="1596" y="2203"/>
                  </a:lnTo>
                  <a:cubicBezTo>
                    <a:pt x="1596" y="2525"/>
                    <a:pt x="1763" y="2810"/>
                    <a:pt x="2001" y="2989"/>
                  </a:cubicBezTo>
                  <a:lnTo>
                    <a:pt x="2001" y="3275"/>
                  </a:lnTo>
                  <a:lnTo>
                    <a:pt x="2001" y="3287"/>
                  </a:lnTo>
                  <a:lnTo>
                    <a:pt x="1525" y="3525"/>
                  </a:lnTo>
                  <a:cubicBezTo>
                    <a:pt x="1334" y="3632"/>
                    <a:pt x="1192" y="3822"/>
                    <a:pt x="1192" y="4049"/>
                  </a:cubicBezTo>
                  <a:lnTo>
                    <a:pt x="1192" y="4322"/>
                  </a:lnTo>
                  <a:cubicBezTo>
                    <a:pt x="692" y="3918"/>
                    <a:pt x="358" y="3298"/>
                    <a:pt x="358" y="2596"/>
                  </a:cubicBezTo>
                  <a:cubicBezTo>
                    <a:pt x="358" y="1382"/>
                    <a:pt x="1358" y="381"/>
                    <a:pt x="2573" y="381"/>
                  </a:cubicBezTo>
                  <a:close/>
                  <a:moveTo>
                    <a:pt x="3156" y="3691"/>
                  </a:moveTo>
                  <a:lnTo>
                    <a:pt x="3490" y="3846"/>
                  </a:lnTo>
                  <a:cubicBezTo>
                    <a:pt x="3561" y="3882"/>
                    <a:pt x="3609" y="3953"/>
                    <a:pt x="3609" y="4049"/>
                  </a:cubicBezTo>
                  <a:lnTo>
                    <a:pt x="3609" y="4560"/>
                  </a:lnTo>
                  <a:cubicBezTo>
                    <a:pt x="3311" y="4727"/>
                    <a:pt x="2954" y="4822"/>
                    <a:pt x="2597" y="4822"/>
                  </a:cubicBezTo>
                  <a:cubicBezTo>
                    <a:pt x="2227" y="4822"/>
                    <a:pt x="1882" y="4727"/>
                    <a:pt x="1585" y="4560"/>
                  </a:cubicBezTo>
                  <a:lnTo>
                    <a:pt x="1585" y="4049"/>
                  </a:lnTo>
                  <a:cubicBezTo>
                    <a:pt x="1585" y="3965"/>
                    <a:pt x="1632" y="3894"/>
                    <a:pt x="1704" y="3846"/>
                  </a:cubicBezTo>
                  <a:lnTo>
                    <a:pt x="2025" y="3691"/>
                  </a:lnTo>
                  <a:lnTo>
                    <a:pt x="2323" y="3989"/>
                  </a:lnTo>
                  <a:cubicBezTo>
                    <a:pt x="2406" y="4060"/>
                    <a:pt x="2489" y="4108"/>
                    <a:pt x="2597" y="4108"/>
                  </a:cubicBezTo>
                  <a:cubicBezTo>
                    <a:pt x="2704" y="4108"/>
                    <a:pt x="2799" y="4060"/>
                    <a:pt x="2858" y="3989"/>
                  </a:cubicBezTo>
                  <a:lnTo>
                    <a:pt x="3156" y="3691"/>
                  </a:lnTo>
                  <a:close/>
                  <a:moveTo>
                    <a:pt x="2597" y="0"/>
                  </a:moveTo>
                  <a:cubicBezTo>
                    <a:pt x="1168" y="0"/>
                    <a:pt x="1" y="1155"/>
                    <a:pt x="1" y="2584"/>
                  </a:cubicBezTo>
                  <a:cubicBezTo>
                    <a:pt x="1" y="4013"/>
                    <a:pt x="1168" y="5180"/>
                    <a:pt x="2597" y="5180"/>
                  </a:cubicBezTo>
                  <a:cubicBezTo>
                    <a:pt x="4025" y="5180"/>
                    <a:pt x="5180" y="4013"/>
                    <a:pt x="5180" y="2584"/>
                  </a:cubicBezTo>
                  <a:cubicBezTo>
                    <a:pt x="5180" y="1155"/>
                    <a:pt x="4025" y="0"/>
                    <a:pt x="259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36"/>
            <p:cNvSpPr/>
            <p:nvPr/>
          </p:nvSpPr>
          <p:spPr>
            <a:xfrm>
              <a:off x="2256358" y="3451503"/>
              <a:ext cx="188769" cy="177311"/>
            </a:xfrm>
            <a:custGeom>
              <a:avLst/>
              <a:gdLst/>
              <a:ahLst/>
              <a:cxnLst/>
              <a:rect l="l" t="t" r="r" b="b"/>
              <a:pathLst>
                <a:path w="5931" h="5571" extrusionOk="0">
                  <a:moveTo>
                    <a:pt x="3751" y="0"/>
                  </a:moveTo>
                  <a:cubicBezTo>
                    <a:pt x="2872" y="0"/>
                    <a:pt x="1994" y="341"/>
                    <a:pt x="1323" y="999"/>
                  </a:cubicBezTo>
                  <a:cubicBezTo>
                    <a:pt x="120" y="2201"/>
                    <a:pt x="1" y="4142"/>
                    <a:pt x="1049" y="5488"/>
                  </a:cubicBezTo>
                  <a:cubicBezTo>
                    <a:pt x="1073" y="5535"/>
                    <a:pt x="1132" y="5571"/>
                    <a:pt x="1192" y="5571"/>
                  </a:cubicBezTo>
                  <a:cubicBezTo>
                    <a:pt x="1239" y="5571"/>
                    <a:pt x="1263" y="5547"/>
                    <a:pt x="1311" y="5523"/>
                  </a:cubicBezTo>
                  <a:cubicBezTo>
                    <a:pt x="1382" y="5464"/>
                    <a:pt x="1406" y="5345"/>
                    <a:pt x="1346" y="5249"/>
                  </a:cubicBezTo>
                  <a:cubicBezTo>
                    <a:pt x="406" y="4047"/>
                    <a:pt x="525" y="2332"/>
                    <a:pt x="1596" y="1261"/>
                  </a:cubicBezTo>
                  <a:cubicBezTo>
                    <a:pt x="2181" y="676"/>
                    <a:pt x="2961" y="375"/>
                    <a:pt x="3742" y="375"/>
                  </a:cubicBezTo>
                  <a:cubicBezTo>
                    <a:pt x="4393" y="375"/>
                    <a:pt x="5044" y="584"/>
                    <a:pt x="5585" y="1011"/>
                  </a:cubicBezTo>
                  <a:cubicBezTo>
                    <a:pt x="5616" y="1037"/>
                    <a:pt x="5656" y="1049"/>
                    <a:pt x="5697" y="1049"/>
                  </a:cubicBezTo>
                  <a:cubicBezTo>
                    <a:pt x="5750" y="1049"/>
                    <a:pt x="5806" y="1028"/>
                    <a:pt x="5847" y="987"/>
                  </a:cubicBezTo>
                  <a:cubicBezTo>
                    <a:pt x="5930" y="904"/>
                    <a:pt x="5895" y="773"/>
                    <a:pt x="5823" y="713"/>
                  </a:cubicBezTo>
                  <a:cubicBezTo>
                    <a:pt x="5209" y="233"/>
                    <a:pt x="4479" y="0"/>
                    <a:pt x="375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36"/>
            <p:cNvSpPr/>
            <p:nvPr/>
          </p:nvSpPr>
          <p:spPr>
            <a:xfrm>
              <a:off x="2305245" y="3491160"/>
              <a:ext cx="189151" cy="176706"/>
            </a:xfrm>
            <a:custGeom>
              <a:avLst/>
              <a:gdLst/>
              <a:ahLst/>
              <a:cxnLst/>
              <a:rect l="l" t="t" r="r" b="b"/>
              <a:pathLst>
                <a:path w="5943" h="5552" extrusionOk="0">
                  <a:moveTo>
                    <a:pt x="4739" y="1"/>
                  </a:moveTo>
                  <a:cubicBezTo>
                    <a:pt x="4695" y="1"/>
                    <a:pt x="4650" y="13"/>
                    <a:pt x="4609" y="39"/>
                  </a:cubicBezTo>
                  <a:cubicBezTo>
                    <a:pt x="4537" y="98"/>
                    <a:pt x="4525" y="217"/>
                    <a:pt x="4585" y="301"/>
                  </a:cubicBezTo>
                  <a:cubicBezTo>
                    <a:pt x="5513" y="1503"/>
                    <a:pt x="5406" y="3218"/>
                    <a:pt x="4335" y="4289"/>
                  </a:cubicBezTo>
                  <a:cubicBezTo>
                    <a:pt x="3750" y="4874"/>
                    <a:pt x="2970" y="5175"/>
                    <a:pt x="2189" y="5175"/>
                  </a:cubicBezTo>
                  <a:cubicBezTo>
                    <a:pt x="1538" y="5175"/>
                    <a:pt x="887" y="4966"/>
                    <a:pt x="346" y="4539"/>
                  </a:cubicBezTo>
                  <a:cubicBezTo>
                    <a:pt x="314" y="4516"/>
                    <a:pt x="276" y="4505"/>
                    <a:pt x="237" y="4505"/>
                  </a:cubicBezTo>
                  <a:cubicBezTo>
                    <a:pt x="177" y="4505"/>
                    <a:pt x="116" y="4531"/>
                    <a:pt x="72" y="4575"/>
                  </a:cubicBezTo>
                  <a:cubicBezTo>
                    <a:pt x="1" y="4646"/>
                    <a:pt x="25" y="4765"/>
                    <a:pt x="96" y="4837"/>
                  </a:cubicBezTo>
                  <a:cubicBezTo>
                    <a:pt x="715" y="5313"/>
                    <a:pt x="1453" y="5551"/>
                    <a:pt x="2180" y="5551"/>
                  </a:cubicBezTo>
                  <a:cubicBezTo>
                    <a:pt x="3061" y="5551"/>
                    <a:pt x="3930" y="5218"/>
                    <a:pt x="4597" y="4551"/>
                  </a:cubicBezTo>
                  <a:cubicBezTo>
                    <a:pt x="5823" y="3349"/>
                    <a:pt x="5942" y="1420"/>
                    <a:pt x="4882" y="62"/>
                  </a:cubicBezTo>
                  <a:cubicBezTo>
                    <a:pt x="4849" y="22"/>
                    <a:pt x="4796" y="1"/>
                    <a:pt x="473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 name="Google Shape;10847;p59"/>
          <p:cNvGrpSpPr/>
          <p:nvPr/>
        </p:nvGrpSpPr>
        <p:grpSpPr>
          <a:xfrm>
            <a:off x="7474663" y="2771373"/>
            <a:ext cx="377474" cy="335748"/>
            <a:chOff x="854261" y="2908813"/>
            <a:chExt cx="377474" cy="335748"/>
          </a:xfrm>
        </p:grpSpPr>
        <p:sp>
          <p:nvSpPr>
            <p:cNvPr id="49" name="Google Shape;10848;p59"/>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0849;p59"/>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0850;p59"/>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0851;p59"/>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0852;p59"/>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 name="Google Shape;10333;p58"/>
          <p:cNvGrpSpPr/>
          <p:nvPr/>
        </p:nvGrpSpPr>
        <p:grpSpPr>
          <a:xfrm>
            <a:off x="5938210" y="2774479"/>
            <a:ext cx="379489" cy="366046"/>
            <a:chOff x="1284212" y="1963766"/>
            <a:chExt cx="379489" cy="366046"/>
          </a:xfrm>
        </p:grpSpPr>
        <p:sp>
          <p:nvSpPr>
            <p:cNvPr id="55" name="Google Shape;10334;p58"/>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2"/>
                </a:solidFill>
              </a:endParaRPr>
            </a:p>
          </p:txBody>
        </p:sp>
        <p:sp>
          <p:nvSpPr>
            <p:cNvPr id="56" name="Google Shape;10335;p58"/>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4"/>
                </a:solidFill>
              </a:endParaRPr>
            </a:p>
          </p:txBody>
        </p:sp>
      </p:grpSp>
      <p:cxnSp>
        <p:nvCxnSpPr>
          <p:cNvPr id="54" name="Google Shape;258;p31"/>
          <p:cNvCxnSpPr/>
          <p:nvPr/>
        </p:nvCxnSpPr>
        <p:spPr>
          <a:xfrm>
            <a:off x="1029794" y="473489"/>
            <a:ext cx="0" cy="726300"/>
          </a:xfrm>
          <a:prstGeom prst="straightConnector1">
            <a:avLst/>
          </a:prstGeom>
          <a:noFill/>
          <a:ln w="19050" cap="flat" cmpd="sng">
            <a:solidFill>
              <a:srgbClr val="F3F3F3"/>
            </a:solidFill>
            <a:prstDash val="solid"/>
            <a:round/>
            <a:headEnd type="oval" w="med" len="med"/>
            <a:tailEnd type="oval" w="med" len="med"/>
          </a:ln>
        </p:spPr>
      </p:cxnSp>
      <p:grpSp>
        <p:nvGrpSpPr>
          <p:cNvPr id="57" name="Google Shape;260;p31"/>
          <p:cNvGrpSpPr/>
          <p:nvPr/>
        </p:nvGrpSpPr>
        <p:grpSpPr>
          <a:xfrm>
            <a:off x="501355" y="604619"/>
            <a:ext cx="379958" cy="379958"/>
            <a:chOff x="1190625" y="238125"/>
            <a:chExt cx="5219200" cy="5219200"/>
          </a:xfrm>
        </p:grpSpPr>
        <p:sp>
          <p:nvSpPr>
            <p:cNvPr id="58" name="Google Shape;261;p31"/>
            <p:cNvSpPr/>
            <p:nvPr/>
          </p:nvSpPr>
          <p:spPr>
            <a:xfrm>
              <a:off x="2188775"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262;p31"/>
            <p:cNvSpPr/>
            <p:nvPr/>
          </p:nvSpPr>
          <p:spPr>
            <a:xfrm>
              <a:off x="5258300"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263;p31"/>
            <p:cNvSpPr/>
            <p:nvPr/>
          </p:nvSpPr>
          <p:spPr>
            <a:xfrm>
              <a:off x="2188775"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264;p31"/>
            <p:cNvSpPr/>
            <p:nvPr/>
          </p:nvSpPr>
          <p:spPr>
            <a:xfrm>
              <a:off x="5258300"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265;p31"/>
            <p:cNvSpPr/>
            <p:nvPr/>
          </p:nvSpPr>
          <p:spPr>
            <a:xfrm>
              <a:off x="2188775" y="1236275"/>
              <a:ext cx="3222875" cy="3222875"/>
            </a:xfrm>
            <a:custGeom>
              <a:avLst/>
              <a:gdLst/>
              <a:ahLst/>
              <a:cxnLst/>
              <a:rect l="l" t="t" r="r" b="b"/>
              <a:pathLst>
                <a:path w="128915" h="128915" extrusionOk="0">
                  <a:moveTo>
                    <a:pt x="110517" y="6133"/>
                  </a:moveTo>
                  <a:lnTo>
                    <a:pt x="110517" y="18398"/>
                  </a:lnTo>
                  <a:lnTo>
                    <a:pt x="122782" y="18398"/>
                  </a:lnTo>
                  <a:lnTo>
                    <a:pt x="122782" y="110517"/>
                  </a:lnTo>
                  <a:lnTo>
                    <a:pt x="110517" y="110517"/>
                  </a:lnTo>
                  <a:lnTo>
                    <a:pt x="110517" y="122782"/>
                  </a:lnTo>
                  <a:lnTo>
                    <a:pt x="18398" y="122782"/>
                  </a:lnTo>
                  <a:lnTo>
                    <a:pt x="18398" y="110517"/>
                  </a:lnTo>
                  <a:lnTo>
                    <a:pt x="6133" y="110517"/>
                  </a:lnTo>
                  <a:lnTo>
                    <a:pt x="6133" y="18398"/>
                  </a:lnTo>
                  <a:lnTo>
                    <a:pt x="18398" y="18398"/>
                  </a:lnTo>
                  <a:lnTo>
                    <a:pt x="18398" y="6133"/>
                  </a:lnTo>
                  <a:close/>
                  <a:moveTo>
                    <a:pt x="12266" y="1"/>
                  </a:moveTo>
                  <a:lnTo>
                    <a:pt x="12266" y="12266"/>
                  </a:lnTo>
                  <a:lnTo>
                    <a:pt x="1" y="12266"/>
                  </a:lnTo>
                  <a:lnTo>
                    <a:pt x="1" y="116649"/>
                  </a:lnTo>
                  <a:lnTo>
                    <a:pt x="12266" y="116649"/>
                  </a:lnTo>
                  <a:lnTo>
                    <a:pt x="12266" y="128914"/>
                  </a:lnTo>
                  <a:lnTo>
                    <a:pt x="116649" y="128914"/>
                  </a:lnTo>
                  <a:lnTo>
                    <a:pt x="116649" y="116649"/>
                  </a:lnTo>
                  <a:lnTo>
                    <a:pt x="128914" y="116649"/>
                  </a:lnTo>
                  <a:lnTo>
                    <a:pt x="128914" y="12266"/>
                  </a:lnTo>
                  <a:lnTo>
                    <a:pt x="116649" y="12266"/>
                  </a:lnTo>
                  <a:lnTo>
                    <a:pt x="11664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266;p31"/>
            <p:cNvSpPr/>
            <p:nvPr/>
          </p:nvSpPr>
          <p:spPr>
            <a:xfrm>
              <a:off x="2495400"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267;p31"/>
            <p:cNvSpPr/>
            <p:nvPr/>
          </p:nvSpPr>
          <p:spPr>
            <a:xfrm>
              <a:off x="2802025"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268;p31"/>
            <p:cNvSpPr/>
            <p:nvPr/>
          </p:nvSpPr>
          <p:spPr>
            <a:xfrm>
              <a:off x="31094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269;p31"/>
            <p:cNvSpPr/>
            <p:nvPr/>
          </p:nvSpPr>
          <p:spPr>
            <a:xfrm>
              <a:off x="3416100"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270;p31"/>
            <p:cNvSpPr/>
            <p:nvPr/>
          </p:nvSpPr>
          <p:spPr>
            <a:xfrm>
              <a:off x="3723550"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271;p31"/>
            <p:cNvSpPr/>
            <p:nvPr/>
          </p:nvSpPr>
          <p:spPr>
            <a:xfrm>
              <a:off x="4030175" y="1849525"/>
              <a:ext cx="154150" cy="154150"/>
            </a:xfrm>
            <a:custGeom>
              <a:avLst/>
              <a:gdLst/>
              <a:ahLst/>
              <a:cxnLst/>
              <a:rect l="l" t="t" r="r" b="b"/>
              <a:pathLst>
                <a:path w="6166" h="6166" extrusionOk="0">
                  <a:moveTo>
                    <a:pt x="0" y="1"/>
                  </a:moveTo>
                  <a:lnTo>
                    <a:pt x="0"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272;p31"/>
            <p:cNvSpPr/>
            <p:nvPr/>
          </p:nvSpPr>
          <p:spPr>
            <a:xfrm>
              <a:off x="4337625"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273;p31"/>
            <p:cNvSpPr/>
            <p:nvPr/>
          </p:nvSpPr>
          <p:spPr>
            <a:xfrm>
              <a:off x="4644250" y="1849525"/>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274;p31"/>
            <p:cNvSpPr/>
            <p:nvPr/>
          </p:nvSpPr>
          <p:spPr>
            <a:xfrm>
              <a:off x="2802025"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275;p31"/>
            <p:cNvSpPr/>
            <p:nvPr/>
          </p:nvSpPr>
          <p:spPr>
            <a:xfrm>
              <a:off x="3109475" y="15429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276;p31"/>
            <p:cNvSpPr/>
            <p:nvPr/>
          </p:nvSpPr>
          <p:spPr>
            <a:xfrm>
              <a:off x="3416100"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277;p31"/>
            <p:cNvSpPr/>
            <p:nvPr/>
          </p:nvSpPr>
          <p:spPr>
            <a:xfrm>
              <a:off x="3723550"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278;p31"/>
            <p:cNvSpPr/>
            <p:nvPr/>
          </p:nvSpPr>
          <p:spPr>
            <a:xfrm>
              <a:off x="4030175" y="1542900"/>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279;p31"/>
            <p:cNvSpPr/>
            <p:nvPr/>
          </p:nvSpPr>
          <p:spPr>
            <a:xfrm>
              <a:off x="4337625"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280;p31"/>
            <p:cNvSpPr/>
            <p:nvPr/>
          </p:nvSpPr>
          <p:spPr>
            <a:xfrm>
              <a:off x="4644250" y="1542900"/>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281;p31"/>
            <p:cNvSpPr/>
            <p:nvPr/>
          </p:nvSpPr>
          <p:spPr>
            <a:xfrm>
              <a:off x="49516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282;p31"/>
            <p:cNvSpPr/>
            <p:nvPr/>
          </p:nvSpPr>
          <p:spPr>
            <a:xfrm>
              <a:off x="2495400"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283;p31"/>
            <p:cNvSpPr/>
            <p:nvPr/>
          </p:nvSpPr>
          <p:spPr>
            <a:xfrm>
              <a:off x="2802025" y="21569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284;p31"/>
            <p:cNvSpPr/>
            <p:nvPr/>
          </p:nvSpPr>
          <p:spPr>
            <a:xfrm>
              <a:off x="4644250" y="2771050"/>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285;p31"/>
            <p:cNvSpPr/>
            <p:nvPr/>
          </p:nvSpPr>
          <p:spPr>
            <a:xfrm>
              <a:off x="4644250" y="2463600"/>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286;p31"/>
            <p:cNvSpPr/>
            <p:nvPr/>
          </p:nvSpPr>
          <p:spPr>
            <a:xfrm>
              <a:off x="4644250" y="3077675"/>
              <a:ext cx="154150" cy="154150"/>
            </a:xfrm>
            <a:custGeom>
              <a:avLst/>
              <a:gdLst/>
              <a:ahLst/>
              <a:cxnLst/>
              <a:rect l="l" t="t" r="r" b="b"/>
              <a:pathLst>
                <a:path w="6166" h="6166" extrusionOk="0">
                  <a:moveTo>
                    <a:pt x="0" y="0"/>
                  </a:moveTo>
                  <a:lnTo>
                    <a:pt x="0" y="6166"/>
                  </a:lnTo>
                  <a:lnTo>
                    <a:pt x="6165" y="6166"/>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287;p31"/>
            <p:cNvSpPr/>
            <p:nvPr/>
          </p:nvSpPr>
          <p:spPr>
            <a:xfrm>
              <a:off x="4644250" y="3385125"/>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288;p31"/>
            <p:cNvSpPr/>
            <p:nvPr/>
          </p:nvSpPr>
          <p:spPr>
            <a:xfrm>
              <a:off x="4951675"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289;p31"/>
            <p:cNvSpPr/>
            <p:nvPr/>
          </p:nvSpPr>
          <p:spPr>
            <a:xfrm>
              <a:off x="4951675"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290;p31"/>
            <p:cNvSpPr/>
            <p:nvPr/>
          </p:nvSpPr>
          <p:spPr>
            <a:xfrm>
              <a:off x="4951675"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291;p31"/>
            <p:cNvSpPr/>
            <p:nvPr/>
          </p:nvSpPr>
          <p:spPr>
            <a:xfrm>
              <a:off x="4951675"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292;p31"/>
            <p:cNvSpPr/>
            <p:nvPr/>
          </p:nvSpPr>
          <p:spPr>
            <a:xfrm>
              <a:off x="4644250" y="21569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293;p31"/>
            <p:cNvSpPr/>
            <p:nvPr/>
          </p:nvSpPr>
          <p:spPr>
            <a:xfrm>
              <a:off x="4951675"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294;p31"/>
            <p:cNvSpPr/>
            <p:nvPr/>
          </p:nvSpPr>
          <p:spPr>
            <a:xfrm>
              <a:off x="2495400"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295;p31"/>
            <p:cNvSpPr/>
            <p:nvPr/>
          </p:nvSpPr>
          <p:spPr>
            <a:xfrm>
              <a:off x="2802025"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296;p31"/>
            <p:cNvSpPr/>
            <p:nvPr/>
          </p:nvSpPr>
          <p:spPr>
            <a:xfrm>
              <a:off x="31094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297;p31"/>
            <p:cNvSpPr/>
            <p:nvPr/>
          </p:nvSpPr>
          <p:spPr>
            <a:xfrm>
              <a:off x="3416100"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298;p31"/>
            <p:cNvSpPr/>
            <p:nvPr/>
          </p:nvSpPr>
          <p:spPr>
            <a:xfrm>
              <a:off x="3723550"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299;p31"/>
            <p:cNvSpPr/>
            <p:nvPr/>
          </p:nvSpPr>
          <p:spPr>
            <a:xfrm>
              <a:off x="4030175" y="3691750"/>
              <a:ext cx="154150" cy="154150"/>
            </a:xfrm>
            <a:custGeom>
              <a:avLst/>
              <a:gdLst/>
              <a:ahLst/>
              <a:cxnLst/>
              <a:rect l="l" t="t" r="r" b="b"/>
              <a:pathLst>
                <a:path w="6166" h="6166" extrusionOk="0">
                  <a:moveTo>
                    <a:pt x="0" y="0"/>
                  </a:moveTo>
                  <a:lnTo>
                    <a:pt x="0"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300;p31"/>
            <p:cNvSpPr/>
            <p:nvPr/>
          </p:nvSpPr>
          <p:spPr>
            <a:xfrm>
              <a:off x="2495400"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301;p31"/>
            <p:cNvSpPr/>
            <p:nvPr/>
          </p:nvSpPr>
          <p:spPr>
            <a:xfrm>
              <a:off x="2802025" y="3385125"/>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302;p31"/>
            <p:cNvSpPr/>
            <p:nvPr/>
          </p:nvSpPr>
          <p:spPr>
            <a:xfrm>
              <a:off x="4337625"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303;p31"/>
            <p:cNvSpPr/>
            <p:nvPr/>
          </p:nvSpPr>
          <p:spPr>
            <a:xfrm>
              <a:off x="4644250" y="3691750"/>
              <a:ext cx="154150" cy="154150"/>
            </a:xfrm>
            <a:custGeom>
              <a:avLst/>
              <a:gdLst/>
              <a:ahLst/>
              <a:cxnLst/>
              <a:rect l="l" t="t" r="r" b="b"/>
              <a:pathLst>
                <a:path w="6166" h="6166" extrusionOk="0">
                  <a:moveTo>
                    <a:pt x="0" y="0"/>
                  </a:moveTo>
                  <a:lnTo>
                    <a:pt x="0" y="6165"/>
                  </a:lnTo>
                  <a:lnTo>
                    <a:pt x="6165" y="6165"/>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304;p31"/>
            <p:cNvSpPr/>
            <p:nvPr/>
          </p:nvSpPr>
          <p:spPr>
            <a:xfrm>
              <a:off x="2802025"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305;p31"/>
            <p:cNvSpPr/>
            <p:nvPr/>
          </p:nvSpPr>
          <p:spPr>
            <a:xfrm>
              <a:off x="3109475" y="39991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306;p31"/>
            <p:cNvSpPr/>
            <p:nvPr/>
          </p:nvSpPr>
          <p:spPr>
            <a:xfrm>
              <a:off x="2802025" y="2771050"/>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307;p31"/>
            <p:cNvSpPr/>
            <p:nvPr/>
          </p:nvSpPr>
          <p:spPr>
            <a:xfrm>
              <a:off x="2802025" y="2463600"/>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308;p31"/>
            <p:cNvSpPr/>
            <p:nvPr/>
          </p:nvSpPr>
          <p:spPr>
            <a:xfrm>
              <a:off x="2802025" y="3077675"/>
              <a:ext cx="154150" cy="154150"/>
            </a:xfrm>
            <a:custGeom>
              <a:avLst/>
              <a:gdLst/>
              <a:ahLst/>
              <a:cxnLst/>
              <a:rect l="l" t="t" r="r" b="b"/>
              <a:pathLst>
                <a:path w="6166" h="6166" extrusionOk="0">
                  <a:moveTo>
                    <a:pt x="1" y="0"/>
                  </a:moveTo>
                  <a:lnTo>
                    <a:pt x="1" y="6166"/>
                  </a:lnTo>
                  <a:lnTo>
                    <a:pt x="6166" y="6166"/>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309;p31"/>
            <p:cNvSpPr/>
            <p:nvPr/>
          </p:nvSpPr>
          <p:spPr>
            <a:xfrm>
              <a:off x="2495400"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310;p31"/>
            <p:cNvSpPr/>
            <p:nvPr/>
          </p:nvSpPr>
          <p:spPr>
            <a:xfrm>
              <a:off x="2495400"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311;p31"/>
            <p:cNvSpPr/>
            <p:nvPr/>
          </p:nvSpPr>
          <p:spPr>
            <a:xfrm>
              <a:off x="2495400"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312;p31"/>
            <p:cNvSpPr/>
            <p:nvPr/>
          </p:nvSpPr>
          <p:spPr>
            <a:xfrm>
              <a:off x="3416100"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313;p31"/>
            <p:cNvSpPr/>
            <p:nvPr/>
          </p:nvSpPr>
          <p:spPr>
            <a:xfrm>
              <a:off x="3723550"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314;p31"/>
            <p:cNvSpPr/>
            <p:nvPr/>
          </p:nvSpPr>
          <p:spPr>
            <a:xfrm>
              <a:off x="4030175" y="3999175"/>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315;p31"/>
            <p:cNvSpPr/>
            <p:nvPr/>
          </p:nvSpPr>
          <p:spPr>
            <a:xfrm>
              <a:off x="4337625"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316;p31"/>
            <p:cNvSpPr/>
            <p:nvPr/>
          </p:nvSpPr>
          <p:spPr>
            <a:xfrm>
              <a:off x="4644250" y="39991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317;p31"/>
            <p:cNvSpPr/>
            <p:nvPr/>
          </p:nvSpPr>
          <p:spPr>
            <a:xfrm>
              <a:off x="49516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318;p31"/>
            <p:cNvSpPr/>
            <p:nvPr/>
          </p:nvSpPr>
          <p:spPr>
            <a:xfrm>
              <a:off x="1728025" y="775525"/>
              <a:ext cx="4144375" cy="4144375"/>
            </a:xfrm>
            <a:custGeom>
              <a:avLst/>
              <a:gdLst/>
              <a:ahLst/>
              <a:cxnLst/>
              <a:rect l="l" t="t" r="r" b="b"/>
              <a:pathLst>
                <a:path w="165775" h="165775" extrusionOk="0">
                  <a:moveTo>
                    <a:pt x="154097" y="12298"/>
                  </a:moveTo>
                  <a:lnTo>
                    <a:pt x="154097" y="154292"/>
                  </a:lnTo>
                  <a:lnTo>
                    <a:pt x="12102" y="154292"/>
                  </a:lnTo>
                  <a:lnTo>
                    <a:pt x="12102" y="12298"/>
                  </a:lnTo>
                  <a:close/>
                  <a:moveTo>
                    <a:pt x="14810" y="0"/>
                  </a:moveTo>
                  <a:lnTo>
                    <a:pt x="14810" y="6166"/>
                  </a:lnTo>
                  <a:lnTo>
                    <a:pt x="5970" y="6166"/>
                  </a:lnTo>
                  <a:lnTo>
                    <a:pt x="5970" y="19181"/>
                  </a:lnTo>
                  <a:lnTo>
                    <a:pt x="0" y="19181"/>
                  </a:lnTo>
                  <a:lnTo>
                    <a:pt x="0" y="25314"/>
                  </a:lnTo>
                  <a:lnTo>
                    <a:pt x="5970" y="25314"/>
                  </a:lnTo>
                  <a:lnTo>
                    <a:pt x="5970" y="37579"/>
                  </a:lnTo>
                  <a:lnTo>
                    <a:pt x="0" y="37579"/>
                  </a:lnTo>
                  <a:lnTo>
                    <a:pt x="0" y="43711"/>
                  </a:lnTo>
                  <a:lnTo>
                    <a:pt x="5970" y="43711"/>
                  </a:lnTo>
                  <a:lnTo>
                    <a:pt x="5970" y="55944"/>
                  </a:lnTo>
                  <a:lnTo>
                    <a:pt x="0" y="55944"/>
                  </a:lnTo>
                  <a:lnTo>
                    <a:pt x="0" y="62109"/>
                  </a:lnTo>
                  <a:lnTo>
                    <a:pt x="5970" y="62109"/>
                  </a:lnTo>
                  <a:lnTo>
                    <a:pt x="5970" y="74341"/>
                  </a:lnTo>
                  <a:lnTo>
                    <a:pt x="0" y="74341"/>
                  </a:lnTo>
                  <a:lnTo>
                    <a:pt x="0" y="80474"/>
                  </a:lnTo>
                  <a:lnTo>
                    <a:pt x="5970" y="80474"/>
                  </a:lnTo>
                  <a:lnTo>
                    <a:pt x="5970" y="92739"/>
                  </a:lnTo>
                  <a:lnTo>
                    <a:pt x="0" y="92739"/>
                  </a:lnTo>
                  <a:lnTo>
                    <a:pt x="0" y="98871"/>
                  </a:lnTo>
                  <a:lnTo>
                    <a:pt x="5970" y="98871"/>
                  </a:lnTo>
                  <a:lnTo>
                    <a:pt x="5970" y="111136"/>
                  </a:lnTo>
                  <a:lnTo>
                    <a:pt x="0" y="111136"/>
                  </a:lnTo>
                  <a:lnTo>
                    <a:pt x="0" y="117269"/>
                  </a:lnTo>
                  <a:lnTo>
                    <a:pt x="5970" y="117269"/>
                  </a:lnTo>
                  <a:lnTo>
                    <a:pt x="5970" y="129501"/>
                  </a:lnTo>
                  <a:lnTo>
                    <a:pt x="0" y="129501"/>
                  </a:lnTo>
                  <a:lnTo>
                    <a:pt x="0" y="135634"/>
                  </a:lnTo>
                  <a:lnTo>
                    <a:pt x="5970" y="135634"/>
                  </a:lnTo>
                  <a:lnTo>
                    <a:pt x="5970" y="147899"/>
                  </a:lnTo>
                  <a:lnTo>
                    <a:pt x="0" y="147899"/>
                  </a:lnTo>
                  <a:lnTo>
                    <a:pt x="0" y="154031"/>
                  </a:lnTo>
                  <a:lnTo>
                    <a:pt x="5970" y="154031"/>
                  </a:lnTo>
                  <a:lnTo>
                    <a:pt x="5970" y="160425"/>
                  </a:lnTo>
                  <a:lnTo>
                    <a:pt x="15332" y="160425"/>
                  </a:lnTo>
                  <a:lnTo>
                    <a:pt x="15332" y="165775"/>
                  </a:lnTo>
                  <a:lnTo>
                    <a:pt x="21497" y="165775"/>
                  </a:lnTo>
                  <a:lnTo>
                    <a:pt x="21497" y="160425"/>
                  </a:lnTo>
                  <a:lnTo>
                    <a:pt x="33729" y="160425"/>
                  </a:lnTo>
                  <a:lnTo>
                    <a:pt x="33729" y="165775"/>
                  </a:lnTo>
                  <a:lnTo>
                    <a:pt x="39862" y="165775"/>
                  </a:lnTo>
                  <a:lnTo>
                    <a:pt x="39862" y="160425"/>
                  </a:lnTo>
                  <a:lnTo>
                    <a:pt x="52127" y="160425"/>
                  </a:lnTo>
                  <a:lnTo>
                    <a:pt x="52127" y="165775"/>
                  </a:lnTo>
                  <a:lnTo>
                    <a:pt x="58260" y="165775"/>
                  </a:lnTo>
                  <a:lnTo>
                    <a:pt x="58260" y="160425"/>
                  </a:lnTo>
                  <a:lnTo>
                    <a:pt x="70492" y="160425"/>
                  </a:lnTo>
                  <a:lnTo>
                    <a:pt x="70492" y="165775"/>
                  </a:lnTo>
                  <a:lnTo>
                    <a:pt x="76657" y="165775"/>
                  </a:lnTo>
                  <a:lnTo>
                    <a:pt x="76657" y="160425"/>
                  </a:lnTo>
                  <a:lnTo>
                    <a:pt x="88890" y="160425"/>
                  </a:lnTo>
                  <a:lnTo>
                    <a:pt x="88890" y="165775"/>
                  </a:lnTo>
                  <a:lnTo>
                    <a:pt x="95022" y="165775"/>
                  </a:lnTo>
                  <a:lnTo>
                    <a:pt x="95022" y="160425"/>
                  </a:lnTo>
                  <a:lnTo>
                    <a:pt x="107287" y="160425"/>
                  </a:lnTo>
                  <a:lnTo>
                    <a:pt x="107287" y="165775"/>
                  </a:lnTo>
                  <a:lnTo>
                    <a:pt x="113420" y="165775"/>
                  </a:lnTo>
                  <a:lnTo>
                    <a:pt x="113420" y="160425"/>
                  </a:lnTo>
                  <a:lnTo>
                    <a:pt x="125685" y="160425"/>
                  </a:lnTo>
                  <a:lnTo>
                    <a:pt x="125685" y="165775"/>
                  </a:lnTo>
                  <a:lnTo>
                    <a:pt x="131817" y="165775"/>
                  </a:lnTo>
                  <a:lnTo>
                    <a:pt x="131817" y="160425"/>
                  </a:lnTo>
                  <a:lnTo>
                    <a:pt x="144050" y="160425"/>
                  </a:lnTo>
                  <a:lnTo>
                    <a:pt x="144050" y="165775"/>
                  </a:lnTo>
                  <a:lnTo>
                    <a:pt x="150182" y="165775"/>
                  </a:lnTo>
                  <a:lnTo>
                    <a:pt x="150182" y="160425"/>
                  </a:lnTo>
                  <a:lnTo>
                    <a:pt x="160229" y="160425"/>
                  </a:lnTo>
                  <a:lnTo>
                    <a:pt x="160229" y="150215"/>
                  </a:lnTo>
                  <a:lnTo>
                    <a:pt x="165775" y="150215"/>
                  </a:lnTo>
                  <a:lnTo>
                    <a:pt x="165775" y="144050"/>
                  </a:lnTo>
                  <a:lnTo>
                    <a:pt x="160229" y="144050"/>
                  </a:lnTo>
                  <a:lnTo>
                    <a:pt x="160229" y="131817"/>
                  </a:lnTo>
                  <a:lnTo>
                    <a:pt x="165775" y="131817"/>
                  </a:lnTo>
                  <a:lnTo>
                    <a:pt x="165775" y="125685"/>
                  </a:lnTo>
                  <a:lnTo>
                    <a:pt x="160229" y="125685"/>
                  </a:lnTo>
                  <a:lnTo>
                    <a:pt x="160229" y="113420"/>
                  </a:lnTo>
                  <a:lnTo>
                    <a:pt x="165775" y="113420"/>
                  </a:lnTo>
                  <a:lnTo>
                    <a:pt x="165775" y="107287"/>
                  </a:lnTo>
                  <a:lnTo>
                    <a:pt x="160229" y="107287"/>
                  </a:lnTo>
                  <a:lnTo>
                    <a:pt x="160229" y="95022"/>
                  </a:lnTo>
                  <a:lnTo>
                    <a:pt x="165775" y="95022"/>
                  </a:lnTo>
                  <a:lnTo>
                    <a:pt x="165775" y="88890"/>
                  </a:lnTo>
                  <a:lnTo>
                    <a:pt x="160229" y="88890"/>
                  </a:lnTo>
                  <a:lnTo>
                    <a:pt x="160229" y="76657"/>
                  </a:lnTo>
                  <a:lnTo>
                    <a:pt x="165775" y="76657"/>
                  </a:lnTo>
                  <a:lnTo>
                    <a:pt x="165775" y="70525"/>
                  </a:lnTo>
                  <a:lnTo>
                    <a:pt x="160229" y="70525"/>
                  </a:lnTo>
                  <a:lnTo>
                    <a:pt x="160229" y="58260"/>
                  </a:lnTo>
                  <a:lnTo>
                    <a:pt x="165775" y="58260"/>
                  </a:lnTo>
                  <a:lnTo>
                    <a:pt x="165775" y="52127"/>
                  </a:lnTo>
                  <a:lnTo>
                    <a:pt x="160229" y="52127"/>
                  </a:lnTo>
                  <a:lnTo>
                    <a:pt x="160229" y="39862"/>
                  </a:lnTo>
                  <a:lnTo>
                    <a:pt x="165775" y="39862"/>
                  </a:lnTo>
                  <a:lnTo>
                    <a:pt x="165775" y="33729"/>
                  </a:lnTo>
                  <a:lnTo>
                    <a:pt x="160229" y="33729"/>
                  </a:lnTo>
                  <a:lnTo>
                    <a:pt x="160229" y="21497"/>
                  </a:lnTo>
                  <a:lnTo>
                    <a:pt x="165775" y="21497"/>
                  </a:lnTo>
                  <a:lnTo>
                    <a:pt x="165775" y="15332"/>
                  </a:lnTo>
                  <a:lnTo>
                    <a:pt x="160229" y="15332"/>
                  </a:lnTo>
                  <a:lnTo>
                    <a:pt x="160229" y="6166"/>
                  </a:lnTo>
                  <a:lnTo>
                    <a:pt x="149660" y="6166"/>
                  </a:lnTo>
                  <a:lnTo>
                    <a:pt x="149660" y="0"/>
                  </a:lnTo>
                  <a:lnTo>
                    <a:pt x="143528" y="0"/>
                  </a:lnTo>
                  <a:lnTo>
                    <a:pt x="143528" y="6166"/>
                  </a:lnTo>
                  <a:lnTo>
                    <a:pt x="131263" y="6166"/>
                  </a:lnTo>
                  <a:lnTo>
                    <a:pt x="131263" y="0"/>
                  </a:lnTo>
                  <a:lnTo>
                    <a:pt x="125130" y="0"/>
                  </a:lnTo>
                  <a:lnTo>
                    <a:pt x="125130" y="6166"/>
                  </a:lnTo>
                  <a:lnTo>
                    <a:pt x="112898" y="6166"/>
                  </a:lnTo>
                  <a:lnTo>
                    <a:pt x="112898" y="0"/>
                  </a:lnTo>
                  <a:lnTo>
                    <a:pt x="106733" y="0"/>
                  </a:lnTo>
                  <a:lnTo>
                    <a:pt x="106733" y="6166"/>
                  </a:lnTo>
                  <a:lnTo>
                    <a:pt x="94500" y="6166"/>
                  </a:lnTo>
                  <a:lnTo>
                    <a:pt x="94500" y="0"/>
                  </a:lnTo>
                  <a:lnTo>
                    <a:pt x="88368" y="0"/>
                  </a:lnTo>
                  <a:lnTo>
                    <a:pt x="88368" y="6166"/>
                  </a:lnTo>
                  <a:lnTo>
                    <a:pt x="76103" y="6166"/>
                  </a:lnTo>
                  <a:lnTo>
                    <a:pt x="76103" y="0"/>
                  </a:lnTo>
                  <a:lnTo>
                    <a:pt x="69970" y="0"/>
                  </a:lnTo>
                  <a:lnTo>
                    <a:pt x="69970" y="6166"/>
                  </a:lnTo>
                  <a:lnTo>
                    <a:pt x="57738" y="6166"/>
                  </a:lnTo>
                  <a:lnTo>
                    <a:pt x="57738" y="0"/>
                  </a:lnTo>
                  <a:lnTo>
                    <a:pt x="51572" y="0"/>
                  </a:lnTo>
                  <a:lnTo>
                    <a:pt x="51572" y="6166"/>
                  </a:lnTo>
                  <a:lnTo>
                    <a:pt x="39340" y="6166"/>
                  </a:lnTo>
                  <a:lnTo>
                    <a:pt x="39340" y="0"/>
                  </a:lnTo>
                  <a:lnTo>
                    <a:pt x="33208" y="0"/>
                  </a:lnTo>
                  <a:lnTo>
                    <a:pt x="33208" y="6166"/>
                  </a:lnTo>
                  <a:lnTo>
                    <a:pt x="20942" y="6166"/>
                  </a:lnTo>
                  <a:lnTo>
                    <a:pt x="20942"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319;p31"/>
            <p:cNvSpPr/>
            <p:nvPr/>
          </p:nvSpPr>
          <p:spPr>
            <a:xfrm>
              <a:off x="3416100" y="2463600"/>
              <a:ext cx="460775" cy="768225"/>
            </a:xfrm>
            <a:custGeom>
              <a:avLst/>
              <a:gdLst/>
              <a:ahLst/>
              <a:cxnLst/>
              <a:rect l="l" t="t" r="r" b="b"/>
              <a:pathLst>
                <a:path w="18431" h="30729" extrusionOk="0">
                  <a:moveTo>
                    <a:pt x="12298" y="6166"/>
                  </a:moveTo>
                  <a:lnTo>
                    <a:pt x="12298" y="15789"/>
                  </a:lnTo>
                  <a:lnTo>
                    <a:pt x="6166" y="15789"/>
                  </a:lnTo>
                  <a:lnTo>
                    <a:pt x="6166" y="6166"/>
                  </a:lnTo>
                  <a:close/>
                  <a:moveTo>
                    <a:pt x="1" y="1"/>
                  </a:moveTo>
                  <a:lnTo>
                    <a:pt x="1" y="30729"/>
                  </a:lnTo>
                  <a:lnTo>
                    <a:pt x="6166" y="30729"/>
                  </a:lnTo>
                  <a:lnTo>
                    <a:pt x="6166" y="21921"/>
                  </a:lnTo>
                  <a:lnTo>
                    <a:pt x="12298" y="21921"/>
                  </a:lnTo>
                  <a:lnTo>
                    <a:pt x="12298" y="30729"/>
                  </a:lnTo>
                  <a:lnTo>
                    <a:pt x="18431" y="30729"/>
                  </a:lnTo>
                  <a:lnTo>
                    <a:pt x="1843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320;p31"/>
            <p:cNvSpPr/>
            <p:nvPr/>
          </p:nvSpPr>
          <p:spPr>
            <a:xfrm>
              <a:off x="4030175" y="2463600"/>
              <a:ext cx="159050" cy="777200"/>
            </a:xfrm>
            <a:custGeom>
              <a:avLst/>
              <a:gdLst/>
              <a:ahLst/>
              <a:cxnLst/>
              <a:rect l="l" t="t" r="r" b="b"/>
              <a:pathLst>
                <a:path w="6362" h="31088" extrusionOk="0">
                  <a:moveTo>
                    <a:pt x="6166" y="1"/>
                  </a:moveTo>
                  <a:lnTo>
                    <a:pt x="0" y="33"/>
                  </a:lnTo>
                  <a:lnTo>
                    <a:pt x="229" y="31087"/>
                  </a:lnTo>
                  <a:lnTo>
                    <a:pt x="6361" y="31055"/>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321;p31"/>
            <p:cNvSpPr/>
            <p:nvPr/>
          </p:nvSpPr>
          <p:spPr>
            <a:xfrm>
              <a:off x="209825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322;p31"/>
            <p:cNvSpPr/>
            <p:nvPr/>
          </p:nvSpPr>
          <p:spPr>
            <a:xfrm>
              <a:off x="2558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323;p31"/>
            <p:cNvSpPr/>
            <p:nvPr/>
          </p:nvSpPr>
          <p:spPr>
            <a:xfrm>
              <a:off x="3017325" y="238125"/>
              <a:ext cx="154150" cy="384100"/>
            </a:xfrm>
            <a:custGeom>
              <a:avLst/>
              <a:gdLst/>
              <a:ahLst/>
              <a:cxnLst/>
              <a:rect l="l" t="t" r="r" b="b"/>
              <a:pathLst>
                <a:path w="6166" h="15364" extrusionOk="0">
                  <a:moveTo>
                    <a:pt x="0" y="0"/>
                  </a:moveTo>
                  <a:lnTo>
                    <a:pt x="0"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324;p31"/>
            <p:cNvSpPr/>
            <p:nvPr/>
          </p:nvSpPr>
          <p:spPr>
            <a:xfrm>
              <a:off x="3477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325;p31"/>
            <p:cNvSpPr/>
            <p:nvPr/>
          </p:nvSpPr>
          <p:spPr>
            <a:xfrm>
              <a:off x="3937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326;p31"/>
            <p:cNvSpPr/>
            <p:nvPr/>
          </p:nvSpPr>
          <p:spPr>
            <a:xfrm>
              <a:off x="4396325" y="238125"/>
              <a:ext cx="154150" cy="384100"/>
            </a:xfrm>
            <a:custGeom>
              <a:avLst/>
              <a:gdLst/>
              <a:ahLst/>
              <a:cxnLst/>
              <a:rect l="l" t="t" r="r" b="b"/>
              <a:pathLst>
                <a:path w="6166" h="15364"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327;p31"/>
            <p:cNvSpPr/>
            <p:nvPr/>
          </p:nvSpPr>
          <p:spPr>
            <a:xfrm>
              <a:off x="4856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328;p31"/>
            <p:cNvSpPr/>
            <p:nvPr/>
          </p:nvSpPr>
          <p:spPr>
            <a:xfrm>
              <a:off x="5316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329;p31"/>
            <p:cNvSpPr/>
            <p:nvPr/>
          </p:nvSpPr>
          <p:spPr>
            <a:xfrm>
              <a:off x="1190625" y="4472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330;p31"/>
            <p:cNvSpPr/>
            <p:nvPr/>
          </p:nvSpPr>
          <p:spPr>
            <a:xfrm>
              <a:off x="1190625" y="4013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331;p31"/>
            <p:cNvSpPr/>
            <p:nvPr/>
          </p:nvSpPr>
          <p:spPr>
            <a:xfrm>
              <a:off x="1190625" y="3553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332;p31"/>
            <p:cNvSpPr/>
            <p:nvPr/>
          </p:nvSpPr>
          <p:spPr>
            <a:xfrm>
              <a:off x="1190625" y="3093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333;p31"/>
            <p:cNvSpPr/>
            <p:nvPr/>
          </p:nvSpPr>
          <p:spPr>
            <a:xfrm>
              <a:off x="1190625" y="2634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334;p31"/>
            <p:cNvSpPr/>
            <p:nvPr/>
          </p:nvSpPr>
          <p:spPr>
            <a:xfrm>
              <a:off x="1190625" y="2174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335;p31"/>
            <p:cNvSpPr/>
            <p:nvPr/>
          </p:nvSpPr>
          <p:spPr>
            <a:xfrm>
              <a:off x="1190625" y="1714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336;p31"/>
            <p:cNvSpPr/>
            <p:nvPr/>
          </p:nvSpPr>
          <p:spPr>
            <a:xfrm>
              <a:off x="1190625" y="1255025"/>
              <a:ext cx="384100" cy="153350"/>
            </a:xfrm>
            <a:custGeom>
              <a:avLst/>
              <a:gdLst/>
              <a:ahLst/>
              <a:cxnLst/>
              <a:rect l="l" t="t" r="r" b="b"/>
              <a:pathLst>
                <a:path w="15364" h="6134" extrusionOk="0">
                  <a:moveTo>
                    <a:pt x="0" y="1"/>
                  </a:moveTo>
                  <a:lnTo>
                    <a:pt x="0" y="6134"/>
                  </a:lnTo>
                  <a:lnTo>
                    <a:pt x="15364" y="6134"/>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337;p31"/>
            <p:cNvSpPr/>
            <p:nvPr/>
          </p:nvSpPr>
          <p:spPr>
            <a:xfrm>
              <a:off x="532925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338;p31"/>
            <p:cNvSpPr/>
            <p:nvPr/>
          </p:nvSpPr>
          <p:spPr>
            <a:xfrm>
              <a:off x="4870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339;p31"/>
            <p:cNvSpPr/>
            <p:nvPr/>
          </p:nvSpPr>
          <p:spPr>
            <a:xfrm>
              <a:off x="4410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340;p31"/>
            <p:cNvSpPr/>
            <p:nvPr/>
          </p:nvSpPr>
          <p:spPr>
            <a:xfrm>
              <a:off x="3950250"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341;p31"/>
            <p:cNvSpPr/>
            <p:nvPr/>
          </p:nvSpPr>
          <p:spPr>
            <a:xfrm>
              <a:off x="3491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342;p31"/>
            <p:cNvSpPr/>
            <p:nvPr/>
          </p:nvSpPr>
          <p:spPr>
            <a:xfrm>
              <a:off x="3031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343;p31"/>
            <p:cNvSpPr/>
            <p:nvPr/>
          </p:nvSpPr>
          <p:spPr>
            <a:xfrm>
              <a:off x="257125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344;p31"/>
            <p:cNvSpPr/>
            <p:nvPr/>
          </p:nvSpPr>
          <p:spPr>
            <a:xfrm>
              <a:off x="211130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345;p31"/>
            <p:cNvSpPr/>
            <p:nvPr/>
          </p:nvSpPr>
          <p:spPr>
            <a:xfrm>
              <a:off x="6025700" y="115880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346;p31"/>
            <p:cNvSpPr/>
            <p:nvPr/>
          </p:nvSpPr>
          <p:spPr>
            <a:xfrm>
              <a:off x="6025700" y="161875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347;p31"/>
            <p:cNvSpPr/>
            <p:nvPr/>
          </p:nvSpPr>
          <p:spPr>
            <a:xfrm>
              <a:off x="6025700" y="2078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348;p31"/>
            <p:cNvSpPr/>
            <p:nvPr/>
          </p:nvSpPr>
          <p:spPr>
            <a:xfrm>
              <a:off x="6025700" y="2538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349;p31"/>
            <p:cNvSpPr/>
            <p:nvPr/>
          </p:nvSpPr>
          <p:spPr>
            <a:xfrm>
              <a:off x="6025700" y="2997750"/>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350;p31"/>
            <p:cNvSpPr/>
            <p:nvPr/>
          </p:nvSpPr>
          <p:spPr>
            <a:xfrm>
              <a:off x="6025700" y="3457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351;p31"/>
            <p:cNvSpPr/>
            <p:nvPr/>
          </p:nvSpPr>
          <p:spPr>
            <a:xfrm>
              <a:off x="6025700" y="3917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352;p31"/>
            <p:cNvSpPr/>
            <p:nvPr/>
          </p:nvSpPr>
          <p:spPr>
            <a:xfrm>
              <a:off x="6025700" y="437675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0"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7" name="Picture 2" descr="Virtual Horizon BUAP">
            <a:extLst>
              <a:ext uri="{FF2B5EF4-FFF2-40B4-BE49-F238E27FC236}">
                <a16:creationId xmlns:a16="http://schemas.microsoft.com/office/drawing/2014/main" id="{1FD84941-B5D8-606E-5332-8ECB24E443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cxnSp>
        <p:nvCxnSpPr>
          <p:cNvPr id="54" name="Google Shape;258;p31"/>
          <p:cNvCxnSpPr/>
          <p:nvPr/>
        </p:nvCxnSpPr>
        <p:spPr>
          <a:xfrm rot="16200000" flipH="1">
            <a:off x="4356537" y="3231930"/>
            <a:ext cx="2564526" cy="10510"/>
          </a:xfrm>
          <a:prstGeom prst="straightConnector1">
            <a:avLst/>
          </a:prstGeom>
          <a:noFill/>
          <a:ln w="19050" cap="flat" cmpd="sng">
            <a:solidFill>
              <a:srgbClr val="F3F3F3"/>
            </a:solidFill>
            <a:prstDash val="solid"/>
            <a:round/>
            <a:headEnd type="oval" w="med" len="med"/>
            <a:tailEnd type="oval" w="med" len="med"/>
          </a:ln>
        </p:spPr>
      </p:cxnSp>
      <p:pic>
        <p:nvPicPr>
          <p:cNvPr id="46082" name="Picture 2" descr="Como empezar a analizar datos con Python usando Google Colab | by Gustavo  Juantorena | Medium"/>
          <p:cNvPicPr>
            <a:picLocks noChangeAspect="1" noChangeArrowheads="1"/>
          </p:cNvPicPr>
          <p:nvPr/>
        </p:nvPicPr>
        <p:blipFill>
          <a:blip r:embed="rId3"/>
          <a:srcRect/>
          <a:stretch>
            <a:fillRect/>
          </a:stretch>
        </p:blipFill>
        <p:spPr bwMode="auto">
          <a:xfrm>
            <a:off x="344761" y="2019463"/>
            <a:ext cx="5083632" cy="2258247"/>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GOOGLE COLAB</a:t>
            </a: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155" name="Google Shape;1603;p42"/>
          <p:cNvSpPr txBox="1"/>
          <p:nvPr/>
        </p:nvSpPr>
        <p:spPr>
          <a:xfrm>
            <a:off x="5673449" y="1813864"/>
            <a:ext cx="3281365" cy="258997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Google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Colaboratory</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err="1">
                <a:solidFill>
                  <a:schemeClr val="accent4"/>
                </a:solidFill>
                <a:latin typeface="Fira Sans Condensed Light" panose="020B0604020202020204" charset="0"/>
                <a:cs typeface="Times New Roman" panose="02020603050405020304" pitchFamily="18" charset="0"/>
              </a:rPr>
              <a:t>Colab</a:t>
            </a:r>
            <a:r>
              <a:rPr lang="es-ES" sz="1600" dirty="0">
                <a:solidFill>
                  <a:schemeClr val="accent4"/>
                </a:solidFill>
                <a:latin typeface="Fira Sans Condensed Light" panose="020B0604020202020204" charset="0"/>
                <a:cs typeface="Times New Roman" panose="02020603050405020304" pitchFamily="18" charset="0"/>
              </a:rPr>
              <a:t>, también conocido como "</a:t>
            </a:r>
            <a:r>
              <a:rPr lang="es-ES" sz="1600" dirty="0" err="1">
                <a:solidFill>
                  <a:schemeClr val="accent4"/>
                </a:solidFill>
                <a:latin typeface="Fira Sans Condensed Light" panose="020B0604020202020204" charset="0"/>
                <a:cs typeface="Times New Roman" panose="02020603050405020304" pitchFamily="18" charset="0"/>
              </a:rPr>
              <a:t>Colaboratory</a:t>
            </a:r>
            <a:r>
              <a:rPr lang="es-ES" sz="1600" dirty="0">
                <a:solidFill>
                  <a:schemeClr val="accent4"/>
                </a:solidFill>
                <a:latin typeface="Fira Sans Condensed Light" panose="020B0604020202020204" charset="0"/>
                <a:cs typeface="Times New Roman" panose="02020603050405020304" pitchFamily="18" charset="0"/>
              </a:rPr>
              <a:t>", te permite programar y ejecutar </a:t>
            </a:r>
            <a:r>
              <a:rPr lang="es-ES" sz="1600" dirty="0" err="1">
                <a:solidFill>
                  <a:schemeClr val="accent4"/>
                </a:solidFill>
                <a:latin typeface="Fira Sans Condensed Light" panose="020B0604020202020204" charset="0"/>
                <a:cs typeface="Times New Roman" panose="02020603050405020304" pitchFamily="18" charset="0"/>
              </a:rPr>
              <a:t>Python</a:t>
            </a:r>
            <a:r>
              <a:rPr lang="es-ES" sz="1600" dirty="0">
                <a:solidFill>
                  <a:schemeClr val="accent4"/>
                </a:solidFill>
                <a:latin typeface="Fira Sans Condensed Light" panose="020B0604020202020204" charset="0"/>
                <a:cs typeface="Times New Roman" panose="02020603050405020304" pitchFamily="18" charset="0"/>
              </a:rPr>
              <a:t> utilizando la </a:t>
            </a:r>
            <a:r>
              <a:rPr lang="es-ES" sz="1600" dirty="0" err="1">
                <a:solidFill>
                  <a:schemeClr val="accent4"/>
                </a:solidFill>
                <a:latin typeface="Fira Sans Condensed Light" panose="020B0604020202020204" charset="0"/>
                <a:cs typeface="Times New Roman" panose="02020603050405020304" pitchFamily="18" charset="0"/>
              </a:rPr>
              <a:t>notebook</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Jupyter</a:t>
            </a:r>
            <a:r>
              <a:rPr lang="es-ES" sz="1600" dirty="0">
                <a:solidFill>
                  <a:schemeClr val="accent4"/>
                </a:solidFill>
                <a:latin typeface="Fira Sans Condensed Light" panose="020B0604020202020204" charset="0"/>
                <a:cs typeface="Times New Roman" panose="02020603050405020304" pitchFamily="18" charset="0"/>
              </a:rPr>
              <a:t> en tu navegador con las siguientes ventajas:</a:t>
            </a:r>
          </a:p>
          <a:p>
            <a:pPr algn="just"/>
            <a:endParaRPr lang="es-ES" sz="1600" dirty="0">
              <a:solidFill>
                <a:schemeClr val="accent4"/>
              </a:solidFill>
              <a:latin typeface="Fira Sans Condensed Light" panose="020B0604020202020204" charset="0"/>
              <a:cs typeface="Times New Roman" panose="02020603050405020304" pitchFamily="18" charset="0"/>
            </a:endParaRPr>
          </a:p>
          <a:p>
            <a:pPr algn="just"/>
            <a:r>
              <a:rPr lang="es-ES" sz="1600" b="1" dirty="0">
                <a:solidFill>
                  <a:schemeClr val="accent4"/>
                </a:solidFill>
                <a:latin typeface="Fira Sans Condensed Light" panose="020B0604020202020204" charset="0"/>
                <a:cs typeface="Times New Roman" panose="02020603050405020304" pitchFamily="18" charset="0"/>
              </a:rPr>
              <a:t>-</a:t>
            </a:r>
            <a:r>
              <a:rPr lang="es-ES" sz="1600" dirty="0">
                <a:solidFill>
                  <a:schemeClr val="accent4"/>
                </a:solidFill>
                <a:latin typeface="Fira Sans Condensed Light" panose="020B0604020202020204" charset="0"/>
                <a:cs typeface="Times New Roman" panose="02020603050405020304" pitchFamily="18" charset="0"/>
              </a:rPr>
              <a:t>No requiere configuración</a:t>
            </a:r>
          </a:p>
          <a:p>
            <a:pPr algn="just"/>
            <a:r>
              <a:rPr lang="es-ES" sz="1600" dirty="0">
                <a:solidFill>
                  <a:schemeClr val="accent4"/>
                </a:solidFill>
                <a:latin typeface="Fira Sans Condensed Light" panose="020B0604020202020204" charset="0"/>
                <a:cs typeface="Times New Roman" panose="02020603050405020304" pitchFamily="18" charset="0"/>
              </a:rPr>
              <a:t>-Da acceso gratuito a </a:t>
            </a:r>
            <a:r>
              <a:rPr lang="es-ES" sz="1600" dirty="0" err="1">
                <a:solidFill>
                  <a:schemeClr val="accent4"/>
                </a:solidFill>
                <a:latin typeface="Fira Sans Condensed Light" panose="020B0604020202020204" charset="0"/>
                <a:cs typeface="Times New Roman" panose="02020603050405020304" pitchFamily="18" charset="0"/>
              </a:rPr>
              <a:t>GPUs</a:t>
            </a:r>
            <a:endParaRPr lang="es-ES" sz="1600" dirty="0">
              <a:solidFill>
                <a:schemeClr val="accent4"/>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-Permite compartir contenido fácilmente</a:t>
            </a:r>
            <a:endParaRPr lang="es-ES" dirty="0">
              <a:solidFill>
                <a:srgbClr val="F3F3F3"/>
              </a:solidFill>
              <a:latin typeface="Fira Sans Condensed Light"/>
              <a:ea typeface="Fira Sans Condensed Light"/>
              <a:cs typeface="Fira Sans Condensed Light"/>
              <a:sym typeface="Fira Sans Condensed Light"/>
            </a:endParaRP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DB619922-51A0-B76D-E546-9EA95F5C7A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GOOGLE COLAB</a:t>
            </a: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155" name="Google Shape;1603;p42"/>
          <p:cNvSpPr txBox="1"/>
          <p:nvPr/>
        </p:nvSpPr>
        <p:spPr>
          <a:xfrm>
            <a:off x="428787" y="206610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Crear cuenta </a:t>
            </a:r>
          </a:p>
          <a:p>
            <a:pPr algn="just"/>
            <a:r>
              <a:rPr lang="es-ES" sz="1600" dirty="0">
                <a:solidFill>
                  <a:schemeClr val="accent4"/>
                </a:solidFill>
                <a:latin typeface="Fira Sans Condensed Light" panose="020B0604020202020204" charset="0"/>
                <a:cs typeface="Times New Roman" panose="02020603050405020304" pitchFamily="18" charset="0"/>
              </a:rPr>
              <a:t>Ingresar a: https://colab.research.google.com/</a:t>
            </a:r>
            <a:endParaRPr lang="es-ES" dirty="0">
              <a:solidFill>
                <a:srgbClr val="F3F3F3"/>
              </a:solidFill>
              <a:latin typeface="Fira Sans Condensed Light"/>
              <a:ea typeface="Fira Sans Condensed Light"/>
              <a:cs typeface="Fira Sans Condensed Light"/>
              <a:sym typeface="Fira Sans Condensed Light"/>
            </a:endParaRPr>
          </a:p>
        </p:txBody>
      </p:sp>
      <p:sp>
        <p:nvSpPr>
          <p:cNvPr id="9" name="Google Shape;1603;p42"/>
          <p:cNvSpPr txBox="1"/>
          <p:nvPr/>
        </p:nvSpPr>
        <p:spPr>
          <a:xfrm>
            <a:off x="434041" y="2933207"/>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 Abrir Nuevo cuaderno </a:t>
            </a:r>
          </a:p>
          <a:p>
            <a:pPr algn="just"/>
            <a:r>
              <a:rPr lang="es-ES" sz="1600" dirty="0">
                <a:solidFill>
                  <a:schemeClr val="accent4"/>
                </a:solidFill>
                <a:latin typeface="Fira Sans Condensed Light" panose="020B0604020202020204" charset="0"/>
                <a:cs typeface="Times New Roman" panose="02020603050405020304" pitchFamily="18" charset="0"/>
              </a:rPr>
              <a:t>Archivo/Nuevo cuaderno/Nombre: Hola mundo</a:t>
            </a:r>
            <a:endParaRPr lang="es-ES" dirty="0">
              <a:solidFill>
                <a:srgbClr val="F3F3F3"/>
              </a:solidFill>
              <a:latin typeface="Fira Sans Condensed Light"/>
              <a:ea typeface="Fira Sans Condensed Light"/>
              <a:cs typeface="Fira Sans Condensed Light"/>
              <a:sym typeface="Fira Sans Condensed Light"/>
            </a:endParaRPr>
          </a:p>
        </p:txBody>
      </p:sp>
      <p:sp>
        <p:nvSpPr>
          <p:cNvPr id="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57AE2591-C16E-96FD-EC29-FE0A1ECDD7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GOOGLE COLAB</a:t>
            </a: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155" name="Google Shape;1603;p42"/>
          <p:cNvSpPr txBox="1"/>
          <p:nvPr/>
        </p:nvSpPr>
        <p:spPr>
          <a:xfrm>
            <a:off x="428787" y="206610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3. Instalar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librerias</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requeridas</a:t>
            </a:r>
          </a:p>
          <a:p>
            <a:pPr algn="just"/>
            <a:r>
              <a:rPr lang="es-ES" sz="1600" dirty="0" err="1">
                <a:solidFill>
                  <a:schemeClr val="accent4"/>
                </a:solidFill>
                <a:latin typeface="Fira Sans Condensed Light" panose="020B0604020202020204" charset="0"/>
                <a:cs typeface="Times New Roman" panose="02020603050405020304" pitchFamily="18" charset="0"/>
              </a:rPr>
              <a:t>pip</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install</a:t>
            </a:r>
            <a:r>
              <a:rPr lang="es-ES" sz="1600" dirty="0">
                <a:solidFill>
                  <a:schemeClr val="accent4"/>
                </a:solidFill>
                <a:latin typeface="Fira Sans Condensed Light" panose="020B0604020202020204" charset="0"/>
                <a:cs typeface="Times New Roman" panose="02020603050405020304" pitchFamily="18" charset="0"/>
              </a:rPr>
              <a:t> pandas</a:t>
            </a:r>
          </a:p>
          <a:p>
            <a:pPr algn="just"/>
            <a:r>
              <a:rPr lang="es-ES" sz="1600" dirty="0" err="1">
                <a:solidFill>
                  <a:schemeClr val="accent4"/>
                </a:solidFill>
                <a:latin typeface="Fira Sans Condensed Light" panose="020B0604020202020204" charset="0"/>
                <a:cs typeface="Times New Roman" panose="02020603050405020304" pitchFamily="18" charset="0"/>
              </a:rPr>
              <a:t>pip</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install</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numpy</a:t>
            </a:r>
            <a:endParaRPr lang="es-ES" sz="1600" dirty="0">
              <a:solidFill>
                <a:schemeClr val="accent4"/>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a:t>
            </a:r>
            <a:r>
              <a:rPr lang="es-ES" sz="1600" dirty="0" err="1">
                <a:solidFill>
                  <a:schemeClr val="accent4"/>
                </a:solidFill>
                <a:latin typeface="Fira Sans Condensed Light" panose="020B0604020202020204" charset="0"/>
                <a:cs typeface="Times New Roman" panose="02020603050405020304" pitchFamily="18" charset="0"/>
              </a:rPr>
              <a:t>pip</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install</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matplotlib</a:t>
            </a:r>
            <a:endParaRPr lang="es-ES" dirty="0">
              <a:solidFill>
                <a:srgbClr val="F3F3F3"/>
              </a:solidFill>
              <a:latin typeface="Fira Sans Condensed Light"/>
              <a:ea typeface="Fira Sans Condensed Light"/>
              <a:cs typeface="Fira Sans Condensed Light"/>
              <a:sym typeface="Fira Sans Condensed Light"/>
            </a:endParaRPr>
          </a:p>
        </p:txBody>
      </p:sp>
      <p:sp>
        <p:nvSpPr>
          <p:cNvPr id="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050" name="Picture 2" descr="NumPy: Funciones basicas de algebra - ▷ Cursos de Programación de 0 a  Experto © Garantizados"/>
          <p:cNvPicPr>
            <a:picLocks noChangeAspect="1" noChangeArrowheads="1"/>
          </p:cNvPicPr>
          <p:nvPr/>
        </p:nvPicPr>
        <p:blipFill>
          <a:blip r:embed="rId3"/>
          <a:srcRect/>
          <a:stretch>
            <a:fillRect/>
          </a:stretch>
        </p:blipFill>
        <p:spPr bwMode="auto">
          <a:xfrm>
            <a:off x="6952016" y="2020913"/>
            <a:ext cx="1833364" cy="1131067"/>
          </a:xfrm>
          <a:prstGeom prst="rect">
            <a:avLst/>
          </a:prstGeom>
          <a:noFill/>
        </p:spPr>
      </p:pic>
      <p:pic>
        <p:nvPicPr>
          <p:cNvPr id="2052" name="Picture 4" descr="Pandas - EcuRed"/>
          <p:cNvPicPr>
            <a:picLocks noChangeAspect="1" noChangeArrowheads="1"/>
          </p:cNvPicPr>
          <p:nvPr/>
        </p:nvPicPr>
        <p:blipFill>
          <a:blip r:embed="rId4"/>
          <a:srcRect/>
          <a:stretch>
            <a:fillRect/>
          </a:stretch>
        </p:blipFill>
        <p:spPr bwMode="auto">
          <a:xfrm>
            <a:off x="3816180" y="2005602"/>
            <a:ext cx="2745279" cy="1147196"/>
          </a:xfrm>
          <a:prstGeom prst="rect">
            <a:avLst/>
          </a:prstGeom>
          <a:noFill/>
        </p:spPr>
      </p:pic>
      <p:pic>
        <p:nvPicPr>
          <p:cNvPr id="2054" name="Picture 6" descr="Caso práctico con Matplotlib y Geopandas - Adictos al trabajo Tutoriales"/>
          <p:cNvPicPr>
            <a:picLocks noChangeAspect="1" noChangeArrowheads="1"/>
          </p:cNvPicPr>
          <p:nvPr/>
        </p:nvPicPr>
        <p:blipFill>
          <a:blip r:embed="rId5"/>
          <a:srcRect/>
          <a:stretch>
            <a:fillRect/>
          </a:stretch>
        </p:blipFill>
        <p:spPr bwMode="auto">
          <a:xfrm>
            <a:off x="3817883" y="3471043"/>
            <a:ext cx="2750706" cy="1051035"/>
          </a:xfrm>
          <a:prstGeom prst="rect">
            <a:avLst/>
          </a:prstGeom>
          <a:noFill/>
        </p:spPr>
      </p:pic>
      <p:pic>
        <p:nvPicPr>
          <p:cNvPr id="2056" name="Picture 8" descr="Create python jupyter notebooks by Naazneen_jatu | Fiverr"/>
          <p:cNvPicPr>
            <a:picLocks noChangeAspect="1" noChangeArrowheads="1"/>
          </p:cNvPicPr>
          <p:nvPr/>
        </p:nvPicPr>
        <p:blipFill>
          <a:blip r:embed="rId6"/>
          <a:srcRect/>
          <a:stretch>
            <a:fillRect/>
          </a:stretch>
        </p:blipFill>
        <p:spPr bwMode="auto">
          <a:xfrm>
            <a:off x="6838485" y="3444877"/>
            <a:ext cx="2098687" cy="1061811"/>
          </a:xfrm>
          <a:prstGeom prst="rect">
            <a:avLst/>
          </a:prstGeom>
          <a:noFill/>
        </p:spPr>
      </p:pic>
      <p:pic>
        <p:nvPicPr>
          <p:cNvPr id="2" name="Picture 2" descr="Virtual Horizon BUAP">
            <a:extLst>
              <a:ext uri="{FF2B5EF4-FFF2-40B4-BE49-F238E27FC236}">
                <a16:creationId xmlns:a16="http://schemas.microsoft.com/office/drawing/2014/main" id="{6E5E4122-13F6-6B42-313B-9275FE918A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GitHub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pic>
        <p:nvPicPr>
          <p:cNvPr id="2050" name="Picture 2" descr="Qué es GitHub y por qué es útil al aprender programación | HACK A BOSS"/>
          <p:cNvPicPr>
            <a:picLocks noChangeAspect="1" noChangeArrowheads="1"/>
          </p:cNvPicPr>
          <p:nvPr/>
        </p:nvPicPr>
        <p:blipFill>
          <a:blip r:embed="rId3"/>
          <a:srcRect/>
          <a:stretch>
            <a:fillRect/>
          </a:stretch>
        </p:blipFill>
        <p:spPr bwMode="auto">
          <a:xfrm>
            <a:off x="457165" y="1990704"/>
            <a:ext cx="4346064" cy="2444661"/>
          </a:xfrm>
          <a:prstGeom prst="rect">
            <a:avLst/>
          </a:prstGeom>
          <a:noFill/>
        </p:spPr>
      </p:pic>
      <p:cxnSp>
        <p:nvCxnSpPr>
          <p:cNvPr id="9" name="Google Shape;258;p31"/>
          <p:cNvCxnSpPr/>
          <p:nvPr/>
        </p:nvCxnSpPr>
        <p:spPr>
          <a:xfrm rot="16200000" flipH="1">
            <a:off x="3904592" y="3231930"/>
            <a:ext cx="2564526" cy="10510"/>
          </a:xfrm>
          <a:prstGeom prst="straightConnector1">
            <a:avLst/>
          </a:prstGeom>
          <a:noFill/>
          <a:ln w="19050" cap="flat" cmpd="sng">
            <a:solidFill>
              <a:srgbClr val="F3F3F3"/>
            </a:solidFill>
            <a:prstDash val="solid"/>
            <a:round/>
            <a:headEnd type="oval" w="med" len="med"/>
            <a:tailEnd type="oval" w="med" len="med"/>
          </a:ln>
        </p:spPr>
      </p:cxnSp>
      <p:sp>
        <p:nvSpPr>
          <p:cNvPr id="10" name="Google Shape;1603;p42"/>
          <p:cNvSpPr txBox="1"/>
          <p:nvPr/>
        </p:nvSpPr>
        <p:spPr>
          <a:xfrm>
            <a:off x="5433849" y="1624678"/>
            <a:ext cx="3520965" cy="258997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GitHub</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a:solidFill>
                  <a:schemeClr val="accent4"/>
                </a:solidFill>
                <a:latin typeface="Fira Sans Condensed Light" panose="020B0604020202020204" charset="0"/>
                <a:cs typeface="Times New Roman" panose="02020603050405020304" pitchFamily="18" charset="0"/>
              </a:rPr>
              <a:t>El sistema de control de versiones </a:t>
            </a:r>
            <a:r>
              <a:rPr lang="es-ES" sz="1600" dirty="0" err="1">
                <a:solidFill>
                  <a:schemeClr val="accent4"/>
                </a:solidFill>
                <a:latin typeface="Fira Sans Condensed Light" panose="020B0604020202020204" charset="0"/>
                <a:cs typeface="Times New Roman" panose="02020603050405020304" pitchFamily="18" charset="0"/>
              </a:rPr>
              <a:t>Git</a:t>
            </a:r>
            <a:r>
              <a:rPr lang="es-ES" sz="1600" dirty="0">
                <a:solidFill>
                  <a:schemeClr val="accent4"/>
                </a:solidFill>
                <a:latin typeface="Fira Sans Condensed Light" panose="020B0604020202020204" charset="0"/>
                <a:cs typeface="Times New Roman" panose="02020603050405020304" pitchFamily="18" charset="0"/>
              </a:rPr>
              <a:t> fue diseñado por </a:t>
            </a:r>
            <a:r>
              <a:rPr lang="es-ES" sz="1600" dirty="0" err="1">
                <a:solidFill>
                  <a:schemeClr val="accent4"/>
                </a:solidFill>
                <a:latin typeface="Fira Sans Condensed Light" panose="020B0604020202020204" charset="0"/>
                <a:cs typeface="Times New Roman" panose="02020603050405020304" pitchFamily="18" charset="0"/>
              </a:rPr>
              <a:t>Linus</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Torvalds</a:t>
            </a:r>
            <a:r>
              <a:rPr lang="es-ES" sz="1600" dirty="0">
                <a:solidFill>
                  <a:schemeClr val="accent4"/>
                </a:solidFill>
                <a:latin typeface="Fira Sans Condensed Light" panose="020B0604020202020204" charset="0"/>
                <a:cs typeface="Times New Roman" panose="02020603050405020304" pitchFamily="18" charset="0"/>
              </a:rPr>
              <a:t>. Un sistema de gestión de versiones es utilizado por los desarrolladores para poder administrar su proyecto, ordenando el código de cada una de las nuevas versiones que sacan de sus aplicaciones para evitar confusiones. Así, al tener copias de cada una de las versiones de su aplicación, no se perderán los estados anteriores cuando se va a actualizar.</a:t>
            </a:r>
            <a:endParaRPr lang="es-ES" dirty="0">
              <a:solidFill>
                <a:srgbClr val="F3F3F3"/>
              </a:solidFill>
              <a:latin typeface="Fira Sans Condensed Light"/>
              <a:ea typeface="Fira Sans Condensed Light"/>
              <a:cs typeface="Fira Sans Condensed Light"/>
              <a:sym typeface="Fira Sans Condensed Light"/>
            </a:endParaRP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DF2EFA50-D302-FAAE-C2D8-5D45E10F02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GitHub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06610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Crear cuenta </a:t>
            </a:r>
          </a:p>
          <a:p>
            <a:pPr algn="just"/>
            <a:r>
              <a:rPr lang="es-ES" sz="1600" dirty="0">
                <a:solidFill>
                  <a:schemeClr val="accent4"/>
                </a:solidFill>
                <a:latin typeface="Fira Sans Condensed Light" panose="020B0604020202020204" charset="0"/>
                <a:cs typeface="Times New Roman" panose="02020603050405020304" pitchFamily="18" charset="0"/>
              </a:rPr>
              <a:t>Ingresar a: https://github.com/ </a:t>
            </a:r>
            <a:endParaRPr lang="es-ES" dirty="0">
              <a:solidFill>
                <a:srgbClr val="F3F3F3"/>
              </a:solidFill>
              <a:latin typeface="Fira Sans Condensed Light"/>
              <a:ea typeface="Fira Sans Condensed Light"/>
              <a:cs typeface="Fira Sans Condensed Light"/>
              <a:sym typeface="Fira Sans Condensed Light"/>
            </a:endParaRPr>
          </a:p>
        </p:txBody>
      </p:sp>
      <p:sp>
        <p:nvSpPr>
          <p:cNvPr id="11" name="Google Shape;1603;p42"/>
          <p:cNvSpPr txBox="1"/>
          <p:nvPr/>
        </p:nvSpPr>
        <p:spPr>
          <a:xfrm>
            <a:off x="423530" y="2670449"/>
            <a:ext cx="5467516" cy="556227"/>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 Ingresar a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Sign</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in</a:t>
            </a:r>
          </a:p>
        </p:txBody>
      </p:sp>
      <p:sp>
        <p:nvSpPr>
          <p:cNvPr id="12" name="Google Shape;1603;p42"/>
          <p:cNvSpPr txBox="1"/>
          <p:nvPr/>
        </p:nvSpPr>
        <p:spPr>
          <a:xfrm>
            <a:off x="418277" y="3085607"/>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3 . Agrega los datos solicitados</a:t>
            </a:r>
          </a:p>
          <a:p>
            <a:pPr algn="just"/>
            <a:r>
              <a:rPr lang="en-US" sz="1600" dirty="0" err="1">
                <a:solidFill>
                  <a:srgbClr val="F3F3F3"/>
                </a:solidFill>
                <a:latin typeface="Fira Sans Condensed Light"/>
                <a:ea typeface="Fira Sans Condensed Light"/>
                <a:cs typeface="Fira Sans Condensed Light"/>
                <a:sym typeface="Fira Sans Condensed Light"/>
              </a:rPr>
              <a:t>Agregar</a:t>
            </a:r>
            <a:r>
              <a:rPr lang="en-US" sz="1600" dirty="0">
                <a:solidFill>
                  <a:srgbClr val="F3F3F3"/>
                </a:solidFill>
                <a:latin typeface="Fira Sans Condensed Light"/>
                <a:ea typeface="Fira Sans Condensed Light"/>
                <a:cs typeface="Fira Sans Condensed Light"/>
                <a:sym typeface="Fira Sans Condensed Light"/>
              </a:rPr>
              <a:t> </a:t>
            </a:r>
            <a:r>
              <a:rPr lang="en-US" sz="1600" dirty="0" err="1">
                <a:solidFill>
                  <a:srgbClr val="F3F3F3"/>
                </a:solidFill>
                <a:latin typeface="Fira Sans Condensed Light"/>
                <a:ea typeface="Fira Sans Condensed Light"/>
                <a:cs typeface="Fira Sans Condensed Light"/>
                <a:sym typeface="Fira Sans Condensed Light"/>
              </a:rPr>
              <a:t>correo</a:t>
            </a:r>
            <a:r>
              <a:rPr lang="en-US" sz="1600" dirty="0">
                <a:solidFill>
                  <a:srgbClr val="F3F3F3"/>
                </a:solidFill>
                <a:latin typeface="Fira Sans Condensed Light"/>
                <a:ea typeface="Fira Sans Condensed Light"/>
                <a:cs typeface="Fira Sans Condensed Light"/>
                <a:sym typeface="Fira Sans Condensed Light"/>
              </a:rPr>
              <a:t>, </a:t>
            </a:r>
            <a:r>
              <a:rPr lang="en-US" sz="1600" dirty="0" err="1">
                <a:solidFill>
                  <a:srgbClr val="F3F3F3"/>
                </a:solidFill>
                <a:latin typeface="Fira Sans Condensed Light"/>
                <a:ea typeface="Fira Sans Condensed Light"/>
                <a:cs typeface="Fira Sans Condensed Light"/>
                <a:sym typeface="Fira Sans Condensed Light"/>
              </a:rPr>
              <a:t>crear</a:t>
            </a:r>
            <a:r>
              <a:rPr lang="en-US" sz="1600" dirty="0">
                <a:solidFill>
                  <a:srgbClr val="F3F3F3"/>
                </a:solidFill>
                <a:latin typeface="Fira Sans Condensed Light"/>
                <a:ea typeface="Fira Sans Condensed Light"/>
                <a:cs typeface="Fira Sans Condensed Light"/>
                <a:sym typeface="Fira Sans Condensed Light"/>
              </a:rPr>
              <a:t> password y username</a:t>
            </a:r>
            <a:endParaRPr lang="es-ES" sz="1600" dirty="0">
              <a:solidFill>
                <a:srgbClr val="F3F3F3"/>
              </a:solidFill>
              <a:latin typeface="Fira Sans Condensed Light"/>
              <a:ea typeface="Fira Sans Condensed Light"/>
              <a:cs typeface="Fira Sans Condensed Light"/>
              <a:sym typeface="Fira Sans Condensed Light"/>
            </a:endParaRPr>
          </a:p>
        </p:txBody>
      </p:sp>
      <p:sp>
        <p:nvSpPr>
          <p:cNvPr id="13" name="Google Shape;1603;p42"/>
          <p:cNvSpPr txBox="1"/>
          <p:nvPr/>
        </p:nvSpPr>
        <p:spPr>
          <a:xfrm>
            <a:off x="434041" y="3753016"/>
            <a:ext cx="5467516" cy="54571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4 . Verificar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antibot</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14" name="Google Shape;1603;p42"/>
          <p:cNvSpPr txBox="1"/>
          <p:nvPr/>
        </p:nvSpPr>
        <p:spPr>
          <a:xfrm>
            <a:off x="439296" y="4136646"/>
            <a:ext cx="5467516" cy="54571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5. Confirmar código enviado a correo</a:t>
            </a:r>
          </a:p>
        </p:txBody>
      </p:sp>
      <p:sp>
        <p:nvSpPr>
          <p:cNvPr id="15" name="Google Shape;1603;p42"/>
          <p:cNvSpPr txBox="1"/>
          <p:nvPr/>
        </p:nvSpPr>
        <p:spPr>
          <a:xfrm>
            <a:off x="4611905" y="2050339"/>
            <a:ext cx="4111682" cy="54571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6. Seleccionar  herramientas</a:t>
            </a:r>
          </a:p>
        </p:txBody>
      </p:sp>
      <p:sp>
        <p:nvSpPr>
          <p:cNvPr id="16" name="Google Shape;1603;p42"/>
          <p:cNvSpPr txBox="1"/>
          <p:nvPr/>
        </p:nvSpPr>
        <p:spPr>
          <a:xfrm>
            <a:off x="4627672" y="2581111"/>
            <a:ext cx="4111682" cy="81373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7. Crear nuevo repositorio</a:t>
            </a:r>
          </a:p>
          <a:p>
            <a:pPr algn="just"/>
            <a:r>
              <a:rPr lang="es-ES" sz="1600" dirty="0">
                <a:solidFill>
                  <a:schemeClr val="accent4"/>
                </a:solidFill>
                <a:latin typeface="Fira Sans Condensed Light" panose="020B0604020202020204" charset="0"/>
                <a:cs typeface="Times New Roman" panose="02020603050405020304" pitchFamily="18" charset="0"/>
              </a:rPr>
              <a:t>Nombre: Analítica de datos </a:t>
            </a:r>
            <a:endParaRPr lang="es-ES" sz="1600" dirty="0">
              <a:solidFill>
                <a:srgbClr val="F3F3F3"/>
              </a:solidFill>
              <a:latin typeface="Fira Sans Condensed Light"/>
              <a:ea typeface="Fira Sans Condensed Light"/>
              <a:cs typeface="Fira Sans Condensed Light"/>
              <a:sym typeface="Fira Sans Condensed Light"/>
            </a:endParaRPr>
          </a:p>
          <a:p>
            <a:pPr algn="just"/>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A8D4BE66-1702-326E-41C1-9814946739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24578" name="Picture 2" descr="Qué es un Modelo de Analítica de Datos? - Northware"/>
          <p:cNvPicPr>
            <a:picLocks noChangeAspect="1" noChangeArrowheads="1"/>
          </p:cNvPicPr>
          <p:nvPr/>
        </p:nvPicPr>
        <p:blipFill>
          <a:blip r:embed="rId3"/>
          <a:srcRect/>
          <a:stretch>
            <a:fillRect/>
          </a:stretch>
        </p:blipFill>
        <p:spPr bwMode="auto">
          <a:xfrm>
            <a:off x="288235" y="1749286"/>
            <a:ext cx="3965646" cy="1928191"/>
          </a:xfrm>
          <a:prstGeom prst="rect">
            <a:avLst/>
          </a:prstGeom>
          <a:noFill/>
        </p:spPr>
      </p:pic>
      <p:sp>
        <p:nvSpPr>
          <p:cNvPr id="8" name="Google Shape;135;p27"/>
          <p:cNvSpPr txBox="1">
            <a:spLocks noGrp="1"/>
          </p:cNvSpPr>
          <p:nvPr>
            <p:ph type="title"/>
          </p:nvPr>
        </p:nvSpPr>
        <p:spPr>
          <a:xfrm>
            <a:off x="4681549"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91F1C88C-6A24-28C0-4CBA-C67E35BCAF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GitHub del curso</a:t>
            </a: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82062" y="2809848"/>
            <a:ext cx="9061938" cy="824233"/>
          </a:xfrm>
          <a:prstGeom prst="rect">
            <a:avLst/>
          </a:prstGeom>
          <a:noFill/>
          <a:ln>
            <a:noFill/>
          </a:ln>
        </p:spPr>
        <p:txBody>
          <a:bodyPr spcFirstLastPara="1" wrap="square" lIns="91425" tIns="182875" rIns="91425" bIns="0" anchor="t" anchorCtr="0">
            <a:noAutofit/>
          </a:bodyPr>
          <a:lstStyle/>
          <a:p>
            <a:pPr algn="just"/>
            <a:r>
              <a:rPr lang="en-US" sz="2800" b="1" dirty="0">
                <a:solidFill>
                  <a:schemeClr val="tx2"/>
                </a:solidFill>
                <a:latin typeface="Fira Sans Condensed Light" panose="020B0604020202020204" charset="0"/>
                <a:cs typeface="Times New Roman" panose="02020603050405020304" pitchFamily="18" charset="0"/>
              </a:rPr>
              <a:t>https://github.com/freddy-7777/Ingenier-a-de-Software-I.git</a:t>
            </a:r>
          </a:p>
        </p:txBody>
      </p: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7D6F1E4-20B9-6812-54B1-CDD43462F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06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chemeClr val="bg1">
                    <a:lumMod val="60000"/>
                    <a:lumOff val="40000"/>
                  </a:schemeClr>
                </a:solidFill>
                <a:latin typeface="Rajdhani"/>
                <a:ea typeface="Rajdhani"/>
                <a:cs typeface="Rajdhani"/>
                <a:sym typeface="Rajdhani"/>
              </a:rPr>
              <a:t>Python</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chemeClr val="bg1">
                    <a:lumMod val="60000"/>
                    <a:lumOff val="40000"/>
                  </a:schemeClr>
                </a:solidFill>
                <a:effectLst/>
                <a:uLnTx/>
                <a:uFillTx/>
                <a:latin typeface="Rajdhani"/>
                <a:ea typeface="Rajdhani"/>
                <a:cs typeface="Rajdhani"/>
                <a:sym typeface="Rajdhani"/>
              </a:rPr>
              <a:t>Interprete</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p:nvPr/>
        </p:nvCxnSpPr>
        <p:spPr>
          <a:xfrm rot="16200000" flipH="1">
            <a:off x="4067504" y="3573517"/>
            <a:ext cx="2196662" cy="1051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5444359" y="2402443"/>
            <a:ext cx="3520965" cy="2306191"/>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el interprete de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python</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err="1">
                <a:solidFill>
                  <a:schemeClr val="accent4"/>
                </a:solidFill>
                <a:latin typeface="Fira Sans Condensed Light" panose="020B0604020202020204" charset="0"/>
                <a:cs typeface="Times New Roman" panose="02020603050405020304" pitchFamily="18" charset="0"/>
              </a:rPr>
              <a:t>Python</a:t>
            </a:r>
            <a:r>
              <a:rPr lang="es-ES" sz="1600" dirty="0">
                <a:solidFill>
                  <a:schemeClr val="accent4"/>
                </a:solidFill>
                <a:latin typeface="Fira Sans Condensed Light" panose="020B0604020202020204" charset="0"/>
                <a:cs typeface="Times New Roman" panose="02020603050405020304" pitchFamily="18" charset="0"/>
              </a:rPr>
              <a:t> es un lenguaje de alto nivel de programación interpretado cuya filosofía hace hincapié en la legibilidad de su código, se utiliza para desarrollar aplicaciones de todo tipo, ejemplos: </a:t>
            </a:r>
            <a:r>
              <a:rPr lang="es-ES" sz="1600" dirty="0" err="1">
                <a:solidFill>
                  <a:schemeClr val="accent4"/>
                </a:solidFill>
                <a:latin typeface="Fira Sans Condensed Light" panose="020B0604020202020204" charset="0"/>
                <a:cs typeface="Times New Roman" panose="02020603050405020304" pitchFamily="18" charset="0"/>
              </a:rPr>
              <a:t>Instagram</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Netflix</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Spotify</a:t>
            </a:r>
            <a:r>
              <a:rPr lang="es-ES" sz="1600" dirty="0">
                <a:solidFill>
                  <a:schemeClr val="accent4"/>
                </a:solidFill>
                <a:latin typeface="Fira Sans Condensed Light" panose="020B0604020202020204" charset="0"/>
                <a:cs typeface="Times New Roman" panose="02020603050405020304" pitchFamily="18" charset="0"/>
              </a:rPr>
              <a:t>, Panda 3D, entre otros.​ </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48132" name="Picture 4" descr="Los pickles de Python. Programación en Castellano."/>
          <p:cNvPicPr>
            <a:picLocks noChangeAspect="1" noChangeArrowheads="1"/>
          </p:cNvPicPr>
          <p:nvPr/>
        </p:nvPicPr>
        <p:blipFill>
          <a:blip r:embed="rId3"/>
          <a:srcRect/>
          <a:stretch>
            <a:fillRect/>
          </a:stretch>
        </p:blipFill>
        <p:spPr bwMode="auto">
          <a:xfrm>
            <a:off x="249723" y="2585545"/>
            <a:ext cx="4685635" cy="2032438"/>
          </a:xfrm>
          <a:prstGeom prst="rect">
            <a:avLst/>
          </a:prstGeom>
          <a:noFill/>
        </p:spPr>
      </p:pic>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66446340-E411-1B57-B460-538B410E56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chemeClr val="bg1">
                    <a:lumMod val="60000"/>
                    <a:lumOff val="40000"/>
                  </a:schemeClr>
                </a:solidFill>
                <a:latin typeface="Rajdhani"/>
                <a:ea typeface="Rajdhani"/>
                <a:cs typeface="Rajdhani"/>
                <a:sym typeface="Rajdhani"/>
              </a:rPr>
              <a:t>Python</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chemeClr val="bg1">
                    <a:lumMod val="60000"/>
                    <a:lumOff val="40000"/>
                  </a:schemeClr>
                </a:solidFill>
                <a:effectLst/>
                <a:uLnTx/>
                <a:uFillTx/>
                <a:latin typeface="Rajdhani"/>
                <a:ea typeface="Rajdhani"/>
                <a:cs typeface="Rajdhani"/>
                <a:sym typeface="Rajdhani"/>
              </a:rPr>
              <a:t>Interprete</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18171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Descargar la versión más reciente de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python</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Ingresar a: https://www.python.org/</a:t>
            </a:r>
            <a:endParaRPr lang="es-ES" dirty="0">
              <a:solidFill>
                <a:srgbClr val="F3F3F3"/>
              </a:solidFill>
              <a:latin typeface="Fira Sans Condensed Light"/>
              <a:ea typeface="Fira Sans Condensed Light"/>
              <a:cs typeface="Fira Sans Condensed Light"/>
              <a:sym typeface="Fira Sans Condensed Light"/>
            </a:endParaRPr>
          </a:p>
        </p:txBody>
      </p:sp>
      <p:sp>
        <p:nvSpPr>
          <p:cNvPr id="9" name="Google Shape;1603;p42"/>
          <p:cNvSpPr txBox="1"/>
          <p:nvPr/>
        </p:nvSpPr>
        <p:spPr>
          <a:xfrm>
            <a:off x="423530" y="2807079"/>
            <a:ext cx="5467516" cy="556227"/>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 Crear una carpeta en el escritorio</a:t>
            </a:r>
          </a:p>
          <a:p>
            <a:pPr algn="just"/>
            <a:r>
              <a:rPr lang="en-US" sz="1600" dirty="0" err="1">
                <a:solidFill>
                  <a:srgbClr val="F3F3F3"/>
                </a:solidFill>
                <a:latin typeface="Fira Sans Condensed Light"/>
                <a:ea typeface="Fira Sans Condensed Light"/>
                <a:cs typeface="Fira Sans Condensed Light"/>
                <a:sym typeface="Fira Sans Condensed Light"/>
              </a:rPr>
              <a:t>Nombre</a:t>
            </a:r>
            <a:r>
              <a:rPr lang="en-US" sz="1600" dirty="0">
                <a:solidFill>
                  <a:srgbClr val="F3F3F3"/>
                </a:solidFill>
                <a:latin typeface="Fira Sans Condensed Light"/>
                <a:ea typeface="Fira Sans Condensed Light"/>
                <a:cs typeface="Fira Sans Condensed Light"/>
                <a:sym typeface="Fira Sans Condensed Light"/>
              </a:rPr>
              <a:t> de la </a:t>
            </a:r>
            <a:r>
              <a:rPr lang="en-US" sz="1600" dirty="0" err="1">
                <a:solidFill>
                  <a:srgbClr val="F3F3F3"/>
                </a:solidFill>
                <a:latin typeface="Fira Sans Condensed Light"/>
                <a:ea typeface="Fira Sans Condensed Light"/>
                <a:cs typeface="Fira Sans Condensed Light"/>
                <a:sym typeface="Fira Sans Condensed Light"/>
              </a:rPr>
              <a:t>carpeta</a:t>
            </a:r>
            <a:r>
              <a:rPr lang="en-US" sz="1600" dirty="0">
                <a:solidFill>
                  <a:srgbClr val="F3F3F3"/>
                </a:solidFill>
                <a:latin typeface="Fira Sans Condensed Light"/>
                <a:ea typeface="Fira Sans Condensed Light"/>
                <a:cs typeface="Fira Sans Condensed Light"/>
                <a:sym typeface="Fira Sans Condensed Light"/>
              </a:rPr>
              <a:t>: </a:t>
            </a:r>
            <a:r>
              <a:rPr lang="en-US" sz="1600" dirty="0" err="1">
                <a:solidFill>
                  <a:srgbClr val="F3F3F3"/>
                </a:solidFill>
                <a:latin typeface="Fira Sans Condensed Light"/>
                <a:ea typeface="Fira Sans Condensed Light"/>
                <a:cs typeface="Fira Sans Condensed Light"/>
                <a:sym typeface="Fira Sans Condensed Light"/>
              </a:rPr>
              <a:t>Proyecto</a:t>
            </a:r>
            <a:endParaRPr lang="es-ES" sz="1600" dirty="0">
              <a:solidFill>
                <a:srgbClr val="F3F3F3"/>
              </a:solidFill>
              <a:latin typeface="Fira Sans Condensed Light"/>
              <a:ea typeface="Fira Sans Condensed Light"/>
              <a:cs typeface="Fira Sans Condensed Light"/>
              <a:sym typeface="Fira Sans Condensed Light"/>
            </a:endParaRP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a:t>
            </a:r>
          </a:p>
        </p:txBody>
      </p:sp>
      <p:sp>
        <p:nvSpPr>
          <p:cNvPr id="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3BBD0C-2A17-BB16-BC79-67BAA0B67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Visual</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Studio Code (Editor)</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pic>
        <p:nvPicPr>
          <p:cNvPr id="48130" name="Picture 2" descr="Editor de código Visual Studio Code para el desarrollo web - Iván Andréi"/>
          <p:cNvPicPr>
            <a:picLocks noChangeAspect="1" noChangeArrowheads="1"/>
          </p:cNvPicPr>
          <p:nvPr/>
        </p:nvPicPr>
        <p:blipFill>
          <a:blip r:embed="rId3"/>
          <a:srcRect/>
          <a:stretch>
            <a:fillRect/>
          </a:stretch>
        </p:blipFill>
        <p:spPr bwMode="auto">
          <a:xfrm>
            <a:off x="583792" y="2449937"/>
            <a:ext cx="4072290" cy="2290229"/>
          </a:xfrm>
          <a:prstGeom prst="rect">
            <a:avLst/>
          </a:prstGeom>
          <a:noFill/>
        </p:spPr>
      </p:pic>
      <p:cxnSp>
        <p:nvCxnSpPr>
          <p:cNvPr id="18" name="Google Shape;258;p31"/>
          <p:cNvCxnSpPr/>
          <p:nvPr/>
        </p:nvCxnSpPr>
        <p:spPr>
          <a:xfrm rot="16200000" flipH="1">
            <a:off x="4067504" y="3573517"/>
            <a:ext cx="2196662" cy="1051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5444359" y="2402443"/>
            <a:ext cx="3520965" cy="2306191"/>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Visual Studio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Code</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a:solidFill>
                  <a:schemeClr val="accent4"/>
                </a:solidFill>
                <a:latin typeface="Fira Sans Condensed Light" panose="020B0604020202020204" charset="0"/>
                <a:cs typeface="Times New Roman" panose="02020603050405020304" pitchFamily="18" charset="0"/>
              </a:rPr>
              <a:t>Es un editor de código fuente desarrollado por Microsoft para Windows, Linux, </a:t>
            </a:r>
            <a:r>
              <a:rPr lang="es-ES" sz="1600" dirty="0" err="1">
                <a:solidFill>
                  <a:schemeClr val="accent4"/>
                </a:solidFill>
                <a:latin typeface="Fira Sans Condensed Light" panose="020B0604020202020204" charset="0"/>
                <a:cs typeface="Times New Roman" panose="02020603050405020304" pitchFamily="18" charset="0"/>
              </a:rPr>
              <a:t>macOS</a:t>
            </a:r>
            <a:r>
              <a:rPr lang="es-ES" sz="1600" dirty="0">
                <a:solidFill>
                  <a:schemeClr val="accent4"/>
                </a:solidFill>
                <a:latin typeface="Fira Sans Condensed Light" panose="020B0604020202020204" charset="0"/>
                <a:cs typeface="Times New Roman" panose="02020603050405020304" pitchFamily="18" charset="0"/>
              </a:rPr>
              <a:t> y Web. Incluye soporte para la depuración, control integrado de </a:t>
            </a:r>
            <a:r>
              <a:rPr lang="es-ES" sz="1600" dirty="0" err="1">
                <a:solidFill>
                  <a:schemeClr val="accent4"/>
                </a:solidFill>
                <a:latin typeface="Fira Sans Condensed Light" panose="020B0604020202020204" charset="0"/>
                <a:cs typeface="Times New Roman" panose="02020603050405020304" pitchFamily="18" charset="0"/>
              </a:rPr>
              <a:t>Git</a:t>
            </a:r>
            <a:r>
              <a:rPr lang="es-ES" sz="1600" dirty="0">
                <a:solidFill>
                  <a:schemeClr val="accent4"/>
                </a:solidFill>
                <a:latin typeface="Fira Sans Condensed Light" panose="020B0604020202020204" charset="0"/>
                <a:cs typeface="Times New Roman" panose="02020603050405020304" pitchFamily="18" charset="0"/>
              </a:rPr>
              <a:t>, resaltado de sintaxis, finalización inteligente de código, fragmentos y refactorización de código.</a:t>
            </a:r>
            <a:endParaRPr lang="es-ES" dirty="0">
              <a:solidFill>
                <a:srgbClr val="F3F3F3"/>
              </a:solidFill>
              <a:latin typeface="Fira Sans Condensed Light"/>
              <a:ea typeface="Fira Sans Condensed Light"/>
              <a:cs typeface="Fira Sans Condensed Light"/>
              <a:sym typeface="Fira Sans Condensed Light"/>
            </a:endParaRP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70672906-0C64-B0D9-A087-A9501F8DB6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Visual</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Studio Code (Editor)</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18171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Descargar Visual Studio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Code</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Ingresar a: https://code.visualstudio.com/</a:t>
            </a:r>
            <a:endParaRPr lang="es-ES" dirty="0">
              <a:solidFill>
                <a:srgbClr val="F3F3F3"/>
              </a:solidFill>
              <a:latin typeface="Fira Sans Condensed Light"/>
              <a:ea typeface="Fira Sans Condensed Light"/>
              <a:cs typeface="Fira Sans Condensed Light"/>
              <a:sym typeface="Fira Sans Condensed Light"/>
            </a:endParaRPr>
          </a:p>
        </p:txBody>
      </p:sp>
      <p:sp>
        <p:nvSpPr>
          <p:cNvPr id="9" name="Google Shape;1603;p42"/>
          <p:cNvSpPr txBox="1"/>
          <p:nvPr/>
        </p:nvSpPr>
        <p:spPr>
          <a:xfrm>
            <a:off x="423530" y="2786059"/>
            <a:ext cx="5467516" cy="556227"/>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 Elegir la versión apropiada para mi sistema operativo</a:t>
            </a:r>
          </a:p>
        </p:txBody>
      </p:sp>
      <p:sp>
        <p:nvSpPr>
          <p:cNvPr id="10" name="Google Shape;1603;p42"/>
          <p:cNvSpPr txBox="1"/>
          <p:nvPr/>
        </p:nvSpPr>
        <p:spPr>
          <a:xfrm>
            <a:off x="428787" y="3274791"/>
            <a:ext cx="5467516" cy="66659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3 . Agrega atajo al escritorio</a:t>
            </a:r>
          </a:p>
        </p:txBody>
      </p:sp>
      <p:sp>
        <p:nvSpPr>
          <p:cNvPr id="11" name="Google Shape;1603;p42"/>
          <p:cNvSpPr txBox="1"/>
          <p:nvPr/>
        </p:nvSpPr>
        <p:spPr>
          <a:xfrm>
            <a:off x="444551" y="3763523"/>
            <a:ext cx="5467516" cy="54571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4 . Correr el programa </a:t>
            </a:r>
          </a:p>
        </p:txBody>
      </p:sp>
      <p:sp>
        <p:nvSpPr>
          <p:cNvPr id="12"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28ED457-6911-EFAB-5D3F-DD1248419D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Visual</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Studio Code (Editor)</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18171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Descargar extensiones requeridas </a:t>
            </a:r>
          </a:p>
          <a:p>
            <a:pPr algn="just"/>
            <a:r>
              <a:rPr lang="es-ES" sz="1600" dirty="0">
                <a:solidFill>
                  <a:schemeClr val="accent4"/>
                </a:solidFill>
                <a:latin typeface="Fira Sans Condensed Light" panose="020B0604020202020204" charset="0"/>
                <a:cs typeface="Times New Roman" panose="02020603050405020304" pitchFamily="18" charset="0"/>
              </a:rPr>
              <a:t>Ingresar a extensiones y buscar:</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55298" name="Picture 2"/>
          <p:cNvPicPr>
            <a:picLocks noChangeAspect="1" noChangeArrowheads="1"/>
          </p:cNvPicPr>
          <p:nvPr/>
        </p:nvPicPr>
        <p:blipFill>
          <a:blip r:embed="rId3"/>
          <a:srcRect t="12069" r="76897" b="31610"/>
          <a:stretch>
            <a:fillRect/>
          </a:stretch>
        </p:blipFill>
        <p:spPr bwMode="auto">
          <a:xfrm>
            <a:off x="5244663" y="977460"/>
            <a:ext cx="2982954" cy="4088524"/>
          </a:xfrm>
          <a:prstGeom prst="rect">
            <a:avLst/>
          </a:prstGeom>
          <a:noFill/>
          <a:ln w="9525">
            <a:noFill/>
            <a:miter lim="800000"/>
            <a:headEnd/>
            <a:tailEnd/>
          </a:ln>
          <a:effectLst/>
        </p:spPr>
      </p:pic>
      <p:sp>
        <p:nvSpPr>
          <p:cNvPr id="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9AD0DB54-82A3-0DA1-88C9-F0D7BC3ACE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Consola</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18171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Descargar extensiones requeridas </a:t>
            </a:r>
          </a:p>
          <a:p>
            <a:pPr algn="just"/>
            <a:r>
              <a:rPr lang="es-ES" sz="1600" dirty="0">
                <a:solidFill>
                  <a:schemeClr val="accent4"/>
                </a:solidFill>
                <a:latin typeface="Fira Sans Condensed Light" panose="020B0604020202020204" charset="0"/>
                <a:cs typeface="Times New Roman" panose="02020603050405020304" pitchFamily="18" charset="0"/>
              </a:rPr>
              <a:t>Ingresar a extensiones y buscar:</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56322" name="Picture 2"/>
          <p:cNvPicPr>
            <a:picLocks noChangeAspect="1" noChangeArrowheads="1"/>
          </p:cNvPicPr>
          <p:nvPr/>
        </p:nvPicPr>
        <p:blipFill>
          <a:blip r:embed="rId3"/>
          <a:srcRect t="11925" r="76735" b="31208"/>
          <a:stretch>
            <a:fillRect/>
          </a:stretch>
        </p:blipFill>
        <p:spPr bwMode="auto">
          <a:xfrm>
            <a:off x="5244663" y="1054977"/>
            <a:ext cx="2952061" cy="4056993"/>
          </a:xfrm>
          <a:prstGeom prst="rect">
            <a:avLst/>
          </a:prstGeom>
          <a:noFill/>
          <a:ln w="9525">
            <a:noFill/>
            <a:miter lim="800000"/>
            <a:headEnd/>
            <a:tailEnd/>
          </a:ln>
          <a:effectLst/>
        </p:spPr>
      </p:pic>
      <p:sp>
        <p:nvSpPr>
          <p:cNvPr id="9" name="Google Shape;1603;p42"/>
          <p:cNvSpPr txBox="1"/>
          <p:nvPr/>
        </p:nvSpPr>
        <p:spPr>
          <a:xfrm>
            <a:off x="476084" y="3238003"/>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Clonar repositorio en carpeta proyecto</a:t>
            </a:r>
          </a:p>
          <a:p>
            <a:pPr algn="just"/>
            <a:r>
              <a:rPr lang="es-ES" sz="1600" dirty="0" err="1">
                <a:solidFill>
                  <a:schemeClr val="accent4"/>
                </a:solidFill>
                <a:latin typeface="Fira Sans Condensed Light" panose="020B0604020202020204" charset="0"/>
                <a:cs typeface="Times New Roman" panose="02020603050405020304" pitchFamily="18" charset="0"/>
              </a:rPr>
              <a:t>git</a:t>
            </a:r>
            <a:r>
              <a:rPr lang="es-ES" sz="1600" dirty="0">
                <a:solidFill>
                  <a:schemeClr val="accent4"/>
                </a:solidFill>
                <a:latin typeface="Fira Sans Condensed Light" panose="020B0604020202020204" charset="0"/>
                <a:cs typeface="Times New Roman" panose="02020603050405020304" pitchFamily="18" charset="0"/>
              </a:rPr>
              <a:t> clone https://github.com/freddy-7/proyecto1.git</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22FD934E-7C16-7B5E-D415-0C4B1C494E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193F5369-FB4E-4998-E36E-35B6E12E78D1}"/>
            </a:ext>
          </a:extLst>
        </p:cNvPr>
        <p:cNvGrpSpPr/>
        <p:nvPr/>
      </p:nvGrpSpPr>
      <p:grpSpPr>
        <a:xfrm>
          <a:off x="0" y="0"/>
          <a:ext cx="0" cy="0"/>
          <a:chOff x="0" y="0"/>
          <a:chExt cx="0" cy="0"/>
        </a:xfrm>
      </p:grpSpPr>
      <p:sp>
        <p:nvSpPr>
          <p:cNvPr id="174" name="Google Shape;174;p30">
            <a:extLst>
              <a:ext uri="{FF2B5EF4-FFF2-40B4-BE49-F238E27FC236}">
                <a16:creationId xmlns:a16="http://schemas.microsoft.com/office/drawing/2014/main" id="{3EFD7140-B8CE-A7CE-EB8F-4131E47DA6C8}"/>
              </a:ext>
            </a:extLst>
          </p:cNvPr>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ACTUAL</a:t>
            </a:r>
            <a:endParaRPr sz="4000" dirty="0"/>
          </a:p>
        </p:txBody>
      </p:sp>
      <p:sp>
        <p:nvSpPr>
          <p:cNvPr id="175" name="Google Shape;175;p30">
            <a:extLst>
              <a:ext uri="{FF2B5EF4-FFF2-40B4-BE49-F238E27FC236}">
                <a16:creationId xmlns:a16="http://schemas.microsoft.com/office/drawing/2014/main" id="{FAEECC4C-13A7-991D-0AF6-3C819FF7466C}"/>
              </a:ext>
            </a:extLst>
          </p:cNvPr>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 -Propuesta de Software </a:t>
            </a:r>
          </a:p>
          <a:p>
            <a:pPr marL="146050" lvl="0" indent="0">
              <a:buSzPts val="1300"/>
            </a:pPr>
            <a:r>
              <a:rPr lang="es-ES" dirty="0"/>
              <a:t> -Extracción de Datos</a:t>
            </a:r>
          </a:p>
          <a:p>
            <a:pPr marL="146050" indent="0">
              <a:buSzPts val="1300"/>
            </a:pPr>
            <a:r>
              <a:rPr lang="es-ES" dirty="0"/>
              <a:t> </a:t>
            </a:r>
            <a:endParaRPr dirty="0"/>
          </a:p>
        </p:txBody>
      </p:sp>
      <p:sp>
        <p:nvSpPr>
          <p:cNvPr id="176" name="Google Shape;176;p30">
            <a:extLst>
              <a:ext uri="{FF2B5EF4-FFF2-40B4-BE49-F238E27FC236}">
                <a16:creationId xmlns:a16="http://schemas.microsoft.com/office/drawing/2014/main" id="{FE7E4797-5C4B-38E5-7025-9950BEE23D7A}"/>
              </a:ext>
            </a:extLst>
          </p:cNvPr>
          <p:cNvSpPr txBox="1">
            <a:spLocks noGrp="1"/>
          </p:cNvSpPr>
          <p:nvPr>
            <p:ph type="title" idx="2"/>
          </p:nvPr>
        </p:nvSpPr>
        <p:spPr>
          <a:xfrm>
            <a:off x="4849170" y="1001125"/>
            <a:ext cx="202680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cxnSp>
        <p:nvCxnSpPr>
          <p:cNvPr id="177" name="Google Shape;177;p30">
            <a:extLst>
              <a:ext uri="{FF2B5EF4-FFF2-40B4-BE49-F238E27FC236}">
                <a16:creationId xmlns:a16="http://schemas.microsoft.com/office/drawing/2014/main" id="{747AFCBE-C19F-C11F-3B2F-5399FF09B405}"/>
              </a:ext>
            </a:extLst>
          </p:cNvPr>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a:extLst>
              <a:ext uri="{FF2B5EF4-FFF2-40B4-BE49-F238E27FC236}">
                <a16:creationId xmlns:a16="http://schemas.microsoft.com/office/drawing/2014/main" id="{3473B423-8B1C-2CB4-0826-0657DF70606D}"/>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116A5053-AA85-9F3C-409D-CFC1CF6A88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9673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Propuesta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Software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58531" y="1347268"/>
            <a:ext cx="8297802" cy="322762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tx2"/>
                </a:solidFill>
                <a:latin typeface="Fira Sans Condensed Light" panose="020B0604020202020204" charset="0"/>
                <a:cs typeface="Times New Roman" panose="02020603050405020304" pitchFamily="18" charset="0"/>
              </a:rPr>
              <a:t>1. TÍTULO DE LA PROPUESTA</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•Nombre del proyecto</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Un nombre claro y conciso para el software.</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•Fecha</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La fecha de la propuesta.</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2. RESUMEN EJECUTIVO</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•Descripción breve</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Resumen general del proyecto, los problemas que se van a solucionar y los    objetivos principales del software.</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•Beneficios</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Beneficios clave para el cliente o la organización que contratará el desarrollo.</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OBJETIVOS DEL PROYECTO</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•Objetivo general</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Qué se espera lograr con el desarrollo del software.</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•Objetivos específicos</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Detallar los objetivos específicos del software (funciones principales, áreas que se van a abordar, etc.).</a:t>
            </a:r>
            <a:endParaRPr lang="es-ES" dirty="0">
              <a:solidFill>
                <a:srgbClr val="F3F3F3"/>
              </a:solidFill>
              <a:latin typeface="Fira Sans Condensed Light"/>
              <a:ea typeface="Fira Sans Condensed Light"/>
              <a:cs typeface="Fira Sans Condensed Light"/>
              <a:sym typeface="Fira Sans Condensed Light"/>
            </a:endParaRPr>
          </a:p>
        </p:txBody>
      </p:sp>
      <p:sp>
        <p:nvSpPr>
          <p:cNvPr id="10"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4806E390-D5DD-DB09-6F57-C29AE55374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BF50302B-78C5-C344-8624-A77FB1D963D7}"/>
            </a:ext>
          </a:extLst>
        </p:cNvPr>
        <p:cNvGrpSpPr/>
        <p:nvPr/>
      </p:nvGrpSpPr>
      <p:grpSpPr>
        <a:xfrm>
          <a:off x="0" y="0"/>
          <a:ext cx="0" cy="0"/>
          <a:chOff x="0" y="0"/>
          <a:chExt cx="0" cy="0"/>
        </a:xfrm>
      </p:grpSpPr>
      <p:pic>
        <p:nvPicPr>
          <p:cNvPr id="1026" name="Picture 2" descr="Filtrar datos—ArcGIS Insights | Documentación">
            <a:extLst>
              <a:ext uri="{FF2B5EF4-FFF2-40B4-BE49-F238E27FC236}">
                <a16:creationId xmlns:a16="http://schemas.microsoft.com/office/drawing/2014/main" id="{5C7EE555-7959-35FC-0ADA-738C7F445B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9041" y="2770696"/>
            <a:ext cx="2876550" cy="2295525"/>
          </a:xfrm>
          <a:prstGeom prst="rect">
            <a:avLst/>
          </a:prstGeom>
          <a:noFill/>
          <a:extLst>
            <a:ext uri="{909E8E84-426E-40DD-AFC4-6F175D3DCCD1}">
              <a14:hiddenFill xmlns:a14="http://schemas.microsoft.com/office/drawing/2010/main">
                <a:solidFill>
                  <a:srgbClr val="FFFFFF"/>
                </a:solidFill>
              </a14:hiddenFill>
            </a:ext>
          </a:extLst>
        </p:spPr>
      </p:pic>
      <p:sp>
        <p:nvSpPr>
          <p:cNvPr id="151" name="Google Shape;699;p36">
            <a:extLst>
              <a:ext uri="{FF2B5EF4-FFF2-40B4-BE49-F238E27FC236}">
                <a16:creationId xmlns:a16="http://schemas.microsoft.com/office/drawing/2014/main" id="{C508E447-573F-A39A-70D2-61CEA752D413}"/>
              </a:ext>
            </a:extLst>
          </p:cNvPr>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Extracción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Datos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F8EC0855-F1A8-E768-E9DF-3543BA8CBF17}"/>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6375E35C-3695-E942-1D8A-5DDB238ADB9E}"/>
              </a:ext>
            </a:extLst>
          </p:cNvPr>
          <p:cNvSpPr txBox="1"/>
          <p:nvPr/>
        </p:nvSpPr>
        <p:spPr>
          <a:xfrm>
            <a:off x="350898" y="1374732"/>
            <a:ext cx="8297802"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FILTROS DE DATOS</a:t>
            </a:r>
          </a:p>
          <a:p>
            <a:pPr algn="just"/>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Al consultar un conjunto de datos, como usuario de un portal de datos abiertos, posiblemente busque unos datos concretos acerca del conjunto de datos. Para encontrar esos datos específicos más fácilmente, en lugar de desplazarse por decenas o centenares de registros, dispone de varias opciones de filtro.</a:t>
            </a:r>
            <a:endParaRPr lang="es-ES" dirty="0">
              <a:solidFill>
                <a:srgbClr val="F3F3F3"/>
              </a:solidFill>
              <a:latin typeface="Fira Sans Condensed Light"/>
              <a:ea typeface="Fira Sans Condensed Light"/>
              <a:cs typeface="Fira Sans Condensed Light"/>
              <a:sym typeface="Fira Sans Condensed Light"/>
            </a:endParaRPr>
          </a:p>
        </p:txBody>
      </p:sp>
      <p:cxnSp>
        <p:nvCxnSpPr>
          <p:cNvPr id="8" name="7 Conector recto de flecha">
            <a:extLst>
              <a:ext uri="{FF2B5EF4-FFF2-40B4-BE49-F238E27FC236}">
                <a16:creationId xmlns:a16="http://schemas.microsoft.com/office/drawing/2014/main" id="{4025F3D3-B956-8705-3BB8-8998D87E3A93}"/>
              </a:ext>
            </a:extLst>
          </p:cNvPr>
          <p:cNvCxnSpPr>
            <a:cxnSpLocks/>
          </p:cNvCxnSpPr>
          <p:nvPr/>
        </p:nvCxnSpPr>
        <p:spPr>
          <a:xfrm>
            <a:off x="2444486" y="4074366"/>
            <a:ext cx="1453662" cy="483623"/>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Google Shape;136;p27">
            <a:extLst>
              <a:ext uri="{FF2B5EF4-FFF2-40B4-BE49-F238E27FC236}">
                <a16:creationId xmlns:a16="http://schemas.microsoft.com/office/drawing/2014/main" id="{1B59764D-9057-6845-6785-77039B3FAEF1}"/>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F996FE80-7E61-FBEF-1CC7-2058B6DFC3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343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a:cxnSpLocks/>
          </p:cNvCxnSpPr>
          <p:nvPr/>
        </p:nvCxnSpPr>
        <p:spPr>
          <a:xfrm>
            <a:off x="4594711" y="1699846"/>
            <a:ext cx="0" cy="2039816"/>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noGrp="1"/>
          </p:cNvSpPr>
          <p:nvPr>
            <p:ph type="subTitle" idx="1"/>
          </p:nvPr>
        </p:nvSpPr>
        <p:spPr>
          <a:xfrm>
            <a:off x="4594711" y="1716157"/>
            <a:ext cx="3737113" cy="2274300"/>
          </a:xfrm>
          <a:prstGeom prst="rect">
            <a:avLst/>
          </a:prstGeom>
        </p:spPr>
        <p:txBody>
          <a:bodyPr spcFirstLastPara="1" wrap="square" lIns="91425" tIns="91425" rIns="91425" bIns="91425" anchor="ctr" anchorCtr="0">
            <a:noAutofit/>
          </a:bodyPr>
          <a:lstStyle/>
          <a:p>
            <a:pPr algn="l"/>
            <a:r>
              <a:rPr lang="es-ES" dirty="0"/>
              <a:t>     </a:t>
            </a:r>
          </a:p>
          <a:p>
            <a:pPr algn="l"/>
            <a:r>
              <a:rPr lang="es-ES" dirty="0"/>
              <a:t>     </a:t>
            </a:r>
            <a:r>
              <a:rPr lang="es-ES" b="1" dirty="0"/>
              <a:t>"El software nunca está completamente terminado, siempre puede mejorarse."</a:t>
            </a:r>
          </a:p>
          <a:p>
            <a:pPr algn="l"/>
            <a:r>
              <a:rPr lang="es-ES" dirty="0"/>
              <a:t>       </a:t>
            </a:r>
          </a:p>
          <a:p>
            <a:pPr algn="l"/>
            <a:r>
              <a:rPr lang="es-ES" dirty="0"/>
              <a:t>                                               –Craig </a:t>
            </a:r>
            <a:r>
              <a:rPr lang="es-ES" dirty="0" err="1"/>
              <a:t>Mundie</a:t>
            </a:r>
            <a:endParaRPr lang="es-ES" dirty="0"/>
          </a:p>
          <a:p>
            <a:pPr algn="l"/>
            <a:endParaRPr lang="es-ES" dirty="0"/>
          </a:p>
          <a:p>
            <a:pPr algn="l"/>
            <a:r>
              <a:rPr lang="es-ES" b="1" dirty="0"/>
              <a:t>     "Las pruebas no son una fase; son un proceso continuo durante todo el ciclo de vida del software."       </a:t>
            </a:r>
          </a:p>
          <a:p>
            <a:pPr algn="l"/>
            <a:r>
              <a:rPr lang="es-ES" dirty="0"/>
              <a:t>                                               –Martín </a:t>
            </a:r>
            <a:r>
              <a:rPr lang="es-ES" dirty="0" err="1"/>
              <a:t>LeBlanc</a:t>
            </a:r>
            <a:endParaRPr lang="es-ES" dirty="0"/>
          </a:p>
          <a:p>
            <a:pPr algn="l"/>
            <a:br>
              <a:rPr lang="es-ES" dirty="0"/>
            </a:br>
            <a:endParaRPr dirty="0"/>
          </a:p>
        </p:txBody>
      </p:sp>
      <p:pic>
        <p:nvPicPr>
          <p:cNvPr id="26626" name="Picture 2" descr="Reconocer los diferentes tipos de datos, indispensable en la era del Big  Data"/>
          <p:cNvPicPr>
            <a:picLocks noChangeAspect="1" noChangeArrowheads="1"/>
          </p:cNvPicPr>
          <p:nvPr/>
        </p:nvPicPr>
        <p:blipFill>
          <a:blip r:embed="rId3"/>
          <a:srcRect/>
          <a:stretch>
            <a:fillRect/>
          </a:stretch>
        </p:blipFill>
        <p:spPr bwMode="auto">
          <a:xfrm>
            <a:off x="433872" y="1396958"/>
            <a:ext cx="3805398" cy="2757599"/>
          </a:xfrm>
          <a:prstGeom prst="rect">
            <a:avLst/>
          </a:prstGeom>
          <a:noFill/>
        </p:spPr>
      </p:pic>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D65EA074-15B0-6137-A4BF-F0353DE8EC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Extracción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Datos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50898" y="1374732"/>
            <a:ext cx="8297802"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FILTROS DE DATOS</a:t>
            </a:r>
          </a:p>
          <a:p>
            <a:pPr algn="just"/>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Al consultar un conjunto de datos, como usuario de un portal de datos abiertos, posiblemente busque unos datos concretos acerca del conjunto de datos. Para encontrar esos datos específicos más fácilmente, en lugar de desplazarse por decenas o centenares de registros, dispone de varias opciones de filtro.</a:t>
            </a:r>
            <a:endParaRPr lang="es-ES" dirty="0">
              <a:solidFill>
                <a:srgbClr val="F3F3F3"/>
              </a:solidFill>
              <a:latin typeface="Fira Sans Condensed Light"/>
              <a:ea typeface="Fira Sans Condensed Light"/>
              <a:cs typeface="Fira Sans Condensed Light"/>
              <a:sym typeface="Fira Sans Condensed Light"/>
            </a:endParaRPr>
          </a:p>
        </p:txBody>
      </p:sp>
      <p:sp>
        <p:nvSpPr>
          <p:cNvPr id="10"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Dataset filters">
            <a:extLst>
              <a:ext uri="{FF2B5EF4-FFF2-40B4-BE49-F238E27FC236}">
                <a16:creationId xmlns:a16="http://schemas.microsoft.com/office/drawing/2014/main" id="{C28334A7-4213-BBD8-7767-4CA3CEB8C0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612" b="57248"/>
          <a:stretch/>
        </p:blipFill>
        <p:spPr bwMode="auto">
          <a:xfrm>
            <a:off x="393701" y="3045207"/>
            <a:ext cx="2293937" cy="139596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ataset filters">
            <a:extLst>
              <a:ext uri="{FF2B5EF4-FFF2-40B4-BE49-F238E27FC236}">
                <a16:creationId xmlns:a16="http://schemas.microsoft.com/office/drawing/2014/main" id="{76106C82-538F-D931-184B-EB991356841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64" t="44078" r="2112" b="23533"/>
          <a:stretch/>
        </p:blipFill>
        <p:spPr bwMode="auto">
          <a:xfrm>
            <a:off x="3406127" y="2944536"/>
            <a:ext cx="2211905" cy="166592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Dataset filters">
            <a:extLst>
              <a:ext uri="{FF2B5EF4-FFF2-40B4-BE49-F238E27FC236}">
                <a16:creationId xmlns:a16="http://schemas.microsoft.com/office/drawing/2014/main" id="{14AA7B78-6B57-55CC-42DC-D7BDB459B6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1" t="76389" r="3798" b="678"/>
          <a:stretch/>
        </p:blipFill>
        <p:spPr bwMode="auto">
          <a:xfrm>
            <a:off x="6336522" y="3153403"/>
            <a:ext cx="2211905" cy="11795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Virtual Horizon BUAP">
            <a:extLst>
              <a:ext uri="{FF2B5EF4-FFF2-40B4-BE49-F238E27FC236}">
                <a16:creationId xmlns:a16="http://schemas.microsoft.com/office/drawing/2014/main" id="{5471FF60-73D2-03DE-CF7E-BF712EAEC3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610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93701" y="450417"/>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2.1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Extracción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Datos)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782500"/>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93701" y="893616"/>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Utilizar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Extracción</a:t>
            </a:r>
            <a:r>
              <a:rPr lang="en-US" sz="1600" b="1" dirty="0">
                <a:solidFill>
                  <a:schemeClr val="tx2"/>
                </a:solidFill>
                <a:latin typeface="Fira Sans Condensed Light" panose="020B0604020202020204" charset="0"/>
                <a:cs typeface="Times New Roman" panose="02020603050405020304" pitchFamily="18" charset="0"/>
              </a:rPr>
              <a:t> de Datos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dentro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este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carpeta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2.1 (</a:t>
            </a:r>
            <a:r>
              <a:rPr lang="en-US" sz="1600" b="1" dirty="0" err="1">
                <a:solidFill>
                  <a:schemeClr val="tx2"/>
                </a:solidFill>
                <a:latin typeface="Fira Sans Condensed Light" panose="020B0604020202020204" charset="0"/>
                <a:cs typeface="Times New Roman" panose="02020603050405020304" pitchFamily="18" charset="0"/>
              </a:rPr>
              <a:t>Extracción</a:t>
            </a:r>
            <a:r>
              <a:rPr lang="en-US" sz="1600" b="1" dirty="0">
                <a:solidFill>
                  <a:schemeClr val="tx2"/>
                </a:solidFill>
                <a:latin typeface="Fira Sans Condensed Light" panose="020B0604020202020204" charset="0"/>
                <a:cs typeface="Times New Roman" panose="02020603050405020304" pitchFamily="18" charset="0"/>
              </a:rPr>
              <a:t> de Datos)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Detalle precios y productos fabricados 2022</a:t>
            </a:r>
            <a:r>
              <a:rPr lang="en-US" sz="1600" b="1" dirty="0">
                <a:solidFill>
                  <a:schemeClr val="tx2"/>
                </a:solidFill>
                <a:latin typeface="Fira Sans Condensed Light" panose="020B0604020202020204" charset="0"/>
                <a:cs typeface="Times New Roman" panose="02020603050405020304" pitchFamily="18" charset="0"/>
              </a:rPr>
              <a:t>.xlsx</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los 10 filtros descritos en la clase </a:t>
            </a:r>
            <a:r>
              <a:rPr lang="es-ES" sz="1600" b="1" dirty="0">
                <a:solidFill>
                  <a:schemeClr val="tx2"/>
                </a:solidFill>
                <a:latin typeface="Fira Sans Condensed Light" panose="020B0604020202020204" charset="0"/>
                <a:cs typeface="Times New Roman" panose="02020603050405020304" pitchFamily="18" charset="0"/>
              </a:rPr>
              <a:t>“Extracción de datos”</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código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ya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sea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Visual Studio Code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en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a:t>
            </a:r>
            <a:r>
              <a:rPr lang="en-US" sz="1600" dirty="0">
                <a:solidFill>
                  <a:schemeClr val="tx2"/>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Por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filtro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agregar</a:t>
            </a:r>
            <a:r>
              <a:rPr lang="en-US" sz="1600" dirty="0">
                <a:solidFill>
                  <a:schemeClr val="tx2"/>
                </a:solidFill>
                <a:latin typeface="Fira Sans Condensed Light" panose="020B0604020202020204" charset="0"/>
                <a:cs typeface="Times New Roman" panose="02020603050405020304" pitchFamily="18" charset="0"/>
              </a:rPr>
              <a:t> un </a:t>
            </a:r>
            <a:r>
              <a:rPr lang="en-US" sz="1600" b="1" dirty="0" err="1">
                <a:solidFill>
                  <a:schemeClr val="tx2"/>
                </a:solidFill>
                <a:latin typeface="Fira Sans Condensed Light" panose="020B0604020202020204" charset="0"/>
                <a:cs typeface="Times New Roman" panose="02020603050405020304" pitchFamily="18" charset="0"/>
              </a:rPr>
              <a:t>archivo</a:t>
            </a:r>
            <a:r>
              <a:rPr lang="en-US" sz="1600" b="1" dirty="0">
                <a:solidFill>
                  <a:schemeClr val="tx2"/>
                </a:solidFill>
                <a:latin typeface="Fira Sans Condensed Light" panose="020B0604020202020204" charset="0"/>
                <a:cs typeface="Times New Roman" panose="02020603050405020304" pitchFamily="18" charset="0"/>
              </a:rPr>
              <a:t> .csv </a:t>
            </a:r>
            <a:r>
              <a:rPr lang="en-US" sz="1600" dirty="0">
                <a:solidFill>
                  <a:schemeClr val="tx2"/>
                </a:solidFill>
                <a:latin typeface="Fira Sans Condensed Light" panose="020B0604020202020204" charset="0"/>
                <a:cs typeface="Times New Roman" panose="02020603050405020304" pitchFamily="18" charset="0"/>
              </a:rPr>
              <a:t>con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nombre</a:t>
            </a:r>
            <a:r>
              <a:rPr lang="en-US" sz="1600" dirty="0">
                <a:solidFill>
                  <a:schemeClr val="tx2"/>
                </a:solidFill>
                <a:latin typeface="Fira Sans Condensed Light" panose="020B0604020202020204" charset="0"/>
                <a:cs typeface="Times New Roman" panose="02020603050405020304" pitchFamily="18" charset="0"/>
              </a:rPr>
              <a:t> de </a:t>
            </a:r>
            <a:r>
              <a:rPr lang="en-US" sz="1600" dirty="0" err="1">
                <a:solidFill>
                  <a:schemeClr val="tx2"/>
                </a:solidFill>
                <a:latin typeface="Fira Sans Condensed Light" panose="020B0604020202020204" charset="0"/>
                <a:cs typeface="Times New Roman" panose="02020603050405020304" pitchFamily="18" charset="0"/>
              </a:rPr>
              <a:t>cada</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filtro</a:t>
            </a:r>
            <a:r>
              <a:rPr lang="en-US" sz="1600" dirty="0">
                <a:solidFill>
                  <a:schemeClr val="tx2"/>
                </a:solidFill>
                <a:latin typeface="Fira Sans Condensed Light" panose="020B0604020202020204" charset="0"/>
                <a:cs typeface="Times New Roman" panose="02020603050405020304" pitchFamily="18" charset="0"/>
              </a:rPr>
              <a:t> y </a:t>
            </a:r>
            <a:r>
              <a:rPr lang="en-US" sz="1600" dirty="0" err="1">
                <a:solidFill>
                  <a:schemeClr val="tx2"/>
                </a:solidFill>
                <a:latin typeface="Fira Sans Condensed Light" panose="020B0604020202020204" charset="0"/>
                <a:cs typeface="Times New Roman" panose="02020603050405020304" pitchFamily="18" charset="0"/>
              </a:rPr>
              <a:t>describir</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cuales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fueron</a:t>
            </a:r>
            <a:r>
              <a:rPr lang="en-US" sz="1600" dirty="0">
                <a:solidFill>
                  <a:schemeClr val="tx2"/>
                </a:solidFill>
                <a:latin typeface="Fira Sans Condensed Light" panose="020B0604020202020204" charset="0"/>
                <a:cs typeface="Times New Roman" panose="02020603050405020304" pitchFamily="18" charset="0"/>
              </a:rPr>
              <a:t> las variables </a:t>
            </a:r>
            <a:r>
              <a:rPr lang="en-US" sz="1600" dirty="0" err="1">
                <a:solidFill>
                  <a:schemeClr val="tx2"/>
                </a:solidFill>
                <a:latin typeface="Fira Sans Condensed Light" panose="020B0604020202020204" charset="0"/>
                <a:cs typeface="Times New Roman" panose="02020603050405020304" pitchFamily="18" charset="0"/>
              </a:rPr>
              <a:t>filtradas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dentro</a:t>
            </a:r>
            <a:r>
              <a:rPr lang="en-US" sz="1600" dirty="0">
                <a:solidFill>
                  <a:schemeClr val="tx2"/>
                </a:solidFill>
                <a:latin typeface="Fira Sans Condensed Light" panose="020B0604020202020204" charset="0"/>
                <a:cs typeface="Times New Roman" panose="02020603050405020304" pitchFamily="18" charset="0"/>
              </a:rPr>
              <a:t> del script</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6.</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Enviar</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al </a:t>
            </a:r>
            <a:r>
              <a:rPr lang="en-US" sz="1600" dirty="0" err="1">
                <a:solidFill>
                  <a:schemeClr val="tx2"/>
                </a:solidFill>
                <a:latin typeface="Fira Sans Condensed Light" panose="020B0604020202020204" charset="0"/>
                <a:cs typeface="Times New Roman" panose="02020603050405020304" pitchFamily="18" charset="0"/>
              </a:rPr>
              <a:t>correo</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col537014@colaborador.buap.mx</a:t>
            </a:r>
            <a:r>
              <a:rPr lang="en-US" sz="1600" dirty="0">
                <a:solidFill>
                  <a:schemeClr val="tx2"/>
                </a:solidFill>
                <a:latin typeface="Fira Sans Condensed Light" panose="020B0604020202020204" charset="0"/>
                <a:cs typeface="Times New Roman" panose="02020603050405020304" pitchFamily="18" charset="0"/>
              </a:rPr>
              <a:t>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err="1">
                <a:solidFill>
                  <a:schemeClr val="tx2"/>
                </a:solidFill>
                <a:latin typeface="Fira Sans Condensed Light" panose="020B0604020202020204" charset="0"/>
                <a:cs typeface="Times New Roman" panose="02020603050405020304" pitchFamily="18" charset="0"/>
              </a:rPr>
              <a:t>Fecha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Limite</a:t>
            </a:r>
            <a:r>
              <a:rPr lang="en-US" sz="1600" b="1" dirty="0">
                <a:solidFill>
                  <a:schemeClr val="tx2"/>
                </a:solidFill>
                <a:latin typeface="Fira Sans Condensed Light" panose="020B0604020202020204" charset="0"/>
                <a:cs typeface="Times New Roman" panose="02020603050405020304" pitchFamily="18" charset="0"/>
              </a:rPr>
              <a:t> de </a:t>
            </a:r>
            <a:r>
              <a:rPr lang="en-US" sz="1600" b="1" dirty="0" err="1">
                <a:solidFill>
                  <a:schemeClr val="tx2"/>
                </a:solidFill>
                <a:latin typeface="Fira Sans Condensed Light" panose="020B0604020202020204" charset="0"/>
                <a:cs typeface="Times New Roman" panose="02020603050405020304" pitchFamily="18" charset="0"/>
              </a:rPr>
              <a:t>entrega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a:solidFill>
                  <a:srgbClr val="FFFF00"/>
                </a:solidFill>
                <a:latin typeface="Fira Sans Condensed Light" panose="020B0604020202020204" charset="0"/>
                <a:cs typeface="Times New Roman" panose="02020603050405020304" pitchFamily="18" charset="0"/>
              </a:rPr>
              <a:t>Viernes 17 de </a:t>
            </a:r>
            <a:r>
              <a:rPr lang="en-US" sz="1600" b="1" dirty="0" err="1">
                <a:solidFill>
                  <a:srgbClr val="FFFF00"/>
                </a:solidFill>
                <a:latin typeface="Fira Sans Condensed Light" panose="020B0604020202020204" charset="0"/>
                <a:cs typeface="Times New Roman" panose="02020603050405020304" pitchFamily="18" charset="0"/>
              </a:rPr>
              <a:t>enero</a:t>
            </a:r>
            <a:r>
              <a:rPr lang="en-US" sz="1600" b="1" dirty="0">
                <a:solidFill>
                  <a:srgbClr val="FFFF00"/>
                </a:solidFill>
                <a:latin typeface="Fira Sans Condensed Light" panose="020B0604020202020204" charset="0"/>
                <a:cs typeface="Times New Roman" panose="02020603050405020304" pitchFamily="18" charset="0"/>
              </a:rPr>
              <a:t> del 2025, hora 23:59</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A346E8D4-E42C-F827-08F2-76ED22B26B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F685A22B-3C0B-1253-629E-CDE407C11350}"/>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B0C3A4F1-7513-4647-A7C9-D1F878FAD2F3}"/>
              </a:ext>
            </a:extLst>
          </p:cNvPr>
          <p:cNvSpPr txBox="1">
            <a:spLocks/>
          </p:cNvSpPr>
          <p:nvPr/>
        </p:nvSpPr>
        <p:spPr>
          <a:xfrm>
            <a:off x="393701" y="450417"/>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2.</a:t>
            </a:r>
            <a:r>
              <a:rPr lang="en-US" sz="3000" b="1" dirty="0">
                <a:solidFill>
                  <a:srgbClr val="F3F3F3"/>
                </a:solidFill>
                <a:latin typeface="Rajdhani"/>
                <a:ea typeface="Rajdhani"/>
                <a:cs typeface="Rajdhani"/>
                <a:sym typeface="Rajdhani"/>
              </a:rPr>
              <a:t>2</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Extracción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Datos)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A58975E7-8CA9-D4CF-E951-9C656A2AC2CB}"/>
              </a:ext>
            </a:extLst>
          </p:cNvPr>
          <p:cNvCxnSpPr/>
          <p:nvPr/>
        </p:nvCxnSpPr>
        <p:spPr>
          <a:xfrm rot="5400000">
            <a:off x="203275" y="782500"/>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97F070C3-3648-D337-B628-9C2BB19ABA17}"/>
              </a:ext>
            </a:extLst>
          </p:cNvPr>
          <p:cNvSpPr txBox="1"/>
          <p:nvPr/>
        </p:nvSpPr>
        <p:spPr>
          <a:xfrm>
            <a:off x="393701" y="978331"/>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Utilizar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Extracción</a:t>
            </a:r>
            <a:r>
              <a:rPr lang="en-US" sz="1600" b="1" dirty="0">
                <a:solidFill>
                  <a:schemeClr val="tx2"/>
                </a:solidFill>
                <a:latin typeface="Fira Sans Condensed Light" panose="020B0604020202020204" charset="0"/>
                <a:cs typeface="Times New Roman" panose="02020603050405020304" pitchFamily="18" charset="0"/>
              </a:rPr>
              <a:t> de Datos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dentro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este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carpeta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2.2 (</a:t>
            </a:r>
            <a:r>
              <a:rPr lang="en-US" sz="1600" b="1" dirty="0" err="1">
                <a:solidFill>
                  <a:schemeClr val="tx2"/>
                </a:solidFill>
                <a:latin typeface="Fira Sans Condensed Light" panose="020B0604020202020204" charset="0"/>
                <a:cs typeface="Times New Roman" panose="02020603050405020304" pitchFamily="18" charset="0"/>
              </a:rPr>
              <a:t>Extracción</a:t>
            </a:r>
            <a:r>
              <a:rPr lang="en-US" sz="1600" b="1" dirty="0">
                <a:solidFill>
                  <a:schemeClr val="tx2"/>
                </a:solidFill>
                <a:latin typeface="Fira Sans Condensed Light" panose="020B0604020202020204" charset="0"/>
                <a:cs typeface="Times New Roman" panose="02020603050405020304" pitchFamily="18" charset="0"/>
              </a:rPr>
              <a:t> de Datos)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Datos de Facturación</a:t>
            </a:r>
            <a:r>
              <a:rPr lang="en-US" sz="1600" b="1" dirty="0">
                <a:solidFill>
                  <a:schemeClr val="tx2"/>
                </a:solidFill>
                <a:latin typeface="Fira Sans Condensed Light" panose="020B0604020202020204" charset="0"/>
                <a:cs typeface="Times New Roman" panose="02020603050405020304" pitchFamily="18" charset="0"/>
              </a:rPr>
              <a:t>.xlsx</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los siguientes filtros:</a:t>
            </a:r>
          </a:p>
          <a:p>
            <a:pPr algn="just"/>
            <a:r>
              <a:rPr lang="es-ES" sz="1600" b="1" dirty="0">
                <a:solidFill>
                  <a:schemeClr val="tx2"/>
                </a:solidFill>
                <a:latin typeface="Fira Sans Condensed Light" panose="020B0604020202020204" charset="0"/>
                <a:cs typeface="Times New Roman" panose="02020603050405020304" pitchFamily="18" charset="0"/>
              </a:rPr>
              <a:t>1-CVE_CLPV      (valores: 1000 a 2000)</a:t>
            </a:r>
          </a:p>
          <a:p>
            <a:pPr algn="just"/>
            <a:r>
              <a:rPr lang="es-ES" sz="1600" b="1" dirty="0">
                <a:solidFill>
                  <a:schemeClr val="tx2"/>
                </a:solidFill>
                <a:latin typeface="Fira Sans Condensed Light" panose="020B0604020202020204" charset="0"/>
                <a:cs typeface="Times New Roman" panose="02020603050405020304" pitchFamily="18" charset="0"/>
              </a:rPr>
              <a:t>2-CVE_VEND     (Todas las claves excepto “5” y “4”)</a:t>
            </a:r>
            <a:endParaRPr lang="en-US" sz="1600" b="1" dirty="0">
              <a:solidFill>
                <a:schemeClr val="tx2"/>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3-FECHA_ENT   (Fechas de “28/02/2022”)</a:t>
            </a:r>
          </a:p>
          <a:p>
            <a:pPr algn="just"/>
            <a:r>
              <a:rPr lang="es-ES" sz="1600" b="1" dirty="0">
                <a:solidFill>
                  <a:schemeClr val="tx2"/>
                </a:solidFill>
                <a:latin typeface="Fira Sans Condensed Light" panose="020B0604020202020204" charset="0"/>
                <a:cs typeface="Times New Roman" panose="02020603050405020304" pitchFamily="18" charset="0"/>
              </a:rPr>
              <a:t>4-CAN_TOT       (Cantidades menores a 5951.7)   o  STATUS (“E”)</a:t>
            </a:r>
          </a:p>
          <a:p>
            <a:pPr algn="just"/>
            <a:r>
              <a:rPr lang="es-ES" sz="1600" b="1" dirty="0">
                <a:solidFill>
                  <a:schemeClr val="tx2"/>
                </a:solidFill>
                <a:latin typeface="Fira Sans Condensed Light" panose="020B0604020202020204" charset="0"/>
                <a:cs typeface="Times New Roman" panose="02020603050405020304" pitchFamily="18" charset="0"/>
              </a:rPr>
              <a:t>5-Solo las columnas: CVE_DOC, FECHA_ENT, FECHA_VEN y CAN_TOT</a:t>
            </a:r>
          </a:p>
          <a:p>
            <a:pPr algn="just"/>
            <a:r>
              <a:rPr lang="es-ES" sz="1600" b="1" dirty="0">
                <a:solidFill>
                  <a:schemeClr val="tx2"/>
                </a:solidFill>
                <a:latin typeface="Fira Sans Condensed Light" panose="020B0604020202020204" charset="0"/>
                <a:cs typeface="Times New Roman" panose="02020603050405020304" pitchFamily="18" charset="0"/>
              </a:rPr>
              <a:t>6-Solo las filas de 7001-7099</a:t>
            </a:r>
          </a:p>
          <a:p>
            <a:pPr algn="just"/>
            <a:r>
              <a:rPr lang="es-ES" sz="1600" b="1" dirty="0">
                <a:solidFill>
                  <a:schemeClr val="tx2"/>
                </a:solidFill>
                <a:latin typeface="Fira Sans Condensed Light" panose="020B0604020202020204" charset="0"/>
                <a:cs typeface="Times New Roman" panose="02020603050405020304" pitchFamily="18" charset="0"/>
              </a:rPr>
              <a:t>7-Index= CVE_VEND (valores: 1, 2)  (columna: FECHAELAB)</a:t>
            </a: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a:extLst>
              <a:ext uri="{FF2B5EF4-FFF2-40B4-BE49-F238E27FC236}">
                <a16:creationId xmlns:a16="http://schemas.microsoft.com/office/drawing/2014/main" id="{B084F457-C5B9-CCA1-EB4F-CACCF2202209}"/>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848E630A-233B-41FB-94AE-2BB4B1A903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360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9E662BBD-C695-17B7-B6A2-536E21609693}"/>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C78F075B-DAD5-3573-1DCE-3DD01A785838}"/>
              </a:ext>
            </a:extLst>
          </p:cNvPr>
          <p:cNvSpPr txBox="1">
            <a:spLocks/>
          </p:cNvSpPr>
          <p:nvPr/>
        </p:nvSpPr>
        <p:spPr>
          <a:xfrm>
            <a:off x="393701" y="450417"/>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2.</a:t>
            </a:r>
            <a:r>
              <a:rPr lang="en-US" sz="3000" b="1" dirty="0">
                <a:solidFill>
                  <a:srgbClr val="F3F3F3"/>
                </a:solidFill>
                <a:latin typeface="Rajdhani"/>
                <a:ea typeface="Rajdhani"/>
                <a:cs typeface="Rajdhani"/>
                <a:sym typeface="Rajdhani"/>
              </a:rPr>
              <a:t>2</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Extracción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Datos)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20CE0D26-DF7B-B20C-8B27-FFC38BF10357}"/>
              </a:ext>
            </a:extLst>
          </p:cNvPr>
          <p:cNvCxnSpPr/>
          <p:nvPr/>
        </p:nvCxnSpPr>
        <p:spPr>
          <a:xfrm rot="5400000">
            <a:off x="203275" y="782500"/>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37D60184-9630-76CD-5E8C-B23E730D7369}"/>
              </a:ext>
            </a:extLst>
          </p:cNvPr>
          <p:cNvSpPr txBox="1"/>
          <p:nvPr/>
        </p:nvSpPr>
        <p:spPr>
          <a:xfrm>
            <a:off x="393701" y="978331"/>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código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ya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sea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Visual Studio Code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en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a:t>
            </a:r>
            <a:r>
              <a:rPr lang="en-US" sz="1600" dirty="0">
                <a:solidFill>
                  <a:schemeClr val="tx2"/>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Por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filtro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agregar</a:t>
            </a:r>
            <a:r>
              <a:rPr lang="en-US" sz="1600" dirty="0">
                <a:solidFill>
                  <a:schemeClr val="tx2"/>
                </a:solidFill>
                <a:latin typeface="Fira Sans Condensed Light" panose="020B0604020202020204" charset="0"/>
                <a:cs typeface="Times New Roman" panose="02020603050405020304" pitchFamily="18" charset="0"/>
              </a:rPr>
              <a:t> un </a:t>
            </a:r>
            <a:r>
              <a:rPr lang="en-US" sz="1600" b="1" dirty="0" err="1">
                <a:solidFill>
                  <a:schemeClr val="tx2"/>
                </a:solidFill>
                <a:latin typeface="Fira Sans Condensed Light" panose="020B0604020202020204" charset="0"/>
                <a:cs typeface="Times New Roman" panose="02020603050405020304" pitchFamily="18" charset="0"/>
              </a:rPr>
              <a:t>archivo</a:t>
            </a:r>
            <a:r>
              <a:rPr lang="en-US" sz="1600" b="1" dirty="0">
                <a:solidFill>
                  <a:schemeClr val="tx2"/>
                </a:solidFill>
                <a:latin typeface="Fira Sans Condensed Light" panose="020B0604020202020204" charset="0"/>
                <a:cs typeface="Times New Roman" panose="02020603050405020304" pitchFamily="18" charset="0"/>
              </a:rPr>
              <a:t> .csv </a:t>
            </a:r>
            <a:r>
              <a:rPr lang="en-US" sz="1600" dirty="0">
                <a:solidFill>
                  <a:schemeClr val="tx2"/>
                </a:solidFill>
                <a:latin typeface="Fira Sans Condensed Light" panose="020B0604020202020204" charset="0"/>
                <a:cs typeface="Times New Roman" panose="02020603050405020304" pitchFamily="18" charset="0"/>
              </a:rPr>
              <a:t>con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nombre</a:t>
            </a:r>
            <a:r>
              <a:rPr lang="en-US" sz="1600" dirty="0">
                <a:solidFill>
                  <a:schemeClr val="tx2"/>
                </a:solidFill>
                <a:latin typeface="Fira Sans Condensed Light" panose="020B0604020202020204" charset="0"/>
                <a:cs typeface="Times New Roman" panose="02020603050405020304" pitchFamily="18" charset="0"/>
              </a:rPr>
              <a:t> de </a:t>
            </a:r>
            <a:r>
              <a:rPr lang="en-US" sz="1600" dirty="0" err="1">
                <a:solidFill>
                  <a:schemeClr val="tx2"/>
                </a:solidFill>
                <a:latin typeface="Fira Sans Condensed Light" panose="020B0604020202020204" charset="0"/>
                <a:cs typeface="Times New Roman" panose="02020603050405020304" pitchFamily="18" charset="0"/>
              </a:rPr>
              <a:t>cada</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filtro</a:t>
            </a:r>
            <a:r>
              <a:rPr lang="en-US" sz="1600" dirty="0">
                <a:solidFill>
                  <a:schemeClr val="tx2"/>
                </a:solidFill>
                <a:latin typeface="Fira Sans Condensed Light" panose="020B0604020202020204" charset="0"/>
                <a:cs typeface="Times New Roman" panose="02020603050405020304" pitchFamily="18" charset="0"/>
              </a:rPr>
              <a:t> y </a:t>
            </a:r>
            <a:r>
              <a:rPr lang="en-US" sz="1600" dirty="0" err="1">
                <a:solidFill>
                  <a:schemeClr val="tx2"/>
                </a:solidFill>
                <a:latin typeface="Fira Sans Condensed Light" panose="020B0604020202020204" charset="0"/>
                <a:cs typeface="Times New Roman" panose="02020603050405020304" pitchFamily="18" charset="0"/>
              </a:rPr>
              <a:t>describir</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cuales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fueron</a:t>
            </a:r>
            <a:r>
              <a:rPr lang="en-US" sz="1600" dirty="0">
                <a:solidFill>
                  <a:schemeClr val="tx2"/>
                </a:solidFill>
                <a:latin typeface="Fira Sans Condensed Light" panose="020B0604020202020204" charset="0"/>
                <a:cs typeface="Times New Roman" panose="02020603050405020304" pitchFamily="18" charset="0"/>
              </a:rPr>
              <a:t> las variables </a:t>
            </a:r>
            <a:r>
              <a:rPr lang="en-US" sz="1600" dirty="0" err="1">
                <a:solidFill>
                  <a:schemeClr val="tx2"/>
                </a:solidFill>
                <a:latin typeface="Fira Sans Condensed Light" panose="020B0604020202020204" charset="0"/>
                <a:cs typeface="Times New Roman" panose="02020603050405020304" pitchFamily="18" charset="0"/>
              </a:rPr>
              <a:t>filtradas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dentro</a:t>
            </a:r>
            <a:r>
              <a:rPr lang="en-US" sz="1600" dirty="0">
                <a:solidFill>
                  <a:schemeClr val="tx2"/>
                </a:solidFill>
                <a:latin typeface="Fira Sans Condensed Light" panose="020B0604020202020204" charset="0"/>
                <a:cs typeface="Times New Roman" panose="02020603050405020304" pitchFamily="18" charset="0"/>
              </a:rPr>
              <a:t> del script</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6.</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Enviar</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al </a:t>
            </a:r>
            <a:r>
              <a:rPr lang="en-US" sz="1600" dirty="0" err="1">
                <a:solidFill>
                  <a:schemeClr val="tx2"/>
                </a:solidFill>
                <a:latin typeface="Fira Sans Condensed Light" panose="020B0604020202020204" charset="0"/>
                <a:cs typeface="Times New Roman" panose="02020603050405020304" pitchFamily="18" charset="0"/>
              </a:rPr>
              <a:t>correo</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col537014@colaborador.buap.mx</a:t>
            </a:r>
            <a:r>
              <a:rPr lang="en-US" sz="1600" dirty="0">
                <a:solidFill>
                  <a:schemeClr val="tx2"/>
                </a:solidFill>
                <a:latin typeface="Fira Sans Condensed Light" panose="020B0604020202020204" charset="0"/>
                <a:cs typeface="Times New Roman" panose="02020603050405020304" pitchFamily="18" charset="0"/>
              </a:rPr>
              <a:t>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err="1">
                <a:solidFill>
                  <a:schemeClr val="tx2"/>
                </a:solidFill>
                <a:latin typeface="Fira Sans Condensed Light" panose="020B0604020202020204" charset="0"/>
                <a:cs typeface="Times New Roman" panose="02020603050405020304" pitchFamily="18" charset="0"/>
              </a:rPr>
              <a:t>Fecha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Limite</a:t>
            </a:r>
            <a:r>
              <a:rPr lang="en-US" sz="1600" b="1" dirty="0">
                <a:solidFill>
                  <a:schemeClr val="tx2"/>
                </a:solidFill>
                <a:latin typeface="Fira Sans Condensed Light" panose="020B0604020202020204" charset="0"/>
                <a:cs typeface="Times New Roman" panose="02020603050405020304" pitchFamily="18" charset="0"/>
              </a:rPr>
              <a:t> de </a:t>
            </a:r>
            <a:r>
              <a:rPr lang="en-US" sz="1600" b="1" dirty="0" err="1">
                <a:solidFill>
                  <a:schemeClr val="tx2"/>
                </a:solidFill>
                <a:latin typeface="Fira Sans Condensed Light" panose="020B0604020202020204" charset="0"/>
                <a:cs typeface="Times New Roman" panose="02020603050405020304" pitchFamily="18" charset="0"/>
              </a:rPr>
              <a:t>entrega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a:solidFill>
                  <a:srgbClr val="FFFF00"/>
                </a:solidFill>
                <a:latin typeface="Fira Sans Condensed Light" panose="020B0604020202020204" charset="0"/>
                <a:cs typeface="Times New Roman" panose="02020603050405020304" pitchFamily="18" charset="0"/>
              </a:rPr>
              <a:t>Viernes 17 de </a:t>
            </a:r>
            <a:r>
              <a:rPr lang="en-US" sz="1600" b="1" dirty="0" err="1">
                <a:solidFill>
                  <a:srgbClr val="FFFF00"/>
                </a:solidFill>
                <a:latin typeface="Fira Sans Condensed Light" panose="020B0604020202020204" charset="0"/>
                <a:cs typeface="Times New Roman" panose="02020603050405020304" pitchFamily="18" charset="0"/>
              </a:rPr>
              <a:t>enero</a:t>
            </a:r>
            <a:r>
              <a:rPr lang="en-US" sz="1600" b="1" dirty="0">
                <a:solidFill>
                  <a:srgbClr val="FFFF00"/>
                </a:solidFill>
                <a:latin typeface="Fira Sans Condensed Light" panose="020B0604020202020204" charset="0"/>
                <a:cs typeface="Times New Roman" panose="02020603050405020304" pitchFamily="18" charset="0"/>
              </a:rPr>
              <a:t> del 2025, hora 23:59</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a:extLst>
              <a:ext uri="{FF2B5EF4-FFF2-40B4-BE49-F238E27FC236}">
                <a16:creationId xmlns:a16="http://schemas.microsoft.com/office/drawing/2014/main" id="{A45AA34C-F313-CCBB-BF0D-858F95AB3F17}"/>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25426C55-9601-8B0E-2380-80990C2B62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322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ANTERIOR</a:t>
            </a:r>
            <a:endParaRPr sz="4000" dirty="0"/>
          </a:p>
        </p:txBody>
      </p:sp>
      <p:sp>
        <p:nvSpPr>
          <p:cNvPr id="175" name="Google Shape;175;p30"/>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 -Ingeniería de Software </a:t>
            </a:r>
          </a:p>
          <a:p>
            <a:pPr marL="146050" lvl="0" indent="0">
              <a:buSzPts val="1300"/>
            </a:pPr>
            <a:r>
              <a:rPr lang="es-ES" dirty="0"/>
              <a:t> -Etapas</a:t>
            </a:r>
          </a:p>
          <a:p>
            <a:pPr marL="146050" lvl="0" indent="0">
              <a:buSzPts val="1300"/>
            </a:pPr>
            <a:r>
              <a:rPr lang="es-ES" dirty="0"/>
              <a:t> -Análisis</a:t>
            </a:r>
          </a:p>
          <a:p>
            <a:pPr marL="146050" indent="0">
              <a:buSzPts val="1300"/>
            </a:pPr>
            <a:r>
              <a:rPr lang="es-ES" dirty="0"/>
              <a:t> </a:t>
            </a:r>
            <a:endParaRPr dirty="0"/>
          </a:p>
        </p:txBody>
      </p:sp>
      <p:sp>
        <p:nvSpPr>
          <p:cNvPr id="176" name="Google Shape;176;p30"/>
          <p:cNvSpPr txBox="1">
            <a:spLocks noGrp="1"/>
          </p:cNvSpPr>
          <p:nvPr>
            <p:ph type="title" idx="2"/>
          </p:nvPr>
        </p:nvSpPr>
        <p:spPr>
          <a:xfrm>
            <a:off x="4849170" y="1001125"/>
            <a:ext cx="202680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16F27D7C-CA7E-DCEC-6B39-FDBCB60C66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536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1960178" y="452645"/>
            <a:ext cx="4897589"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INGENIERÍA DE SOFTWARE</a:t>
            </a:r>
            <a:endParaRPr dirty="0"/>
          </a:p>
        </p:txBody>
      </p:sp>
      <p:cxnSp>
        <p:nvCxnSpPr>
          <p:cNvPr id="8" name="Google Shape;137;p27"/>
          <p:cNvCxnSpPr/>
          <p:nvPr/>
        </p:nvCxnSpPr>
        <p:spPr>
          <a:xfrm>
            <a:off x="1972511" y="435546"/>
            <a:ext cx="0" cy="630600"/>
          </a:xfrm>
          <a:prstGeom prst="straightConnector1">
            <a:avLst/>
          </a:prstGeom>
          <a:noFill/>
          <a:ln w="19050" cap="flat" cmpd="sng">
            <a:solidFill>
              <a:srgbClr val="F3F3F3"/>
            </a:solidFill>
            <a:prstDash val="solid"/>
            <a:round/>
            <a:headEnd type="oval" w="med" len="med"/>
            <a:tailEnd type="oval" w="med" len="med"/>
          </a:ln>
        </p:spPr>
      </p:cxnSp>
      <p:pic>
        <p:nvPicPr>
          <p:cNvPr id="36866" name="Picture 2" descr="Carrera de Desarrollo de Software en ISIL - Cuotas desde S/ 540"/>
          <p:cNvPicPr>
            <a:picLocks noChangeAspect="1" noChangeArrowheads="1"/>
          </p:cNvPicPr>
          <p:nvPr/>
        </p:nvPicPr>
        <p:blipFill>
          <a:blip r:embed="rId3"/>
          <a:srcRect/>
          <a:stretch>
            <a:fillRect/>
          </a:stretch>
        </p:blipFill>
        <p:spPr bwMode="auto">
          <a:xfrm>
            <a:off x="174871" y="280386"/>
            <a:ext cx="1608094" cy="904553"/>
          </a:xfrm>
          <a:prstGeom prst="rect">
            <a:avLst/>
          </a:prstGeom>
          <a:noFill/>
        </p:spPr>
      </p:pic>
      <p:sp>
        <p:nvSpPr>
          <p:cNvPr id="7" name="Google Shape;136;p27"/>
          <p:cNvSpPr txBox="1">
            <a:spLocks/>
          </p:cNvSpPr>
          <p:nvPr/>
        </p:nvSpPr>
        <p:spPr>
          <a:xfrm>
            <a:off x="283779" y="499312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4F3066F4-39F6-9703-364A-BB4C140973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603;p42">
            <a:extLst>
              <a:ext uri="{FF2B5EF4-FFF2-40B4-BE49-F238E27FC236}">
                <a16:creationId xmlns:a16="http://schemas.microsoft.com/office/drawing/2014/main" id="{9A2438DD-299A-436C-E2C8-1AB9170E2BED}"/>
              </a:ext>
            </a:extLst>
          </p:cNvPr>
          <p:cNvSpPr txBox="1"/>
          <p:nvPr/>
        </p:nvSpPr>
        <p:spPr>
          <a:xfrm>
            <a:off x="84108" y="1719638"/>
            <a:ext cx="4448908" cy="258997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la ingeniería de software?</a:t>
            </a:r>
          </a:p>
          <a:p>
            <a:pPr algn="just"/>
            <a:r>
              <a:rPr lang="es-ES" sz="1600" dirty="0">
                <a:solidFill>
                  <a:schemeClr val="accent4"/>
                </a:solidFill>
                <a:latin typeface="Fira Sans Condensed Light" panose="020B0604020202020204" charset="0"/>
                <a:cs typeface="Times New Roman" panose="02020603050405020304" pitchFamily="18" charset="0"/>
              </a:rPr>
              <a:t>La ingeniería de software se enfoca en aplicar principios de ingeniería al </a:t>
            </a:r>
            <a:r>
              <a:rPr lang="es-ES" sz="1600" b="1" dirty="0">
                <a:solidFill>
                  <a:schemeClr val="accent4"/>
                </a:solidFill>
                <a:latin typeface="Fira Sans Condensed Light" panose="020B0604020202020204" charset="0"/>
                <a:cs typeface="Times New Roman" panose="02020603050405020304" pitchFamily="18" charset="0"/>
              </a:rPr>
              <a:t>desarrollo de software</a:t>
            </a:r>
            <a:r>
              <a:rPr lang="es-ES" sz="1600" dirty="0">
                <a:solidFill>
                  <a:schemeClr val="accent4"/>
                </a:solidFill>
                <a:latin typeface="Fira Sans Condensed Light" panose="020B0604020202020204" charset="0"/>
                <a:cs typeface="Times New Roman" panose="02020603050405020304" pitchFamily="18" charset="0"/>
              </a:rPr>
              <a:t>, asegurando que los sistemas sean fiables y eficientes. Uno de los principales objetivos es </a:t>
            </a:r>
            <a:r>
              <a:rPr lang="es-ES" sz="1600" b="1" dirty="0">
                <a:solidFill>
                  <a:schemeClr val="accent4"/>
                </a:solidFill>
                <a:latin typeface="Fira Sans Condensed Light" panose="020B0604020202020204" charset="0"/>
                <a:cs typeface="Times New Roman" panose="02020603050405020304" pitchFamily="18" charset="0"/>
              </a:rPr>
              <a:t>resolver problemas complejos mediante soluciones tecnológicas innovadoras</a:t>
            </a:r>
            <a:r>
              <a:rPr lang="es-ES" sz="1600" dirty="0">
                <a:solidFill>
                  <a:schemeClr val="accent4"/>
                </a:solidFill>
                <a:latin typeface="Fira Sans Condensed Light" panose="020B0604020202020204" charset="0"/>
                <a:cs typeface="Times New Roman" panose="02020603050405020304" pitchFamily="18" charset="0"/>
              </a:rPr>
              <a:t>. La ingeniería de software es una disciplina que se encarga del </a:t>
            </a:r>
            <a:r>
              <a:rPr lang="es-ES" sz="1600" b="1" dirty="0">
                <a:solidFill>
                  <a:schemeClr val="accent4"/>
                </a:solidFill>
                <a:latin typeface="Fira Sans Condensed Light" panose="020B0604020202020204" charset="0"/>
                <a:cs typeface="Times New Roman" panose="02020603050405020304" pitchFamily="18" charset="0"/>
              </a:rPr>
              <a:t>diseño</a:t>
            </a:r>
            <a:r>
              <a:rPr lang="es-ES" sz="1600" dirty="0">
                <a:solidFill>
                  <a:schemeClr val="accent4"/>
                </a:solidFill>
                <a:latin typeface="Fira Sans Condensed Light" panose="020B0604020202020204" charset="0"/>
                <a:cs typeface="Times New Roman" panose="02020603050405020304" pitchFamily="18" charset="0"/>
              </a:rPr>
              <a:t>, </a:t>
            </a:r>
            <a:r>
              <a:rPr lang="es-ES" sz="1600" b="1" dirty="0">
                <a:solidFill>
                  <a:schemeClr val="accent4"/>
                </a:solidFill>
                <a:latin typeface="Fira Sans Condensed Light" panose="020B0604020202020204" charset="0"/>
                <a:cs typeface="Times New Roman" panose="02020603050405020304" pitchFamily="18" charset="0"/>
              </a:rPr>
              <a:t>desarrollo</a:t>
            </a:r>
            <a:r>
              <a:rPr lang="es-ES" sz="1600" dirty="0">
                <a:solidFill>
                  <a:schemeClr val="accent4"/>
                </a:solidFill>
                <a:latin typeface="Fira Sans Condensed Light" panose="020B0604020202020204" charset="0"/>
                <a:cs typeface="Times New Roman" panose="02020603050405020304" pitchFamily="18" charset="0"/>
              </a:rPr>
              <a:t> y </a:t>
            </a:r>
            <a:r>
              <a:rPr lang="es-ES" sz="1600" b="1" dirty="0">
                <a:solidFill>
                  <a:schemeClr val="accent4"/>
                </a:solidFill>
                <a:latin typeface="Fira Sans Condensed Light" panose="020B0604020202020204" charset="0"/>
                <a:cs typeface="Times New Roman" panose="02020603050405020304" pitchFamily="18" charset="0"/>
              </a:rPr>
              <a:t>mantenimiento del software</a:t>
            </a:r>
            <a:r>
              <a:rPr lang="es-ES" sz="1600" dirty="0">
                <a:solidFill>
                  <a:schemeClr val="accent4"/>
                </a:solidFill>
                <a:latin typeface="Fira Sans Condensed Light" panose="020B0604020202020204" charset="0"/>
                <a:cs typeface="Times New Roman" panose="02020603050405020304" pitchFamily="18" charset="0"/>
              </a:rPr>
              <a:t>.</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4" name="Picture 4" descr="✓ Ingeniería de software: La carrera del futuro, ¿por qué? | IT Masters Mag">
            <a:extLst>
              <a:ext uri="{FF2B5EF4-FFF2-40B4-BE49-F238E27FC236}">
                <a16:creationId xmlns:a16="http://schemas.microsoft.com/office/drawing/2014/main" id="{53539011-99EE-850C-075D-2A1910CB7B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0985" y="1515534"/>
            <a:ext cx="4493564" cy="2998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734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5">
          <a:extLst>
            <a:ext uri="{FF2B5EF4-FFF2-40B4-BE49-F238E27FC236}">
              <a16:creationId xmlns:a16="http://schemas.microsoft.com/office/drawing/2014/main" id="{6E3B5F6D-A7F8-49B5-79C6-4CA172E4374B}"/>
            </a:ext>
          </a:extLst>
        </p:cNvPr>
        <p:cNvGrpSpPr/>
        <p:nvPr/>
      </p:nvGrpSpPr>
      <p:grpSpPr>
        <a:xfrm>
          <a:off x="0" y="0"/>
          <a:ext cx="0" cy="0"/>
          <a:chOff x="0" y="0"/>
          <a:chExt cx="0" cy="0"/>
        </a:xfrm>
      </p:grpSpPr>
      <p:sp>
        <p:nvSpPr>
          <p:cNvPr id="646" name="Google Shape;646;p33">
            <a:extLst>
              <a:ext uri="{FF2B5EF4-FFF2-40B4-BE49-F238E27FC236}">
                <a16:creationId xmlns:a16="http://schemas.microsoft.com/office/drawing/2014/main" id="{6E67A59D-43CF-AA55-95C4-DBB6F29A112C}"/>
              </a:ext>
            </a:extLst>
          </p:cNvPr>
          <p:cNvSpPr txBox="1">
            <a:spLocks noGrp="1"/>
          </p:cNvSpPr>
          <p:nvPr>
            <p:ph type="title"/>
          </p:nvPr>
        </p:nvSpPr>
        <p:spPr>
          <a:xfrm>
            <a:off x="1960178" y="452645"/>
            <a:ext cx="4897589"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INGENIERÍA DE SOFTWARE</a:t>
            </a:r>
            <a:endParaRPr dirty="0"/>
          </a:p>
        </p:txBody>
      </p:sp>
      <p:cxnSp>
        <p:nvCxnSpPr>
          <p:cNvPr id="8" name="Google Shape;137;p27">
            <a:extLst>
              <a:ext uri="{FF2B5EF4-FFF2-40B4-BE49-F238E27FC236}">
                <a16:creationId xmlns:a16="http://schemas.microsoft.com/office/drawing/2014/main" id="{2C143DB0-8A7A-8153-241D-1CDE530BA904}"/>
              </a:ext>
            </a:extLst>
          </p:cNvPr>
          <p:cNvCxnSpPr/>
          <p:nvPr/>
        </p:nvCxnSpPr>
        <p:spPr>
          <a:xfrm>
            <a:off x="1972511" y="435546"/>
            <a:ext cx="0" cy="630600"/>
          </a:xfrm>
          <a:prstGeom prst="straightConnector1">
            <a:avLst/>
          </a:prstGeom>
          <a:noFill/>
          <a:ln w="19050" cap="flat" cmpd="sng">
            <a:solidFill>
              <a:srgbClr val="F3F3F3"/>
            </a:solidFill>
            <a:prstDash val="solid"/>
            <a:round/>
            <a:headEnd type="oval" w="med" len="med"/>
            <a:tailEnd type="oval" w="med" len="med"/>
          </a:ln>
        </p:spPr>
      </p:cxnSp>
      <p:pic>
        <p:nvPicPr>
          <p:cNvPr id="36866" name="Picture 2" descr="Carrera de Desarrollo de Software en ISIL - Cuotas desde S/ 540">
            <a:extLst>
              <a:ext uri="{FF2B5EF4-FFF2-40B4-BE49-F238E27FC236}">
                <a16:creationId xmlns:a16="http://schemas.microsoft.com/office/drawing/2014/main" id="{DF1AE172-3254-BE9A-2F0F-015235A714BC}"/>
              </a:ext>
            </a:extLst>
          </p:cNvPr>
          <p:cNvPicPr>
            <a:picLocks noChangeAspect="1" noChangeArrowheads="1"/>
          </p:cNvPicPr>
          <p:nvPr/>
        </p:nvPicPr>
        <p:blipFill>
          <a:blip r:embed="rId3"/>
          <a:srcRect/>
          <a:stretch>
            <a:fillRect/>
          </a:stretch>
        </p:blipFill>
        <p:spPr bwMode="auto">
          <a:xfrm>
            <a:off x="174871" y="280386"/>
            <a:ext cx="1608094" cy="904553"/>
          </a:xfrm>
          <a:prstGeom prst="rect">
            <a:avLst/>
          </a:prstGeom>
          <a:noFill/>
        </p:spPr>
      </p:pic>
      <p:sp>
        <p:nvSpPr>
          <p:cNvPr id="7" name="Google Shape;136;p27">
            <a:extLst>
              <a:ext uri="{FF2B5EF4-FFF2-40B4-BE49-F238E27FC236}">
                <a16:creationId xmlns:a16="http://schemas.microsoft.com/office/drawing/2014/main" id="{4DB74627-B4F4-31F3-FFFF-C9A98C3F0963}"/>
              </a:ext>
            </a:extLst>
          </p:cNvPr>
          <p:cNvSpPr txBox="1">
            <a:spLocks/>
          </p:cNvSpPr>
          <p:nvPr/>
        </p:nvSpPr>
        <p:spPr>
          <a:xfrm>
            <a:off x="283779" y="499312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4B1162E9-158B-F4B2-CC7D-7CA7F25DF3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603;p42">
            <a:extLst>
              <a:ext uri="{FF2B5EF4-FFF2-40B4-BE49-F238E27FC236}">
                <a16:creationId xmlns:a16="http://schemas.microsoft.com/office/drawing/2014/main" id="{97A6F9E8-6380-8A03-568D-43CC15BA06CA}"/>
              </a:ext>
            </a:extLst>
          </p:cNvPr>
          <p:cNvSpPr txBox="1"/>
          <p:nvPr/>
        </p:nvSpPr>
        <p:spPr>
          <a:xfrm>
            <a:off x="365841" y="1337043"/>
            <a:ext cx="7301429" cy="329327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OBJETIVOS DE LA INGENIERÍA DE SOFTWARE</a:t>
            </a:r>
          </a:p>
          <a:p>
            <a:pPr algn="just"/>
            <a:endParaRPr lang="es-ES" sz="1600" b="1" dirty="0">
              <a:solidFill>
                <a:schemeClr val="tx2"/>
              </a:solidFill>
              <a:latin typeface="Fira Sans Condensed Light" panose="020B0604020202020204" charset="0"/>
              <a:cs typeface="Times New Roman" panose="02020603050405020304" pitchFamily="18" charset="0"/>
            </a:endParaRPr>
          </a:p>
          <a:p>
            <a:pPr marL="285750" indent="-285750" algn="just">
              <a:buFont typeface="Wingdings" panose="05000000000000000000" pitchFamily="2" charset="2"/>
              <a:buChar char="q"/>
            </a:pPr>
            <a:r>
              <a:rPr lang="es-ES" sz="1600" dirty="0">
                <a:solidFill>
                  <a:schemeClr val="tx2"/>
                </a:solidFill>
                <a:latin typeface="Fira Sans Condensed Light" panose="020B0604020202020204" charset="0"/>
                <a:cs typeface="Times New Roman" panose="02020603050405020304" pitchFamily="18" charset="0"/>
              </a:rPr>
              <a:t>Crear programas informáticos que satisfagan las </a:t>
            </a:r>
            <a:r>
              <a:rPr lang="es-ES" sz="1600" b="1" dirty="0">
                <a:solidFill>
                  <a:schemeClr val="tx2"/>
                </a:solidFill>
                <a:latin typeface="Fira Sans Condensed Light" panose="020B0604020202020204" charset="0"/>
                <a:cs typeface="Times New Roman" panose="02020603050405020304" pitchFamily="18" charset="0"/>
              </a:rPr>
              <a:t>necesidades de la sociedad y empresas.</a:t>
            </a:r>
          </a:p>
          <a:p>
            <a:pPr marL="285750" indent="-285750" algn="just">
              <a:buFont typeface="Wingdings" panose="05000000000000000000" pitchFamily="2" charset="2"/>
              <a:buChar char="q"/>
            </a:pPr>
            <a:r>
              <a:rPr lang="es-ES" sz="1600" dirty="0">
                <a:solidFill>
                  <a:schemeClr val="tx2"/>
                </a:solidFill>
                <a:latin typeface="Fira Sans Condensed Light" panose="020B0604020202020204" charset="0"/>
                <a:cs typeface="Times New Roman" panose="02020603050405020304" pitchFamily="18" charset="0"/>
              </a:rPr>
              <a:t>Guiar y coordinar el </a:t>
            </a:r>
            <a:r>
              <a:rPr lang="es-ES" sz="1600" b="1" dirty="0">
                <a:solidFill>
                  <a:schemeClr val="tx2"/>
                </a:solidFill>
                <a:latin typeface="Fira Sans Condensed Light" panose="020B0604020202020204" charset="0"/>
                <a:cs typeface="Times New Roman" panose="02020603050405020304" pitchFamily="18" charset="0"/>
              </a:rPr>
              <a:t>desarrollo de una programación </a:t>
            </a:r>
            <a:r>
              <a:rPr lang="es-ES" sz="1600" dirty="0">
                <a:solidFill>
                  <a:schemeClr val="tx2"/>
                </a:solidFill>
                <a:latin typeface="Fira Sans Condensed Light" panose="020B0604020202020204" charset="0"/>
                <a:cs typeface="Times New Roman" panose="02020603050405020304" pitchFamily="18" charset="0"/>
              </a:rPr>
              <a:t>difícil.</a:t>
            </a:r>
          </a:p>
          <a:p>
            <a:pPr marL="285750" indent="-285750" algn="just">
              <a:buFont typeface="Wingdings" panose="05000000000000000000" pitchFamily="2" charset="2"/>
              <a:buChar char="q"/>
            </a:pPr>
            <a:r>
              <a:rPr lang="es-ES" sz="1600" dirty="0">
                <a:solidFill>
                  <a:schemeClr val="tx2"/>
                </a:solidFill>
                <a:latin typeface="Fira Sans Condensed Light" panose="020B0604020202020204" charset="0"/>
                <a:cs typeface="Times New Roman" panose="02020603050405020304" pitchFamily="18" charset="0"/>
              </a:rPr>
              <a:t>Intervenir en el </a:t>
            </a:r>
            <a:r>
              <a:rPr lang="es-ES" sz="1600" b="1" dirty="0">
                <a:solidFill>
                  <a:schemeClr val="tx2"/>
                </a:solidFill>
                <a:latin typeface="Fira Sans Condensed Light" panose="020B0604020202020204" charset="0"/>
                <a:cs typeface="Times New Roman" panose="02020603050405020304" pitchFamily="18" charset="0"/>
              </a:rPr>
              <a:t>ciclo de vida </a:t>
            </a:r>
            <a:r>
              <a:rPr lang="es-ES" sz="1600" dirty="0">
                <a:solidFill>
                  <a:schemeClr val="tx2"/>
                </a:solidFill>
                <a:latin typeface="Fira Sans Condensed Light" panose="020B0604020202020204" charset="0"/>
                <a:cs typeface="Times New Roman" panose="02020603050405020304" pitchFamily="18" charset="0"/>
              </a:rPr>
              <a:t>de un producto.</a:t>
            </a:r>
          </a:p>
          <a:p>
            <a:pPr marL="285750" indent="-285750" algn="just">
              <a:buFont typeface="Wingdings" panose="05000000000000000000" pitchFamily="2" charset="2"/>
              <a:buChar char="q"/>
            </a:pPr>
            <a:r>
              <a:rPr lang="es-ES" sz="1600" dirty="0">
                <a:solidFill>
                  <a:schemeClr val="tx2"/>
                </a:solidFill>
                <a:latin typeface="Fira Sans Condensed Light" panose="020B0604020202020204" charset="0"/>
                <a:cs typeface="Times New Roman" panose="02020603050405020304" pitchFamily="18" charset="0"/>
              </a:rPr>
              <a:t>Estimar los </a:t>
            </a:r>
            <a:r>
              <a:rPr lang="es-ES" sz="1600" b="1" dirty="0">
                <a:solidFill>
                  <a:schemeClr val="tx2"/>
                </a:solidFill>
                <a:latin typeface="Fira Sans Condensed Light" panose="020B0604020202020204" charset="0"/>
                <a:cs typeface="Times New Roman" panose="02020603050405020304" pitchFamily="18" charset="0"/>
              </a:rPr>
              <a:t>costos y el plazo de ejecución de un proyecto</a:t>
            </a:r>
            <a:r>
              <a:rPr lang="es-ES" sz="1600" dirty="0">
                <a:solidFill>
                  <a:schemeClr val="tx2"/>
                </a:solidFill>
                <a:latin typeface="Fira Sans Condensed Light" panose="020B0604020202020204" charset="0"/>
                <a:cs typeface="Times New Roman" panose="02020603050405020304" pitchFamily="18" charset="0"/>
              </a:rPr>
              <a:t>.</a:t>
            </a:r>
          </a:p>
          <a:p>
            <a:pPr marL="285750" indent="-285750" algn="just">
              <a:buFont typeface="Wingdings" panose="05000000000000000000" pitchFamily="2" charset="2"/>
              <a:buChar char="q"/>
            </a:pPr>
            <a:r>
              <a:rPr lang="es-ES" sz="1600" dirty="0">
                <a:solidFill>
                  <a:schemeClr val="tx2"/>
                </a:solidFill>
                <a:latin typeface="Fira Sans Condensed Light" panose="020B0604020202020204" charset="0"/>
                <a:cs typeface="Times New Roman" panose="02020603050405020304" pitchFamily="18" charset="0"/>
              </a:rPr>
              <a:t>Actuar como </a:t>
            </a:r>
            <a:r>
              <a:rPr lang="es-ES" sz="1600" b="1" dirty="0">
                <a:solidFill>
                  <a:schemeClr val="tx2"/>
                </a:solidFill>
                <a:latin typeface="Fira Sans Condensed Light" panose="020B0604020202020204" charset="0"/>
                <a:cs typeface="Times New Roman" panose="02020603050405020304" pitchFamily="18" charset="0"/>
              </a:rPr>
              <a:t>líder del equipo </a:t>
            </a:r>
            <a:r>
              <a:rPr lang="es-ES" sz="1600" dirty="0">
                <a:solidFill>
                  <a:schemeClr val="tx2"/>
                </a:solidFill>
                <a:latin typeface="Fira Sans Condensed Light" panose="020B0604020202020204" charset="0"/>
                <a:cs typeface="Times New Roman" panose="02020603050405020304" pitchFamily="18" charset="0"/>
              </a:rPr>
              <a:t>de desarrollo de software.</a:t>
            </a:r>
          </a:p>
          <a:p>
            <a:pPr marL="285750" indent="-285750" algn="just">
              <a:buFont typeface="Wingdings" panose="05000000000000000000" pitchFamily="2" charset="2"/>
              <a:buChar char="q"/>
            </a:pPr>
            <a:r>
              <a:rPr lang="es-ES" sz="1600" dirty="0">
                <a:solidFill>
                  <a:schemeClr val="tx2"/>
                </a:solidFill>
                <a:latin typeface="Fira Sans Condensed Light" panose="020B0604020202020204" charset="0"/>
                <a:cs typeface="Times New Roman" panose="02020603050405020304" pitchFamily="18" charset="0"/>
              </a:rPr>
              <a:t>Diseño, desarrollo y administración de </a:t>
            </a:r>
            <a:r>
              <a:rPr lang="es-ES" sz="1600" b="1" dirty="0">
                <a:solidFill>
                  <a:schemeClr val="tx2"/>
                </a:solidFill>
                <a:latin typeface="Fira Sans Condensed Light" panose="020B0604020202020204" charset="0"/>
                <a:cs typeface="Times New Roman" panose="02020603050405020304" pitchFamily="18" charset="0"/>
              </a:rPr>
              <a:t>bases de datos</a:t>
            </a:r>
            <a:r>
              <a:rPr lang="es-ES" sz="1600" dirty="0">
                <a:solidFill>
                  <a:schemeClr val="tx2"/>
                </a:solidFill>
                <a:latin typeface="Fira Sans Condensed Light" panose="020B0604020202020204" charset="0"/>
                <a:cs typeface="Times New Roman" panose="02020603050405020304" pitchFamily="18" charset="0"/>
              </a:rPr>
              <a:t>.</a:t>
            </a:r>
          </a:p>
          <a:p>
            <a:pPr marL="285750" indent="-285750" algn="just">
              <a:buFont typeface="Wingdings" panose="05000000000000000000" pitchFamily="2" charset="2"/>
              <a:buChar char="q"/>
            </a:pPr>
            <a:r>
              <a:rPr lang="es-ES" sz="1600" dirty="0">
                <a:solidFill>
                  <a:schemeClr val="tx2"/>
                </a:solidFill>
                <a:latin typeface="Fira Sans Condensed Light" panose="020B0604020202020204" charset="0"/>
                <a:cs typeface="Times New Roman" panose="02020603050405020304" pitchFamily="18" charset="0"/>
              </a:rPr>
              <a:t>Durante la creación de la aplicación, liderar y dirigir a los </a:t>
            </a:r>
            <a:r>
              <a:rPr lang="es-ES" sz="1600" b="1" dirty="0">
                <a:solidFill>
                  <a:schemeClr val="tx2"/>
                </a:solidFill>
                <a:latin typeface="Fira Sans Condensed Light" panose="020B0604020202020204" charset="0"/>
                <a:cs typeface="Times New Roman" panose="02020603050405020304" pitchFamily="18" charset="0"/>
              </a:rPr>
              <a:t>programadores</a:t>
            </a:r>
            <a:r>
              <a:rPr lang="es-ES" sz="1600" dirty="0">
                <a:solidFill>
                  <a:schemeClr val="tx2"/>
                </a:solidFill>
                <a:latin typeface="Fira Sans Condensed Light" panose="020B0604020202020204" charset="0"/>
                <a:cs typeface="Times New Roman" panose="02020603050405020304" pitchFamily="18" charset="0"/>
              </a:rPr>
              <a:t>.</a:t>
            </a:r>
          </a:p>
          <a:p>
            <a:pPr marL="285750" indent="-285750" algn="just">
              <a:buFont typeface="Wingdings" panose="05000000000000000000" pitchFamily="2" charset="2"/>
              <a:buChar char="q"/>
            </a:pPr>
            <a:r>
              <a:rPr lang="es-ES" sz="1600" dirty="0">
                <a:solidFill>
                  <a:schemeClr val="tx2"/>
                </a:solidFill>
                <a:latin typeface="Fira Sans Condensed Light" panose="020B0604020202020204" charset="0"/>
                <a:cs typeface="Times New Roman" panose="02020603050405020304" pitchFamily="18" charset="0"/>
              </a:rPr>
              <a:t>Incluir procesos de calidad en las aplicaciones, como la medición de </a:t>
            </a:r>
            <a:r>
              <a:rPr lang="es-ES" sz="1600" b="1" dirty="0">
                <a:solidFill>
                  <a:schemeClr val="tx2"/>
                </a:solidFill>
                <a:latin typeface="Fira Sans Condensed Light" panose="020B0604020202020204" charset="0"/>
                <a:cs typeface="Times New Roman" panose="02020603050405020304" pitchFamily="18" charset="0"/>
              </a:rPr>
              <a:t>métricas y medidas y la evaluación de la calidad </a:t>
            </a:r>
            <a:r>
              <a:rPr lang="es-ES" sz="1600" dirty="0">
                <a:solidFill>
                  <a:schemeClr val="tx2"/>
                </a:solidFill>
                <a:latin typeface="Fira Sans Condensed Light" panose="020B0604020202020204" charset="0"/>
                <a:cs typeface="Times New Roman" panose="02020603050405020304" pitchFamily="18" charset="0"/>
              </a:rPr>
              <a:t>del software.</a:t>
            </a:r>
          </a:p>
        </p:txBody>
      </p:sp>
    </p:spTree>
    <p:extLst>
      <p:ext uri="{BB962C8B-B14F-4D97-AF65-F5344CB8AC3E}">
        <p14:creationId xmlns:p14="http://schemas.microsoft.com/office/powerpoint/2010/main" val="2096044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5">
          <a:extLst>
            <a:ext uri="{FF2B5EF4-FFF2-40B4-BE49-F238E27FC236}">
              <a16:creationId xmlns:a16="http://schemas.microsoft.com/office/drawing/2014/main" id="{0F71594E-E9E2-76F9-4010-3758D49BA90A}"/>
            </a:ext>
          </a:extLst>
        </p:cNvPr>
        <p:cNvGrpSpPr/>
        <p:nvPr/>
      </p:nvGrpSpPr>
      <p:grpSpPr>
        <a:xfrm>
          <a:off x="0" y="0"/>
          <a:ext cx="0" cy="0"/>
          <a:chOff x="0" y="0"/>
          <a:chExt cx="0" cy="0"/>
        </a:xfrm>
      </p:grpSpPr>
      <p:sp>
        <p:nvSpPr>
          <p:cNvPr id="646" name="Google Shape;646;p33">
            <a:extLst>
              <a:ext uri="{FF2B5EF4-FFF2-40B4-BE49-F238E27FC236}">
                <a16:creationId xmlns:a16="http://schemas.microsoft.com/office/drawing/2014/main" id="{FB2AAA74-1539-C6B2-81D6-CD0B8174D14C}"/>
              </a:ext>
            </a:extLst>
          </p:cNvPr>
          <p:cNvSpPr txBox="1">
            <a:spLocks noGrp="1"/>
          </p:cNvSpPr>
          <p:nvPr>
            <p:ph type="title"/>
          </p:nvPr>
        </p:nvSpPr>
        <p:spPr>
          <a:xfrm>
            <a:off x="1960178" y="452645"/>
            <a:ext cx="4897589"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INGENIERÍA DE SOFTWARE</a:t>
            </a:r>
            <a:endParaRPr dirty="0"/>
          </a:p>
        </p:txBody>
      </p:sp>
      <p:cxnSp>
        <p:nvCxnSpPr>
          <p:cNvPr id="8" name="Google Shape;137;p27">
            <a:extLst>
              <a:ext uri="{FF2B5EF4-FFF2-40B4-BE49-F238E27FC236}">
                <a16:creationId xmlns:a16="http://schemas.microsoft.com/office/drawing/2014/main" id="{8DB716F4-E33B-A888-1D71-3F8C919DD5FA}"/>
              </a:ext>
            </a:extLst>
          </p:cNvPr>
          <p:cNvCxnSpPr/>
          <p:nvPr/>
        </p:nvCxnSpPr>
        <p:spPr>
          <a:xfrm>
            <a:off x="1972511" y="435546"/>
            <a:ext cx="0" cy="630600"/>
          </a:xfrm>
          <a:prstGeom prst="straightConnector1">
            <a:avLst/>
          </a:prstGeom>
          <a:noFill/>
          <a:ln w="19050" cap="flat" cmpd="sng">
            <a:solidFill>
              <a:srgbClr val="F3F3F3"/>
            </a:solidFill>
            <a:prstDash val="solid"/>
            <a:round/>
            <a:headEnd type="oval" w="med" len="med"/>
            <a:tailEnd type="oval" w="med" len="med"/>
          </a:ln>
        </p:spPr>
      </p:cxnSp>
      <p:pic>
        <p:nvPicPr>
          <p:cNvPr id="36866" name="Picture 2" descr="Carrera de Desarrollo de Software en ISIL - Cuotas desde S/ 540">
            <a:extLst>
              <a:ext uri="{FF2B5EF4-FFF2-40B4-BE49-F238E27FC236}">
                <a16:creationId xmlns:a16="http://schemas.microsoft.com/office/drawing/2014/main" id="{DA2DD524-B46A-D537-BA1F-B26E2E2065DA}"/>
              </a:ext>
            </a:extLst>
          </p:cNvPr>
          <p:cNvPicPr>
            <a:picLocks noChangeAspect="1" noChangeArrowheads="1"/>
          </p:cNvPicPr>
          <p:nvPr/>
        </p:nvPicPr>
        <p:blipFill>
          <a:blip r:embed="rId3"/>
          <a:srcRect/>
          <a:stretch>
            <a:fillRect/>
          </a:stretch>
        </p:blipFill>
        <p:spPr bwMode="auto">
          <a:xfrm>
            <a:off x="174871" y="280386"/>
            <a:ext cx="1608094" cy="904553"/>
          </a:xfrm>
          <a:prstGeom prst="rect">
            <a:avLst/>
          </a:prstGeom>
          <a:noFill/>
        </p:spPr>
      </p:pic>
      <p:sp>
        <p:nvSpPr>
          <p:cNvPr id="7" name="Google Shape;136;p27">
            <a:extLst>
              <a:ext uri="{FF2B5EF4-FFF2-40B4-BE49-F238E27FC236}">
                <a16:creationId xmlns:a16="http://schemas.microsoft.com/office/drawing/2014/main" id="{DBBBFAF0-2BFC-A0E4-9B6C-6210F154E491}"/>
              </a:ext>
            </a:extLst>
          </p:cNvPr>
          <p:cNvSpPr txBox="1">
            <a:spLocks/>
          </p:cNvSpPr>
          <p:nvPr/>
        </p:nvSpPr>
        <p:spPr>
          <a:xfrm>
            <a:off x="283779" y="499312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A521A86D-60D7-83FE-E664-EF46010F02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603;p42">
            <a:extLst>
              <a:ext uri="{FF2B5EF4-FFF2-40B4-BE49-F238E27FC236}">
                <a16:creationId xmlns:a16="http://schemas.microsoft.com/office/drawing/2014/main" id="{7F9D40DF-BCED-56CB-EEEA-87BE4CF4E957}"/>
              </a:ext>
            </a:extLst>
          </p:cNvPr>
          <p:cNvSpPr txBox="1"/>
          <p:nvPr/>
        </p:nvSpPr>
        <p:spPr>
          <a:xfrm>
            <a:off x="283779" y="1367946"/>
            <a:ext cx="7301429" cy="74220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ETAPAS DE ANÁLISIS Y DESARROLLO DE SOFTWARE O SISTEMA DE INFORMACIÓN</a:t>
            </a:r>
          </a:p>
        </p:txBody>
      </p:sp>
      <p:pic>
        <p:nvPicPr>
          <p:cNvPr id="5" name="Picture 2" descr="Cómo se gestiona el proceso de desarrollo de software?">
            <a:extLst>
              <a:ext uri="{FF2B5EF4-FFF2-40B4-BE49-F238E27FC236}">
                <a16:creationId xmlns:a16="http://schemas.microsoft.com/office/drawing/2014/main" id="{37E857B0-64A6-0390-C1B3-407FF28E6C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4241" y="2013597"/>
            <a:ext cx="5949462" cy="2677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775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5">
          <a:extLst>
            <a:ext uri="{FF2B5EF4-FFF2-40B4-BE49-F238E27FC236}">
              <a16:creationId xmlns:a16="http://schemas.microsoft.com/office/drawing/2014/main" id="{B2B9DBD7-3A67-8BC0-58D0-19F977D5822B}"/>
            </a:ext>
          </a:extLst>
        </p:cNvPr>
        <p:cNvGrpSpPr/>
        <p:nvPr/>
      </p:nvGrpSpPr>
      <p:grpSpPr>
        <a:xfrm>
          <a:off x="0" y="0"/>
          <a:ext cx="0" cy="0"/>
          <a:chOff x="0" y="0"/>
          <a:chExt cx="0" cy="0"/>
        </a:xfrm>
      </p:grpSpPr>
      <p:sp>
        <p:nvSpPr>
          <p:cNvPr id="646" name="Google Shape;646;p33">
            <a:extLst>
              <a:ext uri="{FF2B5EF4-FFF2-40B4-BE49-F238E27FC236}">
                <a16:creationId xmlns:a16="http://schemas.microsoft.com/office/drawing/2014/main" id="{92661AFC-D4CB-53F8-47EB-3E91DC0C39E4}"/>
              </a:ext>
            </a:extLst>
          </p:cNvPr>
          <p:cNvSpPr txBox="1">
            <a:spLocks noGrp="1"/>
          </p:cNvSpPr>
          <p:nvPr>
            <p:ph type="title"/>
          </p:nvPr>
        </p:nvSpPr>
        <p:spPr>
          <a:xfrm>
            <a:off x="1960178" y="452645"/>
            <a:ext cx="4897589"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INGENIERÍA DE SOFTWARE</a:t>
            </a:r>
            <a:endParaRPr dirty="0"/>
          </a:p>
        </p:txBody>
      </p:sp>
      <p:cxnSp>
        <p:nvCxnSpPr>
          <p:cNvPr id="8" name="Google Shape;137;p27">
            <a:extLst>
              <a:ext uri="{FF2B5EF4-FFF2-40B4-BE49-F238E27FC236}">
                <a16:creationId xmlns:a16="http://schemas.microsoft.com/office/drawing/2014/main" id="{C3AF2F51-F288-8743-8073-1F4CC621A325}"/>
              </a:ext>
            </a:extLst>
          </p:cNvPr>
          <p:cNvCxnSpPr/>
          <p:nvPr/>
        </p:nvCxnSpPr>
        <p:spPr>
          <a:xfrm>
            <a:off x="1972511" y="435546"/>
            <a:ext cx="0" cy="630600"/>
          </a:xfrm>
          <a:prstGeom prst="straightConnector1">
            <a:avLst/>
          </a:prstGeom>
          <a:noFill/>
          <a:ln w="19050" cap="flat" cmpd="sng">
            <a:solidFill>
              <a:srgbClr val="F3F3F3"/>
            </a:solidFill>
            <a:prstDash val="solid"/>
            <a:round/>
            <a:headEnd type="oval" w="med" len="med"/>
            <a:tailEnd type="oval" w="med" len="med"/>
          </a:ln>
        </p:spPr>
      </p:cxnSp>
      <p:pic>
        <p:nvPicPr>
          <p:cNvPr id="36866" name="Picture 2" descr="Carrera de Desarrollo de Software en ISIL - Cuotas desde S/ 540">
            <a:extLst>
              <a:ext uri="{FF2B5EF4-FFF2-40B4-BE49-F238E27FC236}">
                <a16:creationId xmlns:a16="http://schemas.microsoft.com/office/drawing/2014/main" id="{200864F1-6FF1-4711-FAED-D1292A9843C6}"/>
              </a:ext>
            </a:extLst>
          </p:cNvPr>
          <p:cNvPicPr>
            <a:picLocks noChangeAspect="1" noChangeArrowheads="1"/>
          </p:cNvPicPr>
          <p:nvPr/>
        </p:nvPicPr>
        <p:blipFill>
          <a:blip r:embed="rId3"/>
          <a:srcRect/>
          <a:stretch>
            <a:fillRect/>
          </a:stretch>
        </p:blipFill>
        <p:spPr bwMode="auto">
          <a:xfrm>
            <a:off x="174871" y="280386"/>
            <a:ext cx="1608094" cy="904553"/>
          </a:xfrm>
          <a:prstGeom prst="rect">
            <a:avLst/>
          </a:prstGeom>
          <a:noFill/>
        </p:spPr>
      </p:pic>
      <p:sp>
        <p:nvSpPr>
          <p:cNvPr id="7" name="Google Shape;136;p27">
            <a:extLst>
              <a:ext uri="{FF2B5EF4-FFF2-40B4-BE49-F238E27FC236}">
                <a16:creationId xmlns:a16="http://schemas.microsoft.com/office/drawing/2014/main" id="{DA2D5F17-06ED-52F4-9917-9D7CC1C45E32}"/>
              </a:ext>
            </a:extLst>
          </p:cNvPr>
          <p:cNvSpPr txBox="1">
            <a:spLocks/>
          </p:cNvSpPr>
          <p:nvPr/>
        </p:nvSpPr>
        <p:spPr>
          <a:xfrm>
            <a:off x="283779" y="499312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110BB0A-C847-2861-3475-93E87410EE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603;p42">
            <a:extLst>
              <a:ext uri="{FF2B5EF4-FFF2-40B4-BE49-F238E27FC236}">
                <a16:creationId xmlns:a16="http://schemas.microsoft.com/office/drawing/2014/main" id="{57696BFD-48E0-6C10-821F-81F823EC9354}"/>
              </a:ext>
            </a:extLst>
          </p:cNvPr>
          <p:cNvSpPr txBox="1"/>
          <p:nvPr/>
        </p:nvSpPr>
        <p:spPr>
          <a:xfrm>
            <a:off x="283779" y="1367946"/>
            <a:ext cx="7301429" cy="74220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ETAPA 1: Análisis</a:t>
            </a:r>
          </a:p>
        </p:txBody>
      </p:sp>
      <p:sp>
        <p:nvSpPr>
          <p:cNvPr id="6" name="Rectángulo 5">
            <a:extLst>
              <a:ext uri="{FF2B5EF4-FFF2-40B4-BE49-F238E27FC236}">
                <a16:creationId xmlns:a16="http://schemas.microsoft.com/office/drawing/2014/main" id="{EC373038-F68A-BD9A-48D1-6661C818D5C0}"/>
              </a:ext>
            </a:extLst>
          </p:cNvPr>
          <p:cNvSpPr/>
          <p:nvPr/>
        </p:nvSpPr>
        <p:spPr>
          <a:xfrm>
            <a:off x="174871" y="1901864"/>
            <a:ext cx="1652954" cy="879231"/>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400" b="1" dirty="0">
                <a:solidFill>
                  <a:schemeClr val="tx1"/>
                </a:solidFill>
              </a:rPr>
              <a:t>Análisis</a:t>
            </a:r>
            <a:endParaRPr lang="es-MX" sz="2400" b="1" dirty="0">
              <a:solidFill>
                <a:schemeClr val="tx1"/>
              </a:solidFill>
            </a:endParaRPr>
          </a:p>
        </p:txBody>
      </p:sp>
      <p:sp>
        <p:nvSpPr>
          <p:cNvPr id="10" name="Rectángulo 9">
            <a:extLst>
              <a:ext uri="{FF2B5EF4-FFF2-40B4-BE49-F238E27FC236}">
                <a16:creationId xmlns:a16="http://schemas.microsoft.com/office/drawing/2014/main" id="{78FA0064-7C6B-4CB8-818B-1B1D12C2CEC4}"/>
              </a:ext>
            </a:extLst>
          </p:cNvPr>
          <p:cNvSpPr/>
          <p:nvPr/>
        </p:nvSpPr>
        <p:spPr>
          <a:xfrm>
            <a:off x="1885687" y="2789926"/>
            <a:ext cx="2485292" cy="1129166"/>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800" b="1" dirty="0">
                <a:solidFill>
                  <a:schemeClr val="tx1"/>
                </a:solidFill>
              </a:rPr>
              <a:t>Identificación de la necesidad o problema</a:t>
            </a:r>
            <a:endParaRPr lang="es-MX" sz="1800" b="1" dirty="0">
              <a:solidFill>
                <a:schemeClr val="tx1"/>
              </a:solidFill>
            </a:endParaRPr>
          </a:p>
        </p:txBody>
      </p:sp>
      <p:sp>
        <p:nvSpPr>
          <p:cNvPr id="11" name="Flecha: a la derecha 10">
            <a:extLst>
              <a:ext uri="{FF2B5EF4-FFF2-40B4-BE49-F238E27FC236}">
                <a16:creationId xmlns:a16="http://schemas.microsoft.com/office/drawing/2014/main" id="{179BD567-A95E-F0ED-0FDA-F702223D48C1}"/>
              </a:ext>
            </a:extLst>
          </p:cNvPr>
          <p:cNvSpPr/>
          <p:nvPr/>
        </p:nvSpPr>
        <p:spPr>
          <a:xfrm>
            <a:off x="6384133" y="4371402"/>
            <a:ext cx="504093" cy="319453"/>
          </a:xfrm>
          <a:prstGeom prst="rightArrow">
            <a:avLst/>
          </a:prstGeom>
          <a:solidFill>
            <a:schemeClr val="bg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11">
            <a:extLst>
              <a:ext uri="{FF2B5EF4-FFF2-40B4-BE49-F238E27FC236}">
                <a16:creationId xmlns:a16="http://schemas.microsoft.com/office/drawing/2014/main" id="{5867690D-D956-D557-5142-3217F8247D5E}"/>
              </a:ext>
            </a:extLst>
          </p:cNvPr>
          <p:cNvSpPr/>
          <p:nvPr/>
        </p:nvSpPr>
        <p:spPr>
          <a:xfrm>
            <a:off x="4411855" y="3919092"/>
            <a:ext cx="1931133" cy="1129166"/>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800" b="1" dirty="0">
                <a:solidFill>
                  <a:schemeClr val="tx1"/>
                </a:solidFill>
              </a:rPr>
              <a:t>Requerimientos</a:t>
            </a:r>
            <a:endParaRPr lang="es-MX" sz="1800" b="1" dirty="0">
              <a:solidFill>
                <a:schemeClr val="tx1"/>
              </a:solidFill>
            </a:endParaRPr>
          </a:p>
        </p:txBody>
      </p:sp>
      <p:sp>
        <p:nvSpPr>
          <p:cNvPr id="13" name="Flecha: doblada hacia arriba 12">
            <a:extLst>
              <a:ext uri="{FF2B5EF4-FFF2-40B4-BE49-F238E27FC236}">
                <a16:creationId xmlns:a16="http://schemas.microsoft.com/office/drawing/2014/main" id="{45B4C3DF-64E3-DD56-FCA5-AD5D96EB4219}"/>
              </a:ext>
            </a:extLst>
          </p:cNvPr>
          <p:cNvSpPr/>
          <p:nvPr/>
        </p:nvSpPr>
        <p:spPr>
          <a:xfrm rot="5400000">
            <a:off x="963580" y="2843346"/>
            <a:ext cx="572836" cy="549389"/>
          </a:xfrm>
          <a:prstGeom prst="bentUpArrow">
            <a:avLst/>
          </a:prstGeom>
          <a:solidFill>
            <a:schemeClr val="bg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Flecha: doblada hacia arriba 13">
            <a:extLst>
              <a:ext uri="{FF2B5EF4-FFF2-40B4-BE49-F238E27FC236}">
                <a16:creationId xmlns:a16="http://schemas.microsoft.com/office/drawing/2014/main" id="{ABA7C8FD-6F9C-B7FB-EBE4-79FEB7149EFB}"/>
              </a:ext>
            </a:extLst>
          </p:cNvPr>
          <p:cNvSpPr/>
          <p:nvPr/>
        </p:nvSpPr>
        <p:spPr>
          <a:xfrm rot="5400000">
            <a:off x="3116610" y="4129743"/>
            <a:ext cx="572836" cy="549389"/>
          </a:xfrm>
          <a:prstGeom prst="bentUpArrow">
            <a:avLst/>
          </a:prstGeom>
          <a:solidFill>
            <a:schemeClr val="bg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a:extLst>
              <a:ext uri="{FF2B5EF4-FFF2-40B4-BE49-F238E27FC236}">
                <a16:creationId xmlns:a16="http://schemas.microsoft.com/office/drawing/2014/main" id="{DA393189-6A59-3581-0214-FD1C17395A4F}"/>
              </a:ext>
            </a:extLst>
          </p:cNvPr>
          <p:cNvSpPr/>
          <p:nvPr/>
        </p:nvSpPr>
        <p:spPr>
          <a:xfrm>
            <a:off x="6963019" y="3899125"/>
            <a:ext cx="1931133" cy="1129166"/>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800" b="1" dirty="0">
                <a:solidFill>
                  <a:schemeClr val="tx1"/>
                </a:solidFill>
              </a:rPr>
              <a:t>Propuesta de Software</a:t>
            </a:r>
            <a:endParaRPr lang="es-MX" sz="1800" b="1" dirty="0">
              <a:solidFill>
                <a:schemeClr val="tx1"/>
              </a:solidFill>
            </a:endParaRPr>
          </a:p>
        </p:txBody>
      </p:sp>
    </p:spTree>
    <p:extLst>
      <p:ext uri="{BB962C8B-B14F-4D97-AF65-F5344CB8AC3E}">
        <p14:creationId xmlns:p14="http://schemas.microsoft.com/office/powerpoint/2010/main" val="752343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CBCAA450-9CC6-1FB8-4D91-8AC08DB48EA7}"/>
            </a:ext>
          </a:extLst>
        </p:cNvPr>
        <p:cNvGrpSpPr/>
        <p:nvPr/>
      </p:nvGrpSpPr>
      <p:grpSpPr>
        <a:xfrm>
          <a:off x="0" y="0"/>
          <a:ext cx="0" cy="0"/>
          <a:chOff x="0" y="0"/>
          <a:chExt cx="0" cy="0"/>
        </a:xfrm>
      </p:grpSpPr>
      <p:pic>
        <p:nvPicPr>
          <p:cNvPr id="1026" name="Picture 2" descr="Ventajas y desventajas de Airbnb - Entorno Turístico">
            <a:extLst>
              <a:ext uri="{FF2B5EF4-FFF2-40B4-BE49-F238E27FC236}">
                <a16:creationId xmlns:a16="http://schemas.microsoft.com/office/drawing/2014/main" id="{030FBA09-4F77-6161-0AAB-ACA6F52F47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151" name="Google Shape;699;p36">
            <a:extLst>
              <a:ext uri="{FF2B5EF4-FFF2-40B4-BE49-F238E27FC236}">
                <a16:creationId xmlns:a16="http://schemas.microsoft.com/office/drawing/2014/main" id="{3309E045-FEAF-66AB-6FE2-4182BDD0832B}"/>
              </a:ext>
            </a:extLst>
          </p:cNvPr>
          <p:cNvSpPr txBox="1">
            <a:spLocks/>
          </p:cNvSpPr>
          <p:nvPr/>
        </p:nvSpPr>
        <p:spPr>
          <a:xfrm>
            <a:off x="378523" y="662222"/>
            <a:ext cx="6010554"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Entendimiento del negocio y</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s-ES" sz="3000" b="1" dirty="0">
                <a:solidFill>
                  <a:srgbClr val="F3F3F3"/>
                </a:solidFill>
                <a:latin typeface="Rajdhani"/>
                <a:ea typeface="Rajdhani"/>
                <a:cs typeface="Rajdhani"/>
                <a:sym typeface="Rajdhani"/>
              </a:rPr>
              <a:t>Entendimiento de</a:t>
            </a: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 los datos</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Airbnb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A9D83657-020E-0A06-9370-73BD3FA17193}"/>
              </a:ext>
            </a:extLst>
          </p:cNvPr>
          <p:cNvCxnSpPr>
            <a:cxnSpLocks/>
          </p:cNvCxnSpPr>
          <p:nvPr/>
        </p:nvCxnSpPr>
        <p:spPr>
          <a:xfrm flipH="1">
            <a:off x="373702" y="794845"/>
            <a:ext cx="1" cy="776047"/>
          </a:xfrm>
          <a:prstGeom prst="straightConnector1">
            <a:avLst/>
          </a:prstGeom>
          <a:noFill/>
          <a:ln w="19050" cap="flat" cmpd="sng">
            <a:solidFill>
              <a:srgbClr val="F3F3F3"/>
            </a:solidFill>
            <a:prstDash val="solid"/>
            <a:round/>
            <a:headEnd type="oval" w="med" len="med"/>
            <a:tailEnd type="oval" w="med" len="med"/>
          </a:ln>
        </p:spPr>
      </p:cxnSp>
      <p:pic>
        <p:nvPicPr>
          <p:cNvPr id="2" name="Picture 2" descr="Virtual Horizon BUAP">
            <a:extLst>
              <a:ext uri="{FF2B5EF4-FFF2-40B4-BE49-F238E27FC236}">
                <a16:creationId xmlns:a16="http://schemas.microsoft.com/office/drawing/2014/main" id="{B1CC40E0-EF5D-1755-34DE-4C71B6D787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18749"/>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8149</TotalTime>
  <Words>2014</Words>
  <Application>Microsoft Office PowerPoint</Application>
  <PresentationFormat>Presentación en pantalla (16:9)</PresentationFormat>
  <Paragraphs>317</Paragraphs>
  <Slides>33</Slides>
  <Notes>33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33</vt:i4>
      </vt:variant>
    </vt:vector>
  </HeadingPairs>
  <TitlesOfParts>
    <vt:vector size="40" baseType="lpstr">
      <vt:lpstr>Rajdhani</vt:lpstr>
      <vt:lpstr>Anton</vt:lpstr>
      <vt:lpstr>Wingdings</vt:lpstr>
      <vt:lpstr>Fira Sans Condensed Light</vt:lpstr>
      <vt:lpstr>Advent Pro Light</vt:lpstr>
      <vt:lpstr>Arial</vt:lpstr>
      <vt:lpstr>Ai Tech Agency by Slidesgo</vt:lpstr>
      <vt:lpstr>Presentación de PowerPoint</vt:lpstr>
      <vt:lpstr>Bienvenida</vt:lpstr>
      <vt:lpstr>Presentación de PowerPoint</vt:lpstr>
      <vt:lpstr>CLASE ANTERIOR</vt:lpstr>
      <vt:lpstr>INGENIERÍA DE SOFTWARE</vt:lpstr>
      <vt:lpstr>INGENIERÍA DE SOFTWARE</vt:lpstr>
      <vt:lpstr>INGENIERÍA DE SOFTWARE</vt:lpstr>
      <vt:lpstr>INGENIERÍA DE SOFTWARE</vt:lpstr>
      <vt:lpstr>Presentación de PowerPoint</vt:lpstr>
      <vt:lpstr>Presentación de PowerPoint</vt:lpstr>
      <vt:lpstr>Presentación de PowerPoint</vt:lpstr>
      <vt:lpstr>Presentación de PowerPoint</vt:lpstr>
      <vt:lpstr>METODOLOGÍA CRISP DM</vt:lpstr>
      <vt:lpstr>ANALÍTICA DE DATOS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CLASE ACTUAL</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262</cp:revision>
  <dcterms:modified xsi:type="dcterms:W3CDTF">2025-01-09T18:08:54Z</dcterms:modified>
</cp:coreProperties>
</file>