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8"/>
  </p:notesMasterIdLst>
  <p:sldIdLst>
    <p:sldId id="439" r:id="rId2"/>
    <p:sldId id="357" r:id="rId3"/>
    <p:sldId id="358" r:id="rId4"/>
    <p:sldId id="364" r:id="rId5"/>
    <p:sldId id="374" r:id="rId6"/>
    <p:sldId id="395" r:id="rId7"/>
    <p:sldId id="396" r:id="rId8"/>
    <p:sldId id="397" r:id="rId9"/>
    <p:sldId id="398" r:id="rId10"/>
    <p:sldId id="390" r:id="rId11"/>
    <p:sldId id="391" r:id="rId12"/>
    <p:sldId id="399" r:id="rId13"/>
    <p:sldId id="400" r:id="rId14"/>
    <p:sldId id="389" r:id="rId15"/>
    <p:sldId id="432" r:id="rId16"/>
    <p:sldId id="404" r:id="rId17"/>
    <p:sldId id="405" r:id="rId18"/>
    <p:sldId id="406" r:id="rId19"/>
    <p:sldId id="407" r:id="rId20"/>
    <p:sldId id="408" r:id="rId21"/>
    <p:sldId id="409" r:id="rId22"/>
    <p:sldId id="410" r:id="rId23"/>
    <p:sldId id="411" r:id="rId24"/>
    <p:sldId id="412" r:id="rId25"/>
    <p:sldId id="425" r:id="rId26"/>
    <p:sldId id="394" r:id="rId27"/>
  </p:sldIdLst>
  <p:sldSz cx="9144000" cy="5143500" type="screen16x9"/>
  <p:notesSz cx="6858000" cy="9144000"/>
  <p:embeddedFontLst>
    <p:embeddedFont>
      <p:font typeface="Advent Pro Light" panose="020B0604020202020204" charset="0"/>
      <p:regular r:id="rId29"/>
      <p:bold r:id="rId30"/>
    </p:embeddedFont>
    <p:embeddedFont>
      <p:font typeface="Anton" pitchFamily="2" charset="0"/>
      <p:regular r:id="rId31"/>
    </p:embeddedFont>
    <p:embeddedFont>
      <p:font typeface="Cambria Math" panose="02040503050406030204" pitchFamily="18" charset="0"/>
      <p:regular r:id="rId32"/>
    </p:embeddedFont>
    <p:embeddedFont>
      <p:font typeface="Fira Sans Condensed Light" panose="020B0403050000020004" pitchFamily="34" charset="0"/>
      <p:regular r:id="rId33"/>
      <p:bold r:id="rId34"/>
      <p:italic r:id="rId35"/>
      <p:boldItalic r:id="rId36"/>
    </p:embeddedFont>
    <p:embeddedFont>
      <p:font typeface="Rajdhani" panose="020B0604020202020204" charset="0"/>
      <p:regular r:id="rId37"/>
      <p:bold r:id="rId38"/>
    </p:embeddedFont>
    <p:embeddedFont>
      <p:font typeface="Segoe UI Semilight" panose="020B0402040204020203" pitchFamily="34"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639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492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81CCD0E-4A7B-6173-26B5-5EE79FB1E8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C5E6AE7-3522-8C7A-9D16-0C6ED1001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A4FC069D-B8D1-FAD7-E015-561765E4E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5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9669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0939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9345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332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7925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4861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2107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318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516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579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1658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82320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74103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5260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3"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hyperlink" Target="http://insideairbnb.com/get-the-data/"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ITIS013</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Ingeniería de Software I</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2000" b="1">
                <a:solidFill>
                  <a:schemeClr val="tx2"/>
                </a:solidFill>
                <a:latin typeface="Fira Sans Condensed Light" panose="020B0604020202020204" charset="0"/>
                <a:cs typeface="Times New Roman" panose="02020603050405020304" pitchFamily="18" charset="0"/>
              </a:rPr>
              <a:t>                         </a:t>
            </a:r>
            <a:r>
              <a:rPr lang="es-ES" sz="1600" b="1">
                <a:solidFill>
                  <a:schemeClr val="tx2"/>
                </a:solidFill>
                <a:latin typeface="Fira Sans Condensed Light" panose="020B0604020202020204" charset="0"/>
                <a:cs typeface="Times New Roman" panose="02020603050405020304" pitchFamily="18" charset="0"/>
              </a:rPr>
              <a:t>24 de Marzo </a:t>
            </a:r>
            <a:r>
              <a:rPr lang="es-ES" sz="1600" b="1" dirty="0">
                <a:solidFill>
                  <a:schemeClr val="tx2"/>
                </a:solidFill>
                <a:latin typeface="Fira Sans Condensed Light" panose="020B0604020202020204" charset="0"/>
                <a:cs typeface="Times New Roman" panose="02020603050405020304" pitchFamily="18" charset="0"/>
              </a:rPr>
              <a:t>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869059"/>
            <a:ext cx="6551558" cy="572700"/>
          </a:xfrm>
          <a:prstGeom prst="rect">
            <a:avLst/>
          </a:prstGeom>
        </p:spPr>
        <p:txBody>
          <a:bodyPr spcFirstLastPara="1" wrap="square" lIns="91425" tIns="91425" rIns="91425" bIns="91425" anchor="t" anchorCtr="0">
            <a:noAutofit/>
          </a:bodyPr>
          <a:lstStyle/>
          <a:p>
            <a:pPr lvl="0"/>
            <a:r>
              <a:rPr lang="en" dirty="0"/>
              <a:t>Coeficiente de Correlación de Pearson</a:t>
            </a:r>
            <a:endParaRPr dirty="0"/>
          </a:p>
        </p:txBody>
      </p:sp>
      <p:sp>
        <p:nvSpPr>
          <p:cNvPr id="17" name="Google Shape;1603;p42"/>
          <p:cNvSpPr txBox="1"/>
          <p:nvPr/>
        </p:nvSpPr>
        <p:spPr>
          <a:xfrm>
            <a:off x="1371644" y="1523281"/>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correlación de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r>
              <a:rPr lang="es-ES" sz="1600" b="1" dirty="0">
                <a:solidFill>
                  <a:schemeClr val="tx2"/>
                </a:solidFill>
                <a:latin typeface="Fira Sans Condensed Light" panose="020B0604020202020204" charset="0"/>
              </a:rPr>
              <a:t>R</a:t>
            </a:r>
            <a:r>
              <a:rPr lang="es-ES" sz="1600" dirty="0">
                <a:solidFill>
                  <a:schemeClr val="tx2"/>
                </a:solidFill>
                <a:latin typeface="Fira Sans Condensed Light" panose="020B0604020202020204" charset="0"/>
              </a:rPr>
              <a:t>) es una prueba estadística que permite analizar la relación entre dos variables medidas en un nivel por intervalos o de razón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70747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 name="Google Shape;682;p35"/>
          <p:cNvSpPr txBox="1">
            <a:spLocks noGrp="1"/>
          </p:cNvSpPr>
          <p:nvPr>
            <p:ph type="title" idx="15"/>
          </p:nvPr>
        </p:nvSpPr>
        <p:spPr>
          <a:xfrm>
            <a:off x="328209" y="2806763"/>
            <a:ext cx="6551558" cy="572700"/>
          </a:xfrm>
          <a:prstGeom prst="rect">
            <a:avLst/>
          </a:prstGeom>
        </p:spPr>
        <p:txBody>
          <a:bodyPr spcFirstLastPara="1" wrap="square" lIns="91425" tIns="91425" rIns="91425" bIns="91425" anchor="t" anchorCtr="0">
            <a:noAutofit/>
          </a:bodyPr>
          <a:lstStyle/>
          <a:p>
            <a:pPr lvl="0"/>
            <a:r>
              <a:rPr lang="en" dirty="0"/>
              <a:t>Coeficiente de Determinación</a:t>
            </a:r>
            <a:endParaRPr dirty="0"/>
          </a:p>
        </p:txBody>
      </p:sp>
      <p:sp>
        <p:nvSpPr>
          <p:cNvPr id="45" name="Google Shape;1603;p42"/>
          <p:cNvSpPr txBox="1"/>
          <p:nvPr/>
        </p:nvSpPr>
        <p:spPr>
          <a:xfrm>
            <a:off x="1349868" y="3460985"/>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determinación (</a:t>
            </a:r>
            <a:r>
              <a:rPr lang="es-ES" sz="1600" b="1" dirty="0">
                <a:solidFill>
                  <a:schemeClr val="tx2"/>
                </a:solidFill>
                <a:latin typeface="Fira Sans Condensed Light" panose="020B0604020202020204" charset="0"/>
              </a:rPr>
              <a:t>R cuadrado</a:t>
            </a:r>
            <a:r>
              <a:rPr lang="es-ES" sz="1600" dirty="0">
                <a:solidFill>
                  <a:schemeClr val="tx2"/>
                </a:solidFill>
                <a:latin typeface="Fira Sans Condensed Light" panose="020B0604020202020204" charset="0"/>
              </a:rPr>
              <a:t>) indica la cantidad proporcional de variación en la variable de respuesta y, explicada según las variables independientes X en el modelo de regresión lineal. Cuanto mayor sea el R cuadrado, mayor será la variabilidad explicada por el modelo de regresión lineal..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51" name="Google Shape;1605;p42"/>
          <p:cNvGrpSpPr/>
          <p:nvPr/>
        </p:nvGrpSpPr>
        <p:grpSpPr>
          <a:xfrm>
            <a:off x="598157" y="3645180"/>
            <a:ext cx="635477" cy="633411"/>
            <a:chOff x="6039282" y="1042577"/>
            <a:chExt cx="734315" cy="731929"/>
          </a:xfrm>
        </p:grpSpPr>
        <p:sp>
          <p:nvSpPr>
            <p:cNvPr id="52"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descr="Virtual Horizon BUAP">
            <a:extLst>
              <a:ext uri="{FF2B5EF4-FFF2-40B4-BE49-F238E27FC236}">
                <a16:creationId xmlns:a16="http://schemas.microsoft.com/office/drawing/2014/main" id="{859F9B8B-39EA-B54B-83E8-4CC74BB81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658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662225"/>
            <a:ext cx="3579758" cy="572700"/>
          </a:xfrm>
          <a:prstGeom prst="rect">
            <a:avLst/>
          </a:prstGeom>
        </p:spPr>
        <p:txBody>
          <a:bodyPr spcFirstLastPara="1" wrap="square" lIns="91425" tIns="91425" rIns="91425" bIns="91425" anchor="t" anchorCtr="0">
            <a:noAutofit/>
          </a:bodyPr>
          <a:lstStyle/>
          <a:p>
            <a:pPr lvl="0"/>
            <a:r>
              <a:rPr lang="en" dirty="0"/>
              <a:t>Escala de Correlación</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spcAft>
                <a:spcPts val="1600"/>
              </a:spcAft>
            </a:pPr>
            <a:r>
              <a:rPr lang="es-ES" dirty="0">
                <a:solidFill>
                  <a:schemeClr val="tx2"/>
                </a:solidFill>
                <a:latin typeface="Fira Sans Condensed Light" panose="020B0604020202020204" charset="0"/>
              </a:rPr>
              <a:t>El coeficiente puede variar de -1 a 1, donde el signo indica la dirección de la correlación y el valor numérico, la magnitud de la correlación. En este contexto se resumen algunos criterios de interpretación:</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40" name="Google Shape;8935;p54"/>
          <p:cNvGraphicFramePr/>
          <p:nvPr/>
        </p:nvGraphicFramePr>
        <p:xfrm>
          <a:off x="1778845" y="2002062"/>
          <a:ext cx="2814212" cy="3108780"/>
        </p:xfrm>
        <a:graphic>
          <a:graphicData uri="http://schemas.openxmlformats.org/drawingml/2006/table">
            <a:tbl>
              <a:tblPr>
                <a:noFill/>
                <a:tableStyleId>{95E397FE-706D-4E7D-AA01-638484C1D090}</a:tableStyleId>
              </a:tblPr>
              <a:tblGrid>
                <a:gridCol w="671073">
                  <a:extLst>
                    <a:ext uri="{9D8B030D-6E8A-4147-A177-3AD203B41FA5}">
                      <a16:colId xmlns:a16="http://schemas.microsoft.com/office/drawing/2014/main" val="20000"/>
                    </a:ext>
                  </a:extLst>
                </a:gridCol>
                <a:gridCol w="2143139">
                  <a:extLst>
                    <a:ext uri="{9D8B030D-6E8A-4147-A177-3AD203B41FA5}">
                      <a16:colId xmlns:a16="http://schemas.microsoft.com/office/drawing/2014/main" val="20001"/>
                    </a:ext>
                  </a:extLst>
                </a:gridCol>
              </a:tblGrid>
              <a:tr h="311388">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-1</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-0,90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22802">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-0,75</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considerable</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-0,50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media</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-0,10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débil</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311388">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2" name="Google Shape;8935;p54"/>
          <p:cNvGraphicFramePr/>
          <p:nvPr/>
        </p:nvGraphicFramePr>
        <p:xfrm>
          <a:off x="4826762" y="2010191"/>
          <a:ext cx="2804845" cy="3071972"/>
        </p:xfrm>
        <a:graphic>
          <a:graphicData uri="http://schemas.openxmlformats.org/drawingml/2006/table">
            <a:tbl>
              <a:tblPr>
                <a:noFill/>
                <a:tableStyleId>{95E397FE-706D-4E7D-AA01-638484C1D090}</a:tableStyleId>
              </a:tblPr>
              <a:tblGrid>
                <a:gridCol w="668839">
                  <a:extLst>
                    <a:ext uri="{9D8B030D-6E8A-4147-A177-3AD203B41FA5}">
                      <a16:colId xmlns:a16="http://schemas.microsoft.com/office/drawing/2014/main" val="20000"/>
                    </a:ext>
                  </a:extLst>
                </a:gridCol>
                <a:gridCol w="2136006">
                  <a:extLst>
                    <a:ext uri="{9D8B030D-6E8A-4147-A177-3AD203B41FA5}">
                      <a16:colId xmlns:a16="http://schemas.microsoft.com/office/drawing/2014/main" val="20001"/>
                    </a:ext>
                  </a:extLst>
                </a:gridCol>
              </a:tblGrid>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+1</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+0,90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+0,75</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considerable</a:t>
                      </a: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+0,50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media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+0,10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débil</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421235">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 name="Picture 2" descr="Virtual Horizon BUAP">
            <a:extLst>
              <a:ext uri="{FF2B5EF4-FFF2-40B4-BE49-F238E27FC236}">
                <a16:creationId xmlns:a16="http://schemas.microsoft.com/office/drawing/2014/main" id="{9FC2EAB2-23E8-2920-25C2-48D4289C1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874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373702" y="1867373"/>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regresión Lineal Múltiple?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20432"/>
            <a:ext cx="8333655" cy="478748"/>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lineal múltiple es la extensión de el modelo de regresión lineal simple. Este tipo de regresión puede utilizarse cuando queremos conocer la fuerza del efecto que las variables independientes tienen en una variable dependiente. Por ejemplo, el tiempo de revisión, la ansiedad de la prueba, la asistencia a clase y el género, ¿tiene algún efecto en el examen de rendimiento de los estudiantes?</a:t>
            </a:r>
          </a:p>
        </p:txBody>
      </p:sp>
      <p:pic>
        <p:nvPicPr>
          <p:cNvPr id="1026" name="Picture 2" descr="▷ Regresión Lineal Múltiple | 2022 | Web y Empresas">
            <a:extLst>
              <a:ext uri="{FF2B5EF4-FFF2-40B4-BE49-F238E27FC236}">
                <a16:creationId xmlns:a16="http://schemas.microsoft.com/office/drawing/2014/main" id="{D043EE15-F4FF-3A8D-1774-63F396B2E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082" y="3341471"/>
            <a:ext cx="1991115" cy="14063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0FD77FFC-6699-1E03-42F2-3F1EB3F9D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4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Modelo matemático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02107"/>
            <a:ext cx="8333655" cy="478748"/>
          </a:xfrm>
          <a:prstGeom prst="rect">
            <a:avLst/>
          </a:prstGeom>
          <a:noFill/>
          <a:ln>
            <a:noFill/>
          </a:ln>
        </p:spPr>
        <p:txBody>
          <a:bodyPr spcFirstLastPara="1" wrap="square" lIns="91425" tIns="182875" rIns="91425" bIns="0" anchor="t" anchorCtr="0">
            <a:noAutofit/>
          </a:bodyPr>
          <a:lstStyle/>
          <a:p>
            <a:pPr algn="just"/>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2050" name="Picture 2" descr="Las Matemáticas del Machine Learning: Ejemplos de Regresión Lineal (II) y  Multilineal - Think Big Empresas">
            <a:extLst>
              <a:ext uri="{FF2B5EF4-FFF2-40B4-BE49-F238E27FC236}">
                <a16:creationId xmlns:a16="http://schemas.microsoft.com/office/drawing/2014/main" id="{EB715133-CEFE-AED7-B90B-CA3EB26FC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879" b="66503"/>
          <a:stretch/>
        </p:blipFill>
        <p:spPr bwMode="auto">
          <a:xfrm>
            <a:off x="1499981" y="2725460"/>
            <a:ext cx="5826942" cy="9296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698F6BAF-5954-07A8-F680-42ABB45C79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2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273780" y="509825"/>
            <a:ext cx="4298220" cy="572700"/>
          </a:xfrm>
          <a:prstGeom prst="rect">
            <a:avLst/>
          </a:prstGeom>
        </p:spPr>
        <p:txBody>
          <a:bodyPr spcFirstLastPara="1" wrap="square" lIns="91425" tIns="91425" rIns="91425" bIns="91425" anchor="t" anchorCtr="0">
            <a:noAutofit/>
          </a:bodyPr>
          <a:lstStyle/>
          <a:p>
            <a:pPr lvl="0"/>
            <a:r>
              <a:rPr lang="en" dirty="0"/>
              <a:t>Regresión lineal Múltiple</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r>
              <a:rPr lang="es-ES" dirty="0">
                <a:solidFill>
                  <a:schemeClr val="accent4"/>
                </a:solidFill>
                <a:latin typeface="Fira Sans Condensed Light" panose="020B0604020202020204" charset="0"/>
                <a:cs typeface="Times New Roman" panose="02020603050405020304" pitchFamily="18" charset="0"/>
              </a:rPr>
              <a:t>Un modelo de regresión lineal describe la relación entre una variable dependiente "y" y una o más variables independientes "X". La variable dependiente también se denomina variable de respuesta. Las variables independientes también se denominan variables explicativas o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La matriz X de observaciones sobre variables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suele denominarse matriz de diseño..</a:t>
            </a: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42" name="Rectángulo 41"/>
              <p:cNvSpPr/>
              <p:nvPr/>
            </p:nvSpPr>
            <p:spPr>
              <a:xfrm>
                <a:off x="2724111" y="2295800"/>
                <a:ext cx="40587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𝑌</m:t>
                      </m:r>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ES" sz="1800"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1800" dirty="0">
                  <a:solidFill>
                    <a:schemeClr val="accent4"/>
                  </a:solidFill>
                </a:endParaRPr>
              </a:p>
            </p:txBody>
          </p:sp>
        </mc:Choice>
        <mc:Fallback xmlns="">
          <p:sp>
            <p:nvSpPr>
              <p:cNvPr id="42" name="Rectángulo 41"/>
              <p:cNvSpPr>
                <a:spLocks noRot="1" noChangeAspect="1" noMove="1" noResize="1" noEditPoints="1" noAdjustHandles="1" noChangeArrowheads="1" noChangeShapeType="1" noTextEdit="1"/>
              </p:cNvSpPr>
              <p:nvPr/>
            </p:nvSpPr>
            <p:spPr>
              <a:xfrm>
                <a:off x="2724111" y="2295800"/>
                <a:ext cx="4058740" cy="369332"/>
              </a:xfrm>
              <a:prstGeom prst="rect">
                <a:avLst/>
              </a:prstGeom>
              <a:blipFill rotWithShape="0">
                <a:blip r:embed="rId3"/>
                <a:stretch>
                  <a:fillRect b="-1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ángulo 43"/>
              <p:cNvSpPr/>
              <p:nvPr/>
            </p:nvSpPr>
            <p:spPr>
              <a:xfrm>
                <a:off x="238623" y="2937315"/>
                <a:ext cx="2962799" cy="14038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𝑋</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1,1</m:t>
                                        </m:r>
                                      </m:sub>
                                    </m:sSub>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2,1</m:t>
                                        </m:r>
                                      </m:sub>
                                    </m:sSub>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,1</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,2</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e>
                            <m:e>
                              <m:r>
                                <a:rPr lang="es-ES" sz="1400" i="0">
                                  <a:solidFill>
                                    <a:schemeClr val="accent4"/>
                                  </a:solidFill>
                                  <a:latin typeface="Cambria Math" panose="02040503050406030204" pitchFamily="18" charset="0"/>
                                </a:rPr>
                                <m:t>&amp;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−1</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sub>
                                    </m:sSub>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m:t>
                                        </m:r>
                                        <m:r>
                                          <a:rPr lang="es-ES" sz="1400" i="1">
                                            <a:solidFill>
                                              <a:schemeClr val="accent4"/>
                                            </a:solidFill>
                                            <a:latin typeface="Cambria Math" panose="02040503050406030204" pitchFamily="18" charset="0"/>
                                          </a:rPr>
                                          <m:t>𝑛</m:t>
                                        </m:r>
                                      </m:sub>
                                    </m:sSub>
                                  </m:e>
                                </m:mr>
                              </m:m>
                            </m:e>
                          </m:eqArr>
                        </m:e>
                      </m:d>
                    </m:oMath>
                  </m:oMathPara>
                </a14:m>
                <a:endParaRPr lang="es-ES" sz="1400" dirty="0">
                  <a:solidFill>
                    <a:schemeClr val="accent4"/>
                  </a:solidFill>
                </a:endParaRPr>
              </a:p>
            </p:txBody>
          </p:sp>
        </mc:Choice>
        <mc:Fallback xmlns="">
          <p:sp>
            <p:nvSpPr>
              <p:cNvPr id="44" name="Rectángulo 43"/>
              <p:cNvSpPr>
                <a:spLocks noRot="1" noChangeAspect="1" noMove="1" noResize="1" noEditPoints="1" noAdjustHandles="1" noChangeArrowheads="1" noChangeShapeType="1" noTextEdit="1"/>
              </p:cNvSpPr>
              <p:nvPr/>
            </p:nvSpPr>
            <p:spPr>
              <a:xfrm>
                <a:off x="238623" y="2937315"/>
                <a:ext cx="2962799" cy="1403846"/>
              </a:xfrm>
              <a:prstGeom prst="rect">
                <a:avLst/>
              </a:prstGeom>
              <a:blipFill rotWithShape="0">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6" name="Rectángulo 45"/>
              <p:cNvSpPr/>
              <p:nvPr/>
            </p:nvSpPr>
            <p:spPr>
              <a:xfrm>
                <a:off x="4056574" y="2738405"/>
                <a:ext cx="1031051" cy="1798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𝑌</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6" name="Rectángulo 45"/>
              <p:cNvSpPr>
                <a:spLocks noRot="1" noChangeAspect="1" noMove="1" noResize="1" noEditPoints="1" noAdjustHandles="1" noChangeArrowheads="1" noChangeShapeType="1" noTextEdit="1"/>
              </p:cNvSpPr>
              <p:nvPr/>
            </p:nvSpPr>
            <p:spPr>
              <a:xfrm>
                <a:off x="4056574" y="2738405"/>
                <a:ext cx="1031051" cy="1798506"/>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ángulo 46"/>
              <p:cNvSpPr/>
              <p:nvPr/>
            </p:nvSpPr>
            <p:spPr>
              <a:xfrm>
                <a:off x="7111833" y="2593480"/>
                <a:ext cx="1052339" cy="1975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𝐵</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n-US" sz="1400" b="0" i="0" smtClean="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7" name="Rectángulo 46"/>
              <p:cNvSpPr>
                <a:spLocks noRot="1" noChangeAspect="1" noMove="1" noResize="1" noEditPoints="1" noAdjustHandles="1" noChangeArrowheads="1" noChangeShapeType="1" noTextEdit="1"/>
              </p:cNvSpPr>
              <p:nvPr/>
            </p:nvSpPr>
            <p:spPr>
              <a:xfrm>
                <a:off x="7111833" y="2593480"/>
                <a:ext cx="1052339" cy="1975284"/>
              </a:xfrm>
              <a:prstGeom prst="rect">
                <a:avLst/>
              </a:prstGeom>
              <a:blipFill rotWithShape="0">
                <a:blip r:embed="rId6"/>
                <a:stretch>
                  <a:fillRect/>
                </a:stretch>
              </a:blipFill>
            </p:spPr>
            <p:txBody>
              <a:bodyPr/>
              <a:lstStyle/>
              <a:p>
                <a:r>
                  <a:rPr lang="es-ES">
                    <a:noFill/>
                  </a:rPr>
                  <a:t> </a:t>
                </a:r>
              </a:p>
            </p:txBody>
          </p:sp>
        </mc:Fallback>
      </mc:AlternateContent>
      <p:sp>
        <p:nvSpPr>
          <p:cNvPr id="48" name="40 CuadroTexto"/>
          <p:cNvSpPr txBox="1"/>
          <p:nvPr/>
        </p:nvSpPr>
        <p:spPr>
          <a:xfrm>
            <a:off x="774001" y="4341875"/>
            <a:ext cx="2208737"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la matriz de las características independientes. (Variables </a:t>
            </a:r>
            <a:r>
              <a:rPr lang="es-ES" sz="1200" dirty="0" err="1">
                <a:solidFill>
                  <a:schemeClr val="accent4"/>
                </a:solidFill>
                <a:latin typeface="Fira Sans Condensed Light" panose="020B0604020202020204" charset="0"/>
                <a:cs typeface="Times New Roman" panose="02020603050405020304" pitchFamily="18" charset="0"/>
              </a:rPr>
              <a:t>predictoras</a:t>
            </a:r>
            <a:r>
              <a:rPr lang="es-ES" sz="1200" dirty="0">
                <a:solidFill>
                  <a:schemeClr val="accent4"/>
                </a:solidFill>
                <a:latin typeface="Fira Sans Condensed Light" panose="020B0604020202020204" charset="0"/>
                <a:cs typeface="Times New Roman" panose="02020603050405020304" pitchFamily="18" charset="0"/>
              </a:rPr>
              <a:t>)</a:t>
            </a:r>
          </a:p>
        </p:txBody>
      </p:sp>
      <p:sp>
        <p:nvSpPr>
          <p:cNvPr id="49" name="40 CuadroTexto"/>
          <p:cNvSpPr txBox="1"/>
          <p:nvPr/>
        </p:nvSpPr>
        <p:spPr>
          <a:xfrm>
            <a:off x="3410314" y="4497169"/>
            <a:ext cx="3023305"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el vector de la variable dependiente, calculado a partir de la matriz  X. (Variable de respuesta)</a:t>
            </a:r>
          </a:p>
        </p:txBody>
      </p:sp>
      <p:sp>
        <p:nvSpPr>
          <p:cNvPr id="50" name="40 CuadroTexto"/>
          <p:cNvSpPr txBox="1"/>
          <p:nvPr/>
        </p:nvSpPr>
        <p:spPr>
          <a:xfrm>
            <a:off x="6461184" y="4497168"/>
            <a:ext cx="2684159" cy="646331"/>
          </a:xfrm>
          <a:prstGeom prst="rect">
            <a:avLst/>
          </a:prstGeom>
          <a:noFill/>
        </p:spPr>
        <p:txBody>
          <a:bodyPr wrap="square" rtlCol="0">
            <a:spAutoFit/>
          </a:bodyPr>
          <a:lstStyle/>
          <a:p>
            <a:pPr algn="just"/>
            <a:r>
              <a:rPr lang="es-ES" sz="1200" dirty="0">
                <a:solidFill>
                  <a:schemeClr val="accent4"/>
                </a:solidFill>
                <a:latin typeface="Segoe UI Semilight" panose="020B0402040204020203" pitchFamily="34" charset="0"/>
                <a:cs typeface="Segoe UI Semilight" panose="020B0402040204020203" pitchFamily="34" charset="0"/>
              </a:rPr>
              <a:t>Es el vector de los coeficientes calculados en la regresión lineal para el modelo.</a:t>
            </a:r>
          </a:p>
        </p:txBody>
      </p:sp>
      <p:pic>
        <p:nvPicPr>
          <p:cNvPr id="3" name="Picture 2" descr="Virtual Horizon BUAP">
            <a:extLst>
              <a:ext uri="{FF2B5EF4-FFF2-40B4-BE49-F238E27FC236}">
                <a16:creationId xmlns:a16="http://schemas.microsoft.com/office/drawing/2014/main" id="{F00B62FF-6063-3064-B10B-3757293C20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16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E4859AB4-4838-CA67-0F39-6220B6DB912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7EDEFEEA-3C06-CAA8-C94D-A2E794445C7A}"/>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FE2DC821-8B87-B75A-E52C-C54D7645CA57}"/>
              </a:ext>
            </a:extLst>
          </p:cNvPr>
          <p:cNvSpPr txBox="1">
            <a:spLocks noGrp="1"/>
          </p:cNvSpPr>
          <p:nvPr>
            <p:ph type="subTitle" idx="1"/>
          </p:nvPr>
        </p:nvSpPr>
        <p:spPr>
          <a:xfrm>
            <a:off x="4917750" y="3290549"/>
            <a:ext cx="3425700" cy="437389"/>
          </a:xfrm>
          <a:prstGeom prst="rect">
            <a:avLst/>
          </a:prstGeom>
        </p:spPr>
        <p:txBody>
          <a:bodyPr spcFirstLastPara="1" wrap="square" lIns="91425" tIns="91425" rIns="91425" bIns="91425" anchor="t" anchorCtr="0">
            <a:noAutofit/>
          </a:bodyPr>
          <a:lstStyle/>
          <a:p>
            <a:pPr marL="146050" lvl="0" indent="0">
              <a:buSzPts val="1300"/>
            </a:pPr>
            <a:r>
              <a:rPr lang="es-ES" dirty="0"/>
              <a:t>  -Regresión Logística</a:t>
            </a:r>
          </a:p>
        </p:txBody>
      </p:sp>
      <p:sp>
        <p:nvSpPr>
          <p:cNvPr id="176" name="Google Shape;176;p30">
            <a:extLst>
              <a:ext uri="{FF2B5EF4-FFF2-40B4-BE49-F238E27FC236}">
                <a16:creationId xmlns:a16="http://schemas.microsoft.com/office/drawing/2014/main" id="{E280BEB7-A1A6-B02C-4106-748D4ED355D5}"/>
              </a:ext>
            </a:extLst>
          </p:cNvPr>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08</a:t>
            </a:r>
            <a:endParaRPr dirty="0"/>
          </a:p>
        </p:txBody>
      </p:sp>
      <p:cxnSp>
        <p:nvCxnSpPr>
          <p:cNvPr id="177" name="Google Shape;177;p30">
            <a:extLst>
              <a:ext uri="{FF2B5EF4-FFF2-40B4-BE49-F238E27FC236}">
                <a16:creationId xmlns:a16="http://schemas.microsoft.com/office/drawing/2014/main" id="{D220A1DA-DEEE-1C2A-F283-4C2D194E4F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37379171-BBFB-2D0B-B993-C6DF6103A2A3}"/>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105DAAB-A01A-2039-5C56-FFA096E32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97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863969"/>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a:t>
            </a:r>
            <a:r>
              <a:rPr lang="es-ES" sz="1600" b="1" dirty="0">
                <a:solidFill>
                  <a:srgbClr val="EAFEE8"/>
                </a:solidFill>
                <a:latin typeface="Fira Sans Condensed Light" panose="020B0604020202020204" charset="0"/>
                <a:cs typeface="Times New Roman" panose="02020603050405020304" pitchFamily="18" charset="0"/>
              </a:rPr>
              <a:t>regresión logística </a:t>
            </a:r>
            <a:r>
              <a:rPr lang="es-ES" sz="1600" dirty="0">
                <a:solidFill>
                  <a:srgbClr val="EAFEE8"/>
                </a:solidFill>
                <a:latin typeface="Fira Sans Condensed Light" panose="020B0604020202020204" charset="0"/>
                <a:cs typeface="Times New Roman" panose="02020603050405020304" pitchFamily="18" charset="0"/>
              </a:rPr>
              <a:t>o </a:t>
            </a:r>
            <a:r>
              <a:rPr lang="es-ES" sz="1600" b="1" dirty="0" err="1">
                <a:solidFill>
                  <a:srgbClr val="EAFEE8"/>
                </a:solidFill>
                <a:latin typeface="Fira Sans Condensed Light" panose="020B0604020202020204" charset="0"/>
                <a:cs typeface="Times New Roman" panose="02020603050405020304" pitchFamily="18" charset="0"/>
              </a:rPr>
              <a:t>Logistic</a:t>
            </a:r>
            <a:r>
              <a:rPr lang="es-ES" sz="1600" b="1" dirty="0">
                <a:solidFill>
                  <a:srgbClr val="EAFEE8"/>
                </a:solidFill>
                <a:latin typeface="Fira Sans Condensed Light" panose="020B0604020202020204" charset="0"/>
                <a:cs typeface="Times New Roman" panose="02020603050405020304" pitchFamily="18" charset="0"/>
              </a:rPr>
              <a:t> </a:t>
            </a:r>
            <a:r>
              <a:rPr lang="es-ES" sz="1600" b="1" dirty="0" err="1">
                <a:solidFill>
                  <a:srgbClr val="EAFEE8"/>
                </a:solidFill>
                <a:latin typeface="Fira Sans Condensed Light" panose="020B0604020202020204" charset="0"/>
                <a:cs typeface="Times New Roman" panose="02020603050405020304" pitchFamily="18" charset="0"/>
              </a:rPr>
              <a:t>Regression</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es un algoritmo de clasificación que se utiliza para predecir la probabilidad de una variable dependiente categórica. En la regresión logística, la variable dependiente es una variable binaria que contiene datos codificados como 1 – 0, sí – no, abierto – cerrado, etc.</a:t>
            </a:r>
          </a:p>
        </p:txBody>
      </p:sp>
      <p:pic>
        <p:nvPicPr>
          <p:cNvPr id="3" name="Picture 4" descr="Cuál es la diferencia entre Regresión Lineal y Regresión Logística? - 🤖  Aprende IA">
            <a:extLst>
              <a:ext uri="{FF2B5EF4-FFF2-40B4-BE49-F238E27FC236}">
                <a16:creationId xmlns:a16="http://schemas.microsoft.com/office/drawing/2014/main" id="{353E368B-D03C-610C-2C90-A366966E3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715" y="2110154"/>
            <a:ext cx="3817222" cy="26752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2D7364D0-A9ED-417F-7183-4AE9DD829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033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resultado o variable objetivo es de naturaleza dicotómica. Dicotómica significa que solo hay dos clases posibles. Por ejemplo, se puede utilizar para problemas de detección de cáncer o calcular la probabilidad de que ocurra un evento.</a:t>
            </a:r>
          </a:p>
        </p:txBody>
      </p:sp>
      <p:pic>
        <p:nvPicPr>
          <p:cNvPr id="2050" name="Picture 2" descr="Regresión Logística - Teoría - 🤖 Aprende IA">
            <a:extLst>
              <a:ext uri="{FF2B5EF4-FFF2-40B4-BE49-F238E27FC236}">
                <a16:creationId xmlns:a16="http://schemas.microsoft.com/office/drawing/2014/main" id="{3060B57F-7AF9-8929-14F3-FF5D51A79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32" y="2761733"/>
            <a:ext cx="4182646" cy="22714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C04BA4D6-34E9-0D79-A902-F67F29332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8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es uno de los algoritmos de Machine </a:t>
            </a:r>
            <a:r>
              <a:rPr lang="es-ES" sz="1600" dirty="0" err="1">
                <a:solidFill>
                  <a:srgbClr val="EAFEE8"/>
                </a:solidFill>
                <a:latin typeface="Fira Sans Condensed Light" panose="020B0604020202020204" charset="0"/>
                <a:cs typeface="Times New Roman" panose="02020603050405020304" pitchFamily="18" charset="0"/>
              </a:rPr>
              <a:t>Learning</a:t>
            </a:r>
            <a:r>
              <a:rPr lang="es-ES" sz="1600" dirty="0">
                <a:solidFill>
                  <a:srgbClr val="EAFEE8"/>
                </a:solidFill>
                <a:latin typeface="Fira Sans Condensed Light" panose="020B0604020202020204" charset="0"/>
                <a:cs typeface="Times New Roman" panose="02020603050405020304" pitchFamily="18" charset="0"/>
              </a:rPr>
              <a:t> más simples y más utilizados para la clasificación de dos clases. Es fácil de implementar y se puede usar como línea de base para cualquier problema de clasificación binaria.</a:t>
            </a:r>
          </a:p>
        </p:txBody>
      </p:sp>
      <p:pic>
        <p:nvPicPr>
          <p:cNvPr id="3074" name="Picture 2" descr="Regresión Logistica">
            <a:extLst>
              <a:ext uri="{FF2B5EF4-FFF2-40B4-BE49-F238E27FC236}">
                <a16:creationId xmlns:a16="http://schemas.microsoft.com/office/drawing/2014/main" id="{73DB698B-337B-03E9-6CBB-8FC285CCF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857" y="1823238"/>
            <a:ext cx="3861039" cy="309954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32CA778D-F5B5-16BD-406A-61059EEDE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8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modelo logístico binario se utiliza para estimar la probabilidad de una respuesta binaria basada </a:t>
            </a:r>
            <a:r>
              <a:rPr lang="es-ES" sz="1600" b="1" dirty="0">
                <a:solidFill>
                  <a:srgbClr val="EAFEE8"/>
                </a:solidFill>
                <a:latin typeface="Fira Sans Condensed Light" panose="020B0604020202020204" charset="0"/>
                <a:cs typeface="Times New Roman" panose="02020603050405020304" pitchFamily="18" charset="0"/>
              </a:rPr>
              <a:t>en una o más variables predictoras o independientes</a:t>
            </a:r>
            <a:r>
              <a:rPr lang="es-ES" sz="1600" dirty="0">
                <a:solidFill>
                  <a:srgbClr val="EAFEE8"/>
                </a:solidFill>
                <a:latin typeface="Fira Sans Condensed Light" panose="020B0604020202020204" charset="0"/>
                <a:cs typeface="Times New Roman" panose="02020603050405020304" pitchFamily="18" charset="0"/>
              </a:rPr>
              <a:t>. Permite decir que la presencia de un factor de riesgo aumenta la probabilidad de un resultado dado un porcentaje específico.</a:t>
            </a:r>
          </a:p>
        </p:txBody>
      </p:sp>
      <p:pic>
        <p:nvPicPr>
          <p:cNvPr id="4098" name="Picture 2" descr="Capítulo 5 Modelos lineales | AnalizaR Datos Políticos">
            <a:extLst>
              <a:ext uri="{FF2B5EF4-FFF2-40B4-BE49-F238E27FC236}">
                <a16:creationId xmlns:a16="http://schemas.microsoft.com/office/drawing/2014/main" id="{58676684-986F-0C74-9D55-1F39359BA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186" y="1719028"/>
            <a:ext cx="4240345" cy="302881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838B7D95-852D-BA97-38C0-2F9458AE4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3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lleva el nombre de la función utilizada en el núcleo del método, la función logística es también llamada </a:t>
            </a:r>
            <a:r>
              <a:rPr lang="es-ES" sz="1600" b="1" dirty="0">
                <a:solidFill>
                  <a:srgbClr val="EAFEE8"/>
                </a:solidFill>
                <a:latin typeface="Fira Sans Condensed Light" panose="020B0604020202020204" charset="0"/>
                <a:cs typeface="Times New Roman" panose="02020603050405020304" pitchFamily="18" charset="0"/>
              </a:rPr>
              <a:t>función Sigmoide</a:t>
            </a:r>
            <a:r>
              <a:rPr lang="es-ES" sz="1600" dirty="0">
                <a:solidFill>
                  <a:srgbClr val="EAFEE8"/>
                </a:solidFill>
                <a:latin typeface="Fira Sans Condensed Light" panose="020B0604020202020204" charset="0"/>
                <a:cs typeface="Times New Roman" panose="02020603050405020304" pitchFamily="18" charset="0"/>
              </a:rPr>
              <a:t>. Esta función es una curva en forma de S que puede tomar cualquier número de valor real y asignar a un valor entre 0 y 1.</a:t>
            </a:r>
          </a:p>
        </p:txBody>
      </p:sp>
      <p:pic>
        <p:nvPicPr>
          <p:cNvPr id="5122" name="Picture 2" descr="Regresión Logística - teoria 5">
            <a:extLst>
              <a:ext uri="{FF2B5EF4-FFF2-40B4-BE49-F238E27FC236}">
                <a16:creationId xmlns:a16="http://schemas.microsoft.com/office/drawing/2014/main" id="{8A5F9C96-3E66-C316-3954-BD9BA4D72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187" y="1878840"/>
            <a:ext cx="4186445" cy="28252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7EB2BCEE-C095-03D4-3651-99B11E76B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7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668215"/>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Entonces si aplicamos la función Sigmoide en la Regresión Lineal nos quedaría algo como esto:</a:t>
            </a:r>
          </a:p>
        </p:txBody>
      </p:sp>
      <p:pic>
        <p:nvPicPr>
          <p:cNvPr id="6146" name="Picture 2" descr="Regresión Logística - teoria 6">
            <a:extLst>
              <a:ext uri="{FF2B5EF4-FFF2-40B4-BE49-F238E27FC236}">
                <a16:creationId xmlns:a16="http://schemas.microsoft.com/office/drawing/2014/main" id="{34AF1541-0D18-0141-8531-AC93E3FE8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009" y="2905727"/>
            <a:ext cx="4915889" cy="192965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C53C951C-FD5D-9B54-EAB1-4A3433471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0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matriz de confusión es una herramienta muy útil para valorar cómo de bueno es un modelo clasificación basado en aprendizaje automático. En particular, sirve para mostrar de forma explícita cuándo una clase es confundida con otra, lo cual nos, permite trabajar de forma separada con distintos tipos de error.</a:t>
            </a:r>
          </a:p>
        </p:txBody>
      </p:sp>
      <p:pic>
        <p:nvPicPr>
          <p:cNvPr id="1028" name="Picture 4" descr="La matriz de confusión y sus métricas – Inteligencia Artificial –">
            <a:extLst>
              <a:ext uri="{FF2B5EF4-FFF2-40B4-BE49-F238E27FC236}">
                <a16:creationId xmlns:a16="http://schemas.microsoft.com/office/drawing/2014/main" id="{47094A19-1EB0-46F3-ECE4-9C81459FD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320" y="1777818"/>
            <a:ext cx="3242071" cy="29010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4B09BAC5-1B9A-BCC3-70D1-E03EA3D6B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463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Matriz de Confusión - 🤖 Aprende IA">
            <a:extLst>
              <a:ext uri="{FF2B5EF4-FFF2-40B4-BE49-F238E27FC236}">
                <a16:creationId xmlns:a16="http://schemas.microsoft.com/office/drawing/2014/main" id="{0D3C0E72-310E-5644-8A2F-9E61BE859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6" y="2017192"/>
            <a:ext cx="7690337" cy="26809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F1600A68-58E3-7BE1-5831-CEDAE1376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554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Métricas</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074" name="Picture 2" descr="La matriz de confusión y sus métricas – Inteligencia Artificial –">
            <a:extLst>
              <a:ext uri="{FF2B5EF4-FFF2-40B4-BE49-F238E27FC236}">
                <a16:creationId xmlns:a16="http://schemas.microsoft.com/office/drawing/2014/main" id="{06618F6A-1E37-3074-51AB-BA3C77E55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346" y="1340371"/>
            <a:ext cx="57150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856419A9-71D7-7D79-B1D4-2930E0FF5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61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1" y="745261"/>
            <a:ext cx="80152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7 (</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2573" y="1295400"/>
            <a:ext cx="8662473" cy="344094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Logística</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Mexico.csv y los archivos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de otras 2 ciudades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3"/>
              </a:rPr>
              <a:t>http://insideairbnb.com/get-the-data/</a:t>
            </a:r>
            <a:endParaRPr lang="de-DE"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10 casos de correlación logística que existe entre diferentes variables de nuestra base de datos, 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Logística”</a:t>
            </a:r>
            <a:endParaRPr lang="es-ES" sz="1600" b="1"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Convertir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las variables </a:t>
            </a:r>
            <a:r>
              <a:rPr lang="es-ES" sz="1600" b="1" dirty="0">
                <a:solidFill>
                  <a:schemeClr val="tx2"/>
                </a:solidFill>
                <a:latin typeface="Fira Sans Condensed Light" panose="020B0604020202020204" charset="0"/>
                <a:cs typeface="Times New Roman" panose="02020603050405020304" pitchFamily="18" charset="0"/>
              </a:rPr>
              <a:t>que sean necesarias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variables de tipo  dicotómica con las categorías que se consideren pertinentes, 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Logística”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todos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precisión</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exactitud</a:t>
            </a:r>
            <a:r>
              <a:rPr lang="en-US" sz="1600" b="1" dirty="0">
                <a:solidFill>
                  <a:schemeClr val="accent4"/>
                </a:solidFill>
                <a:latin typeface="Fira Sans Condensed Light" panose="020B0604020202020204" charset="0"/>
                <a:cs typeface="Times New Roman" panose="02020603050405020304" pitchFamily="18" charset="0"/>
              </a:rPr>
              <a:t> y </a:t>
            </a:r>
            <a:r>
              <a:rPr lang="en-US" sz="1600" b="1" dirty="0" err="1">
                <a:solidFill>
                  <a:schemeClr val="accent4"/>
                </a:solidFill>
                <a:latin typeface="Fira Sans Condensed Light" panose="020B0604020202020204" charset="0"/>
                <a:cs typeface="Times New Roman" panose="02020603050405020304" pitchFamily="18" charset="0"/>
              </a:rPr>
              <a:t>sensibilidad</a:t>
            </a:r>
            <a:r>
              <a:rPr lang="en-US" sz="1600" b="1" dirty="0">
                <a:solidFill>
                  <a:schemeClr val="accent4"/>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analizada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según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CAB206F8-B51E-B0B9-2345-7B3D50548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459282"/>
            <a:ext cx="8662473" cy="3367697"/>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Lunes 31 de </a:t>
            </a:r>
            <a:r>
              <a:rPr lang="en-US" sz="1600" b="1" dirty="0" err="1">
                <a:solidFill>
                  <a:srgbClr val="FFFF00"/>
                </a:solidFill>
                <a:latin typeface="Fira Sans Condensed Light" panose="020B0604020202020204" charset="0"/>
                <a:cs typeface="Times New Roman" panose="02020603050405020304" pitchFamily="18" charset="0"/>
              </a:rPr>
              <a:t>marzo</a:t>
            </a:r>
            <a:r>
              <a:rPr lang="en-US" sz="1600" b="1" dirty="0">
                <a:solidFill>
                  <a:srgbClr val="FFFF00"/>
                </a:solidFill>
                <a:latin typeface="Fira Sans Condensed Light" panose="020B0604020202020204" charset="0"/>
                <a:cs typeface="Times New Roman" panose="02020603050405020304" pitchFamily="18" charset="0"/>
              </a:rPr>
              <a:t> del 2025, a las 23:59 Hrs.</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3" name="Google Shape;699;p36">
            <a:extLst>
              <a:ext uri="{FF2B5EF4-FFF2-40B4-BE49-F238E27FC236}">
                <a16:creationId xmlns:a16="http://schemas.microsoft.com/office/drawing/2014/main" id="{1FA85003-04AD-AF7D-12D7-5684F005C78C}"/>
              </a:ext>
            </a:extLst>
          </p:cNvPr>
          <p:cNvSpPr txBox="1">
            <a:spLocks/>
          </p:cNvSpPr>
          <p:nvPr/>
        </p:nvSpPr>
        <p:spPr>
          <a:xfrm>
            <a:off x="378521" y="745261"/>
            <a:ext cx="80152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7 (</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pic>
        <p:nvPicPr>
          <p:cNvPr id="4" name="Picture 2" descr="Virtual Horizon BUAP">
            <a:extLst>
              <a:ext uri="{FF2B5EF4-FFF2-40B4-BE49-F238E27FC236}">
                <a16:creationId xmlns:a16="http://schemas.microsoft.com/office/drawing/2014/main" id="{034AF03F-C4BF-9A17-17C1-6B9915102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-Regresión Lineal Simple en Python</a:t>
            </a:r>
          </a:p>
          <a:p>
            <a:pPr marL="146050" lvl="0" indent="0">
              <a:buSzPts val="1300"/>
            </a:pPr>
            <a:r>
              <a:rPr lang="es-ES" dirty="0"/>
              <a:t> -Regresión Lineal Múltiple</a:t>
            </a:r>
          </a:p>
          <a:p>
            <a:pPr marL="146050" indent="0">
              <a:buSzPts val="1300"/>
            </a:pPr>
            <a:r>
              <a:rPr lang="es-ES" dirty="0"/>
              <a:t> </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Dentro del </a:t>
            </a:r>
            <a:r>
              <a:rPr lang="es-ES" sz="1600" dirty="0" err="1">
                <a:solidFill>
                  <a:srgbClr val="EAFEE8"/>
                </a:solidFill>
                <a:latin typeface="Fira Sans Condensed Light" panose="020B0604020202020204" charset="0"/>
                <a:cs typeface="Times New Roman" panose="02020603050405020304" pitchFamily="18" charset="0"/>
              </a:rPr>
              <a:t>dataset</a:t>
            </a:r>
            <a:r>
              <a:rPr lang="es-ES" sz="1600" dirty="0">
                <a:solidFill>
                  <a:srgbClr val="EAFEE8"/>
                </a:solidFill>
                <a:latin typeface="Fira Sans Condensed Light" panose="020B0604020202020204" charset="0"/>
                <a:cs typeface="Times New Roman" panose="02020603050405020304" pitchFamily="18" charset="0"/>
              </a:rPr>
              <a:t> que estoy trabajando se elige una variable dependiente u objetivo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una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a:t>
            </a:r>
            <a:r>
              <a:rPr lang="es-ES" sz="1600" b="1" dirty="0">
                <a:solidFill>
                  <a:srgbClr val="EAFEE8"/>
                </a:solidFill>
                <a:latin typeface="Fira Sans Condensed Light" panose="020B0604020202020204" charset="0"/>
                <a:cs typeface="Times New Roman" panose="02020603050405020304" pitchFamily="18" charset="0"/>
              </a:rPr>
              <a:t> </a:t>
            </a:r>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7" name="Imagen 6">
            <a:extLst>
              <a:ext uri="{FF2B5EF4-FFF2-40B4-BE49-F238E27FC236}">
                <a16:creationId xmlns:a16="http://schemas.microsoft.com/office/drawing/2014/main" id="{83E71EA9-B997-5E9B-FF1B-86FFF97623FC}"/>
              </a:ext>
            </a:extLst>
          </p:cNvPr>
          <p:cNvPicPr>
            <a:picLocks noChangeAspect="1"/>
          </p:cNvPicPr>
          <p:nvPr/>
        </p:nvPicPr>
        <p:blipFill>
          <a:blip r:embed="rId3"/>
          <a:stretch>
            <a:fillRect/>
          </a:stretch>
        </p:blipFill>
        <p:spPr>
          <a:xfrm>
            <a:off x="1817427" y="2830292"/>
            <a:ext cx="5509146" cy="1834883"/>
          </a:xfrm>
          <a:prstGeom prst="rect">
            <a:avLst/>
          </a:prstGeom>
        </p:spPr>
      </p:pic>
      <p:cxnSp>
        <p:nvCxnSpPr>
          <p:cNvPr id="10" name="Conector recto de flecha 9">
            <a:extLst>
              <a:ext uri="{FF2B5EF4-FFF2-40B4-BE49-F238E27FC236}">
                <a16:creationId xmlns:a16="http://schemas.microsoft.com/office/drawing/2014/main" id="{8F47749E-4C77-7485-9E30-2103782C1FDC}"/>
              </a:ext>
            </a:extLst>
          </p:cNvPr>
          <p:cNvCxnSpPr>
            <a:cxnSpLocks/>
            <a:stCxn id="11" idx="2"/>
          </p:cNvCxnSpPr>
          <p:nvPr/>
        </p:nvCxnSpPr>
        <p:spPr>
          <a:xfrm flipH="1" flipV="1">
            <a:off x="1254020" y="3318247"/>
            <a:ext cx="914750" cy="1698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2717D59D-C9DC-C907-276C-F9E027EB6C88}"/>
              </a:ext>
            </a:extLst>
          </p:cNvPr>
          <p:cNvSpPr/>
          <p:nvPr/>
        </p:nvSpPr>
        <p:spPr>
          <a:xfrm>
            <a:off x="2168770"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93785" y="2774763"/>
            <a:ext cx="1277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y</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4" name="Elipse 13">
            <a:extLst>
              <a:ext uri="{FF2B5EF4-FFF2-40B4-BE49-F238E27FC236}">
                <a16:creationId xmlns:a16="http://schemas.microsoft.com/office/drawing/2014/main" id="{2A555920-4E29-52AF-2C1D-756C3347D00B}"/>
              </a:ext>
            </a:extLst>
          </p:cNvPr>
          <p:cNvSpPr/>
          <p:nvPr/>
        </p:nvSpPr>
        <p:spPr>
          <a:xfrm>
            <a:off x="3135748"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463080" y="2698289"/>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independiente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X</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3639840" y="3318247"/>
            <a:ext cx="3921545" cy="1661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2" descr="Virtual Horizon BUAP">
            <a:extLst>
              <a:ext uri="{FF2B5EF4-FFF2-40B4-BE49-F238E27FC236}">
                <a16:creationId xmlns:a16="http://schemas.microsoft.com/office/drawing/2014/main" id="{10A7D023-B5E5-D15A-EA6C-5220300F4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La variable dependiente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la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se ingresan como argumentos de entrada a la función de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regresión lineal simple</a:t>
            </a:r>
            <a:r>
              <a:rPr lang="es-ES" sz="1600" dirty="0">
                <a:solidFill>
                  <a:srgbClr val="EAFEE8"/>
                </a:solidFill>
                <a:latin typeface="Fira Sans Condensed Light" panose="020B0604020202020204" charset="0"/>
                <a:cs typeface="Times New Roman" panose="02020603050405020304" pitchFamily="18" charset="0"/>
              </a:rPr>
              <a:t>”, esta función calcula los coeficientes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rgbClr val="EAFEE8"/>
                </a:solidFill>
                <a:latin typeface="Fira Sans Condensed Light" panose="020B0604020202020204" charset="0"/>
                <a:cs typeface="Times New Roman" panose="02020603050405020304" pitchFamily="18" charset="0"/>
              </a:rPr>
              <a:t>”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rgbClr val="EAFEE8"/>
                </a:solidFill>
                <a:latin typeface="Fira Sans Condensed Light" panose="020B0604020202020204" charset="0"/>
                <a:cs typeface="Times New Roman" panose="02020603050405020304" pitchFamily="18" charset="0"/>
              </a:rPr>
              <a:t>” del siguiente modelo: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2731477" y="3896855"/>
            <a:ext cx="1113692"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1314515" y="3974533"/>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334126" y="287792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5064369" y="3318247"/>
            <a:ext cx="2497016" cy="4281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3112477" y="3267600"/>
            <a:ext cx="2580219"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a:t>
            </a:r>
            <a:r>
              <a:rPr lang="es-ES" sz="4000" b="1" dirty="0" err="1">
                <a:solidFill>
                  <a:schemeClr val="bg1">
                    <a:lumMod val="60000"/>
                    <a:lumOff val="40000"/>
                  </a:schemeClr>
                </a:solidFill>
                <a:latin typeface="Fira Sans Condensed Light" panose="020B0604020202020204" charset="0"/>
                <a:cs typeface="Times New Roman" panose="02020603050405020304" pitchFamily="18" charset="0"/>
              </a:rPr>
              <a:t>ax</a:t>
            </a:r>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 + b</a:t>
            </a:r>
          </a:p>
        </p:txBody>
      </p:sp>
      <p:pic>
        <p:nvPicPr>
          <p:cNvPr id="3" name="Picture 2" descr="Virtual Horizon BUAP">
            <a:extLst>
              <a:ext uri="{FF2B5EF4-FFF2-40B4-BE49-F238E27FC236}">
                <a16:creationId xmlns:a16="http://schemas.microsoft.com/office/drawing/2014/main" id="{6E17D262-027E-13A5-0AA2-42196B72A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84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Con el modelo resultante se puede empezar a hacer predicciones y se puede calcular el coeficiente de correlación para determinar que tan eficiente es el modelo obtenido  :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flipV="1">
            <a:off x="1510365" y="3402975"/>
            <a:ext cx="1448377" cy="34337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dirty="0">
                <a:solidFill>
                  <a:srgbClr val="EAFEE8"/>
                </a:solidFill>
                <a:latin typeface="Fira Sans Condensed Light" panose="020B0604020202020204" charset="0"/>
                <a:cs typeface="Times New Roman" panose="02020603050405020304" pitchFamily="18" charset="0"/>
              </a:rPr>
              <a:t>total de accidentes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6469460" y="3861751"/>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de la variable independiente (</a:t>
            </a:r>
            <a:r>
              <a:rPr lang="es-ES" sz="1600" dirty="0">
                <a:solidFill>
                  <a:srgbClr val="EAFEE8"/>
                </a:solidFill>
                <a:latin typeface="Fira Sans Condensed Light" panose="020B0604020202020204" charset="0"/>
                <a:cs typeface="Times New Roman" panose="02020603050405020304" pitchFamily="18" charset="0"/>
              </a:rPr>
              <a:t>alcohol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a:off x="4829908" y="3997569"/>
            <a:ext cx="1853750" cy="4446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2855081" y="3267600"/>
            <a:ext cx="3569166"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2.032x + 5.857</a:t>
            </a:r>
          </a:p>
        </p:txBody>
      </p:sp>
      <p:pic>
        <p:nvPicPr>
          <p:cNvPr id="13" name="Imagen 12">
            <a:extLst>
              <a:ext uri="{FF2B5EF4-FFF2-40B4-BE49-F238E27FC236}">
                <a16:creationId xmlns:a16="http://schemas.microsoft.com/office/drawing/2014/main" id="{879BA2DC-0E71-1F63-62E1-8B1535403274}"/>
              </a:ext>
            </a:extLst>
          </p:cNvPr>
          <p:cNvPicPr>
            <a:picLocks noChangeAspect="1"/>
          </p:cNvPicPr>
          <p:nvPr/>
        </p:nvPicPr>
        <p:blipFill rotWithShape="1">
          <a:blip r:embed="rId3"/>
          <a:srcRect t="-10908" r="7187" b="1"/>
          <a:stretch/>
        </p:blipFill>
        <p:spPr>
          <a:xfrm>
            <a:off x="6506470" y="2822971"/>
            <a:ext cx="2524986" cy="645482"/>
          </a:xfrm>
          <a:prstGeom prst="rect">
            <a:avLst/>
          </a:prstGeom>
        </p:spPr>
      </p:pic>
      <p:pic>
        <p:nvPicPr>
          <p:cNvPr id="3" name="Picture 2" descr="Virtual Horizon BUAP">
            <a:extLst>
              <a:ext uri="{FF2B5EF4-FFF2-40B4-BE49-F238E27FC236}">
                <a16:creationId xmlns:a16="http://schemas.microsoft.com/office/drawing/2014/main" id="{BF8336B2-04CF-BA71-E88D-F74874E2D6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64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a:t>
            </a:r>
            <a:r>
              <a:rPr lang="es-ES" sz="1600" dirty="0">
                <a:solidFill>
                  <a:srgbClr val="EAFEE8"/>
                </a:solidFill>
                <a:latin typeface="Fira Sans Condensed Light" panose="020B0604020202020204" charset="0"/>
                <a:cs typeface="Times New Roman" panose="02020603050405020304" pitchFamily="18" charset="0"/>
              </a:rPr>
              <a:t>Se agregan las predicciones obtenidas al </a:t>
            </a:r>
            <a:r>
              <a:rPr lang="es-ES" sz="1600" dirty="0" err="1">
                <a:solidFill>
                  <a:srgbClr val="EAFEE8"/>
                </a:solidFill>
                <a:latin typeface="Fira Sans Condensed Light" panose="020B0604020202020204" charset="0"/>
                <a:cs typeface="Times New Roman" panose="02020603050405020304" pitchFamily="18" charset="0"/>
              </a:rPr>
              <a:t>dataframe</a:t>
            </a:r>
            <a:r>
              <a:rPr lang="es-ES" sz="1600" dirty="0">
                <a:solidFill>
                  <a:srgbClr val="EAFEE8"/>
                </a:solidFill>
                <a:latin typeface="Fira Sans Condensed Light" panose="020B0604020202020204" charset="0"/>
                <a:cs typeface="Times New Roman" panose="02020603050405020304" pitchFamily="18" charset="0"/>
              </a:rPr>
              <a:t> original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13439" y="3799098"/>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reales</a:t>
            </a:r>
          </a:p>
        </p:txBody>
      </p:sp>
      <p:pic>
        <p:nvPicPr>
          <p:cNvPr id="4" name="Imagen 3">
            <a:extLst>
              <a:ext uri="{FF2B5EF4-FFF2-40B4-BE49-F238E27FC236}">
                <a16:creationId xmlns:a16="http://schemas.microsoft.com/office/drawing/2014/main" id="{784A18D7-1808-ED27-0AD4-F45847115012}"/>
              </a:ext>
            </a:extLst>
          </p:cNvPr>
          <p:cNvPicPr>
            <a:picLocks noChangeAspect="1"/>
          </p:cNvPicPr>
          <p:nvPr/>
        </p:nvPicPr>
        <p:blipFill>
          <a:blip r:embed="rId3"/>
          <a:stretch>
            <a:fillRect/>
          </a:stretch>
        </p:blipFill>
        <p:spPr>
          <a:xfrm>
            <a:off x="2230314" y="2824929"/>
            <a:ext cx="4839690" cy="1980303"/>
          </a:xfrm>
          <a:prstGeom prst="rect">
            <a:avLst/>
          </a:prstGeom>
        </p:spPr>
      </p:pic>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H="1">
            <a:off x="1493094" y="2995750"/>
            <a:ext cx="2022325" cy="101354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1493094" y="2977662"/>
            <a:ext cx="1050814" cy="2404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2" descr="Virtual Horizon BUAP">
            <a:extLst>
              <a:ext uri="{FF2B5EF4-FFF2-40B4-BE49-F238E27FC236}">
                <a16:creationId xmlns:a16="http://schemas.microsoft.com/office/drawing/2014/main" id="{6183491D-74D9-6636-C768-CA0D6ACDD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87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7" name="Imagen 6">
            <a:extLst>
              <a:ext uri="{FF2B5EF4-FFF2-40B4-BE49-F238E27FC236}">
                <a16:creationId xmlns:a16="http://schemas.microsoft.com/office/drawing/2014/main" id="{0029E185-248C-62D2-5F96-B585ADD289B3}"/>
              </a:ext>
            </a:extLst>
          </p:cNvPr>
          <p:cNvPicPr>
            <a:picLocks noChangeAspect="1"/>
          </p:cNvPicPr>
          <p:nvPr/>
        </p:nvPicPr>
        <p:blipFill>
          <a:blip r:embed="rId3"/>
          <a:stretch>
            <a:fillRect/>
          </a:stretch>
        </p:blipFill>
        <p:spPr>
          <a:xfrm>
            <a:off x="3299214" y="2613490"/>
            <a:ext cx="3537582" cy="2293995"/>
          </a:xfrm>
          <a:prstGeom prst="rect">
            <a:avLst/>
          </a:prstGeom>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a:t>
            </a:r>
            <a:r>
              <a:rPr lang="es-ES" sz="1600" dirty="0">
                <a:solidFill>
                  <a:srgbClr val="EAFEE8"/>
                </a:solidFill>
                <a:latin typeface="Fira Sans Condensed Light" panose="020B0604020202020204" charset="0"/>
                <a:cs typeface="Times New Roman" panose="02020603050405020304" pitchFamily="18" charset="0"/>
              </a:rPr>
              <a:t>Se grafican las predicciones obtenidas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1062308" y="2799168"/>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rgbClr val="FF0000"/>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859575" y="3803782"/>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rgbClr val="00B0F0"/>
                </a:solidFill>
                <a:latin typeface="Fira Sans Condensed Light" panose="020B0604020202020204" charset="0"/>
                <a:cs typeface="Times New Roman" panose="02020603050405020304" pitchFamily="18" charset="0"/>
              </a:rPr>
              <a:t>Valores reales</a:t>
            </a:r>
          </a:p>
        </p:txBody>
      </p:sp>
      <p:pic>
        <p:nvPicPr>
          <p:cNvPr id="2" name="Picture 2" descr="Virtual Horizon BUAP">
            <a:extLst>
              <a:ext uri="{FF2B5EF4-FFF2-40B4-BE49-F238E27FC236}">
                <a16:creationId xmlns:a16="http://schemas.microsoft.com/office/drawing/2014/main" id="{D4473CDD-BFA9-5EF7-99AE-60EE77069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789833"/>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8497</TotalTime>
  <Words>1559</Words>
  <Application>Microsoft Office PowerPoint</Application>
  <PresentationFormat>Presentación en pantalla (16:9)</PresentationFormat>
  <Paragraphs>249</Paragraphs>
  <Slides>26</Slides>
  <Notes>26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Fira Sans Condensed Light</vt:lpstr>
      <vt:lpstr>Rajdhani</vt:lpstr>
      <vt:lpstr>Anton</vt:lpstr>
      <vt:lpstr>Cambria Math</vt:lpstr>
      <vt:lpstr>Segoe UI Semilight</vt:lpstr>
      <vt:lpstr>Advent Pro Light</vt:lpstr>
      <vt:lpstr>Arial</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Coeficiente de Correlación de Pearson</vt:lpstr>
      <vt:lpstr>Escala de Correlación</vt:lpstr>
      <vt:lpstr>Presentación de PowerPoint</vt:lpstr>
      <vt:lpstr>Presentación de PowerPoint</vt:lpstr>
      <vt:lpstr>Regresión lineal Múltiple</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337</cp:revision>
  <dcterms:modified xsi:type="dcterms:W3CDTF">2025-03-26T18:03:30Z</dcterms:modified>
</cp:coreProperties>
</file>