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9"/>
  </p:notesMasterIdLst>
  <p:sldIdLst>
    <p:sldId id="439" r:id="rId2"/>
    <p:sldId id="357" r:id="rId3"/>
    <p:sldId id="358" r:id="rId4"/>
    <p:sldId id="432" r:id="rId5"/>
    <p:sldId id="415" r:id="rId6"/>
    <p:sldId id="416" r:id="rId7"/>
    <p:sldId id="417" r:id="rId8"/>
    <p:sldId id="418" r:id="rId9"/>
    <p:sldId id="419" r:id="rId10"/>
    <p:sldId id="430" r:id="rId11"/>
    <p:sldId id="431" r:id="rId12"/>
    <p:sldId id="437" r:id="rId13"/>
    <p:sldId id="433" r:id="rId14"/>
    <p:sldId id="364" r:id="rId15"/>
    <p:sldId id="374" r:id="rId16"/>
    <p:sldId id="395" r:id="rId17"/>
    <p:sldId id="396" r:id="rId18"/>
    <p:sldId id="397" r:id="rId19"/>
    <p:sldId id="398" r:id="rId20"/>
    <p:sldId id="390" r:id="rId21"/>
    <p:sldId id="391" r:id="rId22"/>
    <p:sldId id="399" r:id="rId23"/>
    <p:sldId id="400" r:id="rId24"/>
    <p:sldId id="389" r:id="rId25"/>
    <p:sldId id="425" r:id="rId26"/>
    <p:sldId id="394" r:id="rId27"/>
    <p:sldId id="438" r:id="rId28"/>
  </p:sldIdLst>
  <p:sldSz cx="9144000" cy="5143500" type="screen16x9"/>
  <p:notesSz cx="6858000" cy="9144000"/>
  <p:embeddedFontLst>
    <p:embeddedFont>
      <p:font typeface="Advent Pro Light" panose="020B0604020202020204" charset="0"/>
      <p:regular r:id="rId30"/>
      <p:bold r:id="rId31"/>
    </p:embeddedFont>
    <p:embeddedFont>
      <p:font typeface="Anton" pitchFamily="2" charset="0"/>
      <p:regular r:id="rId32"/>
    </p:embeddedFont>
    <p:embeddedFont>
      <p:font typeface="Cambria Math" panose="02040503050406030204" pitchFamily="18" charset="0"/>
      <p:regular r:id="rId33"/>
    </p:embeddedFont>
    <p:embeddedFont>
      <p:font typeface="Fira Sans Condensed Light" panose="020B0403050000020004" pitchFamily="34" charset="0"/>
      <p:regular r:id="rId34"/>
      <p:bold r:id="rId35"/>
      <p:italic r:id="rId36"/>
      <p:boldItalic r:id="rId37"/>
    </p:embeddedFont>
    <p:embeddedFont>
      <p:font typeface="Rajdhani" panose="020B0604020202020204" charset="0"/>
      <p:regular r:id="rId38"/>
      <p:bold r:id="rId39"/>
    </p:embeddedFont>
    <p:embeddedFont>
      <p:font typeface="Segoe UI Semilight" panose="020B0402040204020203"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3770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742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04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342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79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65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639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492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E4495AF9-5520-7489-6D71-549FCC694CD5}"/>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50CC2889-C1FB-FE40-8E99-6CF7709B74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C3352EA9-4E0F-D398-237D-0C6DD53053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431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82320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74103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5260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3" Type="http://schemas.openxmlformats.org/officeDocument/2006/relationships/hyperlink" Target="http://insideairbnb.com/get-the-data/"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ITIS013</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Ingeniería de Software I</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21 de Febrero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55926"/>
            <a:ext cx="3970948"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Cuando los datos contienen una gran cantidad de elementos, para facilitar los cálculos es necesario agruparlos, a estos grupos se los llama </a:t>
            </a:r>
            <a:r>
              <a:rPr lang="es-ES" sz="1800" dirty="0">
                <a:solidFill>
                  <a:schemeClr val="tx2"/>
                </a:solidFill>
                <a:latin typeface="Fira Sans Condensed Light" panose="020B0604020202020204" charset="0"/>
                <a:cs typeface="Times New Roman" panose="02020603050405020304" pitchFamily="18" charset="0"/>
              </a:rPr>
              <a:t>intervalos o clases</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 Un intervalo es una serie de números incluidos entre dos extremos, así por ejemplo, el </a:t>
            </a:r>
            <a:r>
              <a:rPr lang="es-ES" sz="1800" b="1" dirty="0">
                <a:solidFill>
                  <a:schemeClr val="tx2"/>
                </a:solidFill>
                <a:latin typeface="Fira Sans Condensed Light" panose="020B0604020202020204" charset="0"/>
                <a:cs typeface="Times New Roman" panose="02020603050405020304" pitchFamily="18" charset="0"/>
              </a:rPr>
              <a:t>intervalo 8.2 – 15.5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está formado por números entre </a:t>
            </a:r>
            <a:r>
              <a:rPr lang="es-ES" sz="1800" b="1" dirty="0">
                <a:solidFill>
                  <a:schemeClr val="tx2"/>
                </a:solidFill>
                <a:latin typeface="Fira Sans Condensed Light" panose="020B0604020202020204" charset="0"/>
                <a:cs typeface="Times New Roman" panose="02020603050405020304" pitchFamily="18" charset="0"/>
              </a:rPr>
              <a:t>el límite inferior 8.2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 y </a:t>
            </a:r>
            <a:r>
              <a:rPr lang="es-ES" sz="1800" b="1" dirty="0">
                <a:solidFill>
                  <a:schemeClr val="tx2"/>
                </a:solidFill>
                <a:latin typeface="Fira Sans Condensed Light" panose="020B0604020202020204" charset="0"/>
                <a:cs typeface="Times New Roman" panose="02020603050405020304" pitchFamily="18" charset="0"/>
              </a:rPr>
              <a:t>el límite superior 15.5</a:t>
            </a:r>
            <a:r>
              <a:rPr lang="es-ES" sz="1800" dirty="0">
                <a:solidFill>
                  <a:schemeClr val="tx2"/>
                </a:solidFill>
                <a:latin typeface="Fira Sans Condensed Light" panose="020B0604020202020204" charset="0"/>
                <a:cs typeface="Times New Roman" panose="02020603050405020304" pitchFamily="18" charset="0"/>
              </a:rPr>
              <a:t>.</a:t>
            </a:r>
            <a:endParaRPr lang="es-ES" dirty="0">
              <a:solidFill>
                <a:schemeClr val="tx2"/>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7" name="Imagen 6">
            <a:extLst>
              <a:ext uri="{FF2B5EF4-FFF2-40B4-BE49-F238E27FC236}">
                <a16:creationId xmlns:a16="http://schemas.microsoft.com/office/drawing/2014/main" id="{8569294C-2C4E-E6C9-ACEF-DFEEC3F0DDA7}"/>
              </a:ext>
            </a:extLst>
          </p:cNvPr>
          <p:cNvPicPr>
            <a:picLocks noChangeAspect="1"/>
          </p:cNvPicPr>
          <p:nvPr/>
        </p:nvPicPr>
        <p:blipFill>
          <a:blip r:embed="rId3"/>
          <a:stretch>
            <a:fillRect/>
          </a:stretch>
        </p:blipFill>
        <p:spPr>
          <a:xfrm>
            <a:off x="4794532" y="1630661"/>
            <a:ext cx="3830776" cy="2982438"/>
          </a:xfrm>
          <a:prstGeom prst="rect">
            <a:avLst/>
          </a:prstGeom>
        </p:spPr>
      </p:pic>
      <p:pic>
        <p:nvPicPr>
          <p:cNvPr id="2" name="Picture 2" descr="Virtual Horizon BUAP">
            <a:extLst>
              <a:ext uri="{FF2B5EF4-FFF2-40B4-BE49-F238E27FC236}">
                <a16:creationId xmlns:a16="http://schemas.microsoft.com/office/drawing/2014/main" id="{D804D175-AE28-A2BA-27EC-4FC702819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83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10267"/>
            <a:ext cx="8191047" cy="532565"/>
          </a:xfrm>
          <a:prstGeom prst="rect">
            <a:avLst/>
          </a:prstGeom>
          <a:noFill/>
          <a:ln>
            <a:noFill/>
          </a:ln>
        </p:spPr>
        <p:txBody>
          <a:bodyPr spcFirstLastPara="1" wrap="square" lIns="91425" tIns="182875" rIns="91425" bIns="0" anchor="t" anchorCtr="0">
            <a:noAutofit/>
          </a:bodyPr>
          <a:lstStyle/>
          <a:p>
            <a:pPr algn="just"/>
            <a:r>
              <a:rPr lang="es-ES" sz="1800" b="1" dirty="0">
                <a:solidFill>
                  <a:schemeClr val="tx2"/>
                </a:solidFill>
                <a:latin typeface="Fira Sans Condensed Light" panose="020B0604020202020204" charset="0"/>
                <a:cs typeface="Times New Roman" panose="02020603050405020304" pitchFamily="18" charset="0"/>
              </a:rPr>
              <a:t>Las reglas generales para determinar distribuciones de frecuencias para  datos agrupados en intervalos son:</a:t>
            </a:r>
          </a:p>
          <a:p>
            <a:pPr algn="just"/>
            <a:endParaRPr lang="es-ES" sz="1800" b="1" dirty="0">
              <a:solidFill>
                <a:schemeClr val="tx2"/>
              </a:solidFill>
              <a:latin typeface="Fira Sans Condensed Light" panose="020B0604020202020204" charset="0"/>
              <a:cs typeface="Times New Roman" panose="02020603050405020304" pitchFamily="18" charset="0"/>
            </a:endParaRPr>
          </a:p>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1.- </a:t>
            </a:r>
            <a:r>
              <a:rPr lang="es-ES" sz="1800" dirty="0">
                <a:solidFill>
                  <a:schemeClr val="tx2"/>
                </a:solidFill>
                <a:latin typeface="Fira Sans Condensed Light" panose="020B0604020202020204" charset="0"/>
                <a:cs typeface="Times New Roman" panose="02020603050405020304" pitchFamily="18" charset="0"/>
              </a:rPr>
              <a:t>Calcular el Rango (R).-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También se llama recorrido o amplitud total. Es a diferencia entre el valor mayor y el menor de los datos.</a:t>
            </a:r>
            <a:endParaRPr lang="es-ES" sz="1800" b="1" dirty="0">
              <a:solidFill>
                <a:schemeClr val="tx2"/>
              </a:solidFill>
              <a:latin typeface="Fira Sans Condensed Light" panose="020B0604020202020204" charset="0"/>
              <a:cs typeface="Times New Roman" panose="02020603050405020304" pitchFamily="18" charset="0"/>
            </a:endParaRPr>
          </a:p>
          <a:p>
            <a:pPr algn="just"/>
            <a:endParaRPr lang="es-ES" sz="1800" b="1" dirty="0">
              <a:solidFill>
                <a:schemeClr val="tx2"/>
              </a:solidFill>
              <a:latin typeface="Fira Sans Condensed Light" panose="020B0604020202020204" charset="0"/>
              <a:cs typeface="Times New Roman" panose="02020603050405020304" pitchFamily="18" charset="0"/>
            </a:endParaRPr>
          </a:p>
          <a:p>
            <a:pPr algn="just"/>
            <a:endParaRPr lang="es-ES" b="1" dirty="0">
              <a:solidFill>
                <a:schemeClr val="tx2"/>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2" name="Picture 4">
            <a:extLst>
              <a:ext uri="{FF2B5EF4-FFF2-40B4-BE49-F238E27FC236}">
                <a16:creationId xmlns:a16="http://schemas.microsoft.com/office/drawing/2014/main" id="{7508E0BF-7862-8FB5-BE04-42D41F189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611" y="3452849"/>
            <a:ext cx="3238778" cy="827125"/>
          </a:xfrm>
          <a:prstGeom prst="rect">
            <a:avLst/>
          </a:prstGeom>
          <a:solidFill>
            <a:schemeClr val="bg1">
              <a:lumMod val="60000"/>
              <a:lumOff val="40000"/>
            </a:schemeClr>
          </a:solidFill>
        </p:spPr>
      </p:pic>
      <p:pic>
        <p:nvPicPr>
          <p:cNvPr id="2" name="Picture 2" descr="Virtual Horizon BUAP">
            <a:extLst>
              <a:ext uri="{FF2B5EF4-FFF2-40B4-BE49-F238E27FC236}">
                <a16:creationId xmlns:a16="http://schemas.microsoft.com/office/drawing/2014/main" id="{AD9528CE-D55B-EDB3-032B-34F6750EE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479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10267"/>
            <a:ext cx="8191047"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2.- </a:t>
            </a:r>
            <a:r>
              <a:rPr lang="es-ES" sz="1800" dirty="0">
                <a:solidFill>
                  <a:schemeClr val="tx2"/>
                </a:solidFill>
                <a:latin typeface="Fira Sans Condensed Light" panose="020B0604020202020204" charset="0"/>
                <a:cs typeface="Times New Roman" panose="02020603050405020304" pitchFamily="18" charset="0"/>
              </a:rPr>
              <a:t>Seleccionar el Número de Intervalos de Clase (ni).-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No debe ser menor de 5 y mayor de 12, ya que un número mayor o menor de clase podría afectar el comportamiento de los datos. Para calcular el número de intervalos se aplica la </a:t>
            </a:r>
            <a:r>
              <a:rPr lang="es-ES" sz="1800" dirty="0">
                <a:solidFill>
                  <a:schemeClr val="tx2"/>
                </a:solidFill>
                <a:latin typeface="Fira Sans Condensed Light" panose="020B0604020202020204" charset="0"/>
                <a:cs typeface="Times New Roman" panose="02020603050405020304" pitchFamily="18" charset="0"/>
              </a:rPr>
              <a:t>regla de Sturges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(Donde “</a:t>
            </a:r>
            <a:r>
              <a:rPr lang="es-ES" sz="1800" dirty="0">
                <a:solidFill>
                  <a:schemeClr val="tx2"/>
                </a:solidFill>
                <a:latin typeface="Fira Sans Condensed Light" panose="020B0604020202020204" charset="0"/>
                <a:cs typeface="Times New Roman" panose="02020603050405020304" pitchFamily="18" charset="0"/>
              </a:rPr>
              <a:t>n”</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 el tamaño de la muestra.):</a:t>
            </a:r>
            <a:endParaRPr lang="es-ES" sz="18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b="1" dirty="0">
              <a:solidFill>
                <a:schemeClr val="tx2"/>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074" name="Picture 2">
            <a:extLst>
              <a:ext uri="{FF2B5EF4-FFF2-40B4-BE49-F238E27FC236}">
                <a16:creationId xmlns:a16="http://schemas.microsoft.com/office/drawing/2014/main" id="{D8E6697E-FB64-28E8-9BC7-49B6CEE8F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764" y="3100669"/>
            <a:ext cx="4130471" cy="838285"/>
          </a:xfrm>
          <a:prstGeom prst="rect">
            <a:avLst/>
          </a:prstGeom>
          <a:solidFill>
            <a:schemeClr val="bg1">
              <a:lumMod val="60000"/>
              <a:lumOff val="40000"/>
            </a:schemeClr>
          </a:solidFill>
        </p:spPr>
      </p:pic>
      <p:pic>
        <p:nvPicPr>
          <p:cNvPr id="2" name="Picture 2" descr="Virtual Horizon BUAP">
            <a:extLst>
              <a:ext uri="{FF2B5EF4-FFF2-40B4-BE49-F238E27FC236}">
                <a16:creationId xmlns:a16="http://schemas.microsoft.com/office/drawing/2014/main" id="{14E6F16A-FD6D-B0F7-73BB-FCFAAC1E6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49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10267"/>
            <a:ext cx="8191047"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3.- </a:t>
            </a:r>
            <a:r>
              <a:rPr lang="es-ES" sz="1800" dirty="0">
                <a:solidFill>
                  <a:schemeClr val="tx2"/>
                </a:solidFill>
                <a:latin typeface="Fira Sans Condensed Light" panose="020B0604020202020204" charset="0"/>
                <a:cs typeface="Times New Roman" panose="02020603050405020304" pitchFamily="18" charset="0"/>
              </a:rPr>
              <a:t>Calcular el Ancho del Intervalo ( i ).-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Se obtiene dividiendo el Rango (R) entre el número de intervalos (ni).</a:t>
            </a:r>
            <a:endParaRPr lang="es-ES"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4098" name="Picture 2">
            <a:extLst>
              <a:ext uri="{FF2B5EF4-FFF2-40B4-BE49-F238E27FC236}">
                <a16:creationId xmlns:a16="http://schemas.microsoft.com/office/drawing/2014/main" id="{4292010C-6E83-FFA7-0ED0-4C9B69A72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619" y="2571750"/>
            <a:ext cx="1317810" cy="1317810"/>
          </a:xfrm>
          <a:prstGeom prst="rect">
            <a:avLst/>
          </a:prstGeom>
          <a:solidFill>
            <a:schemeClr val="bg1">
              <a:lumMod val="60000"/>
              <a:lumOff val="40000"/>
            </a:schemeClr>
          </a:solidFill>
        </p:spPr>
      </p:pic>
      <p:pic>
        <p:nvPicPr>
          <p:cNvPr id="2" name="Picture 2" descr="Virtual Horizon BUAP">
            <a:extLst>
              <a:ext uri="{FF2B5EF4-FFF2-40B4-BE49-F238E27FC236}">
                <a16:creationId xmlns:a16="http://schemas.microsoft.com/office/drawing/2014/main" id="{75F14DD8-D137-B823-3390-483F9A56C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7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-Regresión Lineal Simple en Python</a:t>
            </a:r>
          </a:p>
          <a:p>
            <a:pPr marL="146050" lvl="0" indent="0">
              <a:buSzPts val="1300"/>
            </a:pPr>
            <a:r>
              <a:rPr lang="es-ES" dirty="0"/>
              <a:t> -Regresión Lineal Múltiple</a:t>
            </a:r>
          </a:p>
          <a:p>
            <a:pPr marL="146050" indent="0">
              <a:buSzPts val="1300"/>
            </a:pPr>
            <a:r>
              <a:rPr lang="es-ES" dirty="0"/>
              <a:t> </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Dentro del </a:t>
            </a:r>
            <a:r>
              <a:rPr lang="es-ES" sz="1600" dirty="0" err="1">
                <a:solidFill>
                  <a:srgbClr val="EAFEE8"/>
                </a:solidFill>
                <a:latin typeface="Fira Sans Condensed Light" panose="020B0604020202020204" charset="0"/>
                <a:cs typeface="Times New Roman" panose="02020603050405020304" pitchFamily="18" charset="0"/>
              </a:rPr>
              <a:t>dataset</a:t>
            </a:r>
            <a:r>
              <a:rPr lang="es-ES" sz="1600" dirty="0">
                <a:solidFill>
                  <a:srgbClr val="EAFEE8"/>
                </a:solidFill>
                <a:latin typeface="Fira Sans Condensed Light" panose="020B0604020202020204" charset="0"/>
                <a:cs typeface="Times New Roman" panose="02020603050405020304" pitchFamily="18" charset="0"/>
              </a:rPr>
              <a:t> que estoy trabajando se elige una variable dependiente u objetivo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una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a:t>
            </a:r>
            <a:r>
              <a:rPr lang="es-ES" sz="1600" b="1" dirty="0">
                <a:solidFill>
                  <a:srgbClr val="EAFEE8"/>
                </a:solidFill>
                <a:latin typeface="Fira Sans Condensed Light" panose="020B0604020202020204" charset="0"/>
                <a:cs typeface="Times New Roman" panose="02020603050405020304" pitchFamily="18" charset="0"/>
              </a:rPr>
              <a:t> </a:t>
            </a:r>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7" name="Imagen 6">
            <a:extLst>
              <a:ext uri="{FF2B5EF4-FFF2-40B4-BE49-F238E27FC236}">
                <a16:creationId xmlns:a16="http://schemas.microsoft.com/office/drawing/2014/main" id="{83E71EA9-B997-5E9B-FF1B-86FFF97623FC}"/>
              </a:ext>
            </a:extLst>
          </p:cNvPr>
          <p:cNvPicPr>
            <a:picLocks noChangeAspect="1"/>
          </p:cNvPicPr>
          <p:nvPr/>
        </p:nvPicPr>
        <p:blipFill>
          <a:blip r:embed="rId3"/>
          <a:stretch>
            <a:fillRect/>
          </a:stretch>
        </p:blipFill>
        <p:spPr>
          <a:xfrm>
            <a:off x="1817427" y="2830292"/>
            <a:ext cx="5509146" cy="1834883"/>
          </a:xfrm>
          <a:prstGeom prst="rect">
            <a:avLst/>
          </a:prstGeom>
        </p:spPr>
      </p:pic>
      <p:cxnSp>
        <p:nvCxnSpPr>
          <p:cNvPr id="10" name="Conector recto de flecha 9">
            <a:extLst>
              <a:ext uri="{FF2B5EF4-FFF2-40B4-BE49-F238E27FC236}">
                <a16:creationId xmlns:a16="http://schemas.microsoft.com/office/drawing/2014/main" id="{8F47749E-4C77-7485-9E30-2103782C1FDC}"/>
              </a:ext>
            </a:extLst>
          </p:cNvPr>
          <p:cNvCxnSpPr>
            <a:cxnSpLocks/>
            <a:stCxn id="11" idx="2"/>
          </p:cNvCxnSpPr>
          <p:nvPr/>
        </p:nvCxnSpPr>
        <p:spPr>
          <a:xfrm flipH="1" flipV="1">
            <a:off x="1254020" y="3318247"/>
            <a:ext cx="914750" cy="1698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2717D59D-C9DC-C907-276C-F9E027EB6C88}"/>
              </a:ext>
            </a:extLst>
          </p:cNvPr>
          <p:cNvSpPr/>
          <p:nvPr/>
        </p:nvSpPr>
        <p:spPr>
          <a:xfrm>
            <a:off x="2168770"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93785" y="2774763"/>
            <a:ext cx="1277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y</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4" name="Elipse 13">
            <a:extLst>
              <a:ext uri="{FF2B5EF4-FFF2-40B4-BE49-F238E27FC236}">
                <a16:creationId xmlns:a16="http://schemas.microsoft.com/office/drawing/2014/main" id="{2A555920-4E29-52AF-2C1D-756C3347D00B}"/>
              </a:ext>
            </a:extLst>
          </p:cNvPr>
          <p:cNvSpPr/>
          <p:nvPr/>
        </p:nvSpPr>
        <p:spPr>
          <a:xfrm>
            <a:off x="3135748"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463080" y="2698289"/>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independiente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X</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3639840" y="3318247"/>
            <a:ext cx="3921545" cy="1661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2" descr="Virtual Horizon BUAP">
            <a:extLst>
              <a:ext uri="{FF2B5EF4-FFF2-40B4-BE49-F238E27FC236}">
                <a16:creationId xmlns:a16="http://schemas.microsoft.com/office/drawing/2014/main" id="{10A7D023-B5E5-D15A-EA6C-5220300F4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La variable dependiente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la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se ingresan como argumentos de entrada a la función de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regresión lineal simple</a:t>
            </a:r>
            <a:r>
              <a:rPr lang="es-ES" sz="1600" dirty="0">
                <a:solidFill>
                  <a:srgbClr val="EAFEE8"/>
                </a:solidFill>
                <a:latin typeface="Fira Sans Condensed Light" panose="020B0604020202020204" charset="0"/>
                <a:cs typeface="Times New Roman" panose="02020603050405020304" pitchFamily="18" charset="0"/>
              </a:rPr>
              <a:t>”, esta función calcula los coeficientes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rgbClr val="EAFEE8"/>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rgbClr val="EAFEE8"/>
                </a:solidFill>
                <a:latin typeface="Fira Sans Condensed Light" panose="020B0604020202020204" charset="0"/>
                <a:cs typeface="Times New Roman" panose="02020603050405020304" pitchFamily="18" charset="0"/>
              </a:rPr>
              <a:t>” del siguiente modelo: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2731477" y="3896855"/>
            <a:ext cx="1113692"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1314515" y="3974533"/>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334126" y="287792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5064369" y="3318247"/>
            <a:ext cx="2497016" cy="4281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3112477" y="3267600"/>
            <a:ext cx="2580219"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a:t>
            </a:r>
            <a:r>
              <a:rPr lang="es-ES" sz="4000" b="1" dirty="0" err="1">
                <a:solidFill>
                  <a:schemeClr val="bg1">
                    <a:lumMod val="60000"/>
                    <a:lumOff val="40000"/>
                  </a:schemeClr>
                </a:solidFill>
                <a:latin typeface="Fira Sans Condensed Light" panose="020B0604020202020204" charset="0"/>
                <a:cs typeface="Times New Roman" panose="02020603050405020304" pitchFamily="18" charset="0"/>
              </a:rPr>
              <a:t>ax</a:t>
            </a:r>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 + b</a:t>
            </a:r>
          </a:p>
        </p:txBody>
      </p:sp>
      <p:pic>
        <p:nvPicPr>
          <p:cNvPr id="3" name="Picture 2" descr="Virtual Horizon BUAP">
            <a:extLst>
              <a:ext uri="{FF2B5EF4-FFF2-40B4-BE49-F238E27FC236}">
                <a16:creationId xmlns:a16="http://schemas.microsoft.com/office/drawing/2014/main" id="{6E17D262-027E-13A5-0AA2-42196B72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Con el modelo resultante se puede empezar a hacer predicciones y se puede calcular el coeficiente de correlación para determinar que tan eficiente es el modelo obtenido  :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flipV="1">
            <a:off x="1510365" y="3402975"/>
            <a:ext cx="1448377" cy="3433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rgbClr val="EAFEE8"/>
                </a:solidFill>
                <a:latin typeface="Fira Sans Condensed Light" panose="020B0604020202020204" charset="0"/>
                <a:cs typeface="Times New Roman" panose="02020603050405020304" pitchFamily="18" charset="0"/>
              </a:rPr>
              <a:t>total de accidentes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6469460" y="3861751"/>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de la variable independiente (</a:t>
            </a:r>
            <a:r>
              <a:rPr lang="es-ES" sz="1600" dirty="0">
                <a:solidFill>
                  <a:srgbClr val="EAFEE8"/>
                </a:solidFill>
                <a:latin typeface="Fira Sans Condensed Light" panose="020B0604020202020204" charset="0"/>
                <a:cs typeface="Times New Roman" panose="02020603050405020304" pitchFamily="18" charset="0"/>
              </a:rPr>
              <a:t>alcohol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a:off x="4829908" y="3997569"/>
            <a:ext cx="1853750" cy="4446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2855081" y="3267600"/>
            <a:ext cx="3569166"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2.032x + 5.857</a:t>
            </a:r>
          </a:p>
        </p:txBody>
      </p:sp>
      <p:pic>
        <p:nvPicPr>
          <p:cNvPr id="13" name="Imagen 12">
            <a:extLst>
              <a:ext uri="{FF2B5EF4-FFF2-40B4-BE49-F238E27FC236}">
                <a16:creationId xmlns:a16="http://schemas.microsoft.com/office/drawing/2014/main" id="{879BA2DC-0E71-1F63-62E1-8B1535403274}"/>
              </a:ext>
            </a:extLst>
          </p:cNvPr>
          <p:cNvPicPr>
            <a:picLocks noChangeAspect="1"/>
          </p:cNvPicPr>
          <p:nvPr/>
        </p:nvPicPr>
        <p:blipFill rotWithShape="1">
          <a:blip r:embed="rId3"/>
          <a:srcRect t="-10908" r="7187" b="1"/>
          <a:stretch/>
        </p:blipFill>
        <p:spPr>
          <a:xfrm>
            <a:off x="6506470" y="2822971"/>
            <a:ext cx="2524986" cy="645482"/>
          </a:xfrm>
          <a:prstGeom prst="rect">
            <a:avLst/>
          </a:prstGeom>
        </p:spPr>
      </p:pic>
      <p:pic>
        <p:nvPicPr>
          <p:cNvPr id="3" name="Picture 2" descr="Virtual Horizon BUAP">
            <a:extLst>
              <a:ext uri="{FF2B5EF4-FFF2-40B4-BE49-F238E27FC236}">
                <a16:creationId xmlns:a16="http://schemas.microsoft.com/office/drawing/2014/main" id="{BF8336B2-04CF-BA71-E88D-F74874E2D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643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a:t>
            </a:r>
            <a:r>
              <a:rPr lang="es-ES" sz="1600" dirty="0">
                <a:solidFill>
                  <a:srgbClr val="EAFEE8"/>
                </a:solidFill>
                <a:latin typeface="Fira Sans Condensed Light" panose="020B0604020202020204" charset="0"/>
                <a:cs typeface="Times New Roman" panose="02020603050405020304" pitchFamily="18" charset="0"/>
              </a:rPr>
              <a:t>Se agregan las predicciones obtenidas al </a:t>
            </a:r>
            <a:r>
              <a:rPr lang="es-ES" sz="1600" dirty="0" err="1">
                <a:solidFill>
                  <a:srgbClr val="EAFEE8"/>
                </a:solidFill>
                <a:latin typeface="Fira Sans Condensed Light" panose="020B0604020202020204" charset="0"/>
                <a:cs typeface="Times New Roman" panose="02020603050405020304" pitchFamily="18" charset="0"/>
              </a:rPr>
              <a:t>dataframe</a:t>
            </a:r>
            <a:r>
              <a:rPr lang="es-ES" sz="1600" dirty="0">
                <a:solidFill>
                  <a:srgbClr val="EAFEE8"/>
                </a:solidFill>
                <a:latin typeface="Fira Sans Condensed Light" panose="020B0604020202020204" charset="0"/>
                <a:cs typeface="Times New Roman" panose="02020603050405020304" pitchFamily="18" charset="0"/>
              </a:rPr>
              <a:t> original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13439" y="3799098"/>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reales</a:t>
            </a:r>
          </a:p>
        </p:txBody>
      </p:sp>
      <p:pic>
        <p:nvPicPr>
          <p:cNvPr id="4" name="Imagen 3">
            <a:extLst>
              <a:ext uri="{FF2B5EF4-FFF2-40B4-BE49-F238E27FC236}">
                <a16:creationId xmlns:a16="http://schemas.microsoft.com/office/drawing/2014/main" id="{784A18D7-1808-ED27-0AD4-F45847115012}"/>
              </a:ext>
            </a:extLst>
          </p:cNvPr>
          <p:cNvPicPr>
            <a:picLocks noChangeAspect="1"/>
          </p:cNvPicPr>
          <p:nvPr/>
        </p:nvPicPr>
        <p:blipFill>
          <a:blip r:embed="rId3"/>
          <a:stretch>
            <a:fillRect/>
          </a:stretch>
        </p:blipFill>
        <p:spPr>
          <a:xfrm>
            <a:off x="2230314" y="2824929"/>
            <a:ext cx="4839690" cy="1980303"/>
          </a:xfrm>
          <a:prstGeom prst="rect">
            <a:avLst/>
          </a:prstGeom>
        </p:spPr>
      </p:pic>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H="1">
            <a:off x="1493094" y="2995750"/>
            <a:ext cx="2022325" cy="101354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1493094" y="2977662"/>
            <a:ext cx="1050814" cy="2404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2" descr="Virtual Horizon BUAP">
            <a:extLst>
              <a:ext uri="{FF2B5EF4-FFF2-40B4-BE49-F238E27FC236}">
                <a16:creationId xmlns:a16="http://schemas.microsoft.com/office/drawing/2014/main" id="{6183491D-74D9-6636-C768-CA0D6ACDD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87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7" name="Imagen 6">
            <a:extLst>
              <a:ext uri="{FF2B5EF4-FFF2-40B4-BE49-F238E27FC236}">
                <a16:creationId xmlns:a16="http://schemas.microsoft.com/office/drawing/2014/main" id="{0029E185-248C-62D2-5F96-B585ADD289B3}"/>
              </a:ext>
            </a:extLst>
          </p:cNvPr>
          <p:cNvPicPr>
            <a:picLocks noChangeAspect="1"/>
          </p:cNvPicPr>
          <p:nvPr/>
        </p:nvPicPr>
        <p:blipFill>
          <a:blip r:embed="rId3"/>
          <a:stretch>
            <a:fillRect/>
          </a:stretch>
        </p:blipFill>
        <p:spPr>
          <a:xfrm>
            <a:off x="3299214" y="2613490"/>
            <a:ext cx="3537582" cy="2293995"/>
          </a:xfrm>
          <a:prstGeom prst="rect">
            <a:avLst/>
          </a:prstGeom>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a:t>
            </a:r>
            <a:r>
              <a:rPr lang="es-ES" sz="1600" dirty="0">
                <a:solidFill>
                  <a:srgbClr val="EAFEE8"/>
                </a:solidFill>
                <a:latin typeface="Fira Sans Condensed Light" panose="020B0604020202020204" charset="0"/>
                <a:cs typeface="Times New Roman" panose="02020603050405020304" pitchFamily="18" charset="0"/>
              </a:rPr>
              <a:t>Se grafican las predicciones obtenidas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1062308" y="2799168"/>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rgbClr val="FF0000"/>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859575" y="3803782"/>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rgbClr val="00B0F0"/>
                </a:solidFill>
                <a:latin typeface="Fira Sans Condensed Light" panose="020B0604020202020204" charset="0"/>
                <a:cs typeface="Times New Roman" panose="02020603050405020304" pitchFamily="18" charset="0"/>
              </a:rPr>
              <a:t>Valores reales</a:t>
            </a:r>
          </a:p>
        </p:txBody>
      </p:sp>
      <p:pic>
        <p:nvPicPr>
          <p:cNvPr id="2" name="Picture 2" descr="Virtual Horizon BUAP">
            <a:extLst>
              <a:ext uri="{FF2B5EF4-FFF2-40B4-BE49-F238E27FC236}">
                <a16:creationId xmlns:a16="http://schemas.microsoft.com/office/drawing/2014/main" id="{D4473CDD-BFA9-5EF7-99AE-60EE77069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78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869059"/>
            <a:ext cx="6551558" cy="572700"/>
          </a:xfrm>
          <a:prstGeom prst="rect">
            <a:avLst/>
          </a:prstGeom>
        </p:spPr>
        <p:txBody>
          <a:bodyPr spcFirstLastPara="1" wrap="square" lIns="91425" tIns="91425" rIns="91425" bIns="91425" anchor="t" anchorCtr="0">
            <a:noAutofit/>
          </a:bodyPr>
          <a:lstStyle/>
          <a:p>
            <a:pPr lvl="0"/>
            <a:r>
              <a:rPr lang="en" dirty="0"/>
              <a:t>Coeficiente de Correlación de Pearson</a:t>
            </a:r>
            <a:endParaRPr dirty="0"/>
          </a:p>
        </p:txBody>
      </p:sp>
      <p:sp>
        <p:nvSpPr>
          <p:cNvPr id="17" name="Google Shape;1603;p42"/>
          <p:cNvSpPr txBox="1"/>
          <p:nvPr/>
        </p:nvSpPr>
        <p:spPr>
          <a:xfrm>
            <a:off x="1371644" y="1523281"/>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correlación de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r>
              <a:rPr lang="es-ES" sz="1600" b="1" dirty="0">
                <a:solidFill>
                  <a:schemeClr val="tx2"/>
                </a:solidFill>
                <a:latin typeface="Fira Sans Condensed Light" panose="020B0604020202020204" charset="0"/>
              </a:rPr>
              <a:t>R</a:t>
            </a:r>
            <a:r>
              <a:rPr lang="es-ES" sz="1600" dirty="0">
                <a:solidFill>
                  <a:schemeClr val="tx2"/>
                </a:solidFill>
                <a:latin typeface="Fira Sans Condensed Light" panose="020B0604020202020204" charset="0"/>
              </a:rPr>
              <a:t>) es una prueba estadística que permite analizar la relación entre dos variables medidas en un nivel por intervalos o de razón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70747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 name="Google Shape;682;p35"/>
          <p:cNvSpPr txBox="1">
            <a:spLocks noGrp="1"/>
          </p:cNvSpPr>
          <p:nvPr>
            <p:ph type="title" idx="15"/>
          </p:nvPr>
        </p:nvSpPr>
        <p:spPr>
          <a:xfrm>
            <a:off x="328209" y="2806763"/>
            <a:ext cx="6551558" cy="572700"/>
          </a:xfrm>
          <a:prstGeom prst="rect">
            <a:avLst/>
          </a:prstGeom>
        </p:spPr>
        <p:txBody>
          <a:bodyPr spcFirstLastPara="1" wrap="square" lIns="91425" tIns="91425" rIns="91425" bIns="91425" anchor="t" anchorCtr="0">
            <a:noAutofit/>
          </a:bodyPr>
          <a:lstStyle/>
          <a:p>
            <a:pPr lvl="0"/>
            <a:r>
              <a:rPr lang="en" dirty="0"/>
              <a:t>Coeficiente de Determinación</a:t>
            </a:r>
            <a:endParaRPr dirty="0"/>
          </a:p>
        </p:txBody>
      </p:sp>
      <p:sp>
        <p:nvSpPr>
          <p:cNvPr id="45" name="Google Shape;1603;p42"/>
          <p:cNvSpPr txBox="1"/>
          <p:nvPr/>
        </p:nvSpPr>
        <p:spPr>
          <a:xfrm>
            <a:off x="1349868" y="3460985"/>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determinación (</a:t>
            </a:r>
            <a:r>
              <a:rPr lang="es-ES" sz="1600" b="1" dirty="0">
                <a:solidFill>
                  <a:schemeClr val="tx2"/>
                </a:solidFill>
                <a:latin typeface="Fira Sans Condensed Light" panose="020B0604020202020204" charset="0"/>
              </a:rPr>
              <a:t>R cuadrado</a:t>
            </a:r>
            <a:r>
              <a:rPr lang="es-ES" sz="1600" dirty="0">
                <a:solidFill>
                  <a:schemeClr val="tx2"/>
                </a:solidFill>
                <a:latin typeface="Fira Sans Condensed Light" panose="020B0604020202020204" charset="0"/>
              </a:rPr>
              <a:t>) indica la cantidad proporcional de variación en la variable de respuesta y, explicada según las variables independientes X en el modelo de regresión lineal. Cuanto mayor sea el R cuadrado, mayor será la variabilidad explicada por el modelo de regresión lineal..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51" name="Google Shape;1605;p42"/>
          <p:cNvGrpSpPr/>
          <p:nvPr/>
        </p:nvGrpSpPr>
        <p:grpSpPr>
          <a:xfrm>
            <a:off x="598157" y="3645180"/>
            <a:ext cx="635477" cy="633411"/>
            <a:chOff x="6039282" y="1042577"/>
            <a:chExt cx="734315" cy="731929"/>
          </a:xfrm>
        </p:grpSpPr>
        <p:sp>
          <p:nvSpPr>
            <p:cNvPr id="52"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descr="Virtual Horizon BUAP">
            <a:extLst>
              <a:ext uri="{FF2B5EF4-FFF2-40B4-BE49-F238E27FC236}">
                <a16:creationId xmlns:a16="http://schemas.microsoft.com/office/drawing/2014/main" id="{859F9B8B-39EA-B54B-83E8-4CC74BB81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658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662225"/>
            <a:ext cx="3579758" cy="572700"/>
          </a:xfrm>
          <a:prstGeom prst="rect">
            <a:avLst/>
          </a:prstGeom>
        </p:spPr>
        <p:txBody>
          <a:bodyPr spcFirstLastPara="1" wrap="square" lIns="91425" tIns="91425" rIns="91425" bIns="91425" anchor="t" anchorCtr="0">
            <a:noAutofit/>
          </a:bodyPr>
          <a:lstStyle/>
          <a:p>
            <a:pPr lvl="0"/>
            <a:r>
              <a:rPr lang="en" dirty="0"/>
              <a:t>Escala de Correlación</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spcAft>
                <a:spcPts val="1600"/>
              </a:spcAft>
            </a:pPr>
            <a:r>
              <a:rPr lang="es-ES" dirty="0">
                <a:solidFill>
                  <a:schemeClr val="tx2"/>
                </a:solidFill>
                <a:latin typeface="Fira Sans Condensed Light" panose="020B0604020202020204" charset="0"/>
              </a:rPr>
              <a:t>El coeficiente puede variar de -1 a 1, donde el signo indica la dirección de la correlación y el valor numérico, la magnitud de la correlación. En este contexto se resumen algunos criterios de interpretación:</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40" name="Google Shape;8935;p54"/>
          <p:cNvGraphicFramePr/>
          <p:nvPr/>
        </p:nvGraphicFramePr>
        <p:xfrm>
          <a:off x="1778845" y="2002062"/>
          <a:ext cx="2814212" cy="3108780"/>
        </p:xfrm>
        <a:graphic>
          <a:graphicData uri="http://schemas.openxmlformats.org/drawingml/2006/table">
            <a:tbl>
              <a:tblPr>
                <a:noFill/>
                <a:tableStyleId>{95E397FE-706D-4E7D-AA01-638484C1D090}</a:tableStyleId>
              </a:tblPr>
              <a:tblGrid>
                <a:gridCol w="671073">
                  <a:extLst>
                    <a:ext uri="{9D8B030D-6E8A-4147-A177-3AD203B41FA5}">
                      <a16:colId xmlns:a16="http://schemas.microsoft.com/office/drawing/2014/main" val="20000"/>
                    </a:ext>
                  </a:extLst>
                </a:gridCol>
                <a:gridCol w="2143139">
                  <a:extLst>
                    <a:ext uri="{9D8B030D-6E8A-4147-A177-3AD203B41FA5}">
                      <a16:colId xmlns:a16="http://schemas.microsoft.com/office/drawing/2014/main" val="20001"/>
                    </a:ext>
                  </a:extLst>
                </a:gridCol>
              </a:tblGrid>
              <a:tr h="311388">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-1</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-0,90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22802">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-0,75</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considerable</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-0,50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media</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-0,10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débil</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311388">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 name="Google Shape;8935;p54"/>
          <p:cNvGraphicFramePr/>
          <p:nvPr/>
        </p:nvGraphicFramePr>
        <p:xfrm>
          <a:off x="4826762" y="2010191"/>
          <a:ext cx="2804845" cy="3071972"/>
        </p:xfrm>
        <a:graphic>
          <a:graphicData uri="http://schemas.openxmlformats.org/drawingml/2006/table">
            <a:tbl>
              <a:tblPr>
                <a:noFill/>
                <a:tableStyleId>{95E397FE-706D-4E7D-AA01-638484C1D090}</a:tableStyleId>
              </a:tblPr>
              <a:tblGrid>
                <a:gridCol w="668839">
                  <a:extLst>
                    <a:ext uri="{9D8B030D-6E8A-4147-A177-3AD203B41FA5}">
                      <a16:colId xmlns:a16="http://schemas.microsoft.com/office/drawing/2014/main" val="20000"/>
                    </a:ext>
                  </a:extLst>
                </a:gridCol>
                <a:gridCol w="2136006">
                  <a:extLst>
                    <a:ext uri="{9D8B030D-6E8A-4147-A177-3AD203B41FA5}">
                      <a16:colId xmlns:a16="http://schemas.microsoft.com/office/drawing/2014/main" val="20001"/>
                    </a:ext>
                  </a:extLst>
                </a:gridCol>
              </a:tblGrid>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+1</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+0,90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+0,75</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considerable</a:t>
                      </a: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+0,50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media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+0,10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débil</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421235">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 name="Picture 2" descr="Virtual Horizon BUAP">
            <a:extLst>
              <a:ext uri="{FF2B5EF4-FFF2-40B4-BE49-F238E27FC236}">
                <a16:creationId xmlns:a16="http://schemas.microsoft.com/office/drawing/2014/main" id="{9FC2EAB2-23E8-2920-25C2-48D4289C1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874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373702" y="1867373"/>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regresión Lineal Múltiple?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20432"/>
            <a:ext cx="8333655" cy="478748"/>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lineal múltiple es la extensión de el modelo de regresión lineal simple. Este tipo de regresión puede utilizarse cuando queremos conocer la fuerza del efecto que las variables independientes tienen en una variable dependiente. Por ejemplo, el tiempo de revisión, la ansiedad de la prueba, la asistencia a clase y el género, ¿tiene algún efecto en el examen de rendimiento de los estudiantes?</a:t>
            </a:r>
          </a:p>
        </p:txBody>
      </p:sp>
      <p:pic>
        <p:nvPicPr>
          <p:cNvPr id="1026" name="Picture 2" descr="▷ Regresión Lineal Múltiple | 2022 | Web y Empresas">
            <a:extLst>
              <a:ext uri="{FF2B5EF4-FFF2-40B4-BE49-F238E27FC236}">
                <a16:creationId xmlns:a16="http://schemas.microsoft.com/office/drawing/2014/main" id="{D043EE15-F4FF-3A8D-1774-63F396B2E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082" y="3341471"/>
            <a:ext cx="1991115" cy="14063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0FD77FFC-6699-1E03-42F2-3F1EB3F9D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matemático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02107"/>
            <a:ext cx="8333655" cy="478748"/>
          </a:xfrm>
          <a:prstGeom prst="rect">
            <a:avLst/>
          </a:prstGeom>
          <a:noFill/>
          <a:ln>
            <a:noFill/>
          </a:ln>
        </p:spPr>
        <p:txBody>
          <a:bodyPr spcFirstLastPara="1" wrap="square" lIns="91425" tIns="182875" rIns="91425" bIns="0" anchor="t" anchorCtr="0">
            <a:noAutofit/>
          </a:bodyPr>
          <a:lstStyle/>
          <a:p>
            <a:pPr algn="just"/>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2050" name="Picture 2" descr="Las Matemáticas del Machine Learning: Ejemplos de Regresión Lineal (II) y  Multilineal - Think Big Empresas">
            <a:extLst>
              <a:ext uri="{FF2B5EF4-FFF2-40B4-BE49-F238E27FC236}">
                <a16:creationId xmlns:a16="http://schemas.microsoft.com/office/drawing/2014/main" id="{EB715133-CEFE-AED7-B90B-CA3EB26FC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879" b="66503"/>
          <a:stretch/>
        </p:blipFill>
        <p:spPr bwMode="auto">
          <a:xfrm>
            <a:off x="1499981" y="2725460"/>
            <a:ext cx="5826942" cy="9296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698F6BAF-5954-07A8-F680-42ABB45C79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273780" y="509825"/>
            <a:ext cx="4298220" cy="572700"/>
          </a:xfrm>
          <a:prstGeom prst="rect">
            <a:avLst/>
          </a:prstGeom>
        </p:spPr>
        <p:txBody>
          <a:bodyPr spcFirstLastPara="1" wrap="square" lIns="91425" tIns="91425" rIns="91425" bIns="91425" anchor="t" anchorCtr="0">
            <a:noAutofit/>
          </a:bodyPr>
          <a:lstStyle/>
          <a:p>
            <a:pPr lvl="0"/>
            <a:r>
              <a:rPr lang="en" dirty="0"/>
              <a:t>Regresión lineal Múltiple</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r>
              <a:rPr lang="es-ES" dirty="0">
                <a:solidFill>
                  <a:schemeClr val="accent4"/>
                </a:solidFill>
                <a:latin typeface="Fira Sans Condensed Light" panose="020B0604020202020204" charset="0"/>
                <a:cs typeface="Times New Roman" panose="02020603050405020304" pitchFamily="18" charset="0"/>
              </a:rPr>
              <a:t>Un modelo de regresión lineal describe la relación entre una variable dependiente "y" y una o más variables independientes "X". La variable dependiente también se denomina variable de respuesta. Las variables independientes también se denominan variables explicativas o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La matriz X de observaciones sobre variables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suele denominarse matriz de diseño..</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2" name="Rectángulo 41"/>
              <p:cNvSpPr/>
              <p:nvPr/>
            </p:nvSpPr>
            <p:spPr>
              <a:xfrm>
                <a:off x="2724111" y="2295800"/>
                <a:ext cx="4058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𝑌</m:t>
                      </m:r>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1800" dirty="0">
                  <a:solidFill>
                    <a:schemeClr val="accent4"/>
                  </a:solidFill>
                </a:endParaRPr>
              </a:p>
            </p:txBody>
          </p:sp>
        </mc:Choice>
        <mc:Fallback xmlns="">
          <p:sp>
            <p:nvSpPr>
              <p:cNvPr id="42" name="Rectángulo 41"/>
              <p:cNvSpPr>
                <a:spLocks noRot="1" noChangeAspect="1" noMove="1" noResize="1" noEditPoints="1" noAdjustHandles="1" noChangeArrowheads="1" noChangeShapeType="1" noTextEdit="1"/>
              </p:cNvSpPr>
              <p:nvPr/>
            </p:nvSpPr>
            <p:spPr>
              <a:xfrm>
                <a:off x="2724111" y="2295800"/>
                <a:ext cx="4058740" cy="369332"/>
              </a:xfrm>
              <a:prstGeom prst="rect">
                <a:avLst/>
              </a:prstGeom>
              <a:blipFill rotWithShape="0">
                <a:blip r:embed="rId3"/>
                <a:stretch>
                  <a:fillRect b="-1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ángulo 43"/>
              <p:cNvSpPr/>
              <p:nvPr/>
            </p:nvSpPr>
            <p:spPr>
              <a:xfrm>
                <a:off x="238623" y="2937315"/>
                <a:ext cx="2962799" cy="14038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𝑋</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1,1</m:t>
                                        </m:r>
                                      </m:sub>
                                    </m:sSub>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2,1</m:t>
                                        </m:r>
                                      </m:sub>
                                    </m:sSub>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,1</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,2</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e>
                            <m:e>
                              <m:r>
                                <a:rPr lang="es-ES" sz="1400" i="0">
                                  <a:solidFill>
                                    <a:schemeClr val="accent4"/>
                                  </a:solidFill>
                                  <a:latin typeface="Cambria Math" panose="02040503050406030204" pitchFamily="18" charset="0"/>
                                </a:rPr>
                                <m:t>&amp;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−1</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sub>
                                    </m:sSub>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m:t>
                                        </m:r>
                                        <m:r>
                                          <a:rPr lang="es-ES" sz="1400" i="1">
                                            <a:solidFill>
                                              <a:schemeClr val="accent4"/>
                                            </a:solidFill>
                                            <a:latin typeface="Cambria Math" panose="02040503050406030204" pitchFamily="18" charset="0"/>
                                          </a:rPr>
                                          <m:t>𝑛</m:t>
                                        </m:r>
                                      </m:sub>
                                    </m:sSub>
                                  </m:e>
                                </m:mr>
                              </m:m>
                            </m:e>
                          </m:eqArr>
                        </m:e>
                      </m:d>
                    </m:oMath>
                  </m:oMathPara>
                </a14:m>
                <a:endParaRPr lang="es-ES" sz="1400" dirty="0">
                  <a:solidFill>
                    <a:schemeClr val="accent4"/>
                  </a:solidFill>
                </a:endParaRPr>
              </a:p>
            </p:txBody>
          </p:sp>
        </mc:Choice>
        <mc:Fallback xmlns="">
          <p:sp>
            <p:nvSpPr>
              <p:cNvPr id="44" name="Rectángulo 43"/>
              <p:cNvSpPr>
                <a:spLocks noRot="1" noChangeAspect="1" noMove="1" noResize="1" noEditPoints="1" noAdjustHandles="1" noChangeArrowheads="1" noChangeShapeType="1" noTextEdit="1"/>
              </p:cNvSpPr>
              <p:nvPr/>
            </p:nvSpPr>
            <p:spPr>
              <a:xfrm>
                <a:off x="238623" y="2937315"/>
                <a:ext cx="2962799" cy="1403846"/>
              </a:xfrm>
              <a:prstGeom prst="rect">
                <a:avLst/>
              </a:prstGeom>
              <a:blipFill rotWithShape="0">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Rectángulo 45"/>
              <p:cNvSpPr/>
              <p:nvPr/>
            </p:nvSpPr>
            <p:spPr>
              <a:xfrm>
                <a:off x="4056574" y="2738405"/>
                <a:ext cx="1031051" cy="1798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𝑌</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6" name="Rectángulo 45"/>
              <p:cNvSpPr>
                <a:spLocks noRot="1" noChangeAspect="1" noMove="1" noResize="1" noEditPoints="1" noAdjustHandles="1" noChangeArrowheads="1" noChangeShapeType="1" noTextEdit="1"/>
              </p:cNvSpPr>
              <p:nvPr/>
            </p:nvSpPr>
            <p:spPr>
              <a:xfrm>
                <a:off x="4056574" y="2738405"/>
                <a:ext cx="1031051" cy="1798506"/>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ángulo 46"/>
              <p:cNvSpPr/>
              <p:nvPr/>
            </p:nvSpPr>
            <p:spPr>
              <a:xfrm>
                <a:off x="7111833" y="2593480"/>
                <a:ext cx="1052339" cy="1975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𝐵</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n-US" sz="1400" b="0" i="0" smtClean="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7" name="Rectángulo 46"/>
              <p:cNvSpPr>
                <a:spLocks noRot="1" noChangeAspect="1" noMove="1" noResize="1" noEditPoints="1" noAdjustHandles="1" noChangeArrowheads="1" noChangeShapeType="1" noTextEdit="1"/>
              </p:cNvSpPr>
              <p:nvPr/>
            </p:nvSpPr>
            <p:spPr>
              <a:xfrm>
                <a:off x="7111833" y="2593480"/>
                <a:ext cx="1052339" cy="1975284"/>
              </a:xfrm>
              <a:prstGeom prst="rect">
                <a:avLst/>
              </a:prstGeom>
              <a:blipFill rotWithShape="0">
                <a:blip r:embed="rId6"/>
                <a:stretch>
                  <a:fillRect/>
                </a:stretch>
              </a:blipFill>
            </p:spPr>
            <p:txBody>
              <a:bodyPr/>
              <a:lstStyle/>
              <a:p>
                <a:r>
                  <a:rPr lang="es-ES">
                    <a:noFill/>
                  </a:rPr>
                  <a:t> </a:t>
                </a:r>
              </a:p>
            </p:txBody>
          </p:sp>
        </mc:Fallback>
      </mc:AlternateContent>
      <p:sp>
        <p:nvSpPr>
          <p:cNvPr id="48" name="40 CuadroTexto"/>
          <p:cNvSpPr txBox="1"/>
          <p:nvPr/>
        </p:nvSpPr>
        <p:spPr>
          <a:xfrm>
            <a:off x="774001" y="4341875"/>
            <a:ext cx="2208737"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la matriz de las características independientes. (Variables </a:t>
            </a:r>
            <a:r>
              <a:rPr lang="es-ES" sz="1200" dirty="0" err="1">
                <a:solidFill>
                  <a:schemeClr val="accent4"/>
                </a:solidFill>
                <a:latin typeface="Fira Sans Condensed Light" panose="020B0604020202020204" charset="0"/>
                <a:cs typeface="Times New Roman" panose="02020603050405020304" pitchFamily="18" charset="0"/>
              </a:rPr>
              <a:t>predictoras</a:t>
            </a:r>
            <a:r>
              <a:rPr lang="es-ES" sz="1200" dirty="0">
                <a:solidFill>
                  <a:schemeClr val="accent4"/>
                </a:solidFill>
                <a:latin typeface="Fira Sans Condensed Light" panose="020B0604020202020204" charset="0"/>
                <a:cs typeface="Times New Roman" panose="02020603050405020304" pitchFamily="18" charset="0"/>
              </a:rPr>
              <a:t>)</a:t>
            </a:r>
          </a:p>
        </p:txBody>
      </p:sp>
      <p:sp>
        <p:nvSpPr>
          <p:cNvPr id="49" name="40 CuadroTexto"/>
          <p:cNvSpPr txBox="1"/>
          <p:nvPr/>
        </p:nvSpPr>
        <p:spPr>
          <a:xfrm>
            <a:off x="3410314" y="4497169"/>
            <a:ext cx="3023305"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el vector de la variable dependiente, calculado a partir de la matriz  X. (Variable de respuesta)</a:t>
            </a:r>
          </a:p>
        </p:txBody>
      </p:sp>
      <p:sp>
        <p:nvSpPr>
          <p:cNvPr id="50" name="40 CuadroTexto"/>
          <p:cNvSpPr txBox="1"/>
          <p:nvPr/>
        </p:nvSpPr>
        <p:spPr>
          <a:xfrm>
            <a:off x="6461184" y="4497168"/>
            <a:ext cx="2684159" cy="646331"/>
          </a:xfrm>
          <a:prstGeom prst="rect">
            <a:avLst/>
          </a:prstGeom>
          <a:noFill/>
        </p:spPr>
        <p:txBody>
          <a:bodyPr wrap="square" rtlCol="0">
            <a:spAutoFit/>
          </a:bodyPr>
          <a:lstStyle/>
          <a:p>
            <a:pPr algn="just"/>
            <a:r>
              <a:rPr lang="es-ES" sz="1200" dirty="0">
                <a:solidFill>
                  <a:schemeClr val="accent4"/>
                </a:solidFill>
                <a:latin typeface="Segoe UI Semilight" panose="020B0402040204020203" pitchFamily="34" charset="0"/>
                <a:cs typeface="Segoe UI Semilight" panose="020B0402040204020203" pitchFamily="34" charset="0"/>
              </a:rPr>
              <a:t>Es el vector de los coeficientes calculados en la regresión lineal para el modelo.</a:t>
            </a:r>
          </a:p>
        </p:txBody>
      </p:sp>
      <p:pic>
        <p:nvPicPr>
          <p:cNvPr id="3" name="Picture 2" descr="Virtual Horizon BUAP">
            <a:extLst>
              <a:ext uri="{FF2B5EF4-FFF2-40B4-BE49-F238E27FC236}">
                <a16:creationId xmlns:a16="http://schemas.microsoft.com/office/drawing/2014/main" id="{F00B62FF-6063-3064-B10B-3757293C20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64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1" y="745261"/>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a:t>
            </a:r>
            <a:r>
              <a:rPr lang="en-US" sz="3000" b="1" dirty="0">
                <a:solidFill>
                  <a:srgbClr val="F3F3F3"/>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2573" y="1126242"/>
            <a:ext cx="8662473" cy="2343789"/>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Lineal Simple y </a:t>
            </a:r>
            <a:r>
              <a:rPr lang="en-US" sz="1600" b="1" dirty="0" err="1">
                <a:solidFill>
                  <a:schemeClr val="tx2"/>
                </a:solidFill>
                <a:latin typeface="Fira Sans Condensed Light" panose="020B0604020202020204" charset="0"/>
                <a:cs typeface="Times New Roman" panose="02020603050405020304" pitchFamily="18" charset="0"/>
              </a:rPr>
              <a:t>Múltiple</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Mexico.csv y los archivos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 otras 2 ciudades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3"/>
              </a:rPr>
              <a:t>http://insideairbnb.com/get-the-data/</a:t>
            </a:r>
            <a:endParaRPr lang="de-DE"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correlación que existe en cada tipo de propiedad que aparece en la columna </a:t>
            </a:r>
            <a:r>
              <a:rPr lang="es-ES" sz="1600" b="1" dirty="0">
                <a:solidFill>
                  <a:schemeClr val="tx2"/>
                </a:solidFill>
                <a:latin typeface="Fira Sans Condensed Light" panose="020B0604020202020204" charset="0"/>
                <a:cs typeface="Times New Roman" panose="02020603050405020304" pitchFamily="18" charset="0"/>
              </a:rPr>
              <a:t>(“</a:t>
            </a:r>
            <a:r>
              <a:rPr lang="es-ES" sz="1600" b="1">
                <a:solidFill>
                  <a:schemeClr val="tx2"/>
                </a:solidFill>
                <a:latin typeface="Fira Sans Condensed Light" panose="020B0604020202020204" charset="0"/>
                <a:cs typeface="Times New Roman" panose="02020603050405020304" pitchFamily="18" charset="0"/>
              </a:rPr>
              <a:t>room_</a:t>
            </a:r>
            <a:r>
              <a:rPr lang="es-ES" sz="1600" b="1" dirty="0" err="1">
                <a:solidFill>
                  <a:schemeClr val="tx2"/>
                </a:solidFill>
                <a:latin typeface="Fira Sans Condensed Light" panose="020B0604020202020204" charset="0"/>
                <a:cs typeface="Times New Roman" panose="02020603050405020304" pitchFamily="18" charset="0"/>
              </a:rPr>
              <a:t>type</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respecto a las variables siguientes en el siguiente orden </a:t>
            </a:r>
            <a:r>
              <a:rPr lang="es-ES" sz="1600" b="1" dirty="0">
                <a:solidFill>
                  <a:schemeClr val="tx2"/>
                </a:solidFill>
                <a:latin typeface="Fira Sans Condensed Light" panose="020B0604020202020204" charset="0"/>
                <a:cs typeface="Times New Roman" panose="02020603050405020304" pitchFamily="18" charset="0"/>
              </a:rPr>
              <a:t>“(dependiente, independiente)”,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utilizando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obtener los datos y gráficos requeridos en cada caso.</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CAB206F8-B51E-B0B9-2345-7B3D50548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2">
            <a:extLst>
              <a:ext uri="{FF2B5EF4-FFF2-40B4-BE49-F238E27FC236}">
                <a16:creationId xmlns:a16="http://schemas.microsoft.com/office/drawing/2014/main" id="{6A900377-9D4B-EE32-586B-4237CF8DD83F}"/>
              </a:ext>
            </a:extLst>
          </p:cNvPr>
          <p:cNvGraphicFramePr>
            <a:graphicFrameLocks noGrp="1"/>
          </p:cNvGraphicFramePr>
          <p:nvPr>
            <p:extLst>
              <p:ext uri="{D42A27DB-BD31-4B8C-83A1-F6EECF244321}">
                <p14:modId xmlns:p14="http://schemas.microsoft.com/office/powerpoint/2010/main" val="1609862389"/>
              </p:ext>
            </p:extLst>
          </p:nvPr>
        </p:nvGraphicFramePr>
        <p:xfrm>
          <a:off x="363718" y="3511315"/>
          <a:ext cx="8662472" cy="1343607"/>
        </p:xfrm>
        <a:graphic>
          <a:graphicData uri="http://schemas.openxmlformats.org/drawingml/2006/table">
            <a:tbl>
              <a:tblPr firstRow="1" bandRow="1">
                <a:tableStyleId>{95E397FE-706D-4E7D-AA01-638484C1D090}</a:tableStyleId>
              </a:tblPr>
              <a:tblGrid>
                <a:gridCol w="4331236">
                  <a:extLst>
                    <a:ext uri="{9D8B030D-6E8A-4147-A177-3AD203B41FA5}">
                      <a16:colId xmlns:a16="http://schemas.microsoft.com/office/drawing/2014/main" val="2159194796"/>
                    </a:ext>
                  </a:extLst>
                </a:gridCol>
                <a:gridCol w="4331236">
                  <a:extLst>
                    <a:ext uri="{9D8B030D-6E8A-4147-A177-3AD203B41FA5}">
                      <a16:colId xmlns:a16="http://schemas.microsoft.com/office/drawing/2014/main" val="807164448"/>
                    </a:ext>
                  </a:extLst>
                </a:gridCol>
              </a:tblGrid>
              <a:tr h="346269">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room_type</a:t>
                      </a:r>
                      <a:r>
                        <a:rPr lang="es-ES" sz="1400" b="1" dirty="0">
                          <a:solidFill>
                            <a:schemeClr val="tx2"/>
                          </a:solidFill>
                          <a:latin typeface="Fira Sans Condensed Light" panose="020B0604020202020204"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review_scores_cleanliness</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3074847705"/>
                  </a:ext>
                </a:extLst>
              </a:tr>
              <a:tr h="284605">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host_acceptance</a:t>
                      </a:r>
                      <a:r>
                        <a:rPr lang="es-ES" sz="1400" b="1" dirty="0">
                          <a:solidFill>
                            <a:schemeClr val="tx2"/>
                          </a:solidFill>
                          <a:latin typeface="Fira Sans Condensed Light" panose="020B0604020202020204" charset="0"/>
                          <a:cs typeface="Times New Roman" panose="02020603050405020304" pitchFamily="18" charset="0"/>
                        </a:rPr>
                        <a:t> </a:t>
                      </a:r>
                      <a:r>
                        <a:rPr lang="es-ES" sz="1400" b="1" dirty="0" err="1">
                          <a:solidFill>
                            <a:schemeClr val="tx2"/>
                          </a:solidFill>
                          <a:latin typeface="Fira Sans Condensed Light" panose="020B0604020202020204" charset="0"/>
                          <a:cs typeface="Times New Roman" panose="02020603050405020304" pitchFamily="18" charset="0"/>
                        </a:rPr>
                        <a:t>rate</a:t>
                      </a:r>
                      <a:r>
                        <a:rPr lang="es-ES" sz="1400" b="1" dirty="0">
                          <a:solidFill>
                            <a:schemeClr val="tx2"/>
                          </a:solidFill>
                          <a:latin typeface="Fira Sans Condensed Light" panose="020B0604020202020204"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host_identity_verified</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264707184"/>
                  </a:ext>
                </a:extLst>
              </a:tr>
              <a:tr h="346269">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host_is_superhost</a:t>
                      </a:r>
                      <a:r>
                        <a:rPr lang="es-ES" sz="1400" b="1" dirty="0">
                          <a:solidFill>
                            <a:schemeClr val="tx2"/>
                          </a:solidFill>
                          <a:latin typeface="Fira Sans Condensed Light" panose="020B0604020202020204"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instant_bookable</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4292339760"/>
                  </a:ext>
                </a:extLst>
              </a:tr>
              <a:tr h="346269">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accommodates</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bathrooms</a:t>
                      </a:r>
                      <a:r>
                        <a:rPr lang="es-ES" sz="1400" b="1" dirty="0">
                          <a:solidFill>
                            <a:schemeClr val="tx2"/>
                          </a:solidFill>
                          <a:latin typeface="Fira Sans Condensed Light" panose="020B0604020202020204" charset="0"/>
                          <a:cs typeface="Times New Roman" panose="02020603050405020304" pitchFamily="18" charset="0"/>
                        </a:rPr>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“Price vs </a:t>
                      </a:r>
                      <a:r>
                        <a:rPr lang="es-ES" sz="1400" b="1" dirty="0" err="1">
                          <a:solidFill>
                            <a:schemeClr val="tx2"/>
                          </a:solidFill>
                          <a:latin typeface="Fira Sans Condensed Light" panose="020B0604020202020204" charset="0"/>
                          <a:cs typeface="Times New Roman" panose="02020603050405020304" pitchFamily="18" charset="0"/>
                        </a:rPr>
                        <a:t>property_type</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217077808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459282"/>
            <a:ext cx="8662473" cy="3367697"/>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modelo</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matemático</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con mayor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coeficiente</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de Pearson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tipo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alojamiento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elegido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utilizando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variable con mayor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err="1">
                <a:solidFill>
                  <a:schemeClr val="accent4"/>
                </a:solidFill>
                <a:latin typeface="Fira Sans Condensed Light" panose="020B0604020202020204" charset="0"/>
                <a:cs typeface="Times New Roman" panose="02020603050405020304" pitchFamily="18" charset="0"/>
              </a:rPr>
              <a:t>determinación</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tipo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propiedad</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elegido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mejor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lineal multiple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variable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cuantitativa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t>
            </a:r>
            <a:r>
              <a:rPr lang="es-ES" sz="1600" b="1" dirty="0" err="1">
                <a:solidFill>
                  <a:schemeClr val="tx2"/>
                </a:solidFill>
                <a:latin typeface="Fira Sans Condensed Light" panose="020B0604020202020204" charset="0"/>
                <a:cs typeface="Times New Roman" panose="02020603050405020304" pitchFamily="18" charset="0"/>
              </a:rPr>
              <a:t>host_id</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host_acceptance_rate</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host_is_superhost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host_total_listings_count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room_type</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accommodates</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bedrooms</a:t>
            </a:r>
            <a:r>
              <a:rPr lang="es-ES" sz="1600" b="1" dirty="0">
                <a:solidFill>
                  <a:schemeClr val="tx2"/>
                </a:solidFill>
                <a:latin typeface="Fira Sans Condensed Light" panose="020B0604020202020204" charset="0"/>
                <a:cs typeface="Times New Roman" panose="02020603050405020304" pitchFamily="18" charset="0"/>
              </a:rPr>
              <a:t>, Price, </a:t>
            </a:r>
            <a:r>
              <a:rPr lang="es-ES" sz="1600" b="1" dirty="0" err="1">
                <a:solidFill>
                  <a:schemeClr val="tx2"/>
                </a:solidFill>
                <a:latin typeface="Fira Sans Condensed Light" panose="020B0604020202020204" charset="0"/>
                <a:cs typeface="Times New Roman" panose="02020603050405020304" pitchFamily="18" charset="0"/>
              </a:rPr>
              <a:t>review_scores_value</a:t>
            </a:r>
            <a:r>
              <a:rPr lang="es-ES" sz="1600" b="1" dirty="0">
                <a:solidFill>
                  <a:schemeClr val="tx2"/>
                </a:solidFill>
                <a:latin typeface="Fira Sans Condensed Light" panose="020B0604020202020204" charset="0"/>
                <a:cs typeface="Times New Roman" panose="02020603050405020304" pitchFamily="18" charset="0"/>
              </a:rPr>
              <a:t> y </a:t>
            </a:r>
            <a:r>
              <a:rPr lang="es-ES" sz="1600" b="1" dirty="0" err="1">
                <a:solidFill>
                  <a:schemeClr val="tx2"/>
                </a:solidFill>
                <a:latin typeface="Fira Sans Condensed Light" panose="020B0604020202020204" charset="0"/>
                <a:cs typeface="Times New Roman" panose="02020603050405020304" pitchFamily="18" charset="0"/>
              </a:rPr>
              <a:t>reviews_per_month</a:t>
            </a:r>
            <a:r>
              <a:rPr lang="es-E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respecto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mapa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calor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3" name="Google Shape;699;p36">
            <a:extLst>
              <a:ext uri="{FF2B5EF4-FFF2-40B4-BE49-F238E27FC236}">
                <a16:creationId xmlns:a16="http://schemas.microsoft.com/office/drawing/2014/main" id="{1FA85003-04AD-AF7D-12D7-5684F005C78C}"/>
              </a:ext>
            </a:extLst>
          </p:cNvPr>
          <p:cNvSpPr txBox="1">
            <a:spLocks/>
          </p:cNvSpPr>
          <p:nvPr/>
        </p:nvSpPr>
        <p:spPr>
          <a:xfrm>
            <a:off x="378521" y="745261"/>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a:t>
            </a:r>
            <a:r>
              <a:rPr lang="en-US" sz="3000" b="1" dirty="0">
                <a:solidFill>
                  <a:srgbClr val="F3F3F3"/>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pic>
        <p:nvPicPr>
          <p:cNvPr id="4" name="Picture 2" descr="Virtual Horizon BUAP">
            <a:extLst>
              <a:ext uri="{FF2B5EF4-FFF2-40B4-BE49-F238E27FC236}">
                <a16:creationId xmlns:a16="http://schemas.microsoft.com/office/drawing/2014/main" id="{034AF03F-C4BF-9A17-17C1-6B9915102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1F2EB62-20F4-A51F-46B1-688ABC81D033}"/>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21A3DECE-A00A-C3F4-4AA8-E189F3D097AF}"/>
              </a:ext>
            </a:extLst>
          </p:cNvPr>
          <p:cNvSpPr txBox="1">
            <a:spLocks/>
          </p:cNvSpPr>
          <p:nvPr/>
        </p:nvSpPr>
        <p:spPr>
          <a:xfrm>
            <a:off x="378521" y="827322"/>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a:t>
            </a:r>
            <a:r>
              <a:rPr lang="en-US" sz="3000" b="1" dirty="0">
                <a:solidFill>
                  <a:srgbClr val="F3F3F3"/>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84F5B4D-19EE-ACE3-F3E6-539BDD60FB39}"/>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BD342723-38F8-4B4E-278E-E7E995C4F8D2}"/>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Martes 25 de </a:t>
            </a:r>
            <a:r>
              <a:rPr lang="en-US" sz="1600" b="1" dirty="0" err="1">
                <a:solidFill>
                  <a:srgbClr val="FFFF00"/>
                </a:solidFill>
                <a:latin typeface="Fira Sans Condensed Light" panose="020B0604020202020204" charset="0"/>
                <a:cs typeface="Times New Roman" panose="02020603050405020304" pitchFamily="18" charset="0"/>
              </a:rPr>
              <a:t>febrero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232F73AB-9548-C3FE-2C5A-14B0A5901E31}"/>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5A5247BA-CF09-525E-23E0-147782917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3061"/>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9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-Extracción de Características</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a:t>
            </a:r>
            <a:r>
              <a:rPr lang="es-ES" sz="1600" b="1" dirty="0">
                <a:solidFill>
                  <a:schemeClr val="tx2"/>
                </a:solidFill>
                <a:latin typeface="Fira Sans Condensed Light" panose="020B0604020202020204" charset="0"/>
                <a:cs typeface="Times New Roman" panose="02020603050405020304" pitchFamily="18" charset="0"/>
              </a:rPr>
              <a:t>visualización de datos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es la representación gráfica de información y datos. Al utilizar elementos visuales como cuadros, gráficos y mapas, las herramientas de visualización de datos proporcionan una manera accesible de ver y comprender tendencias, valores atípicos y patrones en los datos.</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6" name="Picture 2"/>
          <p:cNvPicPr>
            <a:picLocks noChangeAspect="1" noChangeArrowheads="1"/>
          </p:cNvPicPr>
          <p:nvPr/>
        </p:nvPicPr>
        <p:blipFill>
          <a:blip r:embed="rId3"/>
          <a:srcRect l="27918" t="311"/>
          <a:stretch>
            <a:fillRect/>
          </a:stretch>
        </p:blipFill>
        <p:spPr bwMode="auto">
          <a:xfrm>
            <a:off x="4202666" y="1557493"/>
            <a:ext cx="4592820" cy="3304652"/>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9529A8A0-7BCF-5D33-48C4-E5F2C0222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el mundo de los negocios, las herramientas y tecnologías de visualización de datos son esenciales para analizar grandes cantidades de información y tomar decisiones basadas en los datos.</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1" name="Picture 3"/>
          <p:cNvPicPr>
            <a:picLocks noChangeAspect="1" noChangeArrowheads="1"/>
          </p:cNvPicPr>
          <p:nvPr/>
        </p:nvPicPr>
        <p:blipFill>
          <a:blip r:embed="rId3"/>
          <a:srcRect/>
          <a:stretch>
            <a:fillRect/>
          </a:stretch>
        </p:blipFill>
        <p:spPr bwMode="auto">
          <a:xfrm>
            <a:off x="4057304" y="1723345"/>
            <a:ext cx="4963340" cy="2768267"/>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1916A1D1-EBF3-55C1-852A-B3C33776AB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07975" y="1425216"/>
            <a:ext cx="3486779"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Existen numerosas herramientas para la visualización y el análisis de datos. Van desde lo simple a lo complejo, desde lo intuitivo a lo obtuso. No todas las herramientas son adecuadas para todas las personas que buscan aprender </a:t>
            </a:r>
            <a:r>
              <a:rPr lang="es-ES" sz="1600" b="1" dirty="0">
                <a:solidFill>
                  <a:schemeClr val="tx2"/>
                </a:solidFill>
                <a:latin typeface="Fira Sans Condensed Light" panose="020B0604020202020204" charset="0"/>
                <a:cs typeface="Times New Roman" panose="02020603050405020304" pitchFamily="18" charset="0"/>
              </a:rPr>
              <a:t>técnicas de visualización</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y no todas las herramientas pueden escalarse para los fines del sector o la empresa.</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074" name="Picture 2"/>
          <p:cNvPicPr>
            <a:picLocks noChangeAspect="1" noChangeArrowheads="1"/>
          </p:cNvPicPr>
          <p:nvPr/>
        </p:nvPicPr>
        <p:blipFill>
          <a:blip r:embed="rId3"/>
          <a:srcRect/>
          <a:stretch>
            <a:fillRect/>
          </a:stretch>
        </p:blipFill>
        <p:spPr bwMode="auto">
          <a:xfrm>
            <a:off x="3994838" y="1684826"/>
            <a:ext cx="4997925" cy="2505337"/>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BA9F9230-D557-CC97-0156-9F7627720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61740" y="1266090"/>
            <a:ext cx="6933363" cy="53256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 continuación se muestran algunas formas de visualización de datos</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5122" name="Picture 2" descr="Seis consejos para optimizar la visualización de datos en las empresa |  Gobierno IT | HayCanal"/>
          <p:cNvPicPr>
            <a:picLocks noChangeAspect="1" noChangeArrowheads="1"/>
          </p:cNvPicPr>
          <p:nvPr/>
        </p:nvPicPr>
        <p:blipFill>
          <a:blip r:embed="rId3"/>
          <a:srcRect/>
          <a:stretch>
            <a:fillRect/>
          </a:stretch>
        </p:blipFill>
        <p:spPr bwMode="auto">
          <a:xfrm>
            <a:off x="1471910" y="1784419"/>
            <a:ext cx="6245225" cy="2949135"/>
          </a:xfrm>
          <a:prstGeom prst="rect">
            <a:avLst/>
          </a:prstGeom>
          <a:noFill/>
        </p:spPr>
      </p:pic>
      <p:pic>
        <p:nvPicPr>
          <p:cNvPr id="2" name="Picture 2" descr="Virtual Horizon BUAP">
            <a:extLst>
              <a:ext uri="{FF2B5EF4-FFF2-40B4-BE49-F238E27FC236}">
                <a16:creationId xmlns:a16="http://schemas.microsoft.com/office/drawing/2014/main" id="{AF45BCA9-8ACC-88B9-2C5C-957AB0717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ETL(Extract, Transform and Loading)</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07250"/>
            <a:ext cx="3064747"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ETL es un tipo de integración de datos que hace referencia a los tres pasos (extraer, transformar, cargar) que se utilizan para mezclar datos de múltiples fuentes. Se utiliza a menudo para construir un almacén de datos. </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47106" name="Picture 2" descr="Qué son los procesos ETL? - Tableau Peru"/>
          <p:cNvPicPr>
            <a:picLocks noChangeAspect="1" noChangeArrowheads="1"/>
          </p:cNvPicPr>
          <p:nvPr/>
        </p:nvPicPr>
        <p:blipFill>
          <a:blip r:embed="rId3"/>
          <a:srcRect/>
          <a:stretch>
            <a:fillRect/>
          </a:stretch>
        </p:blipFill>
        <p:spPr bwMode="auto">
          <a:xfrm>
            <a:off x="4672309" y="1577590"/>
            <a:ext cx="3336227" cy="3336227"/>
          </a:xfrm>
          <a:prstGeom prst="rect">
            <a:avLst/>
          </a:prstGeom>
          <a:noFill/>
        </p:spPr>
      </p:pic>
      <p:pic>
        <p:nvPicPr>
          <p:cNvPr id="2" name="Picture 2" descr="Virtual Horizon BUAP">
            <a:extLst>
              <a:ext uri="{FF2B5EF4-FFF2-40B4-BE49-F238E27FC236}">
                <a16:creationId xmlns:a16="http://schemas.microsoft.com/office/drawing/2014/main" id="{3CC1F4C4-E110-EC65-A7C2-4B6AD3D67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8393</TotalTime>
  <Words>1825</Words>
  <Application>Microsoft Office PowerPoint</Application>
  <PresentationFormat>Presentación en pantalla (16:9)</PresentationFormat>
  <Paragraphs>261</Paragraphs>
  <Slides>27</Slides>
  <Notes>27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Cambria Math</vt:lpstr>
      <vt:lpstr>Segoe UI Semilight</vt:lpstr>
      <vt:lpstr>Rajdhani</vt:lpstr>
      <vt:lpstr>Anton</vt:lpstr>
      <vt:lpstr>Arial</vt:lpstr>
      <vt:lpstr>Fira Sans Condensed Light</vt:lpstr>
      <vt:lpstr>Advent Pro Light</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Coeficiente de Correlación de Pearson</vt:lpstr>
      <vt:lpstr>Escala de Correlación</vt:lpstr>
      <vt:lpstr>Presentación de PowerPoint</vt:lpstr>
      <vt:lpstr>Presentación de PowerPoint</vt:lpstr>
      <vt:lpstr>Regresión lineal Múltiple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323</cp:revision>
  <dcterms:modified xsi:type="dcterms:W3CDTF">2025-02-21T18:10:04Z</dcterms:modified>
</cp:coreProperties>
</file>