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5"/>
  </p:notesMasterIdLst>
  <p:sldIdLst>
    <p:sldId id="256" r:id="rId2"/>
    <p:sldId id="357" r:id="rId3"/>
    <p:sldId id="358" r:id="rId4"/>
    <p:sldId id="432" r:id="rId5"/>
    <p:sldId id="407" r:id="rId6"/>
    <p:sldId id="408" r:id="rId7"/>
    <p:sldId id="412" r:id="rId8"/>
    <p:sldId id="364" r:id="rId9"/>
    <p:sldId id="409" r:id="rId10"/>
    <p:sldId id="410" r:id="rId11"/>
    <p:sldId id="411" r:id="rId12"/>
    <p:sldId id="425" r:id="rId13"/>
    <p:sldId id="436" r:id="rId14"/>
  </p:sldIdLst>
  <p:sldSz cx="9144000" cy="5143500" type="screen16x9"/>
  <p:notesSz cx="6858000" cy="9144000"/>
  <p:embeddedFontLst>
    <p:embeddedFont>
      <p:font typeface="Advent Pro Light" panose="020B0604020202020204" charset="0"/>
      <p:regular r:id="rId16"/>
      <p:bold r:id="rId17"/>
    </p:embeddedFont>
    <p:embeddedFont>
      <p:font typeface="Anton" pitchFamily="2" charset="0"/>
      <p:regular r:id="rId18"/>
    </p:embeddedFont>
    <p:embeddedFont>
      <p:font typeface="Fira Sans Condensed Light" panose="020B0403050000020004" pitchFamily="34" charset="0"/>
      <p:regular r:id="rId19"/>
      <p:bold r:id="rId20"/>
      <p:italic r:id="rId21"/>
      <p:boldItalic r:id="rId22"/>
    </p:embeddedFont>
    <p:embeddedFont>
      <p:font typeface="Rajdhani" panose="020B060402020202020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09" autoAdjust="0"/>
  </p:normalViewPr>
  <p:slideViewPr>
    <p:cSldViewPr snapToGrid="0">
      <p:cViewPr varScale="1">
        <p:scale>
          <a:sx n="82" d="100"/>
          <a:sy n="82" d="100"/>
        </p:scale>
        <p:origin x="10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F6F0869D-6747-181C-C598-34D430369A40}"/>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8FED5E2D-CC6D-F869-1943-0E393F770D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9AC84E39-5FB2-17BE-79CC-B29A3251E9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7282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281CCD0E-4A7B-6173-26B5-5EE79FB1E832}"/>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AC5E6AE7-3522-8C7A-9D16-0C6ED10010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A4FC069D-B8D1-FAD7-E015-561765E4E4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650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1823207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2741031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9" r:id="rId3"/>
    <p:sldLayoutId id="2147483666" r:id="rId4"/>
    <p:sldLayoutId id="2147483667" r:id="rId5"/>
    <p:sldLayoutId id="2147483673" r:id="rId6"/>
    <p:sldLayoutId id="214748367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ISTI202</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Inteligencia de Negocios</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29 de Enero del 2024</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pic>
        <p:nvPicPr>
          <p:cNvPr id="1026" name="Picture 2" descr="Virtual Horizon BUAP">
            <a:extLst>
              <a:ext uri="{FF2B5EF4-FFF2-40B4-BE49-F238E27FC236}">
                <a16:creationId xmlns:a16="http://schemas.microsoft.com/office/drawing/2014/main" id="{171633F6-0612-2C83-AC54-6A799E307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07953"/>
            <a:ext cx="3597147" cy="18201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OUTLIERS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17299"/>
            <a:ext cx="3486779" cy="3024555"/>
          </a:xfrm>
          <a:prstGeom prst="rect">
            <a:avLst/>
          </a:prstGeom>
          <a:noFill/>
          <a:ln>
            <a:noFill/>
          </a:ln>
        </p:spPr>
        <p:txBody>
          <a:bodyPr spcFirstLastPara="1" wrap="square" lIns="91425" tIns="182875" rIns="91425" bIns="0" anchor="t" anchorCtr="0">
            <a:noAutofit/>
          </a:bodyPr>
          <a:lstStyle/>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Los valores atípicos son en ocasiones una cuestión subjetiva, y existen numerosos métodos para clasificarlos. </a:t>
            </a: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El método más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enpleado</a:t>
            </a:r>
            <a:r>
              <a:rPr lang="es-ES" dirty="0">
                <a:solidFill>
                  <a:schemeClr val="bg1">
                    <a:lumMod val="60000"/>
                    <a:lumOff val="40000"/>
                  </a:schemeClr>
                </a:solidFill>
                <a:latin typeface="Fira Sans Condensed Light" panose="020B0604020202020204" charset="0"/>
                <a:cs typeface="Times New Roman" panose="02020603050405020304" pitchFamily="18" charset="0"/>
              </a:rPr>
              <a:t> por su sencillez y resultados es el </a:t>
            </a:r>
            <a:r>
              <a:rPr lang="es-ES" b="1" dirty="0">
                <a:solidFill>
                  <a:schemeClr val="tx2"/>
                </a:solidFill>
                <a:latin typeface="Fira Sans Condensed Light" panose="020B0604020202020204" charset="0"/>
                <a:cs typeface="Times New Roman" panose="02020603050405020304" pitchFamily="18" charset="0"/>
              </a:rPr>
              <a:t>test de </a:t>
            </a:r>
            <a:r>
              <a:rPr lang="es-ES" b="1" dirty="0" err="1">
                <a:solidFill>
                  <a:schemeClr val="tx2"/>
                </a:solidFill>
                <a:latin typeface="Fira Sans Condensed Light" panose="020B0604020202020204" charset="0"/>
                <a:cs typeface="Times New Roman" panose="02020603050405020304" pitchFamily="18" charset="0"/>
              </a:rPr>
              <a:t>Tukey</a:t>
            </a:r>
            <a:r>
              <a:rPr lang="es-ES" dirty="0">
                <a:solidFill>
                  <a:schemeClr val="bg1">
                    <a:lumMod val="60000"/>
                    <a:lumOff val="40000"/>
                  </a:schemeClr>
                </a:solidFill>
                <a:latin typeface="Fira Sans Condensed Light" panose="020B0604020202020204" charset="0"/>
                <a:cs typeface="Times New Roman" panose="02020603050405020304" pitchFamily="18" charset="0"/>
              </a:rPr>
              <a:t>, que toma como referencia la diferencia entre el primer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cuartil</a:t>
            </a:r>
            <a:r>
              <a:rPr lang="es-ES" dirty="0">
                <a:solidFill>
                  <a:schemeClr val="bg1">
                    <a:lumMod val="60000"/>
                    <a:lumOff val="40000"/>
                  </a:schemeClr>
                </a:solidFill>
                <a:latin typeface="Fira Sans Condensed Light" panose="020B0604020202020204" charset="0"/>
                <a:cs typeface="Times New Roman" panose="02020603050405020304" pitchFamily="18" charset="0"/>
              </a:rPr>
              <a:t> </a:t>
            </a:r>
            <a:r>
              <a:rPr lang="es-ES" b="1" dirty="0">
                <a:solidFill>
                  <a:schemeClr val="tx2"/>
                </a:solidFill>
                <a:latin typeface="Fira Sans Condensed Light" panose="020B0604020202020204" charset="0"/>
                <a:cs typeface="Times New Roman" panose="02020603050405020304" pitchFamily="18" charset="0"/>
              </a:rPr>
              <a:t>"Q1" </a:t>
            </a:r>
            <a:r>
              <a:rPr lang="es-ES" dirty="0">
                <a:solidFill>
                  <a:schemeClr val="bg1">
                    <a:lumMod val="60000"/>
                    <a:lumOff val="40000"/>
                  </a:schemeClr>
                </a:solidFill>
                <a:latin typeface="Fira Sans Condensed Light" panose="020B0604020202020204" charset="0"/>
                <a:cs typeface="Times New Roman" panose="02020603050405020304" pitchFamily="18" charset="0"/>
              </a:rPr>
              <a:t>y el tercer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cuartil</a:t>
            </a:r>
            <a:r>
              <a:rPr lang="es-ES" dirty="0">
                <a:solidFill>
                  <a:schemeClr val="bg1">
                    <a:lumMod val="60000"/>
                    <a:lumOff val="40000"/>
                  </a:schemeClr>
                </a:solidFill>
                <a:latin typeface="Fira Sans Condensed Light" panose="020B0604020202020204" charset="0"/>
                <a:cs typeface="Times New Roman" panose="02020603050405020304" pitchFamily="18" charset="0"/>
              </a:rPr>
              <a:t> </a:t>
            </a:r>
            <a:r>
              <a:rPr lang="es-ES" b="1" dirty="0">
                <a:solidFill>
                  <a:schemeClr val="tx2"/>
                </a:solidFill>
                <a:latin typeface="Fira Sans Condensed Light" panose="020B0604020202020204" charset="0"/>
                <a:cs typeface="Times New Roman" panose="02020603050405020304" pitchFamily="18" charset="0"/>
              </a:rPr>
              <a:t>"Q3", </a:t>
            </a:r>
            <a:r>
              <a:rPr lang="es-ES" dirty="0">
                <a:solidFill>
                  <a:schemeClr val="bg1">
                    <a:lumMod val="60000"/>
                    <a:lumOff val="40000"/>
                  </a:schemeClr>
                </a:solidFill>
                <a:latin typeface="Fira Sans Condensed Light" panose="020B0604020202020204" charset="0"/>
                <a:cs typeface="Times New Roman" panose="02020603050405020304" pitchFamily="18" charset="0"/>
              </a:rPr>
              <a:t>o rango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intercuartílico</a:t>
            </a:r>
            <a:r>
              <a:rPr lang="es-ES" dirty="0">
                <a:solidFill>
                  <a:schemeClr val="bg1">
                    <a:lumMod val="60000"/>
                    <a:lumOff val="40000"/>
                  </a:schemeClr>
                </a:solidFill>
                <a:latin typeface="Fira Sans Condensed Light" panose="020B0604020202020204" charset="0"/>
                <a:cs typeface="Times New Roman" panose="02020603050405020304" pitchFamily="18" charset="0"/>
              </a:rPr>
              <a:t>. En un diagrama de caja se considera un valor atípico el que se encuentra 1,5 veces esa distancia de uno de esos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cuartiles</a:t>
            </a:r>
            <a:r>
              <a:rPr lang="es-ES" dirty="0">
                <a:solidFill>
                  <a:schemeClr val="bg1">
                    <a:lumMod val="60000"/>
                    <a:lumOff val="40000"/>
                  </a:schemeClr>
                </a:solidFill>
                <a:latin typeface="Fira Sans Condensed Light" panose="020B0604020202020204" charset="0"/>
                <a:cs typeface="Times New Roman" panose="02020603050405020304" pitchFamily="18" charset="0"/>
              </a:rPr>
              <a:t> (atípico leve) o a 3 veces esa distancia (atípico extremo).</a:t>
            </a: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36868" name="Picture 4" descr="Diagramas de caja"/>
          <p:cNvPicPr>
            <a:picLocks noChangeAspect="1" noChangeArrowheads="1"/>
          </p:cNvPicPr>
          <p:nvPr/>
        </p:nvPicPr>
        <p:blipFill>
          <a:blip r:embed="rId4"/>
          <a:srcRect/>
          <a:stretch>
            <a:fillRect/>
          </a:stretch>
        </p:blipFill>
        <p:spPr bwMode="auto">
          <a:xfrm>
            <a:off x="4026772" y="1840052"/>
            <a:ext cx="4835874" cy="2390304"/>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OUTLIERS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17299"/>
            <a:ext cx="3486779" cy="3024555"/>
          </a:xfrm>
          <a:prstGeom prst="rect">
            <a:avLst/>
          </a:prstGeom>
          <a:noFill/>
          <a:ln>
            <a:noFill/>
          </a:ln>
        </p:spPr>
        <p:txBody>
          <a:bodyPr spcFirstLastPara="1" wrap="square" lIns="91425" tIns="182875" rIns="91425" bIns="0" anchor="t" anchorCtr="0">
            <a:noAutofit/>
          </a:bodyPr>
          <a:lstStyle/>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Para el caso de la distribución normal se considera que un valor es extremo cuando está 3 desviaciones típicas alejado de la media. Dado que la distribución normal tiene 2 colas, tenemos que tener en cuenta de que puede alejarse tanto por el lado negativo como el lado positivo.</a:t>
            </a: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Los valores extremos se denominan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outliers</a:t>
            </a:r>
            <a:r>
              <a:rPr lang="es-ES" dirty="0">
                <a:solidFill>
                  <a:schemeClr val="bg1">
                    <a:lumMod val="60000"/>
                    <a:lumOff val="40000"/>
                  </a:schemeClr>
                </a:solidFill>
                <a:latin typeface="Fira Sans Condensed Light" panose="020B0604020202020204" charset="0"/>
                <a:cs typeface="Times New Roman" panose="02020603050405020304" pitchFamily="18" charset="0"/>
              </a:rPr>
              <a:t> en inglés.</a:t>
            </a:r>
          </a:p>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Los valores internos se denominan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insiders</a:t>
            </a:r>
            <a:r>
              <a:rPr lang="es-ES" dirty="0">
                <a:solidFill>
                  <a:schemeClr val="bg1">
                    <a:lumMod val="60000"/>
                    <a:lumOff val="40000"/>
                  </a:schemeClr>
                </a:solidFill>
                <a:latin typeface="Fira Sans Condensed Light" panose="020B0604020202020204" charset="0"/>
                <a:cs typeface="Times New Roman" panose="02020603050405020304" pitchFamily="18" charset="0"/>
              </a:rPr>
              <a:t> en inglés.</a:t>
            </a: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38914" name="Picture 2" descr="Identificación de los valores atípicos"/>
          <p:cNvPicPr>
            <a:picLocks noChangeAspect="1" noChangeArrowheads="1"/>
          </p:cNvPicPr>
          <p:nvPr/>
        </p:nvPicPr>
        <p:blipFill>
          <a:blip r:embed="rId4"/>
          <a:srcRect/>
          <a:stretch>
            <a:fillRect/>
          </a:stretch>
        </p:blipFill>
        <p:spPr bwMode="auto">
          <a:xfrm>
            <a:off x="3979147" y="1156346"/>
            <a:ext cx="3125037" cy="1993218"/>
          </a:xfrm>
          <a:prstGeom prst="rect">
            <a:avLst/>
          </a:prstGeom>
          <a:noFill/>
        </p:spPr>
      </p:pic>
      <p:pic>
        <p:nvPicPr>
          <p:cNvPr id="38916" name="Picture 4" descr="Campana de Gauss en formación | mastermba"/>
          <p:cNvPicPr>
            <a:picLocks noChangeAspect="1" noChangeArrowheads="1"/>
          </p:cNvPicPr>
          <p:nvPr/>
        </p:nvPicPr>
        <p:blipFill>
          <a:blip r:embed="rId5"/>
          <a:srcRect/>
          <a:stretch>
            <a:fillRect/>
          </a:stretch>
        </p:blipFill>
        <p:spPr bwMode="auto">
          <a:xfrm>
            <a:off x="5081786" y="3239337"/>
            <a:ext cx="4062214" cy="1904163"/>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4.1 (Valores </a:t>
            </a:r>
            <a:r>
              <a:rPr lang="en-US" sz="3000" b="1" dirty="0" err="1">
                <a:solidFill>
                  <a:srgbClr val="F3F3F3"/>
                </a:solidFill>
                <a:latin typeface="Rajdhani"/>
                <a:ea typeface="Rajdhani"/>
                <a:cs typeface="Rajdhani"/>
                <a:sym typeface="Rajdhani"/>
              </a:rPr>
              <a:t>Atípicos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78522" y="1365728"/>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Valores </a:t>
            </a:r>
            <a:r>
              <a:rPr lang="en-US" sz="1600" b="1" dirty="0" err="1">
                <a:solidFill>
                  <a:schemeClr val="tx2"/>
                </a:solidFill>
                <a:latin typeface="Fira Sans Condensed Light" panose="020B0604020202020204" charset="0"/>
                <a:cs typeface="Times New Roman" panose="02020603050405020304" pitchFamily="18" charset="0"/>
              </a:rPr>
              <a:t>Atípicos</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dentro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este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4.1 (Valores </a:t>
            </a:r>
            <a:r>
              <a:rPr lang="en-US" sz="1600" b="1" dirty="0" err="1">
                <a:solidFill>
                  <a:schemeClr val="tx2"/>
                </a:solidFill>
                <a:latin typeface="Fira Sans Condensed Light" panose="020B0604020202020204" charset="0"/>
                <a:cs typeface="Times New Roman" panose="02020603050405020304" pitchFamily="18" charset="0"/>
              </a:rPr>
              <a:t>Atípicos</a:t>
            </a:r>
            <a:r>
              <a:rPr lang="en-US" sz="1600" b="1" dirty="0">
                <a:solidFill>
                  <a:schemeClr val="tx2"/>
                </a:solidFill>
                <a:latin typeface="Fira Sans Condensed Light" panose="020B0604020202020204" charset="0"/>
                <a:cs typeface="Times New Roman" panose="02020603050405020304" pitchFamily="18" charset="0"/>
              </a:rPr>
              <a:t>)</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Detalle precios y productos fabricados 2022</a:t>
            </a:r>
            <a:r>
              <a:rPr lang="en-US" sz="1600" b="1" dirty="0">
                <a:solidFill>
                  <a:schemeClr val="tx2"/>
                </a:solidFill>
                <a:latin typeface="Fira Sans Condensed Light" panose="020B0604020202020204" charset="0"/>
                <a:cs typeface="Times New Roman" panose="02020603050405020304" pitchFamily="18" charset="0"/>
              </a:rPr>
              <a:t>.xlsx</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métodos (Desviación Estándar y Rango Intercuartílico) para eliminar </a:t>
            </a:r>
            <a:r>
              <a:rPr lang="es-ES" sz="1600" b="1" dirty="0" err="1">
                <a:solidFill>
                  <a:schemeClr val="tx2"/>
                </a:solidFill>
                <a:latin typeface="Fira Sans Condensed Light" panose="020B0604020202020204" charset="0"/>
                <a:cs typeface="Times New Roman" panose="02020603050405020304" pitchFamily="18" charset="0"/>
              </a:rPr>
              <a:t>Outliers</a:t>
            </a:r>
            <a:r>
              <a:rPr lang="es-ES" sz="1600" b="1" dirty="0">
                <a:solidFill>
                  <a:schemeClr val="tx2"/>
                </a:solidFill>
                <a:latin typeface="Fira Sans Condensed Light" panose="020B0604020202020204" charset="0"/>
                <a:cs typeface="Times New Roman" panose="02020603050405020304" pitchFamily="18" charset="0"/>
              </a:rPr>
              <a:t>, </a:t>
            </a:r>
            <a:r>
              <a:rPr lang="es-ES" sz="1600" dirty="0">
                <a:solidFill>
                  <a:schemeClr val="tx2"/>
                </a:solidFill>
                <a:latin typeface="Fira Sans Condensed Light" panose="020B0604020202020204" charset="0"/>
                <a:cs typeface="Times New Roman" panose="02020603050405020304" pitchFamily="18" charset="0"/>
              </a:rPr>
              <a:t>comprobar con diagramas de caja por cada columna</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código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ya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sea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Enviar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al </a:t>
            </a:r>
            <a:r>
              <a:rPr lang="en-US" sz="1600" dirty="0" err="1">
                <a:solidFill>
                  <a:schemeClr val="tx2"/>
                </a:solidFill>
                <a:latin typeface="Fira Sans Condensed Light" panose="020B0604020202020204" charset="0"/>
                <a:cs typeface="Times New Roman" panose="02020603050405020304" pitchFamily="18" charset="0"/>
              </a:rPr>
              <a:t>correo</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col537014@colaborador.buap.mx</a:t>
            </a:r>
            <a:r>
              <a:rPr lang="en-US" sz="1600" dirty="0">
                <a:solidFill>
                  <a:schemeClr val="tx2"/>
                </a:solidFill>
                <a:latin typeface="Fira Sans Condensed Light" panose="020B0604020202020204" charset="0"/>
                <a:cs typeface="Times New Roman" panose="02020603050405020304" pitchFamily="18" charset="0"/>
              </a:rPr>
              <a:t>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err="1">
                <a:solidFill>
                  <a:schemeClr val="tx2"/>
                </a:solidFill>
                <a:latin typeface="Fira Sans Condensed Light" panose="020B0604020202020204" charset="0"/>
                <a:cs typeface="Times New Roman" panose="02020603050405020304" pitchFamily="18" charset="0"/>
              </a:rPr>
              <a:t>Fecha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Limite</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entrega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a:solidFill>
                  <a:srgbClr val="FFFF00"/>
                </a:solidFill>
                <a:latin typeface="Fira Sans Condensed Light" panose="020B0604020202020204" charset="0"/>
                <a:cs typeface="Times New Roman" panose="02020603050405020304" pitchFamily="18" charset="0"/>
              </a:rPr>
              <a:t>Viernes 31 de </a:t>
            </a:r>
            <a:r>
              <a:rPr lang="en-US" sz="1600" b="1" dirty="0" err="1">
                <a:solidFill>
                  <a:srgbClr val="FFFF00"/>
                </a:solidFill>
                <a:latin typeface="Fira Sans Condensed Light" panose="020B0604020202020204" charset="0"/>
                <a:cs typeface="Times New Roman" panose="02020603050405020304" pitchFamily="18" charset="0"/>
              </a:rPr>
              <a:t>enero</a:t>
            </a:r>
            <a:r>
              <a:rPr lang="en-US" sz="1600" b="1" dirty="0">
                <a:solidFill>
                  <a:srgbClr val="FFFF00"/>
                </a:solidFill>
                <a:latin typeface="Fira Sans Condensed Light" panose="020B0604020202020204" charset="0"/>
                <a:cs typeface="Times New Roman" panose="02020603050405020304" pitchFamily="18" charset="0"/>
              </a:rPr>
              <a:t> del 2025, a las 23:59 Hrs.</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CAB206F8-B51E-B0B9-2345-7B3D505484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93471628-6DD6-88B4-9395-746AC30B6F54}"/>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365DD4EB-3E40-0666-B94C-C9EB648D7CFC}"/>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4.2 (Valores </a:t>
            </a:r>
            <a:r>
              <a:rPr lang="en-US" sz="3000" b="1" dirty="0" err="1">
                <a:solidFill>
                  <a:srgbClr val="F3F3F3"/>
                </a:solidFill>
                <a:latin typeface="Rajdhani"/>
                <a:ea typeface="Rajdhani"/>
                <a:cs typeface="Rajdhani"/>
                <a:sym typeface="Rajdhani"/>
              </a:rPr>
              <a:t>Atípicos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573C64BA-8F2D-30B0-EFC8-3BA520812557}"/>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5035ED88-114F-D8BC-E3F8-CA48BD886430}"/>
              </a:ext>
            </a:extLst>
          </p:cNvPr>
          <p:cNvSpPr txBox="1"/>
          <p:nvPr/>
        </p:nvSpPr>
        <p:spPr>
          <a:xfrm>
            <a:off x="378522" y="1365728"/>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Valores </a:t>
            </a:r>
            <a:r>
              <a:rPr lang="en-US" sz="1600" b="1" dirty="0" err="1">
                <a:solidFill>
                  <a:schemeClr val="tx2"/>
                </a:solidFill>
                <a:latin typeface="Fira Sans Condensed Light" panose="020B0604020202020204" charset="0"/>
                <a:cs typeface="Times New Roman" panose="02020603050405020304" pitchFamily="18" charset="0"/>
              </a:rPr>
              <a:t>Atípicos</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dentro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este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4.2 (Valores </a:t>
            </a:r>
            <a:r>
              <a:rPr lang="en-US" sz="1600" b="1" dirty="0" err="1">
                <a:solidFill>
                  <a:schemeClr val="tx2"/>
                </a:solidFill>
                <a:latin typeface="Fira Sans Condensed Light" panose="020B0604020202020204" charset="0"/>
                <a:cs typeface="Times New Roman" panose="02020603050405020304" pitchFamily="18" charset="0"/>
              </a:rPr>
              <a:t>Atípicos</a:t>
            </a:r>
            <a:r>
              <a:rPr lang="en-US" sz="1600" b="1" dirty="0">
                <a:solidFill>
                  <a:schemeClr val="tx2"/>
                </a:solidFill>
                <a:latin typeface="Fira Sans Condensed Light" panose="020B0604020202020204" charset="0"/>
                <a:cs typeface="Times New Roman" panose="02020603050405020304" pitchFamily="18" charset="0"/>
              </a:rPr>
              <a:t>)</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país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asignado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 Cd. De México: </a:t>
            </a:r>
            <a:r>
              <a:rPr lang="en-US" sz="1600" b="1" dirty="0">
                <a:solidFill>
                  <a:schemeClr val="tx2"/>
                </a:solidFill>
                <a:latin typeface="Fira Sans Condensed Light" panose="020B0604020202020204" charset="0"/>
                <a:cs typeface="Times New Roman" panose="02020603050405020304" pitchFamily="18" charset="0"/>
              </a:rPr>
              <a:t>País.csv y Mexico.csv</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métodos (Desviación Estándar y Rango Intercuartílico) para eliminar </a:t>
            </a:r>
            <a:r>
              <a:rPr lang="es-ES" sz="1600" b="1" dirty="0" err="1">
                <a:solidFill>
                  <a:schemeClr val="tx2"/>
                </a:solidFill>
                <a:latin typeface="Fira Sans Condensed Light" panose="020B0604020202020204" charset="0"/>
                <a:cs typeface="Times New Roman" panose="02020603050405020304" pitchFamily="18" charset="0"/>
              </a:rPr>
              <a:t>Outliers</a:t>
            </a:r>
            <a:r>
              <a:rPr lang="es-ES" sz="1600" b="1" dirty="0">
                <a:solidFill>
                  <a:schemeClr val="tx2"/>
                </a:solidFill>
                <a:latin typeface="Fira Sans Condensed Light" panose="020B0604020202020204" charset="0"/>
                <a:cs typeface="Times New Roman" panose="02020603050405020304" pitchFamily="18" charset="0"/>
              </a:rPr>
              <a:t>, </a:t>
            </a:r>
            <a:r>
              <a:rPr lang="es-ES" sz="1600" dirty="0">
                <a:solidFill>
                  <a:schemeClr val="tx2"/>
                </a:solidFill>
                <a:latin typeface="Fira Sans Condensed Light" panose="020B0604020202020204" charset="0"/>
                <a:cs typeface="Times New Roman" panose="02020603050405020304" pitchFamily="18" charset="0"/>
              </a:rPr>
              <a:t>comprobar con diagramas de caja por cada columna</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código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ya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sea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Enviar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al </a:t>
            </a:r>
            <a:r>
              <a:rPr lang="en-US" sz="1600" dirty="0" err="1">
                <a:solidFill>
                  <a:schemeClr val="tx2"/>
                </a:solidFill>
                <a:latin typeface="Fira Sans Condensed Light" panose="020B0604020202020204" charset="0"/>
                <a:cs typeface="Times New Roman" panose="02020603050405020304" pitchFamily="18" charset="0"/>
              </a:rPr>
              <a:t>correo</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col537014@colaborador.buap.mx</a:t>
            </a:r>
            <a:r>
              <a:rPr lang="en-US" sz="1600" dirty="0">
                <a:solidFill>
                  <a:schemeClr val="tx2"/>
                </a:solidFill>
                <a:latin typeface="Fira Sans Condensed Light" panose="020B0604020202020204" charset="0"/>
                <a:cs typeface="Times New Roman" panose="02020603050405020304" pitchFamily="18" charset="0"/>
              </a:rPr>
              <a:t>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err="1">
                <a:solidFill>
                  <a:schemeClr val="tx2"/>
                </a:solidFill>
                <a:latin typeface="Fira Sans Condensed Light" panose="020B0604020202020204" charset="0"/>
                <a:cs typeface="Times New Roman" panose="02020603050405020304" pitchFamily="18" charset="0"/>
              </a:rPr>
              <a:t>Fecha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Limite</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entrega</a:t>
            </a:r>
            <a:r>
              <a:rPr lang="en-US" sz="1600" b="1">
                <a:solidFill>
                  <a:schemeClr val="tx2"/>
                </a:solidFill>
                <a:latin typeface="Fira Sans Condensed Light" panose="020B0604020202020204" charset="0"/>
                <a:cs typeface="Times New Roman" panose="02020603050405020304" pitchFamily="18" charset="0"/>
              </a:rPr>
              <a:t>: </a:t>
            </a:r>
            <a:r>
              <a:rPr lang="en-US" sz="1600" b="1">
                <a:solidFill>
                  <a:srgbClr val="FFFF00"/>
                </a:solidFill>
                <a:latin typeface="Fira Sans Condensed Light" panose="020B0604020202020204" charset="0"/>
                <a:cs typeface="Times New Roman" panose="02020603050405020304" pitchFamily="18" charset="0"/>
              </a:rPr>
              <a:t>Viernes 3</a:t>
            </a:r>
            <a:r>
              <a:rPr lang="en-US" sz="1600" b="1" dirty="0">
                <a:solidFill>
                  <a:srgbClr val="FFFF00"/>
                </a:solidFill>
                <a:latin typeface="Fira Sans Condensed Light" panose="020B0604020202020204" charset="0"/>
                <a:cs typeface="Times New Roman" panose="02020603050405020304" pitchFamily="18" charset="0"/>
              </a:rPr>
              <a:t>1</a:t>
            </a:r>
            <a:r>
              <a:rPr lang="en-US" sz="1600" b="1">
                <a:solidFill>
                  <a:srgbClr val="FFFF00"/>
                </a:solidFill>
                <a:latin typeface="Fira Sans Condensed Light" panose="020B0604020202020204" charset="0"/>
                <a:cs typeface="Times New Roman" panose="02020603050405020304" pitchFamily="18" charset="0"/>
              </a:rPr>
              <a:t> </a:t>
            </a:r>
            <a:r>
              <a:rPr lang="en-US" sz="1600" b="1" dirty="0">
                <a:solidFill>
                  <a:srgbClr val="FFFF00"/>
                </a:solidFill>
                <a:latin typeface="Fira Sans Condensed Light" panose="020B0604020202020204" charset="0"/>
                <a:cs typeface="Times New Roman" panose="02020603050405020304" pitchFamily="18" charset="0"/>
              </a:rPr>
              <a:t>de </a:t>
            </a:r>
            <a:r>
              <a:rPr lang="en-US" sz="1600" b="1" dirty="0" err="1">
                <a:solidFill>
                  <a:srgbClr val="FFFF00"/>
                </a:solidFill>
                <a:latin typeface="Fira Sans Condensed Light" panose="020B0604020202020204" charset="0"/>
                <a:cs typeface="Times New Roman" panose="02020603050405020304" pitchFamily="18" charset="0"/>
              </a:rPr>
              <a:t>enero</a:t>
            </a:r>
            <a:r>
              <a:rPr lang="en-US" sz="1600" b="1" dirty="0">
                <a:solidFill>
                  <a:srgbClr val="FFFF00"/>
                </a:solidFill>
                <a:latin typeface="Fira Sans Condensed Light" panose="020B0604020202020204" charset="0"/>
                <a:cs typeface="Times New Roman" panose="02020603050405020304" pitchFamily="18" charset="0"/>
              </a:rPr>
              <a:t> del 2025, a las 23:59 Hrs.</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E5F7E74C-D074-DFC3-995E-34E81E26BFD5}"/>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FDED1206-7707-1428-4632-2C4522CCE7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5492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24578" name="Picture 2" descr="Qué es un Modelo de Analítica de Datos? - Northware"/>
          <p:cNvPicPr>
            <a:picLocks noChangeAspect="1" noChangeArrowheads="1"/>
          </p:cNvPicPr>
          <p:nvPr/>
        </p:nvPicPr>
        <p:blipFill>
          <a:blip r:embed="rId3"/>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91F1C88C-6A24-28C0-4CBA-C67E35BCA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a:cxnSpLocks/>
          </p:cNvCxnSpPr>
          <p:nvPr/>
        </p:nvCxnSpPr>
        <p:spPr>
          <a:xfrm>
            <a:off x="4594711" y="1699846"/>
            <a:ext cx="0" cy="2039816"/>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noGrp="1"/>
          </p:cNvSpPr>
          <p:nvPr>
            <p:ph type="subTitle" idx="1"/>
          </p:nvPr>
        </p:nvSpPr>
        <p:spPr>
          <a:xfrm>
            <a:off x="4594711" y="1716157"/>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“Los datos se están convirtiendo en la nueva materia prima de los negocios.”   </a:t>
            </a:r>
          </a:p>
          <a:p>
            <a:pPr algn="l"/>
            <a:r>
              <a:rPr lang="es-ES" dirty="0"/>
              <a:t>       </a:t>
            </a:r>
          </a:p>
          <a:p>
            <a:pPr algn="l"/>
            <a:r>
              <a:rPr lang="es-ES" dirty="0"/>
              <a:t>                                               –Craig </a:t>
            </a:r>
            <a:r>
              <a:rPr lang="es-ES" dirty="0" err="1"/>
              <a:t>Mundie</a:t>
            </a:r>
            <a:endParaRPr lang="es-ES" dirty="0"/>
          </a:p>
          <a:p>
            <a:pPr algn="l"/>
            <a:endParaRPr lang="es-ES" dirty="0"/>
          </a:p>
          <a:p>
            <a:pPr algn="l"/>
            <a:r>
              <a:rPr lang="es-ES" dirty="0"/>
              <a:t> </a:t>
            </a:r>
            <a:r>
              <a:rPr lang="es-ES" b="1" dirty="0"/>
              <a:t>“La interfaz de usuario es como un chiste: si tienes que explicarla, entonces no es tan buena.”   </a:t>
            </a:r>
          </a:p>
          <a:p>
            <a:pPr algn="l"/>
            <a:r>
              <a:rPr lang="es-ES" dirty="0"/>
              <a:t>       </a:t>
            </a:r>
          </a:p>
          <a:p>
            <a:pPr algn="l"/>
            <a:r>
              <a:rPr lang="es-ES" dirty="0"/>
              <a:t>                                               –Martín </a:t>
            </a:r>
            <a:r>
              <a:rPr lang="es-ES" dirty="0" err="1"/>
              <a:t>LeBlanc</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3"/>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D65EA074-15B0-6137-A4BF-F0353DE8EC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E4859AB4-4838-CA67-0F39-6220B6DB9127}"/>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7EDEFEEA-3C06-CAA8-C94D-A2E794445C7A}"/>
              </a:ext>
            </a:extLst>
          </p:cNvPr>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a:extLst>
              <a:ext uri="{FF2B5EF4-FFF2-40B4-BE49-F238E27FC236}">
                <a16:creationId xmlns:a16="http://schemas.microsoft.com/office/drawing/2014/main" id="{FE2DC821-8B87-B75A-E52C-C54D7645CA57}"/>
              </a:ext>
            </a:extLst>
          </p:cNvPr>
          <p:cNvSpPr txBox="1">
            <a:spLocks noGrp="1"/>
          </p:cNvSpPr>
          <p:nvPr>
            <p:ph type="subTitle" idx="1"/>
          </p:nvPr>
        </p:nvSpPr>
        <p:spPr>
          <a:xfrm>
            <a:off x="4917750" y="3290549"/>
            <a:ext cx="3425700" cy="437389"/>
          </a:xfrm>
          <a:prstGeom prst="rect">
            <a:avLst/>
          </a:prstGeom>
        </p:spPr>
        <p:txBody>
          <a:bodyPr spcFirstLastPara="1" wrap="square" lIns="91425" tIns="91425" rIns="91425" bIns="91425" anchor="t" anchorCtr="0">
            <a:noAutofit/>
          </a:bodyPr>
          <a:lstStyle/>
          <a:p>
            <a:pPr marL="146050" lvl="0" indent="0">
              <a:buSzPts val="1300"/>
            </a:pPr>
            <a:r>
              <a:rPr lang="es-ES" dirty="0"/>
              <a:t>  -Valores Nulos</a:t>
            </a:r>
          </a:p>
        </p:txBody>
      </p:sp>
      <p:sp>
        <p:nvSpPr>
          <p:cNvPr id="176" name="Google Shape;176;p30">
            <a:extLst>
              <a:ext uri="{FF2B5EF4-FFF2-40B4-BE49-F238E27FC236}">
                <a16:creationId xmlns:a16="http://schemas.microsoft.com/office/drawing/2014/main" id="{E280BEB7-A1A6-B02C-4106-748D4ED355D5}"/>
              </a:ext>
            </a:extLst>
          </p:cNvPr>
          <p:cNvSpPr txBox="1">
            <a:spLocks noGrp="1"/>
          </p:cNvSpPr>
          <p:nvPr>
            <p:ph type="title" idx="2"/>
          </p:nvPr>
        </p:nvSpPr>
        <p:spPr>
          <a:xfrm>
            <a:off x="4849169" y="1001125"/>
            <a:ext cx="2234743"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cxnSp>
        <p:nvCxnSpPr>
          <p:cNvPr id="177" name="Google Shape;177;p30">
            <a:extLst>
              <a:ext uri="{FF2B5EF4-FFF2-40B4-BE49-F238E27FC236}">
                <a16:creationId xmlns:a16="http://schemas.microsoft.com/office/drawing/2014/main" id="{D220A1DA-DEEE-1C2A-F283-4C2D194E4F22}"/>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a:extLst>
              <a:ext uri="{FF2B5EF4-FFF2-40B4-BE49-F238E27FC236}">
                <a16:creationId xmlns:a16="http://schemas.microsoft.com/office/drawing/2014/main" id="{37379171-BBFB-2D0B-B993-C6DF6103A2A3}"/>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F105DAAB-A01A-2039-5C56-FFA096E32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297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5506494" y="1537397"/>
            <a:ext cx="3486779" cy="3104942"/>
          </a:xfrm>
          <a:prstGeom prst="rect">
            <a:avLst/>
          </a:prstGeom>
          <a:noFill/>
          <a:ln>
            <a:noFill/>
          </a:ln>
        </p:spPr>
        <p:txBody>
          <a:bodyPr spcFirstLastPara="1" wrap="square" lIns="91425" tIns="182875" rIns="91425" bIns="0" anchor="t" anchorCtr="0">
            <a:noAutofit/>
          </a:bodyPr>
          <a:lstStyle/>
          <a:p>
            <a:pPr algn="just"/>
            <a:r>
              <a:rPr lang="es-ES" sz="1600" dirty="0">
                <a:solidFill>
                  <a:schemeClr val="tx2"/>
                </a:solidFill>
                <a:latin typeface="Fira Sans Condensed Light" panose="020B0604020202020204" charset="0"/>
                <a:cs typeface="Times New Roman" panose="02020603050405020304" pitchFamily="18" charset="0"/>
              </a:rPr>
              <a:t>En la gran mayoría de datos con la que trabajemos es muy probable que nos encontremos con valores perdidos, esto es algo muy normal. El valor faltante puede aparecer de distintas formas por ejemplo como un signo de </a:t>
            </a:r>
            <a:r>
              <a:rPr lang="es-ES" sz="1600" b="1" dirty="0">
                <a:solidFill>
                  <a:schemeClr val="tx2"/>
                </a:solidFill>
                <a:latin typeface="Fira Sans Condensed Light" panose="020B0604020202020204" charset="0"/>
                <a:cs typeface="Times New Roman" panose="02020603050405020304" pitchFamily="18" charset="0"/>
              </a:rPr>
              <a:t>interrogación,</a:t>
            </a:r>
            <a:r>
              <a:rPr lang="es-ES" sz="1600" dirty="0">
                <a:solidFill>
                  <a:schemeClr val="tx2"/>
                </a:solidFill>
                <a:latin typeface="Fira Sans Condensed Light" panose="020B0604020202020204" charset="0"/>
                <a:cs typeface="Times New Roman" panose="02020603050405020304" pitchFamily="18" charset="0"/>
              </a:rPr>
              <a:t> o </a:t>
            </a:r>
            <a:r>
              <a:rPr lang="es-ES" sz="1600" b="1" dirty="0">
                <a:solidFill>
                  <a:schemeClr val="tx2"/>
                </a:solidFill>
                <a:latin typeface="Fira Sans Condensed Light" panose="020B0604020202020204" charset="0"/>
                <a:cs typeface="Times New Roman" panose="02020603050405020304" pitchFamily="18" charset="0"/>
              </a:rPr>
              <a:t>N/A</a:t>
            </a:r>
            <a:r>
              <a:rPr lang="es-ES" sz="1600" dirty="0">
                <a:solidFill>
                  <a:schemeClr val="tx2"/>
                </a:solidFill>
                <a:latin typeface="Fira Sans Condensed Light" panose="020B0604020202020204" charset="0"/>
                <a:cs typeface="Times New Roman" panose="02020603050405020304" pitchFamily="18" charset="0"/>
              </a:rPr>
              <a:t>, como un </a:t>
            </a:r>
            <a:r>
              <a:rPr lang="es-ES" sz="1600" b="1" dirty="0">
                <a:solidFill>
                  <a:schemeClr val="tx2"/>
                </a:solidFill>
                <a:latin typeface="Fira Sans Condensed Light" panose="020B0604020202020204" charset="0"/>
                <a:cs typeface="Times New Roman" panose="02020603050405020304" pitchFamily="18" charset="0"/>
              </a:rPr>
              <a:t>0</a:t>
            </a:r>
            <a:r>
              <a:rPr lang="es-ES" sz="1600" dirty="0">
                <a:solidFill>
                  <a:schemeClr val="tx2"/>
                </a:solidFill>
                <a:latin typeface="Fira Sans Condensed Light" panose="020B0604020202020204" charset="0"/>
                <a:cs typeface="Times New Roman" panose="02020603050405020304" pitchFamily="18" charset="0"/>
              </a:rPr>
              <a:t> o simplemente como una </a:t>
            </a:r>
            <a:r>
              <a:rPr lang="es-ES" sz="1600" b="1" dirty="0">
                <a:solidFill>
                  <a:schemeClr val="tx2"/>
                </a:solidFill>
                <a:latin typeface="Fira Sans Condensed Light" panose="020B0604020202020204" charset="0"/>
                <a:cs typeface="Times New Roman" panose="02020603050405020304" pitchFamily="18" charset="0"/>
              </a:rPr>
              <a:t>celda en blanco</a:t>
            </a:r>
            <a:r>
              <a:rPr lang="es-ES" sz="1600" dirty="0">
                <a:solidFill>
                  <a:schemeClr val="tx2"/>
                </a:solidFill>
                <a:latin typeface="Fira Sans Condensed Light" panose="020B0604020202020204" charset="0"/>
                <a:cs typeface="Times New Roman" panose="02020603050405020304" pitchFamily="18" charset="0"/>
              </a:rPr>
              <a:t>, pero en su mayoría nos lo encontramos representado como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NaN</a:t>
            </a:r>
            <a:r>
              <a:rPr lang="es-ES" sz="1600" dirty="0">
                <a:solidFill>
                  <a:schemeClr val="tx2"/>
                </a:solidFill>
                <a:latin typeface="Fira Sans Condensed Light" panose="020B0604020202020204" charset="0"/>
                <a:cs typeface="Times New Roman" panose="02020603050405020304" pitchFamily="18" charset="0"/>
              </a:rPr>
              <a:t> que se refiere a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no un número</a:t>
            </a:r>
            <a:r>
              <a:rPr lang="es-ES" sz="1600" dirty="0">
                <a:solidFill>
                  <a:schemeClr val="tx2"/>
                </a:solidFill>
                <a:latin typeface="Fira Sans Condensed Light" panose="020B0604020202020204" charset="0"/>
                <a:cs typeface="Times New Roman" panose="02020603050405020304" pitchFamily="18" charset="0"/>
              </a:rPr>
              <a:t>”</a:t>
            </a:r>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6" name="Picture 2"/>
          <p:cNvPicPr>
            <a:picLocks noChangeAspect="1" noChangeArrowheads="1"/>
          </p:cNvPicPr>
          <p:nvPr/>
        </p:nvPicPr>
        <p:blipFill>
          <a:blip r:embed="rId3"/>
          <a:srcRect/>
          <a:stretch>
            <a:fillRect/>
          </a:stretch>
        </p:blipFill>
        <p:spPr bwMode="auto">
          <a:xfrm>
            <a:off x="382675" y="1557058"/>
            <a:ext cx="4842468" cy="3107742"/>
          </a:xfrm>
          <a:prstGeom prst="rect">
            <a:avLst/>
          </a:prstGeom>
          <a:noFill/>
          <a:ln w="9525">
            <a:noFill/>
            <a:miter lim="800000"/>
            <a:headEnd/>
            <a:tailEnd/>
          </a:ln>
          <a:effectLst/>
        </p:spPr>
      </p:pic>
      <p:pic>
        <p:nvPicPr>
          <p:cNvPr id="2" name="Picture 2" descr="Virtual Horizon BUAP">
            <a:extLst>
              <a:ext uri="{FF2B5EF4-FFF2-40B4-BE49-F238E27FC236}">
                <a16:creationId xmlns:a16="http://schemas.microsoft.com/office/drawing/2014/main" id="{3BF42D17-1801-D6A4-5E18-008C6D9966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050" name="Picture 2"/>
          <p:cNvPicPr>
            <a:picLocks noChangeAspect="1" noChangeArrowheads="1"/>
          </p:cNvPicPr>
          <p:nvPr/>
        </p:nvPicPr>
        <p:blipFill>
          <a:blip r:embed="rId3"/>
          <a:srcRect l="2208"/>
          <a:stretch>
            <a:fillRect/>
          </a:stretch>
        </p:blipFill>
        <p:spPr bwMode="auto">
          <a:xfrm>
            <a:off x="4079631" y="1431472"/>
            <a:ext cx="4826141" cy="3125049"/>
          </a:xfrm>
          <a:prstGeom prst="rect">
            <a:avLst/>
          </a:prstGeom>
          <a:noFill/>
          <a:ln w="9525">
            <a:noFill/>
            <a:miter lim="800000"/>
            <a:headEnd/>
            <a:tailEnd/>
          </a:ln>
          <a:effectLst/>
        </p:spPr>
      </p:pic>
      <p:sp>
        <p:nvSpPr>
          <p:cNvPr id="10" name="Google Shape;1603;p42"/>
          <p:cNvSpPr txBox="1"/>
          <p:nvPr/>
        </p:nvSpPr>
        <p:spPr>
          <a:xfrm>
            <a:off x="321547" y="1517300"/>
            <a:ext cx="3486779" cy="2713056"/>
          </a:xfrm>
          <a:prstGeom prst="rect">
            <a:avLst/>
          </a:prstGeom>
          <a:noFill/>
          <a:ln>
            <a:noFill/>
          </a:ln>
        </p:spPr>
        <p:txBody>
          <a:bodyPr spcFirstLastPara="1" wrap="square" lIns="91425" tIns="182875" rIns="91425" bIns="0" anchor="t" anchorCtr="0">
            <a:noAutofit/>
          </a:bodyPr>
          <a:lstStyle/>
          <a:p>
            <a:pPr algn="just"/>
            <a:r>
              <a:rPr lang="es-ES" sz="1600" dirty="0">
                <a:solidFill>
                  <a:schemeClr val="tx2"/>
                </a:solidFill>
                <a:latin typeface="Fira Sans Condensed Light" panose="020B0604020202020204" charset="0"/>
                <a:cs typeface="Times New Roman" panose="02020603050405020304" pitchFamily="18" charset="0"/>
              </a:rPr>
              <a:t>Existen muchas maneras para corregir esto y todo dependerá de la persona que este analizando y obviamente del problema en sí para seleccionar cual es la mejor opción para aplicar. Las opciones típicas que debes considerar son las siguientes:</a:t>
            </a:r>
          </a:p>
        </p:txBody>
      </p:sp>
      <p:pic>
        <p:nvPicPr>
          <p:cNvPr id="2" name="Picture 2" descr="Virtual Horizon BUAP">
            <a:extLst>
              <a:ext uri="{FF2B5EF4-FFF2-40B4-BE49-F238E27FC236}">
                <a16:creationId xmlns:a16="http://schemas.microsoft.com/office/drawing/2014/main" id="{23A48E5B-A6E1-A8A3-CBF3-37CAD9D568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Propuesta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Software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58531" y="1347268"/>
            <a:ext cx="8297802" cy="322762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tx2"/>
                </a:solidFill>
                <a:latin typeface="Fira Sans Condensed Light" panose="020B0604020202020204" charset="0"/>
                <a:cs typeface="Times New Roman" panose="02020603050405020304" pitchFamily="18" charset="0"/>
              </a:rPr>
              <a:t>1. TÍTULO DE LA PROPUESTA</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•Nombre del proyecto</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Un nombre claro y conciso para el software.</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•Fecha</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La fecha de la propuesta.</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2. RESUMEN EJECUTIVO</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•Descripción breve</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Resumen general del proyecto, los problemas que se van a solucionar y los    objetivos principales del software.</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•Beneficios</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Beneficios clave para el cliente o la organización que contratará el desarrollo.</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OBJETIVOS DEL PROYECTO</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•Objetivo general</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Qué se espera lograr con el desarrollo del software.</a:t>
            </a: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•Objetivos específicos</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Detallar los objetivos específicos del software (funciones principales, áreas que se van a abordar, etc.).</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4806E390-D5DD-DB09-6F57-C29AE55374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 -Valores Atípicos</a:t>
            </a:r>
          </a:p>
          <a:p>
            <a:pPr marL="146050" indent="0">
              <a:buSzPts val="1300"/>
            </a:pPr>
            <a:r>
              <a:rPr lang="es-ES" dirty="0"/>
              <a:t> </a:t>
            </a:r>
            <a:endParaRPr dirty="0"/>
          </a:p>
        </p:txBody>
      </p:sp>
      <p:sp>
        <p:nvSpPr>
          <p:cNvPr id="176" name="Google Shape;176;p30"/>
          <p:cNvSpPr txBox="1">
            <a:spLocks noGrp="1"/>
          </p:cNvSpPr>
          <p:nvPr>
            <p:ph type="title" idx="2"/>
          </p:nvPr>
        </p:nvSpPr>
        <p:spPr>
          <a:xfrm>
            <a:off x="4849170" y="1001125"/>
            <a:ext cx="2114338"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05</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16F27D7C-CA7E-DCEC-6B39-FDBCB60C6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536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OUTLIERS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17300"/>
            <a:ext cx="3486779" cy="2713056"/>
          </a:xfrm>
          <a:prstGeom prst="rect">
            <a:avLst/>
          </a:prstGeom>
          <a:noFill/>
          <a:ln>
            <a:noFill/>
          </a:ln>
        </p:spPr>
        <p:txBody>
          <a:bodyPr spcFirstLastPara="1" wrap="square" lIns="91425" tIns="182875" rIns="91425" bIns="0" anchor="t" anchorCtr="0">
            <a:noAutofit/>
          </a:bodyPr>
          <a:lstStyle/>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Un </a:t>
            </a:r>
            <a:r>
              <a:rPr lang="es-ES" b="1" dirty="0" err="1">
                <a:solidFill>
                  <a:schemeClr val="tx2"/>
                </a:solidFill>
                <a:latin typeface="Fira Sans Condensed Light" panose="020B0604020202020204" charset="0"/>
                <a:cs typeface="Times New Roman" panose="02020603050405020304" pitchFamily="18" charset="0"/>
              </a:rPr>
              <a:t>outlier</a:t>
            </a:r>
            <a:r>
              <a:rPr lang="es-ES" b="1" dirty="0">
                <a:solidFill>
                  <a:schemeClr val="bg1">
                    <a:lumMod val="60000"/>
                    <a:lumOff val="40000"/>
                  </a:schemeClr>
                </a:solidFill>
                <a:latin typeface="Fira Sans Condensed Light" panose="020B0604020202020204" charset="0"/>
                <a:cs typeface="Times New Roman" panose="02020603050405020304" pitchFamily="18" charset="0"/>
              </a:rPr>
              <a:t> </a:t>
            </a:r>
            <a:r>
              <a:rPr lang="es-ES" dirty="0">
                <a:solidFill>
                  <a:schemeClr val="bg1">
                    <a:lumMod val="60000"/>
                    <a:lumOff val="40000"/>
                  </a:schemeClr>
                </a:solidFill>
                <a:latin typeface="Fira Sans Condensed Light" panose="020B0604020202020204" charset="0"/>
                <a:cs typeface="Times New Roman" panose="02020603050405020304" pitchFamily="18" charset="0"/>
              </a:rPr>
              <a:t>es una observación anormal y extrema en una muestra estadística o serie temporal de datos que puede afectar potencialmente a la estimación de los parámetros del mismo.</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 Los valores atípicos pueden ser indicativos de datos que pertenecen a una población diferente del resto de las muestras establecidas.</a:t>
            </a:r>
          </a:p>
        </p:txBody>
      </p:sp>
      <p:pic>
        <p:nvPicPr>
          <p:cNvPr id="2" name="Picture 2" descr="Curso de ESTADESTECA MAL: 3. ¿Tus datos son muy feos? Qué hacer con los  outliers | Fernando Blanco, PhD"/>
          <p:cNvPicPr>
            <a:picLocks noChangeAspect="1" noChangeArrowheads="1"/>
          </p:cNvPicPr>
          <p:nvPr/>
        </p:nvPicPr>
        <p:blipFill>
          <a:blip r:embed="rId4"/>
          <a:srcRect/>
          <a:stretch>
            <a:fillRect/>
          </a:stretch>
        </p:blipFill>
        <p:spPr bwMode="auto">
          <a:xfrm>
            <a:off x="4004095" y="1073499"/>
            <a:ext cx="5001050" cy="3890387"/>
          </a:xfrm>
          <a:prstGeom prst="rect">
            <a:avLst/>
          </a:prstGeom>
          <a:noFill/>
        </p:spPr>
      </p:pic>
    </p:spTree>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8083</TotalTime>
  <Words>933</Words>
  <Application>Microsoft Office PowerPoint</Application>
  <PresentationFormat>Presentación en pantalla (16:9)</PresentationFormat>
  <Paragraphs>137</Paragraphs>
  <Slides>13</Slides>
  <Notes>13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Anton</vt:lpstr>
      <vt:lpstr>Fira Sans Condensed Light</vt:lpstr>
      <vt:lpstr>Rajdhani</vt:lpstr>
      <vt:lpstr>Advent Pro Light</vt:lpstr>
      <vt:lpstr>Arial</vt:lpstr>
      <vt:lpstr>Ai Tech Agency by Slidesgo</vt:lpstr>
      <vt:lpstr>Presentación de PowerPoint</vt:lpstr>
      <vt:lpstr>Bienvenida</vt:lpstr>
      <vt:lpstr>Presentación de PowerPoint</vt:lpstr>
      <vt:lpstr>CLASE ANTERIOR</vt:lpstr>
      <vt:lpstr>Presentación de PowerPoint</vt:lpstr>
      <vt:lpstr>Presentación de PowerPoint</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298</cp:revision>
  <dcterms:modified xsi:type="dcterms:W3CDTF">2025-01-29T16:40:49Z</dcterms:modified>
</cp:coreProperties>
</file>