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8"/>
  </p:notesMasterIdLst>
  <p:sldIdLst>
    <p:sldId id="256" r:id="rId2"/>
    <p:sldId id="357" r:id="rId3"/>
    <p:sldId id="358" r:id="rId4"/>
    <p:sldId id="364" r:id="rId5"/>
    <p:sldId id="374" r:id="rId6"/>
    <p:sldId id="395" r:id="rId7"/>
    <p:sldId id="396" r:id="rId8"/>
    <p:sldId id="397" r:id="rId9"/>
    <p:sldId id="398" r:id="rId10"/>
    <p:sldId id="390" r:id="rId11"/>
    <p:sldId id="391" r:id="rId12"/>
    <p:sldId id="399" r:id="rId13"/>
    <p:sldId id="400" r:id="rId14"/>
    <p:sldId id="389" r:id="rId15"/>
    <p:sldId id="432" r:id="rId16"/>
    <p:sldId id="404" r:id="rId17"/>
    <p:sldId id="405" r:id="rId18"/>
    <p:sldId id="406" r:id="rId19"/>
    <p:sldId id="407" r:id="rId20"/>
    <p:sldId id="408" r:id="rId21"/>
    <p:sldId id="409" r:id="rId22"/>
    <p:sldId id="410" r:id="rId23"/>
    <p:sldId id="411" r:id="rId24"/>
    <p:sldId id="412" r:id="rId25"/>
    <p:sldId id="425" r:id="rId26"/>
    <p:sldId id="394" r:id="rId27"/>
  </p:sldIdLst>
  <p:sldSz cx="9144000" cy="5143500" type="screen16x9"/>
  <p:notesSz cx="6858000" cy="9144000"/>
  <p:embeddedFontLst>
    <p:embeddedFont>
      <p:font typeface="Advent Pro Light" panose="020B0604020202020204" charset="0"/>
      <p:regular r:id="rId29"/>
      <p:bold r:id="rId30"/>
    </p:embeddedFont>
    <p:embeddedFont>
      <p:font typeface="Anton" pitchFamily="2" charset="0"/>
      <p:regular r:id="rId31"/>
    </p:embeddedFont>
    <p:embeddedFont>
      <p:font typeface="Cambria Math" panose="02040503050406030204" pitchFamily="18" charset="0"/>
      <p:regular r:id="rId32"/>
    </p:embeddedFont>
    <p:embeddedFont>
      <p:font typeface="Fira Sans Condensed Light" panose="020B0403050000020004" pitchFamily="34" charset="0"/>
      <p:regular r:id="rId33"/>
      <p:bold r:id="rId34"/>
      <p:italic r:id="rId35"/>
      <p:boldItalic r:id="rId36"/>
    </p:embeddedFont>
    <p:embeddedFont>
      <p:font typeface="Rajdhani" panose="020B0604020202020204" charset="0"/>
      <p:regular r:id="rId37"/>
      <p:bold r:id="rId38"/>
    </p:embeddedFont>
    <p:embeddedFont>
      <p:font typeface="Segoe UI Semilight" panose="020B0402040204020203" pitchFamily="34" charset="0"/>
      <p:regular r:id="rId39"/>
      <p: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09" autoAdjust="0"/>
  </p:normalViewPr>
  <p:slideViewPr>
    <p:cSldViewPr snapToGrid="0">
      <p:cViewPr varScale="1">
        <p:scale>
          <a:sx n="82" d="100"/>
          <a:sy n="82" d="100"/>
        </p:scale>
        <p:origin x="10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6612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6612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2639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6492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6612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281CCD0E-4A7B-6173-26B5-5EE79FB1E832}"/>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AC5E6AE7-3522-8C7A-9D16-0C6ED10010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A4FC069D-B8D1-FAD7-E015-561765E4E4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650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9669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40939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59345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3322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7925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48617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2107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33185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05166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0665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5129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8510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9579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16589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1823207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2741031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916225"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6" name="Google Shape;76;p18"/>
          <p:cNvSpPr txBox="1">
            <a:spLocks noGrp="1"/>
          </p:cNvSpPr>
          <p:nvPr>
            <p:ph type="subTitle" idx="1"/>
          </p:nvPr>
        </p:nvSpPr>
        <p:spPr>
          <a:xfrm>
            <a:off x="786275" y="19094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77" name="Google Shape;77;p18"/>
          <p:cNvSpPr txBox="1">
            <a:spLocks noGrp="1"/>
          </p:cNvSpPr>
          <p:nvPr>
            <p:ph type="title" idx="2"/>
          </p:nvPr>
        </p:nvSpPr>
        <p:spPr>
          <a:xfrm>
            <a:off x="6298374"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8" name="Google Shape;78;p18"/>
          <p:cNvSpPr txBox="1">
            <a:spLocks noGrp="1"/>
          </p:cNvSpPr>
          <p:nvPr>
            <p:ph type="subTitle" idx="3"/>
          </p:nvPr>
        </p:nvSpPr>
        <p:spPr>
          <a:xfrm>
            <a:off x="6080425"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79" name="Google Shape;79;p18"/>
          <p:cNvSpPr txBox="1">
            <a:spLocks noGrp="1"/>
          </p:cNvSpPr>
          <p:nvPr>
            <p:ph type="title" idx="4"/>
          </p:nvPr>
        </p:nvSpPr>
        <p:spPr>
          <a:xfrm>
            <a:off x="3607299"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0" name="Google Shape;80;p18"/>
          <p:cNvSpPr txBox="1">
            <a:spLocks noGrp="1"/>
          </p:cNvSpPr>
          <p:nvPr>
            <p:ph type="subTitle" idx="5"/>
          </p:nvPr>
        </p:nvSpPr>
        <p:spPr>
          <a:xfrm>
            <a:off x="3389350"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1" name="Google Shape;81;p18"/>
          <p:cNvSpPr txBox="1">
            <a:spLocks noGrp="1"/>
          </p:cNvSpPr>
          <p:nvPr>
            <p:ph type="title" idx="6"/>
          </p:nvPr>
        </p:nvSpPr>
        <p:spPr>
          <a:xfrm>
            <a:off x="3607299"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2" name="Google Shape;82;p18"/>
          <p:cNvSpPr txBox="1">
            <a:spLocks noGrp="1"/>
          </p:cNvSpPr>
          <p:nvPr>
            <p:ph type="subTitle" idx="7"/>
          </p:nvPr>
        </p:nvSpPr>
        <p:spPr>
          <a:xfrm>
            <a:off x="3389350"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3" name="Google Shape;83;p18"/>
          <p:cNvSpPr txBox="1">
            <a:spLocks noGrp="1"/>
          </p:cNvSpPr>
          <p:nvPr>
            <p:ph type="title" idx="8"/>
          </p:nvPr>
        </p:nvSpPr>
        <p:spPr>
          <a:xfrm>
            <a:off x="916225"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4" name="Google Shape;84;p18"/>
          <p:cNvSpPr txBox="1">
            <a:spLocks noGrp="1"/>
          </p:cNvSpPr>
          <p:nvPr>
            <p:ph type="subTitle" idx="9"/>
          </p:nvPr>
        </p:nvSpPr>
        <p:spPr>
          <a:xfrm>
            <a:off x="786325" y="33322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5" name="Google Shape;85;p18"/>
          <p:cNvSpPr txBox="1">
            <a:spLocks noGrp="1"/>
          </p:cNvSpPr>
          <p:nvPr>
            <p:ph type="title" idx="13"/>
          </p:nvPr>
        </p:nvSpPr>
        <p:spPr>
          <a:xfrm>
            <a:off x="6495924" y="3872763"/>
            <a:ext cx="1446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6" name="Google Shape;86;p18"/>
          <p:cNvSpPr txBox="1">
            <a:spLocks noGrp="1"/>
          </p:cNvSpPr>
          <p:nvPr>
            <p:ph type="subTitle" idx="14"/>
          </p:nvPr>
        </p:nvSpPr>
        <p:spPr>
          <a:xfrm>
            <a:off x="6080425"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7" name="Google Shape;87;p18"/>
          <p:cNvSpPr txBox="1">
            <a:spLocks noGrp="1"/>
          </p:cNvSpPr>
          <p:nvPr>
            <p:ph type="title" idx="15"/>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252603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9" r:id="rId3"/>
    <p:sldLayoutId id="2147483666" r:id="rId4"/>
    <p:sldLayoutId id="2147483667" r:id="rId5"/>
    <p:sldLayoutId id="2147483673" r:id="rId6"/>
    <p:sldLayoutId id="2147483674" r:id="rId7"/>
    <p:sldLayoutId id="214748367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hyperlink" Target="http://insideairbnb.com/get-the-data/"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39787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ISTI202</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Inteligencia de Negocios</a:t>
            </a: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2000" b="1">
                <a:solidFill>
                  <a:schemeClr val="tx2"/>
                </a:solidFill>
                <a:latin typeface="Fira Sans Condensed Light" panose="020B0604020202020204" charset="0"/>
                <a:cs typeface="Times New Roman" panose="02020603050405020304" pitchFamily="18" charset="0"/>
              </a:rPr>
              <a:t>                         </a:t>
            </a:r>
            <a:r>
              <a:rPr lang="es-ES" sz="1600" b="1">
                <a:solidFill>
                  <a:schemeClr val="tx2"/>
                </a:solidFill>
                <a:latin typeface="Fira Sans Condensed Light" panose="020B0604020202020204" charset="0"/>
                <a:cs typeface="Times New Roman" panose="02020603050405020304" pitchFamily="18" charset="0"/>
              </a:rPr>
              <a:t>24 </a:t>
            </a:r>
            <a:r>
              <a:rPr lang="es-ES" sz="1600" b="1" dirty="0">
                <a:solidFill>
                  <a:schemeClr val="tx2"/>
                </a:solidFill>
                <a:latin typeface="Fira Sans Condensed Light" panose="020B0604020202020204" charset="0"/>
                <a:cs typeface="Times New Roman" panose="02020603050405020304" pitchFamily="18" charset="0"/>
              </a:rPr>
              <a:t>de Marzo del 2025</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pic>
        <p:nvPicPr>
          <p:cNvPr id="1026" name="Picture 2" descr="Virtual Horizon BUAP">
            <a:extLst>
              <a:ext uri="{FF2B5EF4-FFF2-40B4-BE49-F238E27FC236}">
                <a16:creationId xmlns:a16="http://schemas.microsoft.com/office/drawing/2014/main" id="{171633F6-0612-2C83-AC54-6A799E307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07953"/>
            <a:ext cx="3597147" cy="18201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349985" y="869059"/>
            <a:ext cx="6551558" cy="572700"/>
          </a:xfrm>
          <a:prstGeom prst="rect">
            <a:avLst/>
          </a:prstGeom>
        </p:spPr>
        <p:txBody>
          <a:bodyPr spcFirstLastPara="1" wrap="square" lIns="91425" tIns="91425" rIns="91425" bIns="91425" anchor="t" anchorCtr="0">
            <a:noAutofit/>
          </a:bodyPr>
          <a:lstStyle/>
          <a:p>
            <a:pPr lvl="0"/>
            <a:r>
              <a:rPr lang="en" dirty="0"/>
              <a:t>Coeficiente de Correlación de Pearson</a:t>
            </a:r>
            <a:endParaRPr dirty="0"/>
          </a:p>
        </p:txBody>
      </p:sp>
      <p:sp>
        <p:nvSpPr>
          <p:cNvPr id="17" name="Google Shape;1603;p42"/>
          <p:cNvSpPr txBox="1"/>
          <p:nvPr/>
        </p:nvSpPr>
        <p:spPr>
          <a:xfrm>
            <a:off x="1371644" y="1523281"/>
            <a:ext cx="7108328" cy="947781"/>
          </a:xfrm>
          <a:prstGeom prst="rect">
            <a:avLst/>
          </a:prstGeom>
          <a:noFill/>
          <a:ln>
            <a:noFill/>
          </a:ln>
        </p:spPr>
        <p:txBody>
          <a:bodyPr spcFirstLastPara="1" wrap="square" lIns="91425" tIns="182875" rIns="91425" bIns="0" anchor="t" anchorCtr="0">
            <a:noAutofit/>
          </a:bodyPr>
          <a:lstStyle/>
          <a:p>
            <a:pPr algn="just">
              <a:spcAft>
                <a:spcPts val="1600"/>
              </a:spcAft>
            </a:pPr>
            <a:r>
              <a:rPr lang="es-ES" sz="1600" dirty="0">
                <a:solidFill>
                  <a:schemeClr val="tx2"/>
                </a:solidFill>
                <a:latin typeface="Fira Sans Condensed Light" panose="020B0604020202020204" charset="0"/>
              </a:rPr>
              <a:t>El coeficiente de correlación de </a:t>
            </a:r>
            <a:r>
              <a:rPr lang="es-ES" sz="1600" dirty="0" err="1">
                <a:solidFill>
                  <a:schemeClr val="tx2"/>
                </a:solidFill>
                <a:latin typeface="Fira Sans Condensed Light" panose="020B0604020202020204" charset="0"/>
              </a:rPr>
              <a:t>Pearson</a:t>
            </a:r>
            <a:r>
              <a:rPr lang="es-ES" sz="1600" dirty="0">
                <a:solidFill>
                  <a:schemeClr val="tx2"/>
                </a:solidFill>
                <a:latin typeface="Fira Sans Condensed Light" panose="020B0604020202020204" charset="0"/>
              </a:rPr>
              <a:t> (</a:t>
            </a:r>
            <a:r>
              <a:rPr lang="es-ES" sz="1600" b="1" dirty="0">
                <a:solidFill>
                  <a:schemeClr val="tx2"/>
                </a:solidFill>
                <a:latin typeface="Fira Sans Condensed Light" panose="020B0604020202020204" charset="0"/>
              </a:rPr>
              <a:t>R</a:t>
            </a:r>
            <a:r>
              <a:rPr lang="es-ES" sz="1600" dirty="0">
                <a:solidFill>
                  <a:schemeClr val="tx2"/>
                </a:solidFill>
                <a:latin typeface="Fira Sans Condensed Light" panose="020B0604020202020204" charset="0"/>
              </a:rPr>
              <a:t>) es una prueba estadística que permite analizar la relación entre dos variables medidas en un nivel por intervalos o de razón </a:t>
            </a:r>
            <a:r>
              <a:rPr lang="es-ES" sz="1600" dirty="0" err="1">
                <a:solidFill>
                  <a:schemeClr val="tx2"/>
                </a:solidFill>
                <a:latin typeface="Fira Sans Condensed Light" panose="020B0604020202020204" charset="0"/>
              </a:rPr>
              <a:t>Pearson</a:t>
            </a:r>
            <a:r>
              <a:rPr lang="es-ES" sz="1600" dirty="0">
                <a:solidFill>
                  <a:schemeClr val="tx2"/>
                </a:solidFill>
                <a:latin typeface="Fira Sans Condensed Light" panose="020B0604020202020204" charset="0"/>
              </a:rPr>
              <a:t>. </a:t>
            </a:r>
          </a:p>
          <a:p>
            <a:pPr algn="just">
              <a:spcAft>
                <a:spcPts val="1600"/>
              </a:spcAft>
            </a:pPr>
            <a:endParaRPr lang="es-ES" dirty="0">
              <a:solidFill>
                <a:schemeClr val="tx2"/>
              </a:solidFill>
              <a:latin typeface="Fira Sans Condensed Light" panose="020B0604020202020204" charset="0"/>
            </a:endParaRPr>
          </a:p>
          <a:p>
            <a:pPr algn="just">
              <a:spcAft>
                <a:spcPts val="1600"/>
              </a:spcAft>
            </a:pPr>
            <a:endParaRPr lang="en-US" dirty="0">
              <a:solidFill>
                <a:schemeClr val="tx2"/>
              </a:solidFill>
              <a:latin typeface="Fira Sans Condensed Light" panose="020B0604020202020204" charset="0"/>
            </a:endParaRPr>
          </a:p>
          <a:p>
            <a:pPr algn="just"/>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grpSp>
        <p:nvGrpSpPr>
          <p:cNvPr id="2" name="Google Shape;1605;p42"/>
          <p:cNvGrpSpPr/>
          <p:nvPr/>
        </p:nvGrpSpPr>
        <p:grpSpPr>
          <a:xfrm>
            <a:off x="619933" y="1707476"/>
            <a:ext cx="635477" cy="633411"/>
            <a:chOff x="6039282" y="1042577"/>
            <a:chExt cx="734315" cy="731929"/>
          </a:xfrm>
        </p:grpSpPr>
        <p:sp>
          <p:nvSpPr>
            <p:cNvPr id="19" name="Google Shape;1606;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607;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608;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609;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610;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611;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612;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613;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614;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615;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616;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617;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618;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619;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620;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621;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622;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623;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624;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625;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626;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3" name="Google Shape;682;p35"/>
          <p:cNvSpPr txBox="1">
            <a:spLocks noGrp="1"/>
          </p:cNvSpPr>
          <p:nvPr>
            <p:ph type="title" idx="15"/>
          </p:nvPr>
        </p:nvSpPr>
        <p:spPr>
          <a:xfrm>
            <a:off x="328209" y="2806763"/>
            <a:ext cx="6551558" cy="572700"/>
          </a:xfrm>
          <a:prstGeom prst="rect">
            <a:avLst/>
          </a:prstGeom>
        </p:spPr>
        <p:txBody>
          <a:bodyPr spcFirstLastPara="1" wrap="square" lIns="91425" tIns="91425" rIns="91425" bIns="91425" anchor="t" anchorCtr="0">
            <a:noAutofit/>
          </a:bodyPr>
          <a:lstStyle/>
          <a:p>
            <a:pPr lvl="0"/>
            <a:r>
              <a:rPr lang="en" dirty="0"/>
              <a:t>Coeficiente de Determinación</a:t>
            </a:r>
            <a:endParaRPr dirty="0"/>
          </a:p>
        </p:txBody>
      </p:sp>
      <p:sp>
        <p:nvSpPr>
          <p:cNvPr id="45" name="Google Shape;1603;p42"/>
          <p:cNvSpPr txBox="1"/>
          <p:nvPr/>
        </p:nvSpPr>
        <p:spPr>
          <a:xfrm>
            <a:off x="1349868" y="3460985"/>
            <a:ext cx="7108328" cy="947781"/>
          </a:xfrm>
          <a:prstGeom prst="rect">
            <a:avLst/>
          </a:prstGeom>
          <a:noFill/>
          <a:ln>
            <a:noFill/>
          </a:ln>
        </p:spPr>
        <p:txBody>
          <a:bodyPr spcFirstLastPara="1" wrap="square" lIns="91425" tIns="182875" rIns="91425" bIns="0" anchor="t" anchorCtr="0">
            <a:noAutofit/>
          </a:bodyPr>
          <a:lstStyle/>
          <a:p>
            <a:pPr algn="just">
              <a:spcAft>
                <a:spcPts val="1600"/>
              </a:spcAft>
            </a:pPr>
            <a:r>
              <a:rPr lang="es-ES" sz="1600" dirty="0">
                <a:solidFill>
                  <a:schemeClr val="tx2"/>
                </a:solidFill>
                <a:latin typeface="Fira Sans Condensed Light" panose="020B0604020202020204" charset="0"/>
              </a:rPr>
              <a:t>El coeficiente de determinación (</a:t>
            </a:r>
            <a:r>
              <a:rPr lang="es-ES" sz="1600" b="1" dirty="0">
                <a:solidFill>
                  <a:schemeClr val="tx2"/>
                </a:solidFill>
                <a:latin typeface="Fira Sans Condensed Light" panose="020B0604020202020204" charset="0"/>
              </a:rPr>
              <a:t>R cuadrado</a:t>
            </a:r>
            <a:r>
              <a:rPr lang="es-ES" sz="1600" dirty="0">
                <a:solidFill>
                  <a:schemeClr val="tx2"/>
                </a:solidFill>
                <a:latin typeface="Fira Sans Condensed Light" panose="020B0604020202020204" charset="0"/>
              </a:rPr>
              <a:t>) indica la cantidad proporcional de variación en la variable de respuesta y, explicada según las variables independientes X en el modelo de regresión lineal. Cuanto mayor sea el R cuadrado, mayor será la variabilidad explicada por el modelo de regresión lineal.. </a:t>
            </a:r>
          </a:p>
          <a:p>
            <a:pPr algn="just">
              <a:spcAft>
                <a:spcPts val="1600"/>
              </a:spcAft>
            </a:pPr>
            <a:endParaRPr lang="es-ES" dirty="0">
              <a:solidFill>
                <a:schemeClr val="tx2"/>
              </a:solidFill>
              <a:latin typeface="Fira Sans Condensed Light" panose="020B0604020202020204" charset="0"/>
            </a:endParaRPr>
          </a:p>
          <a:p>
            <a:pPr algn="just">
              <a:spcAft>
                <a:spcPts val="1600"/>
              </a:spcAft>
            </a:pPr>
            <a:endParaRPr lang="en-US" dirty="0">
              <a:solidFill>
                <a:schemeClr val="tx2"/>
              </a:solidFill>
              <a:latin typeface="Fira Sans Condensed Light" panose="020B0604020202020204" charset="0"/>
            </a:endParaRPr>
          </a:p>
          <a:p>
            <a:pPr algn="just"/>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grpSp>
        <p:nvGrpSpPr>
          <p:cNvPr id="51" name="Google Shape;1605;p42"/>
          <p:cNvGrpSpPr/>
          <p:nvPr/>
        </p:nvGrpSpPr>
        <p:grpSpPr>
          <a:xfrm>
            <a:off x="598157" y="3645180"/>
            <a:ext cx="635477" cy="633411"/>
            <a:chOff x="6039282" y="1042577"/>
            <a:chExt cx="734315" cy="731929"/>
          </a:xfrm>
        </p:grpSpPr>
        <p:sp>
          <p:nvSpPr>
            <p:cNvPr id="52" name="Google Shape;1606;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607;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608;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609;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610;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611;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612;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613;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614;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615;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616;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617;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1618;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1619;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1620;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1621;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1622;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1623;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1624;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1625;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1626;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descr="Virtual Horizon BUAP">
            <a:extLst>
              <a:ext uri="{FF2B5EF4-FFF2-40B4-BE49-F238E27FC236}">
                <a16:creationId xmlns:a16="http://schemas.microsoft.com/office/drawing/2014/main" id="{859F9B8B-39EA-B54B-83E8-4CC74BB81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658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349985" y="662225"/>
            <a:ext cx="3579758" cy="572700"/>
          </a:xfrm>
          <a:prstGeom prst="rect">
            <a:avLst/>
          </a:prstGeom>
        </p:spPr>
        <p:txBody>
          <a:bodyPr spcFirstLastPara="1" wrap="square" lIns="91425" tIns="91425" rIns="91425" bIns="91425" anchor="t" anchorCtr="0">
            <a:noAutofit/>
          </a:bodyPr>
          <a:lstStyle/>
          <a:p>
            <a:pPr lvl="0"/>
            <a:r>
              <a:rPr lang="en" dirty="0"/>
              <a:t>Escala de Correlación</a:t>
            </a:r>
            <a:endParaRPr dirty="0"/>
          </a:p>
        </p:txBody>
      </p:sp>
      <p:sp>
        <p:nvSpPr>
          <p:cNvPr id="17" name="Google Shape;1603;p42"/>
          <p:cNvSpPr txBox="1"/>
          <p:nvPr/>
        </p:nvSpPr>
        <p:spPr>
          <a:xfrm>
            <a:off x="1382529" y="1120505"/>
            <a:ext cx="7108328" cy="633300"/>
          </a:xfrm>
          <a:prstGeom prst="rect">
            <a:avLst/>
          </a:prstGeom>
          <a:noFill/>
          <a:ln>
            <a:noFill/>
          </a:ln>
        </p:spPr>
        <p:txBody>
          <a:bodyPr spcFirstLastPara="1" wrap="square" lIns="91425" tIns="182875" rIns="91425" bIns="0" anchor="t" anchorCtr="0">
            <a:noAutofit/>
          </a:bodyPr>
          <a:lstStyle/>
          <a:p>
            <a:pPr algn="just">
              <a:spcAft>
                <a:spcPts val="1600"/>
              </a:spcAft>
            </a:pPr>
            <a:r>
              <a:rPr lang="es-ES" dirty="0">
                <a:solidFill>
                  <a:schemeClr val="tx2"/>
                </a:solidFill>
                <a:latin typeface="Fira Sans Condensed Light" panose="020B0604020202020204" charset="0"/>
              </a:rPr>
              <a:t>El coeficiente puede variar de -1 a 1, donde el signo indica la dirección de la correlación y el valor numérico, la magnitud de la correlación. En este contexto se resumen algunos criterios de interpretación:</a:t>
            </a:r>
          </a:p>
          <a:p>
            <a:pPr algn="just">
              <a:spcAft>
                <a:spcPts val="1600"/>
              </a:spcAft>
            </a:pPr>
            <a:endParaRPr lang="es-ES" dirty="0">
              <a:solidFill>
                <a:schemeClr val="tx2"/>
              </a:solidFill>
              <a:latin typeface="Fira Sans Condensed Light" panose="020B0604020202020204" charset="0"/>
            </a:endParaRPr>
          </a:p>
          <a:p>
            <a:pPr algn="just">
              <a:spcAft>
                <a:spcPts val="1600"/>
              </a:spcAft>
            </a:pPr>
            <a:endParaRPr lang="en-US" dirty="0">
              <a:solidFill>
                <a:schemeClr val="tx2"/>
              </a:solidFill>
              <a:latin typeface="Fira Sans Condensed Light" panose="020B0604020202020204" charset="0"/>
            </a:endParaRPr>
          </a:p>
          <a:p>
            <a:pPr algn="just"/>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grpSp>
        <p:nvGrpSpPr>
          <p:cNvPr id="2" name="Google Shape;1605;p42"/>
          <p:cNvGrpSpPr/>
          <p:nvPr/>
        </p:nvGrpSpPr>
        <p:grpSpPr>
          <a:xfrm>
            <a:off x="619933" y="1326466"/>
            <a:ext cx="635477" cy="633411"/>
            <a:chOff x="6039282" y="1042577"/>
            <a:chExt cx="734315" cy="731929"/>
          </a:xfrm>
        </p:grpSpPr>
        <p:sp>
          <p:nvSpPr>
            <p:cNvPr id="19" name="Google Shape;1606;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607;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608;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609;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610;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611;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612;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613;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614;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615;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616;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617;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618;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619;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620;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621;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622;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623;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624;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625;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626;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aphicFrame>
        <p:nvGraphicFramePr>
          <p:cNvPr id="40" name="Google Shape;8935;p54"/>
          <p:cNvGraphicFramePr/>
          <p:nvPr/>
        </p:nvGraphicFramePr>
        <p:xfrm>
          <a:off x="1778845" y="2002062"/>
          <a:ext cx="2814212" cy="3108780"/>
        </p:xfrm>
        <a:graphic>
          <a:graphicData uri="http://schemas.openxmlformats.org/drawingml/2006/table">
            <a:tbl>
              <a:tblPr>
                <a:noFill/>
                <a:tableStyleId>{95E397FE-706D-4E7D-AA01-638484C1D090}</a:tableStyleId>
              </a:tblPr>
              <a:tblGrid>
                <a:gridCol w="671073">
                  <a:extLst>
                    <a:ext uri="{9D8B030D-6E8A-4147-A177-3AD203B41FA5}">
                      <a16:colId xmlns:a16="http://schemas.microsoft.com/office/drawing/2014/main" val="20000"/>
                    </a:ext>
                  </a:extLst>
                </a:gridCol>
                <a:gridCol w="2143139">
                  <a:extLst>
                    <a:ext uri="{9D8B030D-6E8A-4147-A177-3AD203B41FA5}">
                      <a16:colId xmlns:a16="http://schemas.microsoft.com/office/drawing/2014/main" val="20001"/>
                    </a:ext>
                  </a:extLst>
                </a:gridCol>
              </a:tblGrid>
              <a:tr h="311388">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-1</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lvl="0" indent="0" algn="l" rtl="0">
                        <a:spcBef>
                          <a:spcPts val="0"/>
                        </a:spcBef>
                        <a:spcAft>
                          <a:spcPts val="0"/>
                        </a:spcAft>
                        <a:buNone/>
                      </a:pPr>
                      <a:r>
                        <a:rPr lang="es-ES" sz="1200" dirty="0">
                          <a:solidFill>
                            <a:schemeClr val="tx2"/>
                          </a:solidFill>
                          <a:latin typeface="Fira Sans Condensed Light" panose="020B0604020202020204" charset="0"/>
                        </a:rPr>
                        <a:t>Correlación negativa perfecta</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0"/>
                  </a:ext>
                </a:extLst>
              </a:tr>
              <a:tr h="467095">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-0,90</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lvl="0" indent="0" algn="l" rtl="0">
                        <a:spcBef>
                          <a:spcPts val="0"/>
                        </a:spcBef>
                        <a:spcAft>
                          <a:spcPts val="0"/>
                        </a:spcAft>
                        <a:buNone/>
                      </a:pPr>
                      <a:r>
                        <a:rPr lang="es-ES" sz="1200" dirty="0">
                          <a:solidFill>
                            <a:schemeClr val="tx2"/>
                          </a:solidFill>
                          <a:latin typeface="Fira Sans Condensed Light" panose="020B0604020202020204" charset="0"/>
                        </a:rPr>
                        <a:t>Correlación negativa muy fuerte</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1"/>
                  </a:ext>
                </a:extLst>
              </a:tr>
              <a:tr h="622802">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-0,75</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negativa considerable</a:t>
                      </a:r>
                    </a:p>
                    <a:p>
                      <a:pPr marL="0" lvl="0" indent="0" algn="l" rtl="0">
                        <a:spcBef>
                          <a:spcPts val="0"/>
                        </a:spcBef>
                        <a:spcAft>
                          <a:spcPts val="0"/>
                        </a:spcAft>
                        <a:buNone/>
                      </a:pPr>
                      <a:endParaRPr sz="1200" dirty="0">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2"/>
                  </a:ext>
                </a:extLst>
              </a:tr>
              <a:tr h="467095">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-0,50</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negativa media</a:t>
                      </a:r>
                    </a:p>
                    <a:p>
                      <a:pPr marL="0" lvl="0" indent="0" algn="l" rtl="0">
                        <a:spcBef>
                          <a:spcPts val="0"/>
                        </a:spcBef>
                        <a:spcAft>
                          <a:spcPts val="0"/>
                        </a:spcAft>
                        <a:buNone/>
                      </a:pPr>
                      <a:endParaRPr sz="1200" dirty="0">
                        <a:latin typeface="Fira Sans Condensed Light" panose="020B0604020202020204" charset="0"/>
                      </a:endParaRP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3"/>
                  </a:ext>
                </a:extLst>
              </a:tr>
              <a:tr h="467095">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-0,10</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negativa débil</a:t>
                      </a:r>
                    </a:p>
                    <a:p>
                      <a:pPr marL="0" lvl="0" indent="0" algn="l" rtl="0">
                        <a:spcBef>
                          <a:spcPts val="0"/>
                        </a:spcBef>
                        <a:spcAft>
                          <a:spcPts val="0"/>
                        </a:spcAft>
                        <a:buNone/>
                      </a:pPr>
                      <a:endParaRPr sz="1200" dirty="0">
                        <a:latin typeface="Fira Sans Condensed Light" panose="020B0604020202020204" charset="0"/>
                      </a:endParaRP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4"/>
                  </a:ext>
                </a:extLst>
              </a:tr>
              <a:tr h="311388">
                <a:tc>
                  <a:txBody>
                    <a:bodyPr/>
                    <a:lstStyle/>
                    <a:p>
                      <a:pPr marL="0" lvl="0" indent="0" algn="l" rtl="0">
                        <a:spcBef>
                          <a:spcPts val="0"/>
                        </a:spcBef>
                        <a:spcAft>
                          <a:spcPts val="0"/>
                        </a:spcAft>
                        <a:buNone/>
                      </a:pPr>
                      <a:r>
                        <a:rPr lang="en-US" sz="1200" dirty="0">
                          <a:solidFill>
                            <a:schemeClr val="tx2"/>
                          </a:solidFill>
                          <a:latin typeface="Fira Sans Condensed Light" panose="020B0604020202020204" charset="0"/>
                        </a:rPr>
                        <a:t>0</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nula</a:t>
                      </a: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42" name="Google Shape;8935;p54"/>
          <p:cNvGraphicFramePr/>
          <p:nvPr/>
        </p:nvGraphicFramePr>
        <p:xfrm>
          <a:off x="4826762" y="2010191"/>
          <a:ext cx="2804845" cy="3071972"/>
        </p:xfrm>
        <a:graphic>
          <a:graphicData uri="http://schemas.openxmlformats.org/drawingml/2006/table">
            <a:tbl>
              <a:tblPr>
                <a:noFill/>
                <a:tableStyleId>{95E397FE-706D-4E7D-AA01-638484C1D090}</a:tableStyleId>
              </a:tblPr>
              <a:tblGrid>
                <a:gridCol w="668839">
                  <a:extLst>
                    <a:ext uri="{9D8B030D-6E8A-4147-A177-3AD203B41FA5}">
                      <a16:colId xmlns:a16="http://schemas.microsoft.com/office/drawing/2014/main" val="20000"/>
                    </a:ext>
                  </a:extLst>
                </a:gridCol>
                <a:gridCol w="2136006">
                  <a:extLst>
                    <a:ext uri="{9D8B030D-6E8A-4147-A177-3AD203B41FA5}">
                      <a16:colId xmlns:a16="http://schemas.microsoft.com/office/drawing/2014/main" val="20001"/>
                    </a:ext>
                  </a:extLst>
                </a:gridCol>
              </a:tblGrid>
              <a:tr h="441783">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+1</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lvl="0" indent="0" algn="l" rtl="0">
                        <a:spcBef>
                          <a:spcPts val="0"/>
                        </a:spcBef>
                        <a:spcAft>
                          <a:spcPts val="0"/>
                        </a:spcAft>
                        <a:buNone/>
                      </a:pPr>
                      <a:r>
                        <a:rPr lang="es-ES" sz="1200" dirty="0">
                          <a:solidFill>
                            <a:schemeClr val="tx2"/>
                          </a:solidFill>
                          <a:latin typeface="Fira Sans Condensed Light" panose="020B0604020202020204" charset="0"/>
                        </a:rPr>
                        <a:t>Correlación positiva perfecta</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0"/>
                  </a:ext>
                </a:extLst>
              </a:tr>
              <a:tr h="662694">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+0,90</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lvl="0" indent="0" algn="l" rtl="0">
                        <a:spcBef>
                          <a:spcPts val="0"/>
                        </a:spcBef>
                        <a:spcAft>
                          <a:spcPts val="0"/>
                        </a:spcAft>
                        <a:buNone/>
                      </a:pPr>
                      <a:r>
                        <a:rPr lang="es-ES" sz="1200" dirty="0">
                          <a:solidFill>
                            <a:schemeClr val="tx2"/>
                          </a:solidFill>
                          <a:latin typeface="Fira Sans Condensed Light" panose="020B0604020202020204" charset="0"/>
                        </a:rPr>
                        <a:t>Correlación positiva muy fuerte</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1"/>
                  </a:ext>
                </a:extLst>
              </a:tr>
              <a:tr h="662694">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+0,75</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positiva considerable</a:t>
                      </a: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2"/>
                  </a:ext>
                </a:extLst>
              </a:tr>
              <a:tr h="441783">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+0,50</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positiva media</a:t>
                      </a: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3"/>
                  </a:ext>
                </a:extLst>
              </a:tr>
              <a:tr h="441783">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+0,10</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positiva débil</a:t>
                      </a: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4"/>
                  </a:ext>
                </a:extLst>
              </a:tr>
              <a:tr h="421235">
                <a:tc>
                  <a:txBody>
                    <a:bodyPr/>
                    <a:lstStyle/>
                    <a:p>
                      <a:pPr marL="0" lvl="0" indent="0" algn="l" rtl="0">
                        <a:spcBef>
                          <a:spcPts val="0"/>
                        </a:spcBef>
                        <a:spcAft>
                          <a:spcPts val="0"/>
                        </a:spcAft>
                        <a:buNone/>
                      </a:pPr>
                      <a:r>
                        <a:rPr lang="en-US" sz="1200" dirty="0">
                          <a:solidFill>
                            <a:schemeClr val="tx2"/>
                          </a:solidFill>
                          <a:latin typeface="Fira Sans Condensed Light" panose="020B0604020202020204" charset="0"/>
                        </a:rPr>
                        <a:t>0</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nula</a:t>
                      </a: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3" name="Picture 2" descr="Virtual Horizon BUAP">
            <a:extLst>
              <a:ext uri="{FF2B5EF4-FFF2-40B4-BE49-F238E27FC236}">
                <a16:creationId xmlns:a16="http://schemas.microsoft.com/office/drawing/2014/main" id="{9FC2EAB2-23E8-2920-25C2-48D4289C1A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874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a:t>
            </a:r>
            <a:r>
              <a:rPr lang="es-ES" sz="3000" b="1" dirty="0">
                <a:solidFill>
                  <a:srgbClr val="F3F3F3"/>
                </a:solidFill>
                <a:latin typeface="Rajdhani"/>
                <a:ea typeface="Rajdhani"/>
                <a:cs typeface="Rajdhani"/>
                <a:sym typeface="Rajdhani"/>
              </a:rPr>
              <a:t>Múltiple</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373702" y="1867373"/>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la regresión Lineal Múltiple?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436643" y="1920432"/>
            <a:ext cx="8333655" cy="478748"/>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regresión lineal múltiple es la extensión de el modelo de regresión lineal simple. Este tipo de regresión puede utilizarse cuando queremos conocer la fuerza del efecto que las variables independientes tienen en una variable dependiente. Por ejemplo, el tiempo de revisión, la ansiedad de la prueba, la asistencia a clase y el género, ¿tiene algún efecto en el examen de rendimiento de los estudiantes?</a:t>
            </a:r>
          </a:p>
        </p:txBody>
      </p:sp>
      <p:pic>
        <p:nvPicPr>
          <p:cNvPr id="1026" name="Picture 2" descr="▷ Regresión Lineal Múltiple | 2022 | Web y Empresas">
            <a:extLst>
              <a:ext uri="{FF2B5EF4-FFF2-40B4-BE49-F238E27FC236}">
                <a16:creationId xmlns:a16="http://schemas.microsoft.com/office/drawing/2014/main" id="{D043EE15-F4FF-3A8D-1774-63F396B2E0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7082" y="3341471"/>
            <a:ext cx="1991115" cy="14063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rtual Horizon BUAP">
            <a:extLst>
              <a:ext uri="{FF2B5EF4-FFF2-40B4-BE49-F238E27FC236}">
                <a16:creationId xmlns:a16="http://schemas.microsoft.com/office/drawing/2014/main" id="{0FD77FFC-6699-1E03-42F2-3F1EB3F9D2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947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a:t>
            </a:r>
            <a:r>
              <a:rPr lang="es-ES" sz="3000" b="1" dirty="0">
                <a:solidFill>
                  <a:srgbClr val="F3F3F3"/>
                </a:solidFill>
                <a:latin typeface="Rajdhani"/>
                <a:ea typeface="Rajdhani"/>
                <a:cs typeface="Rajdhani"/>
                <a:sym typeface="Rajdhani"/>
              </a:rPr>
              <a:t>Múltiple</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Modelo matemático</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436643" y="1902107"/>
            <a:ext cx="8333655" cy="478748"/>
          </a:xfrm>
          <a:prstGeom prst="rect">
            <a:avLst/>
          </a:prstGeom>
          <a:noFill/>
          <a:ln>
            <a:noFill/>
          </a:ln>
        </p:spPr>
        <p:txBody>
          <a:bodyPr spcFirstLastPara="1" wrap="square" lIns="91425" tIns="182875" rIns="91425" bIns="0" anchor="t" anchorCtr="0">
            <a:noAutofit/>
          </a:bodyPr>
          <a:lstStyle/>
          <a:p>
            <a:pPr algn="just"/>
            <a:endParaRPr lang="es-ES" sz="1600" dirty="0">
              <a:solidFill>
                <a:srgbClr val="EAFEE8"/>
              </a:solidFill>
              <a:latin typeface="Fira Sans Condensed Light" panose="020B0604020202020204" charset="0"/>
              <a:cs typeface="Times New Roman" panose="02020603050405020304" pitchFamily="18" charset="0"/>
            </a:endParaRPr>
          </a:p>
        </p:txBody>
      </p:sp>
      <p:pic>
        <p:nvPicPr>
          <p:cNvPr id="2050" name="Picture 2" descr="Las Matemáticas del Machine Learning: Ejemplos de Regresión Lineal (II) y  Multilineal - Think Big Empresas">
            <a:extLst>
              <a:ext uri="{FF2B5EF4-FFF2-40B4-BE49-F238E27FC236}">
                <a16:creationId xmlns:a16="http://schemas.microsoft.com/office/drawing/2014/main" id="{EB715133-CEFE-AED7-B90B-CA3EB26FC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6879" b="66503"/>
          <a:stretch/>
        </p:blipFill>
        <p:spPr bwMode="auto">
          <a:xfrm>
            <a:off x="1499981" y="2725460"/>
            <a:ext cx="5826942" cy="92962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rtual Horizon BUAP">
            <a:extLst>
              <a:ext uri="{FF2B5EF4-FFF2-40B4-BE49-F238E27FC236}">
                <a16:creationId xmlns:a16="http://schemas.microsoft.com/office/drawing/2014/main" id="{698F6BAF-5954-07A8-F680-42ABB45C79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723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273780" y="509825"/>
            <a:ext cx="4298220" cy="572700"/>
          </a:xfrm>
          <a:prstGeom prst="rect">
            <a:avLst/>
          </a:prstGeom>
        </p:spPr>
        <p:txBody>
          <a:bodyPr spcFirstLastPara="1" wrap="square" lIns="91425" tIns="91425" rIns="91425" bIns="91425" anchor="t" anchorCtr="0">
            <a:noAutofit/>
          </a:bodyPr>
          <a:lstStyle/>
          <a:p>
            <a:pPr lvl="0"/>
            <a:r>
              <a:rPr lang="en" dirty="0"/>
              <a:t>Regresión lineal Múltiple</a:t>
            </a:r>
            <a:endParaRPr dirty="0"/>
          </a:p>
        </p:txBody>
      </p:sp>
      <p:sp>
        <p:nvSpPr>
          <p:cNvPr id="17" name="Google Shape;1603;p42"/>
          <p:cNvSpPr txBox="1"/>
          <p:nvPr/>
        </p:nvSpPr>
        <p:spPr>
          <a:xfrm>
            <a:off x="1382529" y="1120505"/>
            <a:ext cx="7108328" cy="633300"/>
          </a:xfrm>
          <a:prstGeom prst="rect">
            <a:avLst/>
          </a:prstGeom>
          <a:noFill/>
          <a:ln>
            <a:noFill/>
          </a:ln>
        </p:spPr>
        <p:txBody>
          <a:bodyPr spcFirstLastPara="1" wrap="square" lIns="91425" tIns="182875" rIns="91425" bIns="0" anchor="t" anchorCtr="0">
            <a:noAutofit/>
          </a:bodyPr>
          <a:lstStyle/>
          <a:p>
            <a:pPr algn="just"/>
            <a:r>
              <a:rPr lang="es-ES" dirty="0">
                <a:solidFill>
                  <a:schemeClr val="accent4"/>
                </a:solidFill>
                <a:latin typeface="Fira Sans Condensed Light" panose="020B0604020202020204" charset="0"/>
                <a:cs typeface="Times New Roman" panose="02020603050405020304" pitchFamily="18" charset="0"/>
              </a:rPr>
              <a:t>Un modelo de regresión lineal describe la relación entre una variable dependiente "y" y una o más variables independientes "X". La variable dependiente también se denomina variable de respuesta. Las variables independientes también se denominan variables explicativas o </a:t>
            </a:r>
            <a:r>
              <a:rPr lang="es-ES" dirty="0" err="1">
                <a:solidFill>
                  <a:schemeClr val="accent4"/>
                </a:solidFill>
                <a:latin typeface="Fira Sans Condensed Light" panose="020B0604020202020204" charset="0"/>
                <a:cs typeface="Times New Roman" panose="02020603050405020304" pitchFamily="18" charset="0"/>
              </a:rPr>
              <a:t>predictoras</a:t>
            </a:r>
            <a:r>
              <a:rPr lang="es-ES" dirty="0">
                <a:solidFill>
                  <a:schemeClr val="accent4"/>
                </a:solidFill>
                <a:latin typeface="Fira Sans Condensed Light" panose="020B0604020202020204" charset="0"/>
                <a:cs typeface="Times New Roman" panose="02020603050405020304" pitchFamily="18" charset="0"/>
              </a:rPr>
              <a:t>. La matriz X de observaciones sobre variables </a:t>
            </a:r>
            <a:r>
              <a:rPr lang="es-ES" dirty="0" err="1">
                <a:solidFill>
                  <a:schemeClr val="accent4"/>
                </a:solidFill>
                <a:latin typeface="Fira Sans Condensed Light" panose="020B0604020202020204" charset="0"/>
                <a:cs typeface="Times New Roman" panose="02020603050405020304" pitchFamily="18" charset="0"/>
              </a:rPr>
              <a:t>predictoras</a:t>
            </a:r>
            <a:r>
              <a:rPr lang="es-ES" dirty="0">
                <a:solidFill>
                  <a:schemeClr val="accent4"/>
                </a:solidFill>
                <a:latin typeface="Fira Sans Condensed Light" panose="020B0604020202020204" charset="0"/>
                <a:cs typeface="Times New Roman" panose="02020603050405020304" pitchFamily="18" charset="0"/>
              </a:rPr>
              <a:t> suele denominarse matriz de diseño..</a:t>
            </a:r>
          </a:p>
          <a:p>
            <a:pPr algn="just"/>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grpSp>
        <p:nvGrpSpPr>
          <p:cNvPr id="2" name="Google Shape;1605;p42"/>
          <p:cNvGrpSpPr/>
          <p:nvPr/>
        </p:nvGrpSpPr>
        <p:grpSpPr>
          <a:xfrm>
            <a:off x="619933" y="1326466"/>
            <a:ext cx="635477" cy="633411"/>
            <a:chOff x="6039282" y="1042577"/>
            <a:chExt cx="734315" cy="731929"/>
          </a:xfrm>
        </p:grpSpPr>
        <p:sp>
          <p:nvSpPr>
            <p:cNvPr id="19" name="Google Shape;1606;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607;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608;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609;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610;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611;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612;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613;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614;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615;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616;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617;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618;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619;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620;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621;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622;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623;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624;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625;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626;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mc:AlternateContent xmlns:mc="http://schemas.openxmlformats.org/markup-compatibility/2006" xmlns:a14="http://schemas.microsoft.com/office/drawing/2010/main">
        <mc:Choice Requires="a14">
          <p:sp>
            <p:nvSpPr>
              <p:cNvPr id="42" name="Rectángulo 41"/>
              <p:cNvSpPr/>
              <p:nvPr/>
            </p:nvSpPr>
            <p:spPr>
              <a:xfrm>
                <a:off x="2724111" y="2295800"/>
                <a:ext cx="40587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𝑌</m:t>
                      </m:r>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0</m:t>
                          </m:r>
                        </m:sub>
                      </m:sSub>
                      <m:r>
                        <a:rPr lang="es-ES" sz="1800"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𝑛</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𝑛</m:t>
                          </m:r>
                        </m:sub>
                      </m:sSub>
                    </m:oMath>
                  </m:oMathPara>
                </a14:m>
                <a:endParaRPr lang="es-ES" sz="1800" dirty="0">
                  <a:solidFill>
                    <a:schemeClr val="accent4"/>
                  </a:solidFill>
                </a:endParaRPr>
              </a:p>
            </p:txBody>
          </p:sp>
        </mc:Choice>
        <mc:Fallback xmlns="">
          <p:sp>
            <p:nvSpPr>
              <p:cNvPr id="42" name="Rectángulo 41"/>
              <p:cNvSpPr>
                <a:spLocks noRot="1" noChangeAspect="1" noMove="1" noResize="1" noEditPoints="1" noAdjustHandles="1" noChangeArrowheads="1" noChangeShapeType="1" noTextEdit="1"/>
              </p:cNvSpPr>
              <p:nvPr/>
            </p:nvSpPr>
            <p:spPr>
              <a:xfrm>
                <a:off x="2724111" y="2295800"/>
                <a:ext cx="4058740" cy="369332"/>
              </a:xfrm>
              <a:prstGeom prst="rect">
                <a:avLst/>
              </a:prstGeom>
              <a:blipFill rotWithShape="0">
                <a:blip r:embed="rId3"/>
                <a:stretch>
                  <a:fillRect b="-166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4" name="Rectángulo 43"/>
              <p:cNvSpPr/>
              <p:nvPr/>
            </p:nvSpPr>
            <p:spPr>
              <a:xfrm>
                <a:off x="238623" y="2937315"/>
                <a:ext cx="2962799" cy="14038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400" i="1" smtClean="0">
                          <a:solidFill>
                            <a:schemeClr val="accent4"/>
                          </a:solidFill>
                          <a:latin typeface="Cambria Math" panose="02040503050406030204" pitchFamily="18" charset="0"/>
                        </a:rPr>
                        <m:t>𝑋</m:t>
                      </m:r>
                      <m:r>
                        <a:rPr lang="es-ES" sz="1400" i="0">
                          <a:solidFill>
                            <a:schemeClr val="accent4"/>
                          </a:solidFill>
                          <a:latin typeface="Cambria Math" panose="02040503050406030204" pitchFamily="18" charset="0"/>
                        </a:rPr>
                        <m:t>=  </m:t>
                      </m:r>
                      <m:d>
                        <m:dPr>
                          <m:begChr m:val="["/>
                          <m:endChr m:val="]"/>
                          <m:ctrlPr>
                            <a:rPr lang="es-ES" sz="1400" i="1">
                              <a:solidFill>
                                <a:schemeClr val="accent4"/>
                              </a:solidFill>
                              <a:latin typeface="Cambria Math" panose="02040503050406030204" pitchFamily="18" charset="0"/>
                            </a:rPr>
                          </m:ctrlPr>
                        </m:dPr>
                        <m:e>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1,1</m:t>
                                        </m:r>
                                      </m:sub>
                                    </m:sSub>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2,1</m:t>
                                        </m:r>
                                      </m:sub>
                                    </m:sSub>
                                  </m:e>
                                </m:m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1,2</m:t>
                                        </m:r>
                                      </m:sub>
                                    </m:sSub>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1</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
                              <m:r>
                                <a:rPr lang="es-ES" sz="1400" i="0">
                                  <a:solidFill>
                                    <a:schemeClr val="accent4"/>
                                  </a:solidFill>
                                  <a:latin typeface="Cambria Math" panose="02040503050406030204" pitchFamily="18" charset="0"/>
                                </a:rPr>
                                <m:t>    </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1">
                                            <a:solidFill>
                                              <a:schemeClr val="accent4"/>
                                            </a:solidFill>
                                            <a:latin typeface="Cambria Math" panose="02040503050406030204" pitchFamily="18" charset="0"/>
                                          </a:rPr>
                                          <m:t>𝑘</m:t>
                                        </m:r>
                                        <m:r>
                                          <a:rPr lang="es-ES" sz="1400" i="0">
                                            <a:solidFill>
                                              <a:schemeClr val="accent4"/>
                                            </a:solidFill>
                                            <a:latin typeface="Cambria Math" panose="02040503050406030204" pitchFamily="18" charset="0"/>
                                          </a:rPr>
                                          <m:t>,1</m:t>
                                        </m:r>
                                      </m:sub>
                                    </m:sSub>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1">
                                            <a:solidFill>
                                              <a:schemeClr val="accent4"/>
                                            </a:solidFill>
                                            <a:latin typeface="Cambria Math" panose="02040503050406030204" pitchFamily="18" charset="0"/>
                                          </a:rPr>
                                          <m:t>𝑘</m:t>
                                        </m:r>
                                        <m:r>
                                          <a:rPr lang="es-ES" sz="1400" i="0">
                                            <a:solidFill>
                                              <a:schemeClr val="accent4"/>
                                            </a:solidFill>
                                            <a:latin typeface="Cambria Math" panose="02040503050406030204" pitchFamily="18" charset="0"/>
                                          </a:rPr>
                                          <m:t>,2</m:t>
                                        </m:r>
                                      </m:sub>
                                    </m:sSub>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
                            </m:e>
                            <m:e>
                              <m:r>
                                <a:rPr lang="es-ES" sz="1400" i="0">
                                  <a:solidFill>
                                    <a:schemeClr val="accent4"/>
                                  </a:solidFill>
                                  <a:latin typeface="Cambria Math" panose="02040503050406030204" pitchFamily="18" charset="0"/>
                                </a:rPr>
                                <m:t>&amp; </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m:t>
                                        </m:r>
                                        <m:r>
                                          <a:rPr lang="es-ES" sz="1400" i="1">
                                            <a:solidFill>
                                              <a:schemeClr val="accent4"/>
                                            </a:solidFill>
                                            <a:latin typeface="Cambria Math" panose="02040503050406030204" pitchFamily="18" charset="0"/>
                                          </a:rPr>
                                          <m:t>𝑛</m:t>
                                        </m:r>
                                        <m:r>
                                          <a:rPr lang="es-ES" sz="1400" i="0">
                                            <a:solidFill>
                                              <a:schemeClr val="accent4"/>
                                            </a:solidFill>
                                            <a:latin typeface="Cambria Math" panose="02040503050406030204" pitchFamily="18" charset="0"/>
                                          </a:rPr>
                                          <m:t>−2</m:t>
                                        </m:r>
                                      </m:sub>
                                    </m:sSub>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m:t>
                                        </m:r>
                                        <m:r>
                                          <a:rPr lang="es-ES" sz="1400" i="1">
                                            <a:solidFill>
                                              <a:schemeClr val="accent4"/>
                                            </a:solidFill>
                                            <a:latin typeface="Cambria Math" panose="02040503050406030204" pitchFamily="18" charset="0"/>
                                          </a:rPr>
                                          <m:t>𝑛</m:t>
                                        </m:r>
                                        <m:r>
                                          <a:rPr lang="es-ES" sz="1400" i="0">
                                            <a:solidFill>
                                              <a:schemeClr val="accent4"/>
                                            </a:solidFill>
                                            <a:latin typeface="Cambria Math" panose="02040503050406030204" pitchFamily="18" charset="0"/>
                                          </a:rPr>
                                          <m:t>−1</m:t>
                                        </m:r>
                                      </m:sub>
                                    </m:sSub>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m:t>
                                        </m:r>
                                        <m:r>
                                          <a:rPr lang="es-ES" sz="1400" i="1">
                                            <a:solidFill>
                                              <a:schemeClr val="accent4"/>
                                            </a:solidFill>
                                            <a:latin typeface="Cambria Math" panose="02040503050406030204" pitchFamily="18" charset="0"/>
                                          </a:rPr>
                                          <m:t>𝑛</m:t>
                                        </m:r>
                                      </m:sub>
                                    </m:sSub>
                                  </m:e>
                                  <m:e>
                                    <m:r>
                                      <a:rPr lang="es-ES" sz="1400" i="0">
                                        <a:solidFill>
                                          <a:schemeClr val="accent4"/>
                                        </a:solidFill>
                                        <a:latin typeface="Cambria Math" panose="02040503050406030204" pitchFamily="18" charset="0"/>
                                      </a:rPr>
                                      <m:t>…</m:t>
                                    </m:r>
                                  </m:e>
                                </m:mr>
                              </m:m>
                              <m:r>
                                <a:rPr lang="es-ES" sz="1400" i="0">
                                  <a:solidFill>
                                    <a:schemeClr val="accent4"/>
                                  </a:solidFill>
                                  <a:latin typeface="Cambria Math" panose="02040503050406030204" pitchFamily="18" charset="0"/>
                                </a:rPr>
                                <m:t>    </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1">
                                            <a:solidFill>
                                              <a:schemeClr val="accent4"/>
                                            </a:solidFill>
                                            <a:latin typeface="Cambria Math" panose="02040503050406030204" pitchFamily="18" charset="0"/>
                                          </a:rPr>
                                          <m:t>𝑘</m:t>
                                        </m:r>
                                        <m:r>
                                          <a:rPr lang="es-ES" sz="1400" i="0">
                                            <a:solidFill>
                                              <a:schemeClr val="accent4"/>
                                            </a:solidFill>
                                            <a:latin typeface="Cambria Math" panose="02040503050406030204" pitchFamily="18" charset="0"/>
                                          </a:rPr>
                                          <m:t>,</m:t>
                                        </m:r>
                                        <m:r>
                                          <a:rPr lang="es-ES" sz="1400" i="1">
                                            <a:solidFill>
                                              <a:schemeClr val="accent4"/>
                                            </a:solidFill>
                                            <a:latin typeface="Cambria Math" panose="02040503050406030204" pitchFamily="18" charset="0"/>
                                          </a:rPr>
                                          <m:t>𝑛</m:t>
                                        </m:r>
                                      </m:sub>
                                    </m:sSub>
                                  </m:e>
                                </m:mr>
                              </m:m>
                            </m:e>
                          </m:eqArr>
                        </m:e>
                      </m:d>
                    </m:oMath>
                  </m:oMathPara>
                </a14:m>
                <a:endParaRPr lang="es-ES" sz="1400" dirty="0">
                  <a:solidFill>
                    <a:schemeClr val="accent4"/>
                  </a:solidFill>
                </a:endParaRPr>
              </a:p>
            </p:txBody>
          </p:sp>
        </mc:Choice>
        <mc:Fallback xmlns="">
          <p:sp>
            <p:nvSpPr>
              <p:cNvPr id="44" name="Rectángulo 43"/>
              <p:cNvSpPr>
                <a:spLocks noRot="1" noChangeAspect="1" noMove="1" noResize="1" noEditPoints="1" noAdjustHandles="1" noChangeArrowheads="1" noChangeShapeType="1" noTextEdit="1"/>
              </p:cNvSpPr>
              <p:nvPr/>
            </p:nvSpPr>
            <p:spPr>
              <a:xfrm>
                <a:off x="238623" y="2937315"/>
                <a:ext cx="2962799" cy="1403846"/>
              </a:xfrm>
              <a:prstGeom prst="rect">
                <a:avLst/>
              </a:prstGeom>
              <a:blipFill rotWithShape="0">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6" name="Rectángulo 45"/>
              <p:cNvSpPr/>
              <p:nvPr/>
            </p:nvSpPr>
            <p:spPr>
              <a:xfrm>
                <a:off x="4056574" y="2738405"/>
                <a:ext cx="1031051" cy="17985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400" i="1" smtClean="0">
                          <a:solidFill>
                            <a:schemeClr val="accent4"/>
                          </a:solidFill>
                          <a:latin typeface="Cambria Math" panose="02040503050406030204" pitchFamily="18" charset="0"/>
                        </a:rPr>
                        <m:t>𝑌</m:t>
                      </m:r>
                      <m:r>
                        <a:rPr lang="es-ES" sz="1400" i="0">
                          <a:solidFill>
                            <a:schemeClr val="accent4"/>
                          </a:solidFill>
                          <a:latin typeface="Cambria Math" panose="02040503050406030204" pitchFamily="18" charset="0"/>
                        </a:rPr>
                        <m:t>= </m:t>
                      </m:r>
                      <m:d>
                        <m:dPr>
                          <m:begChr m:val="["/>
                          <m:endChr m:val="]"/>
                          <m:ctrlPr>
                            <a:rPr lang="es-ES" sz="1400" i="1">
                              <a:solidFill>
                                <a:schemeClr val="accent4"/>
                              </a:solidFill>
                              <a:latin typeface="Cambria Math" panose="02040503050406030204" pitchFamily="18" charset="0"/>
                            </a:rPr>
                          </m:ctrlPr>
                        </m:dPr>
                        <m:e>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m>
                                        <m:mPr>
                                          <m:mcs>
                                            <m:mc>
                                              <m:mcPr>
                                                <m:count m:val="1"/>
                                                <m:mcJc m:val="center"/>
                                              </m:mcPr>
                                            </m:mc>
                                          </m:mcs>
                                          <m:ctrlPr>
                                            <a:rPr lang="es-ES" sz="1400" i="1">
                                              <a:solidFill>
                                                <a:schemeClr val="accent4"/>
                                              </a:solidFill>
                                              <a:latin typeface="Cambria Math" panose="02040503050406030204" pitchFamily="18" charset="0"/>
                                            </a:rPr>
                                          </m:ctrlPr>
                                        </m:mP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0</m:t>
                                                </m:r>
                                              </m:sub>
                                            </m:sSub>
                                          </m:e>
                                        </m:mr>
                                        <m:mr>
                                          <m:e>
                                            <m:r>
                                              <a:rPr lang="es-ES" sz="1400" i="0">
                                                <a:solidFill>
                                                  <a:schemeClr val="accent4"/>
                                                </a:solidFill>
                                                <a:latin typeface="Cambria Math" panose="02040503050406030204" pitchFamily="18" charset="0"/>
                                              </a:rPr>
                                              <m:t> </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1</m:t>
                                                </m:r>
                                              </m:sub>
                                            </m:sSub>
                                          </m:e>
                                        </m:m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2</m:t>
                                                </m:r>
                                              </m:sub>
                                            </m:sSub>
                                          </m:e>
                                        </m:mr>
                                      </m:m>
                                      <m:r>
                                        <a:rPr lang="es-ES" sz="1400" i="0">
                                          <a:solidFill>
                                            <a:schemeClr val="accent4"/>
                                          </a:solidFill>
                                          <a:latin typeface="Cambria Math" panose="02040503050406030204" pitchFamily="18" charset="0"/>
                                        </a:rPr>
                                        <m:t> </m:t>
                                      </m: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3</m:t>
                                          </m:r>
                                        </m:sub>
                                      </m:sSub>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4</m:t>
                                      </m:r>
                                    </m:sub>
                                  </m:sSub>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1">
                                      <a:solidFill>
                                        <a:schemeClr val="accent4"/>
                                      </a:solidFill>
                                      <a:latin typeface="Cambria Math" panose="02040503050406030204" pitchFamily="18" charset="0"/>
                                    </a:rPr>
                                    <m:t>𝑛</m:t>
                                  </m:r>
                                </m:sub>
                              </m:sSub>
                            </m:e>
                          </m:eqArr>
                        </m:e>
                      </m:d>
                      <m:r>
                        <a:rPr lang="es-ES" sz="1400" i="0">
                          <a:solidFill>
                            <a:schemeClr val="accent4"/>
                          </a:solidFill>
                          <a:latin typeface="Cambria Math" panose="02040503050406030204" pitchFamily="18" charset="0"/>
                        </a:rPr>
                        <m:t> </m:t>
                      </m:r>
                    </m:oMath>
                  </m:oMathPara>
                </a14:m>
                <a:endParaRPr lang="es-ES" sz="1400" dirty="0">
                  <a:solidFill>
                    <a:schemeClr val="accent4"/>
                  </a:solidFill>
                </a:endParaRPr>
              </a:p>
            </p:txBody>
          </p:sp>
        </mc:Choice>
        <mc:Fallback xmlns="">
          <p:sp>
            <p:nvSpPr>
              <p:cNvPr id="46" name="Rectángulo 45"/>
              <p:cNvSpPr>
                <a:spLocks noRot="1" noChangeAspect="1" noMove="1" noResize="1" noEditPoints="1" noAdjustHandles="1" noChangeArrowheads="1" noChangeShapeType="1" noTextEdit="1"/>
              </p:cNvSpPr>
              <p:nvPr/>
            </p:nvSpPr>
            <p:spPr>
              <a:xfrm>
                <a:off x="4056574" y="2738405"/>
                <a:ext cx="1031051" cy="1798506"/>
              </a:xfrm>
              <a:prstGeom prst="rect">
                <a:avLst/>
              </a:prstGeom>
              <a:blipFill rotWithShape="0">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7" name="Rectángulo 46"/>
              <p:cNvSpPr/>
              <p:nvPr/>
            </p:nvSpPr>
            <p:spPr>
              <a:xfrm>
                <a:off x="7111833" y="2593480"/>
                <a:ext cx="1052339" cy="19752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400" i="1" smtClean="0">
                          <a:solidFill>
                            <a:schemeClr val="accent4"/>
                          </a:solidFill>
                          <a:latin typeface="Cambria Math" panose="02040503050406030204" pitchFamily="18" charset="0"/>
                        </a:rPr>
                        <m:t>𝐵</m:t>
                      </m:r>
                      <m:r>
                        <a:rPr lang="es-ES" sz="1400" i="0">
                          <a:solidFill>
                            <a:schemeClr val="accent4"/>
                          </a:solidFill>
                          <a:latin typeface="Cambria Math" panose="02040503050406030204" pitchFamily="18" charset="0"/>
                        </a:rPr>
                        <m:t>= </m:t>
                      </m:r>
                      <m:d>
                        <m:dPr>
                          <m:begChr m:val="["/>
                          <m:endChr m:val="]"/>
                          <m:ctrlPr>
                            <a:rPr lang="es-ES" sz="1400" i="1">
                              <a:solidFill>
                                <a:schemeClr val="accent4"/>
                              </a:solidFill>
                              <a:latin typeface="Cambria Math" panose="02040503050406030204" pitchFamily="18" charset="0"/>
                            </a:rPr>
                          </m:ctrlPr>
                        </m:dPr>
                        <m:e>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m>
                                        <m:mPr>
                                          <m:mcs>
                                            <m:mc>
                                              <m:mcPr>
                                                <m:count m:val="1"/>
                                                <m:mcJc m:val="center"/>
                                              </m:mcPr>
                                            </m:mc>
                                          </m:mcs>
                                          <m:ctrlPr>
                                            <a:rPr lang="es-ES" sz="1400" i="1">
                                              <a:solidFill>
                                                <a:schemeClr val="accent4"/>
                                              </a:solidFill>
                                              <a:latin typeface="Cambria Math" panose="02040503050406030204" pitchFamily="18" charset="0"/>
                                            </a:rPr>
                                          </m:ctrlPr>
                                        </m:mP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0</m:t>
                                                </m:r>
                                              </m:sub>
                                            </m:sSub>
                                          </m:e>
                                        </m:mr>
                                        <m:mr>
                                          <m:e>
                                            <m:r>
                                              <a:rPr lang="es-ES" sz="1400" i="0">
                                                <a:solidFill>
                                                  <a:schemeClr val="accent4"/>
                                                </a:solidFill>
                                                <a:latin typeface="Cambria Math" panose="02040503050406030204" pitchFamily="18" charset="0"/>
                                              </a:rPr>
                                              <m:t> </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1</m:t>
                                                </m:r>
                                              </m:sub>
                                            </m:sSub>
                                          </m:e>
                                        </m:m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n-US" sz="1400" b="0" i="0" smtClean="0">
                                                    <a:solidFill>
                                                      <a:schemeClr val="accent4"/>
                                                    </a:solidFill>
                                                    <a:latin typeface="Cambria Math" panose="02040503050406030204" pitchFamily="18" charset="0"/>
                                                  </a:rPr>
                                                  <m:t>2</m:t>
                                                </m:r>
                                              </m:sub>
                                            </m:sSub>
                                          </m:e>
                                        </m:mr>
                                      </m:m>
                                      <m:r>
                                        <a:rPr lang="es-ES" sz="1400" i="0">
                                          <a:solidFill>
                                            <a:schemeClr val="accent4"/>
                                          </a:solidFill>
                                          <a:latin typeface="Cambria Math" panose="02040503050406030204" pitchFamily="18" charset="0"/>
                                        </a:rPr>
                                        <m:t> </m:t>
                                      </m: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3</m:t>
                                          </m:r>
                                        </m:sub>
                                      </m:sSub>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4</m:t>
                                      </m:r>
                                    </m:sub>
                                  </m:sSub>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1">
                                      <a:solidFill>
                                        <a:schemeClr val="accent4"/>
                                      </a:solidFill>
                                      <a:latin typeface="Cambria Math" panose="02040503050406030204" pitchFamily="18" charset="0"/>
                                    </a:rPr>
                                    <m:t>𝑛</m:t>
                                  </m:r>
                                </m:sub>
                              </m:sSub>
                            </m:e>
                          </m:eqArr>
                        </m:e>
                      </m:d>
                      <m:r>
                        <a:rPr lang="es-ES" sz="1400" i="0">
                          <a:solidFill>
                            <a:schemeClr val="accent4"/>
                          </a:solidFill>
                          <a:latin typeface="Cambria Math" panose="02040503050406030204" pitchFamily="18" charset="0"/>
                        </a:rPr>
                        <m:t> </m:t>
                      </m:r>
                    </m:oMath>
                  </m:oMathPara>
                </a14:m>
                <a:endParaRPr lang="es-ES" sz="1400" dirty="0">
                  <a:solidFill>
                    <a:schemeClr val="accent4"/>
                  </a:solidFill>
                </a:endParaRPr>
              </a:p>
            </p:txBody>
          </p:sp>
        </mc:Choice>
        <mc:Fallback xmlns="">
          <p:sp>
            <p:nvSpPr>
              <p:cNvPr id="47" name="Rectángulo 46"/>
              <p:cNvSpPr>
                <a:spLocks noRot="1" noChangeAspect="1" noMove="1" noResize="1" noEditPoints="1" noAdjustHandles="1" noChangeArrowheads="1" noChangeShapeType="1" noTextEdit="1"/>
              </p:cNvSpPr>
              <p:nvPr/>
            </p:nvSpPr>
            <p:spPr>
              <a:xfrm>
                <a:off x="7111833" y="2593480"/>
                <a:ext cx="1052339" cy="1975284"/>
              </a:xfrm>
              <a:prstGeom prst="rect">
                <a:avLst/>
              </a:prstGeom>
              <a:blipFill rotWithShape="0">
                <a:blip r:embed="rId6"/>
                <a:stretch>
                  <a:fillRect/>
                </a:stretch>
              </a:blipFill>
            </p:spPr>
            <p:txBody>
              <a:bodyPr/>
              <a:lstStyle/>
              <a:p>
                <a:r>
                  <a:rPr lang="es-ES">
                    <a:noFill/>
                  </a:rPr>
                  <a:t> </a:t>
                </a:r>
              </a:p>
            </p:txBody>
          </p:sp>
        </mc:Fallback>
      </mc:AlternateContent>
      <p:sp>
        <p:nvSpPr>
          <p:cNvPr id="48" name="40 CuadroTexto"/>
          <p:cNvSpPr txBox="1"/>
          <p:nvPr/>
        </p:nvSpPr>
        <p:spPr>
          <a:xfrm>
            <a:off x="774001" y="4341875"/>
            <a:ext cx="2208737" cy="646331"/>
          </a:xfrm>
          <a:prstGeom prst="rect">
            <a:avLst/>
          </a:prstGeom>
          <a:noFill/>
        </p:spPr>
        <p:txBody>
          <a:bodyPr wrap="square" rtlCol="0">
            <a:spAutoFit/>
          </a:bodyPr>
          <a:lstStyle/>
          <a:p>
            <a:pPr algn="just"/>
            <a:r>
              <a:rPr lang="es-ES" sz="1200" dirty="0">
                <a:solidFill>
                  <a:schemeClr val="accent4"/>
                </a:solidFill>
                <a:latin typeface="Fira Sans Condensed Light" panose="020B0604020202020204" charset="0"/>
                <a:cs typeface="Times New Roman" panose="02020603050405020304" pitchFamily="18" charset="0"/>
              </a:rPr>
              <a:t>Es la matriz de las características independientes. (Variables </a:t>
            </a:r>
            <a:r>
              <a:rPr lang="es-ES" sz="1200" dirty="0" err="1">
                <a:solidFill>
                  <a:schemeClr val="accent4"/>
                </a:solidFill>
                <a:latin typeface="Fira Sans Condensed Light" panose="020B0604020202020204" charset="0"/>
                <a:cs typeface="Times New Roman" panose="02020603050405020304" pitchFamily="18" charset="0"/>
              </a:rPr>
              <a:t>predictoras</a:t>
            </a:r>
            <a:r>
              <a:rPr lang="es-ES" sz="1200" dirty="0">
                <a:solidFill>
                  <a:schemeClr val="accent4"/>
                </a:solidFill>
                <a:latin typeface="Fira Sans Condensed Light" panose="020B0604020202020204" charset="0"/>
                <a:cs typeface="Times New Roman" panose="02020603050405020304" pitchFamily="18" charset="0"/>
              </a:rPr>
              <a:t>)</a:t>
            </a:r>
          </a:p>
        </p:txBody>
      </p:sp>
      <p:sp>
        <p:nvSpPr>
          <p:cNvPr id="49" name="40 CuadroTexto"/>
          <p:cNvSpPr txBox="1"/>
          <p:nvPr/>
        </p:nvSpPr>
        <p:spPr>
          <a:xfrm>
            <a:off x="3410314" y="4497169"/>
            <a:ext cx="3023305" cy="646331"/>
          </a:xfrm>
          <a:prstGeom prst="rect">
            <a:avLst/>
          </a:prstGeom>
          <a:noFill/>
        </p:spPr>
        <p:txBody>
          <a:bodyPr wrap="square" rtlCol="0">
            <a:spAutoFit/>
          </a:bodyPr>
          <a:lstStyle/>
          <a:p>
            <a:pPr algn="just"/>
            <a:r>
              <a:rPr lang="es-ES" sz="1200" dirty="0">
                <a:solidFill>
                  <a:schemeClr val="accent4"/>
                </a:solidFill>
                <a:latin typeface="Fira Sans Condensed Light" panose="020B0604020202020204" charset="0"/>
                <a:cs typeface="Times New Roman" panose="02020603050405020304" pitchFamily="18" charset="0"/>
              </a:rPr>
              <a:t>Es el vector de la variable dependiente, calculado a partir de la matriz  X. (Variable de respuesta)</a:t>
            </a:r>
          </a:p>
        </p:txBody>
      </p:sp>
      <p:sp>
        <p:nvSpPr>
          <p:cNvPr id="50" name="40 CuadroTexto"/>
          <p:cNvSpPr txBox="1"/>
          <p:nvPr/>
        </p:nvSpPr>
        <p:spPr>
          <a:xfrm>
            <a:off x="6461184" y="4497168"/>
            <a:ext cx="2684159" cy="646331"/>
          </a:xfrm>
          <a:prstGeom prst="rect">
            <a:avLst/>
          </a:prstGeom>
          <a:noFill/>
        </p:spPr>
        <p:txBody>
          <a:bodyPr wrap="square" rtlCol="0">
            <a:spAutoFit/>
          </a:bodyPr>
          <a:lstStyle/>
          <a:p>
            <a:pPr algn="just"/>
            <a:r>
              <a:rPr lang="es-ES" sz="1200" dirty="0">
                <a:solidFill>
                  <a:schemeClr val="accent4"/>
                </a:solidFill>
                <a:latin typeface="Segoe UI Semilight" panose="020B0402040204020203" pitchFamily="34" charset="0"/>
                <a:cs typeface="Segoe UI Semilight" panose="020B0402040204020203" pitchFamily="34" charset="0"/>
              </a:rPr>
              <a:t>Es el vector de los coeficientes calculados en la regresión lineal para el modelo.</a:t>
            </a:r>
          </a:p>
        </p:txBody>
      </p:sp>
      <p:pic>
        <p:nvPicPr>
          <p:cNvPr id="3" name="Picture 2" descr="Virtual Horizon BUAP">
            <a:extLst>
              <a:ext uri="{FF2B5EF4-FFF2-40B4-BE49-F238E27FC236}">
                <a16:creationId xmlns:a16="http://schemas.microsoft.com/office/drawing/2014/main" id="{F00B62FF-6063-3064-B10B-3757293C20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164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E4859AB4-4838-CA67-0F39-6220B6DB9127}"/>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7EDEFEEA-3C06-CAA8-C94D-A2E794445C7A}"/>
              </a:ext>
            </a:extLst>
          </p:cNvPr>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a:extLst>
              <a:ext uri="{FF2B5EF4-FFF2-40B4-BE49-F238E27FC236}">
                <a16:creationId xmlns:a16="http://schemas.microsoft.com/office/drawing/2014/main" id="{FE2DC821-8B87-B75A-E52C-C54D7645CA57}"/>
              </a:ext>
            </a:extLst>
          </p:cNvPr>
          <p:cNvSpPr txBox="1">
            <a:spLocks noGrp="1"/>
          </p:cNvSpPr>
          <p:nvPr>
            <p:ph type="subTitle" idx="1"/>
          </p:nvPr>
        </p:nvSpPr>
        <p:spPr>
          <a:xfrm>
            <a:off x="4917750" y="3290549"/>
            <a:ext cx="3425700" cy="437389"/>
          </a:xfrm>
          <a:prstGeom prst="rect">
            <a:avLst/>
          </a:prstGeom>
        </p:spPr>
        <p:txBody>
          <a:bodyPr spcFirstLastPara="1" wrap="square" lIns="91425" tIns="91425" rIns="91425" bIns="91425" anchor="t" anchorCtr="0">
            <a:noAutofit/>
          </a:bodyPr>
          <a:lstStyle/>
          <a:p>
            <a:pPr marL="146050" lvl="0" indent="0">
              <a:buSzPts val="1300"/>
            </a:pPr>
            <a:r>
              <a:rPr lang="es-ES" dirty="0"/>
              <a:t>  -Regresión Logística</a:t>
            </a:r>
          </a:p>
        </p:txBody>
      </p:sp>
      <p:sp>
        <p:nvSpPr>
          <p:cNvPr id="176" name="Google Shape;176;p30">
            <a:extLst>
              <a:ext uri="{FF2B5EF4-FFF2-40B4-BE49-F238E27FC236}">
                <a16:creationId xmlns:a16="http://schemas.microsoft.com/office/drawing/2014/main" id="{E280BEB7-A1A6-B02C-4106-748D4ED355D5}"/>
              </a:ext>
            </a:extLst>
          </p:cNvPr>
          <p:cNvSpPr txBox="1">
            <a:spLocks noGrp="1"/>
          </p:cNvSpPr>
          <p:nvPr>
            <p:ph type="title" idx="2"/>
          </p:nvPr>
        </p:nvSpPr>
        <p:spPr>
          <a:xfrm>
            <a:off x="4849169" y="1001125"/>
            <a:ext cx="2234743"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08</a:t>
            </a:r>
            <a:endParaRPr dirty="0"/>
          </a:p>
        </p:txBody>
      </p:sp>
      <p:cxnSp>
        <p:nvCxnSpPr>
          <p:cNvPr id="177" name="Google Shape;177;p30">
            <a:extLst>
              <a:ext uri="{FF2B5EF4-FFF2-40B4-BE49-F238E27FC236}">
                <a16:creationId xmlns:a16="http://schemas.microsoft.com/office/drawing/2014/main" id="{D220A1DA-DEEE-1C2A-F283-4C2D194E4F22}"/>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a:extLst>
              <a:ext uri="{FF2B5EF4-FFF2-40B4-BE49-F238E27FC236}">
                <a16:creationId xmlns:a16="http://schemas.microsoft.com/office/drawing/2014/main" id="{37379171-BBFB-2D0B-B993-C6DF6103A2A3}"/>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F105DAAB-A01A-2039-5C56-FFA096E32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297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1" cy="1863969"/>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Logística?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30434" y="1878840"/>
            <a:ext cx="4041566"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a:t>
            </a:r>
            <a:r>
              <a:rPr lang="es-ES" sz="1600" b="1" dirty="0">
                <a:solidFill>
                  <a:srgbClr val="EAFEE8"/>
                </a:solidFill>
                <a:latin typeface="Fira Sans Condensed Light" panose="020B0604020202020204" charset="0"/>
                <a:cs typeface="Times New Roman" panose="02020603050405020304" pitchFamily="18" charset="0"/>
              </a:rPr>
              <a:t>regresión logística </a:t>
            </a:r>
            <a:r>
              <a:rPr lang="es-ES" sz="1600" dirty="0">
                <a:solidFill>
                  <a:srgbClr val="EAFEE8"/>
                </a:solidFill>
                <a:latin typeface="Fira Sans Condensed Light" panose="020B0604020202020204" charset="0"/>
                <a:cs typeface="Times New Roman" panose="02020603050405020304" pitchFamily="18" charset="0"/>
              </a:rPr>
              <a:t>o </a:t>
            </a:r>
            <a:r>
              <a:rPr lang="es-ES" sz="1600" b="1" dirty="0" err="1">
                <a:solidFill>
                  <a:srgbClr val="EAFEE8"/>
                </a:solidFill>
                <a:latin typeface="Fira Sans Condensed Light" panose="020B0604020202020204" charset="0"/>
                <a:cs typeface="Times New Roman" panose="02020603050405020304" pitchFamily="18" charset="0"/>
              </a:rPr>
              <a:t>Logistic</a:t>
            </a:r>
            <a:r>
              <a:rPr lang="es-ES" sz="1600" b="1" dirty="0">
                <a:solidFill>
                  <a:srgbClr val="EAFEE8"/>
                </a:solidFill>
                <a:latin typeface="Fira Sans Condensed Light" panose="020B0604020202020204" charset="0"/>
                <a:cs typeface="Times New Roman" panose="02020603050405020304" pitchFamily="18" charset="0"/>
              </a:rPr>
              <a:t> </a:t>
            </a:r>
            <a:r>
              <a:rPr lang="es-ES" sz="1600" b="1" dirty="0" err="1">
                <a:solidFill>
                  <a:srgbClr val="EAFEE8"/>
                </a:solidFill>
                <a:latin typeface="Fira Sans Condensed Light" panose="020B0604020202020204" charset="0"/>
                <a:cs typeface="Times New Roman" panose="02020603050405020304" pitchFamily="18" charset="0"/>
              </a:rPr>
              <a:t>Regression</a:t>
            </a:r>
            <a:r>
              <a:rPr lang="es-ES" sz="1600" b="1" dirty="0">
                <a:solidFill>
                  <a:srgbClr val="EAFEE8"/>
                </a:solidFill>
                <a:latin typeface="Fira Sans Condensed Light" panose="020B0604020202020204" charset="0"/>
                <a:cs typeface="Times New Roman" panose="02020603050405020304" pitchFamily="18" charset="0"/>
              </a:rPr>
              <a:t> </a:t>
            </a:r>
            <a:r>
              <a:rPr lang="es-ES" sz="1600" dirty="0">
                <a:solidFill>
                  <a:srgbClr val="EAFEE8"/>
                </a:solidFill>
                <a:latin typeface="Fira Sans Condensed Light" panose="020B0604020202020204" charset="0"/>
                <a:cs typeface="Times New Roman" panose="02020603050405020304" pitchFamily="18" charset="0"/>
              </a:rPr>
              <a:t>es un algoritmo de clasificación que se utiliza para predecir la probabilidad de una variable dependiente categórica. En la regresión logística, la variable dependiente es una variable binaria que contiene datos codificados como 1 – 0, sí – no, abierto – cerrado, etc.</a:t>
            </a:r>
          </a:p>
        </p:txBody>
      </p:sp>
      <p:pic>
        <p:nvPicPr>
          <p:cNvPr id="3" name="Picture 4" descr="Cuál es la diferencia entre Regresión Lineal y Regresión Logística? - 🤖  Aprende IA">
            <a:extLst>
              <a:ext uri="{FF2B5EF4-FFF2-40B4-BE49-F238E27FC236}">
                <a16:creationId xmlns:a16="http://schemas.microsoft.com/office/drawing/2014/main" id="{353E368B-D03C-610C-2C90-A366966E33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2715" y="2110154"/>
            <a:ext cx="3817222" cy="26752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rtual Horizon BUAP">
            <a:extLst>
              <a:ext uri="{FF2B5EF4-FFF2-40B4-BE49-F238E27FC236}">
                <a16:creationId xmlns:a16="http://schemas.microsoft.com/office/drawing/2014/main" id="{2D7364D0-A9ED-417F-7183-4AE9DD829E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033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1" cy="1359833"/>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Logística?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30434" y="1878840"/>
            <a:ext cx="4041566"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El resultado o variable objetivo es de naturaleza dicotómica. Dicotómica significa que solo hay dos clases posibles. Por ejemplo, se puede utilizar para problemas de detección de cáncer o calcular la probabilidad de que ocurra un evento.</a:t>
            </a:r>
          </a:p>
        </p:txBody>
      </p:sp>
      <p:pic>
        <p:nvPicPr>
          <p:cNvPr id="2050" name="Picture 2" descr="Regresión Logística - Teoría - 🤖 Aprende IA">
            <a:extLst>
              <a:ext uri="{FF2B5EF4-FFF2-40B4-BE49-F238E27FC236}">
                <a16:creationId xmlns:a16="http://schemas.microsoft.com/office/drawing/2014/main" id="{3060B57F-7AF9-8929-14F3-FF5D51A791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8732" y="2761733"/>
            <a:ext cx="4182646" cy="227140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rtual Horizon BUAP">
            <a:extLst>
              <a:ext uri="{FF2B5EF4-FFF2-40B4-BE49-F238E27FC236}">
                <a16:creationId xmlns:a16="http://schemas.microsoft.com/office/drawing/2014/main" id="{C04BA4D6-34E9-0D79-A902-F67F293329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86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1" cy="1359833"/>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Logística?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30434" y="1878840"/>
            <a:ext cx="4041566"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regresión logística es uno de los algoritmos de Machine </a:t>
            </a:r>
            <a:r>
              <a:rPr lang="es-ES" sz="1600" dirty="0" err="1">
                <a:solidFill>
                  <a:srgbClr val="EAFEE8"/>
                </a:solidFill>
                <a:latin typeface="Fira Sans Condensed Light" panose="020B0604020202020204" charset="0"/>
                <a:cs typeface="Times New Roman" panose="02020603050405020304" pitchFamily="18" charset="0"/>
              </a:rPr>
              <a:t>Learning</a:t>
            </a:r>
            <a:r>
              <a:rPr lang="es-ES" sz="1600" dirty="0">
                <a:solidFill>
                  <a:srgbClr val="EAFEE8"/>
                </a:solidFill>
                <a:latin typeface="Fira Sans Condensed Light" panose="020B0604020202020204" charset="0"/>
                <a:cs typeface="Times New Roman" panose="02020603050405020304" pitchFamily="18" charset="0"/>
              </a:rPr>
              <a:t> más simples y más utilizados para la clasificación de dos clases. Es fácil de implementar y se puede usar como línea de base para cualquier problema de clasificación binaria.</a:t>
            </a:r>
          </a:p>
        </p:txBody>
      </p:sp>
      <p:pic>
        <p:nvPicPr>
          <p:cNvPr id="3074" name="Picture 2" descr="Regresión Logistica">
            <a:extLst>
              <a:ext uri="{FF2B5EF4-FFF2-40B4-BE49-F238E27FC236}">
                <a16:creationId xmlns:a16="http://schemas.microsoft.com/office/drawing/2014/main" id="{73DB698B-337B-03E9-6CBB-8FC285CCF1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0857" y="1823238"/>
            <a:ext cx="3861039" cy="309954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rtual Horizon BUAP">
            <a:extLst>
              <a:ext uri="{FF2B5EF4-FFF2-40B4-BE49-F238E27FC236}">
                <a16:creationId xmlns:a16="http://schemas.microsoft.com/office/drawing/2014/main" id="{32CA778D-F5B5-16BD-406A-61059EEDE0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284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1591147"/>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Representación matemática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675791" y="1878840"/>
            <a:ext cx="3861039"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Este modelo logístico binario se utiliza para estimar la probabilidad de una respuesta binaria basada </a:t>
            </a:r>
            <a:r>
              <a:rPr lang="es-ES" sz="1600" b="1" dirty="0">
                <a:solidFill>
                  <a:srgbClr val="EAFEE8"/>
                </a:solidFill>
                <a:latin typeface="Fira Sans Condensed Light" panose="020B0604020202020204" charset="0"/>
                <a:cs typeface="Times New Roman" panose="02020603050405020304" pitchFamily="18" charset="0"/>
              </a:rPr>
              <a:t>en una o más variables predictoras o independientes</a:t>
            </a:r>
            <a:r>
              <a:rPr lang="es-ES" sz="1600" dirty="0">
                <a:solidFill>
                  <a:srgbClr val="EAFEE8"/>
                </a:solidFill>
                <a:latin typeface="Fira Sans Condensed Light" panose="020B0604020202020204" charset="0"/>
                <a:cs typeface="Times New Roman" panose="02020603050405020304" pitchFamily="18" charset="0"/>
              </a:rPr>
              <a:t>. Permite decir que la presencia de un factor de riesgo aumenta la probabilidad de un resultado dado un porcentaje específico.</a:t>
            </a:r>
          </a:p>
        </p:txBody>
      </p:sp>
      <p:pic>
        <p:nvPicPr>
          <p:cNvPr id="4098" name="Picture 2" descr="Capítulo 5 Modelos lineales | AnalizaR Datos Políticos">
            <a:extLst>
              <a:ext uri="{FF2B5EF4-FFF2-40B4-BE49-F238E27FC236}">
                <a16:creationId xmlns:a16="http://schemas.microsoft.com/office/drawing/2014/main" id="{58676684-986F-0C74-9D55-1F39359BA8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2186" y="1719028"/>
            <a:ext cx="4240345" cy="302881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rtual Horizon BUAP">
            <a:extLst>
              <a:ext uri="{FF2B5EF4-FFF2-40B4-BE49-F238E27FC236}">
                <a16:creationId xmlns:a16="http://schemas.microsoft.com/office/drawing/2014/main" id="{838B7D95-852D-BA97-38C0-2F9458AE4A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731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24578" name="Picture 2" descr="Qué es un Modelo de Analítica de Datos? - Northware"/>
          <p:cNvPicPr>
            <a:picLocks noChangeAspect="1" noChangeArrowheads="1"/>
          </p:cNvPicPr>
          <p:nvPr/>
        </p:nvPicPr>
        <p:blipFill>
          <a:blip r:embed="rId3"/>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91F1C88C-6A24-28C0-4CBA-C67E35BCAF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1591147"/>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Representación matemática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675791" y="1878840"/>
            <a:ext cx="3861039"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Regresión Logística lleva el nombre de la función utilizada en el núcleo del método, la función logística es también llamada </a:t>
            </a:r>
            <a:r>
              <a:rPr lang="es-ES" sz="1600" b="1" dirty="0">
                <a:solidFill>
                  <a:srgbClr val="EAFEE8"/>
                </a:solidFill>
                <a:latin typeface="Fira Sans Condensed Light" panose="020B0604020202020204" charset="0"/>
                <a:cs typeface="Times New Roman" panose="02020603050405020304" pitchFamily="18" charset="0"/>
              </a:rPr>
              <a:t>función Sigmoide</a:t>
            </a:r>
            <a:r>
              <a:rPr lang="es-ES" sz="1600" dirty="0">
                <a:solidFill>
                  <a:srgbClr val="EAFEE8"/>
                </a:solidFill>
                <a:latin typeface="Fira Sans Condensed Light" panose="020B0604020202020204" charset="0"/>
                <a:cs typeface="Times New Roman" panose="02020603050405020304" pitchFamily="18" charset="0"/>
              </a:rPr>
              <a:t>. Esta función es una curva en forma de S que puede tomar cualquier número de valor real y asignar a un valor entre 0 y 1.</a:t>
            </a:r>
          </a:p>
        </p:txBody>
      </p:sp>
      <p:pic>
        <p:nvPicPr>
          <p:cNvPr id="5122" name="Picture 2" descr="Regresión Logística - teoria 5">
            <a:extLst>
              <a:ext uri="{FF2B5EF4-FFF2-40B4-BE49-F238E27FC236}">
                <a16:creationId xmlns:a16="http://schemas.microsoft.com/office/drawing/2014/main" id="{8A5F9C96-3E66-C316-3954-BD9BA4D725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2187" y="1878840"/>
            <a:ext cx="4186445" cy="282526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rtual Horizon BUAP">
            <a:extLst>
              <a:ext uri="{FF2B5EF4-FFF2-40B4-BE49-F238E27FC236}">
                <a16:creationId xmlns:a16="http://schemas.microsoft.com/office/drawing/2014/main" id="{7EB2BCEE-C095-03D4-3651-99B11E76B3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73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668215"/>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Representación matemática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675791" y="1878840"/>
            <a:ext cx="3861039"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Entonces si aplicamos la función Sigmoide en la Regresión Lineal nos quedaría algo como esto:</a:t>
            </a:r>
          </a:p>
        </p:txBody>
      </p:sp>
      <p:pic>
        <p:nvPicPr>
          <p:cNvPr id="6146" name="Picture 2" descr="Regresión Logística - teoria 6">
            <a:extLst>
              <a:ext uri="{FF2B5EF4-FFF2-40B4-BE49-F238E27FC236}">
                <a16:creationId xmlns:a16="http://schemas.microsoft.com/office/drawing/2014/main" id="{34AF1541-0D18-0141-8531-AC93E3FE8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6009" y="2905727"/>
            <a:ext cx="4915889" cy="192965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rtual Horizon BUAP">
            <a:extLst>
              <a:ext uri="{FF2B5EF4-FFF2-40B4-BE49-F238E27FC236}">
                <a16:creationId xmlns:a16="http://schemas.microsoft.com/office/drawing/2014/main" id="{C53C951C-FD5D-9B54-EAB1-4A34334717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90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185224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Matriz de confusión</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675791" y="1878840"/>
            <a:ext cx="3861039"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matriz de confusión es una herramienta muy útil para valorar cómo de bueno es un modelo clasificación basado en aprendizaje automático. En particular, sirve para mostrar de forma explícita cuándo una clase es confundida con otra, lo cual nos, permite trabajar de forma separada con distintos tipos de error.</a:t>
            </a:r>
          </a:p>
        </p:txBody>
      </p:sp>
      <p:pic>
        <p:nvPicPr>
          <p:cNvPr id="1028" name="Picture 4" descr="La matriz de confusión y sus métricas – Inteligencia Artificial –">
            <a:extLst>
              <a:ext uri="{FF2B5EF4-FFF2-40B4-BE49-F238E27FC236}">
                <a16:creationId xmlns:a16="http://schemas.microsoft.com/office/drawing/2014/main" id="{47094A19-1EB0-46F3-ECE4-9C81459FD2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5320" y="1777818"/>
            <a:ext cx="3242071" cy="290109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rtual Horizon BUAP">
            <a:extLst>
              <a:ext uri="{FF2B5EF4-FFF2-40B4-BE49-F238E27FC236}">
                <a16:creationId xmlns:a16="http://schemas.microsoft.com/office/drawing/2014/main" id="{4B09BAC5-1B9A-BCC3-70D1-E03EA3D6B0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463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Matriz de confusión</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050" name="Picture 2" descr="Matriz de Confusión - 🤖 Aprende IA">
            <a:extLst>
              <a:ext uri="{FF2B5EF4-FFF2-40B4-BE49-F238E27FC236}">
                <a16:creationId xmlns:a16="http://schemas.microsoft.com/office/drawing/2014/main" id="{0D3C0E72-310E-5644-8A2F-9E61BE8590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16" y="2017192"/>
            <a:ext cx="7690337" cy="26809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rtual Horizon BUAP">
            <a:extLst>
              <a:ext uri="{FF2B5EF4-FFF2-40B4-BE49-F238E27FC236}">
                <a16:creationId xmlns:a16="http://schemas.microsoft.com/office/drawing/2014/main" id="{F1600A68-58E3-7BE1-5831-CEDAE13761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554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Métricas</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3074" name="Picture 2" descr="La matriz de confusión y sus métricas – Inteligencia Artificial –">
            <a:extLst>
              <a:ext uri="{FF2B5EF4-FFF2-40B4-BE49-F238E27FC236}">
                <a16:creationId xmlns:a16="http://schemas.microsoft.com/office/drawing/2014/main" id="{06618F6A-1E37-3074-51AB-BA3C77E55D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7346" y="1340371"/>
            <a:ext cx="5715000" cy="35718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rtual Horizon BUAP">
            <a:extLst>
              <a:ext uri="{FF2B5EF4-FFF2-40B4-BE49-F238E27FC236}">
                <a16:creationId xmlns:a16="http://schemas.microsoft.com/office/drawing/2014/main" id="{856419A9-71D7-7D79-B1D4-2930E0FF5A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612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1" y="745261"/>
            <a:ext cx="801520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7 (</a:t>
            </a:r>
            <a:r>
              <a:rPr lang="en-US" sz="3000" b="1" dirty="0" err="1">
                <a:solidFill>
                  <a:srgbClr val="F3F3F3"/>
                </a:solidFill>
                <a:latin typeface="Rajdhani"/>
                <a:ea typeface="Rajdhani"/>
                <a:cs typeface="Rajdhani"/>
                <a:sym typeface="Rajdhani"/>
              </a:rPr>
              <a:t>Regresión</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Logística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52573" y="1295400"/>
            <a:ext cx="8662473" cy="344094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Regresión</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Logística</a:t>
            </a: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r>
              <a:rPr lang="en-US" sz="16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Mexico.csv y los archivos .</a:t>
            </a:r>
            <a:r>
              <a:rPr lang="es-ES" sz="1600" b="1" dirty="0" err="1">
                <a:solidFill>
                  <a:schemeClr val="tx2"/>
                </a:solidFill>
                <a:latin typeface="Fira Sans Condensed Light" panose="020B0604020202020204" charset="0"/>
                <a:cs typeface="Times New Roman" panose="02020603050405020304" pitchFamily="18" charset="0"/>
              </a:rPr>
              <a:t>csv</a:t>
            </a:r>
            <a:r>
              <a:rPr lang="es-ES" sz="1600" b="1" dirty="0">
                <a:solidFill>
                  <a:schemeClr val="tx2"/>
                </a:solidFill>
                <a:latin typeface="Fira Sans Condensed Light" panose="020B0604020202020204" charset="0"/>
                <a:cs typeface="Times New Roman" panose="02020603050405020304" pitchFamily="18" charset="0"/>
              </a:rPr>
              <a:t> de otras 2 ciudades de su elección (A partir de las bases de datos listings.csv.gz), ingresar a: </a:t>
            </a:r>
            <a:r>
              <a:rPr lang="es-ES" sz="1600" b="1" dirty="0">
                <a:solidFill>
                  <a:schemeClr val="tx2"/>
                </a:solidFill>
                <a:latin typeface="Fira Sans Condensed Light" panose="020B0604020202020204" charset="0"/>
                <a:cs typeface="Times New Roman" panose="02020603050405020304" pitchFamily="18" charset="0"/>
                <a:hlinkClick r:id="rId3"/>
              </a:rPr>
              <a:t>http://insideairbnb.com/get-the-data/</a:t>
            </a:r>
            <a:endParaRPr lang="de-DE" sz="1600" b="1" dirty="0">
              <a:solidFill>
                <a:schemeClr val="tx2"/>
              </a:solidFill>
              <a:latin typeface="Fira Sans Condensed Light" panose="020B0604020202020204" charset="0"/>
              <a:cs typeface="Times New Roman" panose="02020603050405020304" pitchFamily="18" charset="0"/>
            </a:endParaRP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Analizar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10 casos de correlación logística que existe entre diferentes variables de nuestra base de datos, aplicando la herramienta de  </a:t>
            </a:r>
            <a:r>
              <a:rPr lang="es-ES" sz="1600" b="1" dirty="0">
                <a:solidFill>
                  <a:srgbClr val="EAFEE8"/>
                </a:solidFill>
                <a:latin typeface="Fira Sans Condensed Light" panose="020B0604020202020204" charset="0"/>
                <a:cs typeface="Times New Roman" panose="02020603050405020304" pitchFamily="18" charset="0"/>
              </a:rPr>
              <a:t>“Regresión Logística”</a:t>
            </a:r>
            <a:endParaRPr lang="es-ES" sz="1600" b="1" dirty="0">
              <a:solidFill>
                <a:schemeClr val="tx2"/>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4.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Convertir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las variables </a:t>
            </a:r>
            <a:r>
              <a:rPr lang="es-ES" sz="1600" b="1" dirty="0">
                <a:solidFill>
                  <a:schemeClr val="tx2"/>
                </a:solidFill>
                <a:latin typeface="Fira Sans Condensed Light" panose="020B0604020202020204" charset="0"/>
                <a:cs typeface="Times New Roman" panose="02020603050405020304" pitchFamily="18" charset="0"/>
              </a:rPr>
              <a:t>que sean necesarias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en  variables de tipo  dicotómica con las categorías que se consideren pertinentes, aplicando la herramienta de  </a:t>
            </a:r>
            <a:r>
              <a:rPr lang="es-ES" sz="1600" b="1" dirty="0">
                <a:solidFill>
                  <a:srgbClr val="EAFEE8"/>
                </a:solidFill>
                <a:latin typeface="Fira Sans Condensed Light" panose="020B0604020202020204" charset="0"/>
                <a:cs typeface="Times New Roman" panose="02020603050405020304" pitchFamily="18" charset="0"/>
              </a:rPr>
              <a:t>“Regresión Logística”</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Realizar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tabla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todos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coeficientes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a:t>
            </a:r>
            <a:r>
              <a:rPr lang="en-US" sz="1600" b="1" dirty="0">
                <a:solidFill>
                  <a:schemeClr val="accent4"/>
                </a:solidFill>
                <a:latin typeface="Fira Sans Condensed Light" panose="020B0604020202020204" charset="0"/>
                <a:cs typeface="Times New Roman" panose="02020603050405020304" pitchFamily="18" charset="0"/>
              </a:rPr>
              <a:t> </a:t>
            </a:r>
            <a:r>
              <a:rPr lang="en-US" sz="1600" b="1" dirty="0" err="1">
                <a:solidFill>
                  <a:schemeClr val="accent4"/>
                </a:solidFill>
                <a:latin typeface="Fira Sans Condensed Light" panose="020B0604020202020204" charset="0"/>
                <a:cs typeface="Times New Roman" panose="02020603050405020304" pitchFamily="18" charset="0"/>
              </a:rPr>
              <a:t>precisión</a:t>
            </a:r>
            <a:r>
              <a:rPr lang="en-US" sz="1600" b="1" dirty="0">
                <a:solidFill>
                  <a:schemeClr val="accent4"/>
                </a:solidFill>
                <a:latin typeface="Fira Sans Condensed Light" panose="020B0604020202020204" charset="0"/>
                <a:cs typeface="Times New Roman" panose="02020603050405020304" pitchFamily="18" charset="0"/>
              </a:rPr>
              <a:t>, </a:t>
            </a:r>
            <a:r>
              <a:rPr lang="en-US" sz="1600" b="1" dirty="0" err="1">
                <a:solidFill>
                  <a:schemeClr val="accent4"/>
                </a:solidFill>
                <a:latin typeface="Fira Sans Condensed Light" panose="020B0604020202020204" charset="0"/>
                <a:cs typeface="Times New Roman" panose="02020603050405020304" pitchFamily="18" charset="0"/>
              </a:rPr>
              <a:t>exactitud</a:t>
            </a:r>
            <a:r>
              <a:rPr lang="en-US" sz="1600" b="1" dirty="0">
                <a:solidFill>
                  <a:schemeClr val="accent4"/>
                </a:solidFill>
                <a:latin typeface="Fira Sans Condensed Light" panose="020B0604020202020204" charset="0"/>
                <a:cs typeface="Times New Roman" panose="02020603050405020304" pitchFamily="18" charset="0"/>
              </a:rPr>
              <a:t> y </a:t>
            </a:r>
            <a:r>
              <a:rPr lang="en-US" sz="1600" b="1" dirty="0" err="1">
                <a:solidFill>
                  <a:schemeClr val="accent4"/>
                </a:solidFill>
                <a:latin typeface="Fira Sans Condensed Light" panose="020B0604020202020204" charset="0"/>
                <a:cs typeface="Times New Roman" panose="02020603050405020304" pitchFamily="18" charset="0"/>
              </a:rPr>
              <a:t>sensibilidad</a:t>
            </a:r>
            <a:r>
              <a:rPr lang="en-US" sz="1600" b="1" dirty="0">
                <a:solidFill>
                  <a:schemeClr val="accent4"/>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obtenidos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correlación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analizada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según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sea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caso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CAB206F8-B51E-B0B9-2345-7B3D505484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11709" y="1459282"/>
            <a:ext cx="8662473" cy="3367697"/>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6.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código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ya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sea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7.</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Enviar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al </a:t>
            </a:r>
            <a:r>
              <a:rPr lang="en-US" sz="1600" dirty="0" err="1">
                <a:solidFill>
                  <a:schemeClr val="tx2"/>
                </a:solidFill>
                <a:latin typeface="Fira Sans Condensed Light" panose="020B0604020202020204" charset="0"/>
                <a:cs typeface="Times New Roman" panose="02020603050405020304" pitchFamily="18" charset="0"/>
              </a:rPr>
              <a:t>correo</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col537014@colaborador.buap.mx</a:t>
            </a:r>
            <a:r>
              <a:rPr lang="en-US" sz="1600" dirty="0">
                <a:solidFill>
                  <a:schemeClr val="tx2"/>
                </a:solidFill>
                <a:latin typeface="Fira Sans Condensed Light" panose="020B0604020202020204" charset="0"/>
                <a:cs typeface="Times New Roman" panose="02020603050405020304" pitchFamily="18" charset="0"/>
              </a:rPr>
              <a:t>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err="1">
                <a:solidFill>
                  <a:schemeClr val="tx2"/>
                </a:solidFill>
                <a:latin typeface="Fira Sans Condensed Light" panose="020B0604020202020204" charset="0"/>
                <a:cs typeface="Times New Roman" panose="02020603050405020304" pitchFamily="18" charset="0"/>
              </a:rPr>
              <a:t>Fecha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Limite</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entrega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a:solidFill>
                  <a:srgbClr val="FFFF00"/>
                </a:solidFill>
                <a:latin typeface="Fira Sans Condensed Light" panose="020B0604020202020204" charset="0"/>
                <a:cs typeface="Times New Roman" panose="02020603050405020304" pitchFamily="18" charset="0"/>
              </a:rPr>
              <a:t>Lunes 31 de </a:t>
            </a:r>
            <a:r>
              <a:rPr lang="en-US" sz="1600" b="1">
                <a:solidFill>
                  <a:srgbClr val="FFFF00"/>
                </a:solidFill>
                <a:latin typeface="Fira Sans Condensed Light" panose="020B0604020202020204" charset="0"/>
                <a:cs typeface="Times New Roman" panose="02020603050405020304" pitchFamily="18" charset="0"/>
              </a:rPr>
              <a:t>marzo </a:t>
            </a:r>
            <a:r>
              <a:rPr lang="en-US" sz="1600" b="1" dirty="0">
                <a:solidFill>
                  <a:srgbClr val="FFFF00"/>
                </a:solidFill>
                <a:latin typeface="Fira Sans Condensed Light" panose="020B0604020202020204" charset="0"/>
                <a:cs typeface="Times New Roman" panose="02020603050405020304" pitchFamily="18" charset="0"/>
              </a:rPr>
              <a:t>del 2025, a las 23:59 Hrs.</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3" name="Google Shape;699;p36">
            <a:extLst>
              <a:ext uri="{FF2B5EF4-FFF2-40B4-BE49-F238E27FC236}">
                <a16:creationId xmlns:a16="http://schemas.microsoft.com/office/drawing/2014/main" id="{1FA85003-04AD-AF7D-12D7-5684F005C78C}"/>
              </a:ext>
            </a:extLst>
          </p:cNvPr>
          <p:cNvSpPr txBox="1">
            <a:spLocks/>
          </p:cNvSpPr>
          <p:nvPr/>
        </p:nvSpPr>
        <p:spPr>
          <a:xfrm>
            <a:off x="378521" y="745261"/>
            <a:ext cx="801520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7 (</a:t>
            </a:r>
            <a:r>
              <a:rPr lang="en-US" sz="3000" b="1" dirty="0" err="1">
                <a:solidFill>
                  <a:srgbClr val="F3F3F3"/>
                </a:solidFill>
                <a:latin typeface="Rajdhani"/>
                <a:ea typeface="Rajdhani"/>
                <a:cs typeface="Rajdhani"/>
                <a:sym typeface="Rajdhani"/>
              </a:rPr>
              <a:t>Regresión</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Logística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pic>
        <p:nvPicPr>
          <p:cNvPr id="4" name="Picture 2" descr="Virtual Horizon BUAP">
            <a:extLst>
              <a:ext uri="{FF2B5EF4-FFF2-40B4-BE49-F238E27FC236}">
                <a16:creationId xmlns:a16="http://schemas.microsoft.com/office/drawing/2014/main" id="{034AF03F-C4BF-9A17-17C1-6B9915102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a:cxnSpLocks/>
          </p:cNvCxnSpPr>
          <p:nvPr/>
        </p:nvCxnSpPr>
        <p:spPr>
          <a:xfrm>
            <a:off x="4594711" y="1699846"/>
            <a:ext cx="0" cy="2039816"/>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noGrp="1"/>
          </p:cNvSpPr>
          <p:nvPr>
            <p:ph type="subTitle" idx="1"/>
          </p:nvPr>
        </p:nvSpPr>
        <p:spPr>
          <a:xfrm>
            <a:off x="4594711" y="1716157"/>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“Los datos se están convirtiendo en la nueva materia prima de los negocios.”   </a:t>
            </a:r>
          </a:p>
          <a:p>
            <a:pPr algn="l"/>
            <a:r>
              <a:rPr lang="es-ES" dirty="0"/>
              <a:t>       </a:t>
            </a:r>
          </a:p>
          <a:p>
            <a:pPr algn="l"/>
            <a:r>
              <a:rPr lang="es-ES" dirty="0"/>
              <a:t>                                               –Craig </a:t>
            </a:r>
            <a:r>
              <a:rPr lang="es-ES" dirty="0" err="1"/>
              <a:t>Mundie</a:t>
            </a:r>
            <a:endParaRPr lang="es-ES" dirty="0"/>
          </a:p>
          <a:p>
            <a:pPr algn="l"/>
            <a:endParaRPr lang="es-ES" dirty="0"/>
          </a:p>
          <a:p>
            <a:pPr algn="l"/>
            <a:r>
              <a:rPr lang="es-ES" dirty="0"/>
              <a:t> </a:t>
            </a:r>
            <a:r>
              <a:rPr lang="es-ES" b="1" dirty="0"/>
              <a:t>“La interfaz de usuario es como un chiste: si tienes que explicarla, entonces no es tan buena.”   </a:t>
            </a:r>
          </a:p>
          <a:p>
            <a:pPr algn="l"/>
            <a:r>
              <a:rPr lang="es-ES" dirty="0"/>
              <a:t>       </a:t>
            </a:r>
          </a:p>
          <a:p>
            <a:pPr algn="l"/>
            <a:r>
              <a:rPr lang="es-ES" dirty="0"/>
              <a:t>                                               –Martín </a:t>
            </a:r>
            <a:r>
              <a:rPr lang="es-ES" dirty="0" err="1"/>
              <a:t>LeBlanc</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3"/>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D65EA074-15B0-6137-A4BF-F0353DE8EC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 -Regresión Lineal Simple en Python</a:t>
            </a:r>
          </a:p>
          <a:p>
            <a:pPr marL="146050" lvl="0" indent="0">
              <a:buSzPts val="1300"/>
            </a:pPr>
            <a:r>
              <a:rPr lang="es-ES" dirty="0"/>
              <a:t> -Regresión Lineal Múltiple</a:t>
            </a:r>
          </a:p>
          <a:p>
            <a:pPr marL="146050" indent="0">
              <a:buSzPts val="1300"/>
            </a:pPr>
            <a:r>
              <a:rPr lang="es-ES" dirty="0"/>
              <a:t> </a:t>
            </a:r>
          </a:p>
          <a:p>
            <a:pPr marL="146050" indent="0">
              <a:buSzPts val="1300"/>
            </a:pPr>
            <a:r>
              <a:rPr lang="es-ES" dirty="0"/>
              <a:t> </a:t>
            </a:r>
            <a:endParaRPr dirty="0"/>
          </a:p>
        </p:txBody>
      </p:sp>
      <p:sp>
        <p:nvSpPr>
          <p:cNvPr id="176" name="Google Shape;176;p30"/>
          <p:cNvSpPr txBox="1">
            <a:spLocks noGrp="1"/>
          </p:cNvSpPr>
          <p:nvPr>
            <p:ph type="title" idx="2"/>
          </p:nvPr>
        </p:nvSpPr>
        <p:spPr>
          <a:xfrm>
            <a:off x="4849170" y="1001125"/>
            <a:ext cx="2114338"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07</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16F27D7C-CA7E-DCEC-6B39-FDBCB60C6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536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a:t>
            </a:r>
            <a:r>
              <a:rPr lang="es-ES" sz="1600" dirty="0">
                <a:solidFill>
                  <a:srgbClr val="EAFEE8"/>
                </a:solidFill>
                <a:latin typeface="Fira Sans Condensed Light" panose="020B0604020202020204" charset="0"/>
                <a:cs typeface="Times New Roman" panose="02020603050405020304" pitchFamily="18" charset="0"/>
              </a:rPr>
              <a:t>Dentro del </a:t>
            </a:r>
            <a:r>
              <a:rPr lang="es-ES" sz="1600" dirty="0" err="1">
                <a:solidFill>
                  <a:srgbClr val="EAFEE8"/>
                </a:solidFill>
                <a:latin typeface="Fira Sans Condensed Light" panose="020B0604020202020204" charset="0"/>
                <a:cs typeface="Times New Roman" panose="02020603050405020304" pitchFamily="18" charset="0"/>
              </a:rPr>
              <a:t>dataset</a:t>
            </a:r>
            <a:r>
              <a:rPr lang="es-ES" sz="1600" dirty="0">
                <a:solidFill>
                  <a:srgbClr val="EAFEE8"/>
                </a:solidFill>
                <a:latin typeface="Fira Sans Condensed Light" panose="020B0604020202020204" charset="0"/>
                <a:cs typeface="Times New Roman" panose="02020603050405020304" pitchFamily="18" charset="0"/>
              </a:rPr>
              <a:t> que estoy trabajando se elige una variable dependiente u objetivo (“</a:t>
            </a:r>
            <a:r>
              <a:rPr lang="es-ES" sz="1600" b="1" dirty="0">
                <a:solidFill>
                  <a:srgbClr val="EAFEE8"/>
                </a:solidFill>
                <a:latin typeface="Fira Sans Condensed Light" panose="020B0604020202020204" charset="0"/>
                <a:cs typeface="Times New Roman" panose="02020603050405020304" pitchFamily="18" charset="0"/>
              </a:rPr>
              <a:t>y</a:t>
            </a:r>
            <a:r>
              <a:rPr lang="es-ES" sz="1600" dirty="0">
                <a:solidFill>
                  <a:srgbClr val="EAFEE8"/>
                </a:solidFill>
                <a:latin typeface="Fira Sans Condensed Light" panose="020B0604020202020204" charset="0"/>
                <a:cs typeface="Times New Roman" panose="02020603050405020304" pitchFamily="18" charset="0"/>
              </a:rPr>
              <a:t>”) y una variable independiente (</a:t>
            </a:r>
            <a:r>
              <a:rPr lang="es-ES" sz="1600" b="1" dirty="0">
                <a:solidFill>
                  <a:srgbClr val="EAFEE8"/>
                </a:solidFill>
                <a:latin typeface="Fira Sans Condensed Light" panose="020B0604020202020204" charset="0"/>
                <a:cs typeface="Times New Roman" panose="02020603050405020304" pitchFamily="18" charset="0"/>
              </a:rPr>
              <a:t>“X”</a:t>
            </a:r>
            <a:r>
              <a:rPr lang="es-ES" sz="1600" dirty="0">
                <a:solidFill>
                  <a:srgbClr val="EAFEE8"/>
                </a:solidFill>
                <a:latin typeface="Fira Sans Condensed Light" panose="020B0604020202020204" charset="0"/>
                <a:cs typeface="Times New Roman" panose="02020603050405020304" pitchFamily="18" charset="0"/>
              </a:rPr>
              <a:t>) </a:t>
            </a:r>
            <a:r>
              <a:rPr lang="es-ES" sz="1600" b="1" dirty="0">
                <a:solidFill>
                  <a:srgbClr val="EAFEE8"/>
                </a:solidFill>
                <a:latin typeface="Fira Sans Condensed Light" panose="020B0604020202020204" charset="0"/>
                <a:cs typeface="Times New Roman" panose="02020603050405020304" pitchFamily="18" charset="0"/>
              </a:rPr>
              <a:t> </a:t>
            </a:r>
            <a:endParaRPr lang="es-ES" sz="1600" dirty="0">
              <a:solidFill>
                <a:srgbClr val="EAFEE8"/>
              </a:solidFill>
              <a:latin typeface="Fira Sans Condensed Light" panose="020B0604020202020204" charset="0"/>
              <a:cs typeface="Times New Roman" panose="02020603050405020304" pitchFamily="18" charset="0"/>
            </a:endParaRPr>
          </a:p>
        </p:txBody>
      </p:sp>
      <p:pic>
        <p:nvPicPr>
          <p:cNvPr id="7" name="Imagen 6">
            <a:extLst>
              <a:ext uri="{FF2B5EF4-FFF2-40B4-BE49-F238E27FC236}">
                <a16:creationId xmlns:a16="http://schemas.microsoft.com/office/drawing/2014/main" id="{83E71EA9-B997-5E9B-FF1B-86FFF97623FC}"/>
              </a:ext>
            </a:extLst>
          </p:cNvPr>
          <p:cNvPicPr>
            <a:picLocks noChangeAspect="1"/>
          </p:cNvPicPr>
          <p:nvPr/>
        </p:nvPicPr>
        <p:blipFill>
          <a:blip r:embed="rId3"/>
          <a:stretch>
            <a:fillRect/>
          </a:stretch>
        </p:blipFill>
        <p:spPr>
          <a:xfrm>
            <a:off x="1817427" y="2830292"/>
            <a:ext cx="5509146" cy="1834883"/>
          </a:xfrm>
          <a:prstGeom prst="rect">
            <a:avLst/>
          </a:prstGeom>
        </p:spPr>
      </p:pic>
      <p:cxnSp>
        <p:nvCxnSpPr>
          <p:cNvPr id="10" name="Conector recto de flecha 9">
            <a:extLst>
              <a:ext uri="{FF2B5EF4-FFF2-40B4-BE49-F238E27FC236}">
                <a16:creationId xmlns:a16="http://schemas.microsoft.com/office/drawing/2014/main" id="{8F47749E-4C77-7485-9E30-2103782C1FDC}"/>
              </a:ext>
            </a:extLst>
          </p:cNvPr>
          <p:cNvCxnSpPr>
            <a:cxnSpLocks/>
            <a:stCxn id="11" idx="2"/>
          </p:cNvCxnSpPr>
          <p:nvPr/>
        </p:nvCxnSpPr>
        <p:spPr>
          <a:xfrm flipH="1" flipV="1">
            <a:off x="1254020" y="3318247"/>
            <a:ext cx="914750" cy="16981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Elipse 10">
            <a:extLst>
              <a:ext uri="{FF2B5EF4-FFF2-40B4-BE49-F238E27FC236}">
                <a16:creationId xmlns:a16="http://schemas.microsoft.com/office/drawing/2014/main" id="{2717D59D-C9DC-C907-276C-F9E027EB6C88}"/>
              </a:ext>
            </a:extLst>
          </p:cNvPr>
          <p:cNvSpPr/>
          <p:nvPr/>
        </p:nvSpPr>
        <p:spPr>
          <a:xfrm>
            <a:off x="2168770" y="3381166"/>
            <a:ext cx="504092" cy="2137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FF0000"/>
              </a:solidFill>
            </a:endParaRPr>
          </a:p>
        </p:txBody>
      </p:sp>
      <p:sp>
        <p:nvSpPr>
          <p:cNvPr id="12" name="Google Shape;1603;p42">
            <a:extLst>
              <a:ext uri="{FF2B5EF4-FFF2-40B4-BE49-F238E27FC236}">
                <a16:creationId xmlns:a16="http://schemas.microsoft.com/office/drawing/2014/main" id="{912973FF-5F94-8839-0FD6-D066373F3A65}"/>
              </a:ext>
            </a:extLst>
          </p:cNvPr>
          <p:cNvSpPr txBox="1"/>
          <p:nvPr/>
        </p:nvSpPr>
        <p:spPr>
          <a:xfrm>
            <a:off x="93785" y="2774763"/>
            <a:ext cx="1277815"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variable dependiente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y</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14" name="Elipse 13">
            <a:extLst>
              <a:ext uri="{FF2B5EF4-FFF2-40B4-BE49-F238E27FC236}">
                <a16:creationId xmlns:a16="http://schemas.microsoft.com/office/drawing/2014/main" id="{2A555920-4E29-52AF-2C1D-756C3347D00B}"/>
              </a:ext>
            </a:extLst>
          </p:cNvPr>
          <p:cNvSpPr/>
          <p:nvPr/>
        </p:nvSpPr>
        <p:spPr>
          <a:xfrm>
            <a:off x="3135748" y="3381166"/>
            <a:ext cx="504092" cy="2137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FF0000"/>
              </a:solidFill>
            </a:endParaRP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7463080" y="2698289"/>
            <a:ext cx="1388815"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variable independiente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X</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cxnSp>
        <p:nvCxnSpPr>
          <p:cNvPr id="16" name="Conector recto de flecha 15">
            <a:extLst>
              <a:ext uri="{FF2B5EF4-FFF2-40B4-BE49-F238E27FC236}">
                <a16:creationId xmlns:a16="http://schemas.microsoft.com/office/drawing/2014/main" id="{42A0C581-BD77-FA49-DE40-79FDBAFAE789}"/>
              </a:ext>
            </a:extLst>
          </p:cNvPr>
          <p:cNvCxnSpPr>
            <a:cxnSpLocks/>
          </p:cNvCxnSpPr>
          <p:nvPr/>
        </p:nvCxnSpPr>
        <p:spPr>
          <a:xfrm flipV="1">
            <a:off x="3639840" y="3318247"/>
            <a:ext cx="3921545" cy="1661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2" descr="Virtual Horizon BUAP">
            <a:extLst>
              <a:ext uri="{FF2B5EF4-FFF2-40B4-BE49-F238E27FC236}">
                <a16:creationId xmlns:a16="http://schemas.microsoft.com/office/drawing/2014/main" id="{10A7D023-B5E5-D15A-EA6C-5220300F4D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a:t>
            </a:r>
            <a:r>
              <a:rPr lang="es-ES" sz="1600" dirty="0">
                <a:solidFill>
                  <a:srgbClr val="EAFEE8"/>
                </a:solidFill>
                <a:latin typeface="Fira Sans Condensed Light" panose="020B0604020202020204" charset="0"/>
                <a:cs typeface="Times New Roman" panose="02020603050405020304" pitchFamily="18" charset="0"/>
              </a:rPr>
              <a:t>La variable dependiente (“</a:t>
            </a:r>
            <a:r>
              <a:rPr lang="es-ES" sz="1600" b="1" dirty="0">
                <a:solidFill>
                  <a:srgbClr val="EAFEE8"/>
                </a:solidFill>
                <a:latin typeface="Fira Sans Condensed Light" panose="020B0604020202020204" charset="0"/>
                <a:cs typeface="Times New Roman" panose="02020603050405020304" pitchFamily="18" charset="0"/>
              </a:rPr>
              <a:t>y</a:t>
            </a:r>
            <a:r>
              <a:rPr lang="es-ES" sz="1600" dirty="0">
                <a:solidFill>
                  <a:srgbClr val="EAFEE8"/>
                </a:solidFill>
                <a:latin typeface="Fira Sans Condensed Light" panose="020B0604020202020204" charset="0"/>
                <a:cs typeface="Times New Roman" panose="02020603050405020304" pitchFamily="18" charset="0"/>
              </a:rPr>
              <a:t>”) y la variable independiente (</a:t>
            </a:r>
            <a:r>
              <a:rPr lang="es-ES" sz="1600" b="1" dirty="0">
                <a:solidFill>
                  <a:srgbClr val="EAFEE8"/>
                </a:solidFill>
                <a:latin typeface="Fira Sans Condensed Light" panose="020B0604020202020204" charset="0"/>
                <a:cs typeface="Times New Roman" panose="02020603050405020304" pitchFamily="18" charset="0"/>
              </a:rPr>
              <a:t>“X”</a:t>
            </a:r>
            <a:r>
              <a:rPr lang="es-ES" sz="1600" dirty="0">
                <a:solidFill>
                  <a:srgbClr val="EAFEE8"/>
                </a:solidFill>
                <a:latin typeface="Fira Sans Condensed Light" panose="020B0604020202020204" charset="0"/>
                <a:cs typeface="Times New Roman" panose="02020603050405020304" pitchFamily="18" charset="0"/>
              </a:rPr>
              <a:t>) se ingresan como argumentos de entrada a la función de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regresión lineal simple</a:t>
            </a:r>
            <a:r>
              <a:rPr lang="es-ES" sz="1600" dirty="0">
                <a:solidFill>
                  <a:srgbClr val="EAFEE8"/>
                </a:solidFill>
                <a:latin typeface="Fira Sans Condensed Light" panose="020B0604020202020204" charset="0"/>
                <a:cs typeface="Times New Roman" panose="02020603050405020304" pitchFamily="18" charset="0"/>
              </a:rPr>
              <a:t>”, esta función calcula los coeficientes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a:t>
            </a:r>
            <a:r>
              <a:rPr lang="es-ES" sz="1600" dirty="0">
                <a:solidFill>
                  <a:srgbClr val="EAFEE8"/>
                </a:solidFill>
                <a:latin typeface="Fira Sans Condensed Light" panose="020B0604020202020204" charset="0"/>
                <a:cs typeface="Times New Roman" panose="02020603050405020304" pitchFamily="18" charset="0"/>
              </a:rPr>
              <a:t>” y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b</a:t>
            </a:r>
            <a:r>
              <a:rPr lang="es-ES" sz="1600" dirty="0">
                <a:solidFill>
                  <a:srgbClr val="EAFEE8"/>
                </a:solidFill>
                <a:latin typeface="Fira Sans Condensed Light" panose="020B0604020202020204" charset="0"/>
                <a:cs typeface="Times New Roman" panose="02020603050405020304" pitchFamily="18" charset="0"/>
              </a:rPr>
              <a:t>” del siguiente modelo:  </a:t>
            </a:r>
          </a:p>
        </p:txBody>
      </p:sp>
      <p:cxnSp>
        <p:nvCxnSpPr>
          <p:cNvPr id="10" name="Conector recto de flecha 9">
            <a:extLst>
              <a:ext uri="{FF2B5EF4-FFF2-40B4-BE49-F238E27FC236}">
                <a16:creationId xmlns:a16="http://schemas.microsoft.com/office/drawing/2014/main" id="{8F47749E-4C77-7485-9E30-2103782C1FDC}"/>
              </a:ext>
            </a:extLst>
          </p:cNvPr>
          <p:cNvCxnSpPr>
            <a:cxnSpLocks/>
          </p:cNvCxnSpPr>
          <p:nvPr/>
        </p:nvCxnSpPr>
        <p:spPr>
          <a:xfrm flipH="1">
            <a:off x="2731477" y="3896855"/>
            <a:ext cx="1113692" cy="36867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1603;p42">
            <a:extLst>
              <a:ext uri="{FF2B5EF4-FFF2-40B4-BE49-F238E27FC236}">
                <a16:creationId xmlns:a16="http://schemas.microsoft.com/office/drawing/2014/main" id="{912973FF-5F94-8839-0FD6-D066373F3A65}"/>
              </a:ext>
            </a:extLst>
          </p:cNvPr>
          <p:cNvSpPr txBox="1"/>
          <p:nvPr/>
        </p:nvSpPr>
        <p:spPr>
          <a:xfrm>
            <a:off x="1314515" y="3974533"/>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coeficiente(“</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7334126" y="2877921"/>
            <a:ext cx="1388815"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Coeficiente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b</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cxnSp>
        <p:nvCxnSpPr>
          <p:cNvPr id="16" name="Conector recto de flecha 15">
            <a:extLst>
              <a:ext uri="{FF2B5EF4-FFF2-40B4-BE49-F238E27FC236}">
                <a16:creationId xmlns:a16="http://schemas.microsoft.com/office/drawing/2014/main" id="{42A0C581-BD77-FA49-DE40-79FDBAFAE789}"/>
              </a:ext>
            </a:extLst>
          </p:cNvPr>
          <p:cNvCxnSpPr>
            <a:cxnSpLocks/>
          </p:cNvCxnSpPr>
          <p:nvPr/>
        </p:nvCxnSpPr>
        <p:spPr>
          <a:xfrm flipV="1">
            <a:off x="5064369" y="3318247"/>
            <a:ext cx="2497016" cy="42810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Google Shape;1603;p42">
            <a:extLst>
              <a:ext uri="{FF2B5EF4-FFF2-40B4-BE49-F238E27FC236}">
                <a16:creationId xmlns:a16="http://schemas.microsoft.com/office/drawing/2014/main" id="{239D8841-78B1-81ED-472B-30D8E4448EEE}"/>
              </a:ext>
            </a:extLst>
          </p:cNvPr>
          <p:cNvSpPr txBox="1"/>
          <p:nvPr/>
        </p:nvSpPr>
        <p:spPr>
          <a:xfrm>
            <a:off x="3112477" y="3267600"/>
            <a:ext cx="2580219" cy="478748"/>
          </a:xfrm>
          <a:prstGeom prst="rect">
            <a:avLst/>
          </a:prstGeom>
          <a:noFill/>
          <a:ln>
            <a:noFill/>
          </a:ln>
        </p:spPr>
        <p:txBody>
          <a:bodyPr spcFirstLastPara="1" wrap="square" lIns="91425" tIns="182875" rIns="91425" bIns="0" anchor="t" anchorCtr="0">
            <a:noAutofit/>
          </a:bodyPr>
          <a:lstStyle/>
          <a:p>
            <a:pPr algn="just"/>
            <a:r>
              <a:rPr lang="es-ES" sz="4000" b="1" dirty="0">
                <a:solidFill>
                  <a:schemeClr val="bg1">
                    <a:lumMod val="60000"/>
                    <a:lumOff val="40000"/>
                  </a:schemeClr>
                </a:solidFill>
                <a:latin typeface="Fira Sans Condensed Light" panose="020B0604020202020204" charset="0"/>
                <a:cs typeface="Times New Roman" panose="02020603050405020304" pitchFamily="18" charset="0"/>
              </a:rPr>
              <a:t>y= </a:t>
            </a:r>
            <a:r>
              <a:rPr lang="es-ES" sz="4000" b="1" dirty="0" err="1">
                <a:solidFill>
                  <a:schemeClr val="bg1">
                    <a:lumMod val="60000"/>
                    <a:lumOff val="40000"/>
                  </a:schemeClr>
                </a:solidFill>
                <a:latin typeface="Fira Sans Condensed Light" panose="020B0604020202020204" charset="0"/>
                <a:cs typeface="Times New Roman" panose="02020603050405020304" pitchFamily="18" charset="0"/>
              </a:rPr>
              <a:t>ax</a:t>
            </a:r>
            <a:r>
              <a:rPr lang="es-ES" sz="4000" b="1" dirty="0">
                <a:solidFill>
                  <a:schemeClr val="bg1">
                    <a:lumMod val="60000"/>
                    <a:lumOff val="40000"/>
                  </a:schemeClr>
                </a:solidFill>
                <a:latin typeface="Fira Sans Condensed Light" panose="020B0604020202020204" charset="0"/>
                <a:cs typeface="Times New Roman" panose="02020603050405020304" pitchFamily="18" charset="0"/>
              </a:rPr>
              <a:t> + b</a:t>
            </a:r>
          </a:p>
        </p:txBody>
      </p:sp>
      <p:pic>
        <p:nvPicPr>
          <p:cNvPr id="3" name="Picture 2" descr="Virtual Horizon BUAP">
            <a:extLst>
              <a:ext uri="{FF2B5EF4-FFF2-40B4-BE49-F238E27FC236}">
                <a16:creationId xmlns:a16="http://schemas.microsoft.com/office/drawing/2014/main" id="{6E17D262-027E-13A5-0AA2-42196B72AF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845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a:t>
            </a:r>
            <a:r>
              <a:rPr lang="es-ES" sz="1600" dirty="0">
                <a:solidFill>
                  <a:srgbClr val="EAFEE8"/>
                </a:solidFill>
                <a:latin typeface="Fira Sans Condensed Light" panose="020B0604020202020204" charset="0"/>
                <a:cs typeface="Times New Roman" panose="02020603050405020304" pitchFamily="18" charset="0"/>
              </a:rPr>
              <a:t>Con el modelo resultante se puede empezar a hacer predicciones y se puede calcular el coeficiente de correlación para determinar que tan eficiente es el modelo obtenido  :  </a:t>
            </a:r>
          </a:p>
        </p:txBody>
      </p:sp>
      <p:cxnSp>
        <p:nvCxnSpPr>
          <p:cNvPr id="10" name="Conector recto de flecha 9">
            <a:extLst>
              <a:ext uri="{FF2B5EF4-FFF2-40B4-BE49-F238E27FC236}">
                <a16:creationId xmlns:a16="http://schemas.microsoft.com/office/drawing/2014/main" id="{8F47749E-4C77-7485-9E30-2103782C1FDC}"/>
              </a:ext>
            </a:extLst>
          </p:cNvPr>
          <p:cNvCxnSpPr>
            <a:cxnSpLocks/>
          </p:cNvCxnSpPr>
          <p:nvPr/>
        </p:nvCxnSpPr>
        <p:spPr>
          <a:xfrm flipH="1" flipV="1">
            <a:off x="1510365" y="3402975"/>
            <a:ext cx="1448377" cy="34337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1603;p42">
            <a:extLst>
              <a:ext uri="{FF2B5EF4-FFF2-40B4-BE49-F238E27FC236}">
                <a16:creationId xmlns:a16="http://schemas.microsoft.com/office/drawing/2014/main" id="{912973FF-5F94-8839-0FD6-D066373F3A65}"/>
              </a:ext>
            </a:extLst>
          </p:cNvPr>
          <p:cNvSpPr txBox="1"/>
          <p:nvPr/>
        </p:nvSpPr>
        <p:spPr>
          <a:xfrm>
            <a:off x="89294" y="2894425"/>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Predicciones obtenidas</a:t>
            </a:r>
          </a:p>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a:t>
            </a:r>
            <a:r>
              <a:rPr lang="es-ES" sz="1600" dirty="0">
                <a:solidFill>
                  <a:srgbClr val="EAFEE8"/>
                </a:solidFill>
                <a:latin typeface="Fira Sans Condensed Light" panose="020B0604020202020204" charset="0"/>
                <a:cs typeface="Times New Roman" panose="02020603050405020304" pitchFamily="18" charset="0"/>
              </a:rPr>
              <a:t>total de accidentes</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6469460" y="3861751"/>
            <a:ext cx="1946030"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Valores de la variable independiente (</a:t>
            </a:r>
            <a:r>
              <a:rPr lang="es-ES" sz="1600" dirty="0">
                <a:solidFill>
                  <a:srgbClr val="EAFEE8"/>
                </a:solidFill>
                <a:latin typeface="Fira Sans Condensed Light" panose="020B0604020202020204" charset="0"/>
                <a:cs typeface="Times New Roman" panose="02020603050405020304" pitchFamily="18" charset="0"/>
              </a:rPr>
              <a:t>alcohol</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cxnSp>
        <p:nvCxnSpPr>
          <p:cNvPr id="16" name="Conector recto de flecha 15">
            <a:extLst>
              <a:ext uri="{FF2B5EF4-FFF2-40B4-BE49-F238E27FC236}">
                <a16:creationId xmlns:a16="http://schemas.microsoft.com/office/drawing/2014/main" id="{42A0C581-BD77-FA49-DE40-79FDBAFAE789}"/>
              </a:ext>
            </a:extLst>
          </p:cNvPr>
          <p:cNvCxnSpPr>
            <a:cxnSpLocks/>
          </p:cNvCxnSpPr>
          <p:nvPr/>
        </p:nvCxnSpPr>
        <p:spPr>
          <a:xfrm>
            <a:off x="4829908" y="3997569"/>
            <a:ext cx="1853750" cy="44462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Google Shape;1603;p42">
            <a:extLst>
              <a:ext uri="{FF2B5EF4-FFF2-40B4-BE49-F238E27FC236}">
                <a16:creationId xmlns:a16="http://schemas.microsoft.com/office/drawing/2014/main" id="{239D8841-78B1-81ED-472B-30D8E4448EEE}"/>
              </a:ext>
            </a:extLst>
          </p:cNvPr>
          <p:cNvSpPr txBox="1"/>
          <p:nvPr/>
        </p:nvSpPr>
        <p:spPr>
          <a:xfrm>
            <a:off x="2855081" y="3267600"/>
            <a:ext cx="3569166" cy="478748"/>
          </a:xfrm>
          <a:prstGeom prst="rect">
            <a:avLst/>
          </a:prstGeom>
          <a:noFill/>
          <a:ln>
            <a:noFill/>
          </a:ln>
        </p:spPr>
        <p:txBody>
          <a:bodyPr spcFirstLastPara="1" wrap="square" lIns="91425" tIns="182875" rIns="91425" bIns="0" anchor="t" anchorCtr="0">
            <a:noAutofit/>
          </a:bodyPr>
          <a:lstStyle/>
          <a:p>
            <a:pPr algn="just"/>
            <a:r>
              <a:rPr lang="es-ES" sz="4000" b="1" dirty="0">
                <a:solidFill>
                  <a:schemeClr val="bg1">
                    <a:lumMod val="60000"/>
                    <a:lumOff val="40000"/>
                  </a:schemeClr>
                </a:solidFill>
                <a:latin typeface="Fira Sans Condensed Light" panose="020B0604020202020204" charset="0"/>
                <a:cs typeface="Times New Roman" panose="02020603050405020304" pitchFamily="18" charset="0"/>
              </a:rPr>
              <a:t>y= 2.032x + 5.857</a:t>
            </a:r>
          </a:p>
        </p:txBody>
      </p:sp>
      <p:pic>
        <p:nvPicPr>
          <p:cNvPr id="13" name="Imagen 12">
            <a:extLst>
              <a:ext uri="{FF2B5EF4-FFF2-40B4-BE49-F238E27FC236}">
                <a16:creationId xmlns:a16="http://schemas.microsoft.com/office/drawing/2014/main" id="{879BA2DC-0E71-1F63-62E1-8B1535403274}"/>
              </a:ext>
            </a:extLst>
          </p:cNvPr>
          <p:cNvPicPr>
            <a:picLocks noChangeAspect="1"/>
          </p:cNvPicPr>
          <p:nvPr/>
        </p:nvPicPr>
        <p:blipFill rotWithShape="1">
          <a:blip r:embed="rId3"/>
          <a:srcRect t="-10908" r="7187" b="1"/>
          <a:stretch/>
        </p:blipFill>
        <p:spPr>
          <a:xfrm>
            <a:off x="6506470" y="2822971"/>
            <a:ext cx="2524986" cy="645482"/>
          </a:xfrm>
          <a:prstGeom prst="rect">
            <a:avLst/>
          </a:prstGeom>
        </p:spPr>
      </p:pic>
      <p:pic>
        <p:nvPicPr>
          <p:cNvPr id="3" name="Picture 2" descr="Virtual Horizon BUAP">
            <a:extLst>
              <a:ext uri="{FF2B5EF4-FFF2-40B4-BE49-F238E27FC236}">
                <a16:creationId xmlns:a16="http://schemas.microsoft.com/office/drawing/2014/main" id="{BF8336B2-04CF-BA71-E88D-F74874E2D6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643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4. </a:t>
            </a:r>
            <a:r>
              <a:rPr lang="es-ES" sz="1600" dirty="0">
                <a:solidFill>
                  <a:srgbClr val="EAFEE8"/>
                </a:solidFill>
                <a:latin typeface="Fira Sans Condensed Light" panose="020B0604020202020204" charset="0"/>
                <a:cs typeface="Times New Roman" panose="02020603050405020304" pitchFamily="18" charset="0"/>
              </a:rPr>
              <a:t>Se agregan las predicciones obtenidas al </a:t>
            </a:r>
            <a:r>
              <a:rPr lang="es-ES" sz="1600" dirty="0" err="1">
                <a:solidFill>
                  <a:srgbClr val="EAFEE8"/>
                </a:solidFill>
                <a:latin typeface="Fira Sans Condensed Light" panose="020B0604020202020204" charset="0"/>
                <a:cs typeface="Times New Roman" panose="02020603050405020304" pitchFamily="18" charset="0"/>
              </a:rPr>
              <a:t>dataframe</a:t>
            </a:r>
            <a:r>
              <a:rPr lang="es-ES" sz="1600" dirty="0">
                <a:solidFill>
                  <a:srgbClr val="EAFEE8"/>
                </a:solidFill>
                <a:latin typeface="Fira Sans Condensed Light" panose="020B0604020202020204" charset="0"/>
                <a:cs typeface="Times New Roman" panose="02020603050405020304" pitchFamily="18" charset="0"/>
              </a:rPr>
              <a:t> original para compararlas con los valores reales:  </a:t>
            </a:r>
          </a:p>
        </p:txBody>
      </p:sp>
      <p:sp>
        <p:nvSpPr>
          <p:cNvPr id="12" name="Google Shape;1603;p42">
            <a:extLst>
              <a:ext uri="{FF2B5EF4-FFF2-40B4-BE49-F238E27FC236}">
                <a16:creationId xmlns:a16="http://schemas.microsoft.com/office/drawing/2014/main" id="{912973FF-5F94-8839-0FD6-D066373F3A65}"/>
              </a:ext>
            </a:extLst>
          </p:cNvPr>
          <p:cNvSpPr txBox="1"/>
          <p:nvPr/>
        </p:nvSpPr>
        <p:spPr>
          <a:xfrm>
            <a:off x="89294" y="2894425"/>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Predicciones obtenidas</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113439" y="3799098"/>
            <a:ext cx="1946030"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Valores reales</a:t>
            </a:r>
          </a:p>
        </p:txBody>
      </p:sp>
      <p:pic>
        <p:nvPicPr>
          <p:cNvPr id="4" name="Imagen 3">
            <a:extLst>
              <a:ext uri="{FF2B5EF4-FFF2-40B4-BE49-F238E27FC236}">
                <a16:creationId xmlns:a16="http://schemas.microsoft.com/office/drawing/2014/main" id="{784A18D7-1808-ED27-0AD4-F45847115012}"/>
              </a:ext>
            </a:extLst>
          </p:cNvPr>
          <p:cNvPicPr>
            <a:picLocks noChangeAspect="1"/>
          </p:cNvPicPr>
          <p:nvPr/>
        </p:nvPicPr>
        <p:blipFill>
          <a:blip r:embed="rId3"/>
          <a:stretch>
            <a:fillRect/>
          </a:stretch>
        </p:blipFill>
        <p:spPr>
          <a:xfrm>
            <a:off x="2230314" y="2824929"/>
            <a:ext cx="4839690" cy="1980303"/>
          </a:xfrm>
          <a:prstGeom prst="rect">
            <a:avLst/>
          </a:prstGeom>
        </p:spPr>
      </p:pic>
      <p:cxnSp>
        <p:nvCxnSpPr>
          <p:cNvPr id="16" name="Conector recto de flecha 15">
            <a:extLst>
              <a:ext uri="{FF2B5EF4-FFF2-40B4-BE49-F238E27FC236}">
                <a16:creationId xmlns:a16="http://schemas.microsoft.com/office/drawing/2014/main" id="{42A0C581-BD77-FA49-DE40-79FDBAFAE789}"/>
              </a:ext>
            </a:extLst>
          </p:cNvPr>
          <p:cNvCxnSpPr>
            <a:cxnSpLocks/>
          </p:cNvCxnSpPr>
          <p:nvPr/>
        </p:nvCxnSpPr>
        <p:spPr>
          <a:xfrm flipH="1">
            <a:off x="1493094" y="2995750"/>
            <a:ext cx="2022325" cy="101354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8F47749E-4C77-7485-9E30-2103782C1FDC}"/>
              </a:ext>
            </a:extLst>
          </p:cNvPr>
          <p:cNvCxnSpPr>
            <a:cxnSpLocks/>
          </p:cNvCxnSpPr>
          <p:nvPr/>
        </p:nvCxnSpPr>
        <p:spPr>
          <a:xfrm flipH="1">
            <a:off x="1493094" y="2977662"/>
            <a:ext cx="1050814" cy="24040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2" descr="Virtual Horizon BUAP">
            <a:extLst>
              <a:ext uri="{FF2B5EF4-FFF2-40B4-BE49-F238E27FC236}">
                <a16:creationId xmlns:a16="http://schemas.microsoft.com/office/drawing/2014/main" id="{6183491D-74D9-6636-C768-CA0D6ACDDD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874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7" name="Imagen 6">
            <a:extLst>
              <a:ext uri="{FF2B5EF4-FFF2-40B4-BE49-F238E27FC236}">
                <a16:creationId xmlns:a16="http://schemas.microsoft.com/office/drawing/2014/main" id="{0029E185-248C-62D2-5F96-B585ADD289B3}"/>
              </a:ext>
            </a:extLst>
          </p:cNvPr>
          <p:cNvPicPr>
            <a:picLocks noChangeAspect="1"/>
          </p:cNvPicPr>
          <p:nvPr/>
        </p:nvPicPr>
        <p:blipFill>
          <a:blip r:embed="rId3"/>
          <a:stretch>
            <a:fillRect/>
          </a:stretch>
        </p:blipFill>
        <p:spPr>
          <a:xfrm>
            <a:off x="3299214" y="2613490"/>
            <a:ext cx="3537582" cy="2293995"/>
          </a:xfrm>
          <a:prstGeom prst="rect">
            <a:avLst/>
          </a:prstGeom>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5. </a:t>
            </a:r>
            <a:r>
              <a:rPr lang="es-ES" sz="1600" dirty="0">
                <a:solidFill>
                  <a:srgbClr val="EAFEE8"/>
                </a:solidFill>
                <a:latin typeface="Fira Sans Condensed Light" panose="020B0604020202020204" charset="0"/>
                <a:cs typeface="Times New Roman" panose="02020603050405020304" pitchFamily="18" charset="0"/>
              </a:rPr>
              <a:t>Se grafican las predicciones obtenidas para compararlas con los valores reales:  </a:t>
            </a:r>
          </a:p>
        </p:txBody>
      </p:sp>
      <p:sp>
        <p:nvSpPr>
          <p:cNvPr id="12" name="Google Shape;1603;p42">
            <a:extLst>
              <a:ext uri="{FF2B5EF4-FFF2-40B4-BE49-F238E27FC236}">
                <a16:creationId xmlns:a16="http://schemas.microsoft.com/office/drawing/2014/main" id="{912973FF-5F94-8839-0FD6-D066373F3A65}"/>
              </a:ext>
            </a:extLst>
          </p:cNvPr>
          <p:cNvSpPr txBox="1"/>
          <p:nvPr/>
        </p:nvSpPr>
        <p:spPr>
          <a:xfrm>
            <a:off x="1062308" y="2799168"/>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rgbClr val="FF0000"/>
                </a:solidFill>
                <a:latin typeface="Fira Sans Condensed Light" panose="020B0604020202020204" charset="0"/>
                <a:cs typeface="Times New Roman" panose="02020603050405020304" pitchFamily="18" charset="0"/>
              </a:rPr>
              <a:t>Predicciones obtenidas</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859575" y="3803782"/>
            <a:ext cx="1946030" cy="786123"/>
          </a:xfrm>
          <a:prstGeom prst="rect">
            <a:avLst/>
          </a:prstGeom>
          <a:noFill/>
          <a:ln>
            <a:noFill/>
          </a:ln>
        </p:spPr>
        <p:txBody>
          <a:bodyPr spcFirstLastPara="1" wrap="square" lIns="91425" tIns="182875" rIns="91425" bIns="0" anchor="t" anchorCtr="0">
            <a:noAutofit/>
          </a:bodyPr>
          <a:lstStyle/>
          <a:p>
            <a:pPr algn="ctr"/>
            <a:r>
              <a:rPr lang="es-ES" sz="1600" dirty="0">
                <a:solidFill>
                  <a:srgbClr val="00B0F0"/>
                </a:solidFill>
                <a:latin typeface="Fira Sans Condensed Light" panose="020B0604020202020204" charset="0"/>
                <a:cs typeface="Times New Roman" panose="02020603050405020304" pitchFamily="18" charset="0"/>
              </a:rPr>
              <a:t>Valores reales</a:t>
            </a:r>
          </a:p>
        </p:txBody>
      </p:sp>
      <p:pic>
        <p:nvPicPr>
          <p:cNvPr id="2" name="Picture 2" descr="Virtual Horizon BUAP">
            <a:extLst>
              <a:ext uri="{FF2B5EF4-FFF2-40B4-BE49-F238E27FC236}">
                <a16:creationId xmlns:a16="http://schemas.microsoft.com/office/drawing/2014/main" id="{D4473CDD-BFA9-5EF7-99AE-60EE770692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789833"/>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8514</TotalTime>
  <Words>1558</Words>
  <Application>Microsoft Office PowerPoint</Application>
  <PresentationFormat>Presentación en pantalla (16:9)</PresentationFormat>
  <Paragraphs>249</Paragraphs>
  <Slides>26</Slides>
  <Notes>26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26</vt:i4>
      </vt:variant>
    </vt:vector>
  </HeadingPairs>
  <TitlesOfParts>
    <vt:vector size="34" baseType="lpstr">
      <vt:lpstr>Anton</vt:lpstr>
      <vt:lpstr>Fira Sans Condensed Light</vt:lpstr>
      <vt:lpstr>Rajdhani</vt:lpstr>
      <vt:lpstr>Advent Pro Light</vt:lpstr>
      <vt:lpstr>Cambria Math</vt:lpstr>
      <vt:lpstr>Segoe UI Semilight</vt:lpstr>
      <vt:lpstr>Arial</vt:lpstr>
      <vt:lpstr>Ai Tech Agency by Slidesgo</vt:lpstr>
      <vt:lpstr>Presentación de PowerPoint</vt:lpstr>
      <vt:lpstr>Bienvenida</vt:lpstr>
      <vt:lpstr>Presentación de PowerPoint</vt:lpstr>
      <vt:lpstr>CLASE ANTERIOR</vt:lpstr>
      <vt:lpstr>Presentación de PowerPoint</vt:lpstr>
      <vt:lpstr>Presentación de PowerPoint</vt:lpstr>
      <vt:lpstr>Presentación de PowerPoint</vt:lpstr>
      <vt:lpstr>Presentación de PowerPoint</vt:lpstr>
      <vt:lpstr>Presentación de PowerPoint</vt:lpstr>
      <vt:lpstr>Coeficiente de Correlación de Pearson</vt:lpstr>
      <vt:lpstr>Escala de Correlación</vt:lpstr>
      <vt:lpstr>Presentación de PowerPoint</vt:lpstr>
      <vt:lpstr>Presentación de PowerPoint</vt:lpstr>
      <vt:lpstr>Regresión lineal Múltiple</vt:lpstr>
      <vt:lpstr>CLASE ACTUAL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335</cp:revision>
  <dcterms:modified xsi:type="dcterms:W3CDTF">2025-03-26T16:15:17Z</dcterms:modified>
</cp:coreProperties>
</file>