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1"/>
  </p:notesMasterIdLst>
  <p:sldIdLst>
    <p:sldId id="256" r:id="rId2"/>
    <p:sldId id="357" r:id="rId3"/>
    <p:sldId id="358" r:id="rId4"/>
    <p:sldId id="432" r:id="rId5"/>
    <p:sldId id="404" r:id="rId6"/>
    <p:sldId id="405" r:id="rId7"/>
    <p:sldId id="406" r:id="rId8"/>
    <p:sldId id="407" r:id="rId9"/>
    <p:sldId id="408" r:id="rId10"/>
    <p:sldId id="409" r:id="rId11"/>
    <p:sldId id="410" r:id="rId12"/>
    <p:sldId id="411" r:id="rId13"/>
    <p:sldId id="412" r:id="rId14"/>
    <p:sldId id="364" r:id="rId15"/>
    <p:sldId id="433" r:id="rId16"/>
    <p:sldId id="462" r:id="rId17"/>
    <p:sldId id="463" r:id="rId18"/>
    <p:sldId id="465" r:id="rId19"/>
    <p:sldId id="464" r:id="rId20"/>
    <p:sldId id="466" r:id="rId21"/>
    <p:sldId id="467" r:id="rId22"/>
    <p:sldId id="469" r:id="rId23"/>
    <p:sldId id="468" r:id="rId24"/>
    <p:sldId id="470" r:id="rId25"/>
    <p:sldId id="471" r:id="rId26"/>
    <p:sldId id="472" r:id="rId27"/>
    <p:sldId id="460" r:id="rId28"/>
    <p:sldId id="474" r:id="rId29"/>
    <p:sldId id="475" r:id="rId30"/>
  </p:sldIdLst>
  <p:sldSz cx="9144000" cy="5143500" type="screen16x9"/>
  <p:notesSz cx="6858000" cy="9144000"/>
  <p:embeddedFontLst>
    <p:embeddedFont>
      <p:font typeface="Advent Pro Light" panose="020B0604020202020204" charset="0"/>
      <p:regular r:id="rId32"/>
      <p:bold r:id="rId33"/>
    </p:embeddedFont>
    <p:embeddedFont>
      <p:font typeface="Anton" pitchFamily="2" charset="0"/>
      <p:regular r:id="rId34"/>
    </p:embeddedFont>
    <p:embeddedFont>
      <p:font typeface="Fira Sans Condensed Light" panose="020B0403050000020004" pitchFamily="34" charset="0"/>
      <p:regular r:id="rId35"/>
      <p:bold r:id="rId36"/>
      <p:italic r:id="rId37"/>
      <p:boldItalic r:id="rId38"/>
    </p:embeddedFont>
    <p:embeddedFont>
      <p:font typeface="Rajdhani"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0909" autoAdjust="0"/>
  </p:normalViewPr>
  <p:slideViewPr>
    <p:cSldViewPr snapToGrid="0">
      <p:cViewPr varScale="1">
        <p:scale>
          <a:sx n="82" d="100"/>
          <a:sy n="82" d="100"/>
        </p:scale>
        <p:origin x="1068"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4861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107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318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51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5289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7DFBE9E-E889-13CC-0D2E-86D5541E84A8}"/>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5205E68-1388-74CF-F8C8-921B7E99AC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A4DFBAF-AEDF-2DB4-2880-3D01FC3052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1113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B322D0A-F077-9305-BA59-CEDC5D2F625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F52A6247-CA03-30C2-B32B-AC6B78F816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47B52659-1634-7EAD-F341-179E79C6FB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14520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1CE5E116-4B2E-E0CD-34D0-9704CDD75356}"/>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DBE97F8-E4D2-C13A-094A-165AE401B8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B2DA422-FB69-9271-6746-42F25FCC1B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3071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682CEBD-7005-8706-B1B2-D62635F8225A}"/>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5C0CB9C-B171-71AB-9B8F-FB67273064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94845BD-5EF6-9F9D-58FF-A5504EA6EC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131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0367947A-C3BF-ABA1-57CC-CF31465050D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599484C-15C9-025A-72E6-4E91E2DC30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03595A5-4F83-7C69-72FC-22657FDB5B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0199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35CB213-150F-F722-CC71-3B66964B2DF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9B725EF8-6E93-1E57-403F-8F8159C4E6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8A9821A7-D23D-0D22-6908-6E141BDA2C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0516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531C755C-FDBC-0A18-4A91-11BE5F1C2A88}"/>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4F678E4A-EBCD-700F-291D-505132342C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CF199A7A-9A78-0B48-C762-D074E0125A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0605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A32BF86-8778-3746-50B3-425D29BD4548}"/>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E988F705-5270-6E92-1A19-8591463F04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4CBF8A5A-48CA-04EE-6B4A-F76C7B6B6E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3424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A765936-43A6-DBFE-8510-660CA87115B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8513210-EDFF-36B4-9158-60FF8FCA5B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77AE6914-F0E3-7E62-CC25-87159E0CFE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9342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5AFC6A0A-D111-5849-340B-83DB43B0288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8E9460B-D396-9B4C-9038-3DFCD3F16F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938CB5F-1051-99EF-7BD3-D5E8788B9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444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420BE73-4F56-63D2-AC7B-9318D7D60DF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0AF6CA1-0879-EAE7-355C-445937A79F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9E8FDBAD-F34A-572A-EBD8-4F109E85FC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2833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7697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E5E65D04-0A97-CD74-2397-5CCF592DCBF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7EF6B54-745F-F8D5-7AF5-69C6317581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DDAEFF1-4054-FD99-4FFF-87959ABA53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66873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CB4D25F6-8815-6CF8-0843-DFB4618CB328}"/>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D6B2B426-9EBB-DD67-E36E-7832BA5900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7443EB9-43D3-85E4-6641-9F873646FC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94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66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939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9345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322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7925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ISTI202</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Inteligencia de Negocios</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02 </a:t>
            </a:r>
            <a:r>
              <a:rPr lang="es-ES" sz="1600" b="1">
                <a:solidFill>
                  <a:schemeClr val="tx2"/>
                </a:solidFill>
                <a:latin typeface="Fira Sans Condensed Light" panose="020B0604020202020204" charset="0"/>
                <a:cs typeface="Times New Roman" panose="02020603050405020304" pitchFamily="18" charset="0"/>
              </a:rPr>
              <a:t>de Abril </a:t>
            </a:r>
            <a:r>
              <a:rPr lang="es-ES" sz="1600" b="1" dirty="0">
                <a:solidFill>
                  <a:schemeClr val="tx2"/>
                </a:solidFill>
                <a:latin typeface="Fira Sans Condensed Light" panose="020B0604020202020204" charset="0"/>
                <a:cs typeface="Times New Roman" panose="02020603050405020304" pitchFamily="18" charset="0"/>
              </a:rPr>
              <a:t>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668215"/>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Entonces si aplicamos la función Sigmoide en la Regresión Lineal nos quedaría algo como esto:</a:t>
            </a:r>
          </a:p>
        </p:txBody>
      </p:sp>
      <p:pic>
        <p:nvPicPr>
          <p:cNvPr id="6146" name="Picture 2" descr="Regresión Logística - teoria 6">
            <a:extLst>
              <a:ext uri="{FF2B5EF4-FFF2-40B4-BE49-F238E27FC236}">
                <a16:creationId xmlns:a16="http://schemas.microsoft.com/office/drawing/2014/main" id="{34AF1541-0D18-0141-8531-AC93E3FE8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009" y="2905727"/>
            <a:ext cx="4915889" cy="19296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C53C951C-FD5D-9B54-EAB1-4A3433471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matriz de confusión es una herramienta muy útil para valorar cómo de bueno es un modelo clasificación basado en aprendizaje automático. En particular, sirve para mostrar de forma explícita cuándo una clase es confundida con otra, lo cual nos, permite trabajar de forma separada con distintos tipos de error.</a:t>
            </a:r>
          </a:p>
        </p:txBody>
      </p:sp>
      <p:pic>
        <p:nvPicPr>
          <p:cNvPr id="1028" name="Picture 4" descr="La matriz de confusión y sus métricas – Inteligencia Artificial –">
            <a:extLst>
              <a:ext uri="{FF2B5EF4-FFF2-40B4-BE49-F238E27FC236}">
                <a16:creationId xmlns:a16="http://schemas.microsoft.com/office/drawing/2014/main" id="{47094A19-1EB0-46F3-ECE4-9C81459FD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320" y="1777818"/>
            <a:ext cx="3242071" cy="29010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4B09BAC5-1B9A-BCC3-70D1-E03EA3D6B0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63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Matriz de Confusión - 🤖 Aprende IA">
            <a:extLst>
              <a:ext uri="{FF2B5EF4-FFF2-40B4-BE49-F238E27FC236}">
                <a16:creationId xmlns:a16="http://schemas.microsoft.com/office/drawing/2014/main" id="{0D3C0E72-310E-5644-8A2F-9E61BE859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6" y="2017192"/>
            <a:ext cx="7690337" cy="26809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F1600A68-58E3-7BE1-5831-CEDAE1376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54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La matriz de confusión y sus métricas – Inteligencia Artificial –">
            <a:extLst>
              <a:ext uri="{FF2B5EF4-FFF2-40B4-BE49-F238E27FC236}">
                <a16:creationId xmlns:a16="http://schemas.microsoft.com/office/drawing/2014/main" id="{06618F6A-1E37-3074-51AB-BA3C77E55D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7346" y="1340371"/>
            <a:ext cx="5715000" cy="35718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856419A9-71D7-7D79-B1D4-2930E0FF5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-Implementación de </a:t>
            </a:r>
            <a:r>
              <a:rPr lang="es-ES" dirty="0" err="1"/>
              <a:t>Dashboard</a:t>
            </a:r>
            <a:endParaRPr lang="es-ES" dirty="0"/>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09</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1" y="662222"/>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CARGA Y PROCESAMIENTO DE DATOS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La importancia de un proceso ETL en el Business Intelligence - Algoritmia">
            <a:extLst>
              <a:ext uri="{FF2B5EF4-FFF2-40B4-BE49-F238E27FC236}">
                <a16:creationId xmlns:a16="http://schemas.microsoft.com/office/drawing/2014/main" id="{2504ED96-EB9B-B5FD-68E1-02307241F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107" y="1726135"/>
            <a:ext cx="5427785" cy="305312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Virtual Horizon BUAP">
            <a:extLst>
              <a:ext uri="{FF2B5EF4-FFF2-40B4-BE49-F238E27FC236}">
                <a16:creationId xmlns:a16="http://schemas.microsoft.com/office/drawing/2014/main" id="{FB19DDC9-08B7-B460-C2DB-7573E62B29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660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BD4776B-BA87-EC1C-D3DD-052937A9E7C2}"/>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348C3B9-C58A-665B-CDDB-976229FB736B}"/>
              </a:ext>
            </a:extLst>
          </p:cNvPr>
          <p:cNvSpPr txBox="1">
            <a:spLocks/>
          </p:cNvSpPr>
          <p:nvPr/>
        </p:nvSpPr>
        <p:spPr>
          <a:xfrm>
            <a:off x="373702" y="494095"/>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DESPLIEGE DEL FRAME INICIAL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F221CEB-DABF-68B7-E7D3-E7B3CFCEB98D}"/>
              </a:ext>
            </a:extLst>
          </p:cNvPr>
          <p:cNvCxnSpPr>
            <a:cxnSpLocks/>
          </p:cNvCxnSpPr>
          <p:nvPr/>
        </p:nvCxnSpPr>
        <p:spPr>
          <a:xfrm flipH="1">
            <a:off x="373702" y="648418"/>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B34CC481-8177-C529-52E1-EC64F94E30DD}"/>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Imagen 3">
            <a:extLst>
              <a:ext uri="{FF2B5EF4-FFF2-40B4-BE49-F238E27FC236}">
                <a16:creationId xmlns:a16="http://schemas.microsoft.com/office/drawing/2014/main" id="{7ED9EBCA-6863-5AE1-A466-2439BF5F4EB2}"/>
              </a:ext>
            </a:extLst>
          </p:cNvPr>
          <p:cNvPicPr>
            <a:picLocks noChangeAspect="1"/>
          </p:cNvPicPr>
          <p:nvPr/>
        </p:nvPicPr>
        <p:blipFill>
          <a:blip r:embed="rId3"/>
          <a:stretch>
            <a:fillRect/>
          </a:stretch>
        </p:blipFill>
        <p:spPr>
          <a:xfrm>
            <a:off x="1676400" y="1613732"/>
            <a:ext cx="5908432" cy="3194232"/>
          </a:xfrm>
          <a:prstGeom prst="rect">
            <a:avLst/>
          </a:prstGeom>
        </p:spPr>
      </p:pic>
      <p:sp>
        <p:nvSpPr>
          <p:cNvPr id="5" name="Elipse 4">
            <a:extLst>
              <a:ext uri="{FF2B5EF4-FFF2-40B4-BE49-F238E27FC236}">
                <a16:creationId xmlns:a16="http://schemas.microsoft.com/office/drawing/2014/main" id="{0D91C880-C167-CFDD-9F37-2755587C2C0D}"/>
              </a:ext>
            </a:extLst>
          </p:cNvPr>
          <p:cNvSpPr/>
          <p:nvPr/>
        </p:nvSpPr>
        <p:spPr>
          <a:xfrm>
            <a:off x="2110154" y="1699798"/>
            <a:ext cx="844061" cy="2637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Conector recto de flecha 6">
            <a:extLst>
              <a:ext uri="{FF2B5EF4-FFF2-40B4-BE49-F238E27FC236}">
                <a16:creationId xmlns:a16="http://schemas.microsoft.com/office/drawing/2014/main" id="{E43DDF1B-1970-2107-B6DF-B111B8A2A2AD}"/>
              </a:ext>
            </a:extLst>
          </p:cNvPr>
          <p:cNvCxnSpPr>
            <a:cxnSpLocks/>
          </p:cNvCxnSpPr>
          <p:nvPr/>
        </p:nvCxnSpPr>
        <p:spPr>
          <a:xfrm flipH="1">
            <a:off x="1348154" y="1963592"/>
            <a:ext cx="762000" cy="6081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1CD443C5-A44D-119E-220A-6D092F2075A3}"/>
              </a:ext>
            </a:extLst>
          </p:cNvPr>
          <p:cNvSpPr txBox="1"/>
          <p:nvPr/>
        </p:nvSpPr>
        <p:spPr>
          <a:xfrm>
            <a:off x="76200" y="2686570"/>
            <a:ext cx="1652954"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URL del localhost</a:t>
            </a:r>
            <a:endParaRPr lang="es-MX" b="1" dirty="0"/>
          </a:p>
        </p:txBody>
      </p:sp>
      <p:pic>
        <p:nvPicPr>
          <p:cNvPr id="2" name="Picture 2" descr="Virtual Horizon BUAP">
            <a:extLst>
              <a:ext uri="{FF2B5EF4-FFF2-40B4-BE49-F238E27FC236}">
                <a16:creationId xmlns:a16="http://schemas.microsoft.com/office/drawing/2014/main" id="{B4BF0B8D-FCCF-7D15-3F6B-80A8FD241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93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14B454A-2D90-CF4B-500A-547B6DCC4F9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AFAE0853-4092-BAE5-BCCF-EABE0008FE2B}"/>
              </a:ext>
            </a:extLst>
          </p:cNvPr>
          <p:cNvPicPr>
            <a:picLocks noChangeAspect="1"/>
          </p:cNvPicPr>
          <p:nvPr/>
        </p:nvPicPr>
        <p:blipFill>
          <a:blip r:embed="rId3"/>
          <a:stretch>
            <a:fillRect/>
          </a:stretch>
        </p:blipFill>
        <p:spPr>
          <a:xfrm>
            <a:off x="2068540" y="1509282"/>
            <a:ext cx="6783358" cy="3326102"/>
          </a:xfrm>
          <a:prstGeom prst="rect">
            <a:avLst/>
          </a:prstGeom>
        </p:spPr>
      </p:pic>
      <p:sp>
        <p:nvSpPr>
          <p:cNvPr id="151" name="Google Shape;699;p36">
            <a:extLst>
              <a:ext uri="{FF2B5EF4-FFF2-40B4-BE49-F238E27FC236}">
                <a16:creationId xmlns:a16="http://schemas.microsoft.com/office/drawing/2014/main" id="{E61C1AD4-D6DB-B460-9ECA-86E49F3A89EB}"/>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SIDEBAR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1B81253-EF03-CB51-F40A-34EB896ECB5E}"/>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DD037882-F812-3EE5-F770-93D936CA4259}"/>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A038837C-82B1-2904-EE32-9370BDE7E857}"/>
              </a:ext>
            </a:extLst>
          </p:cNvPr>
          <p:cNvCxnSpPr>
            <a:cxnSpLocks/>
          </p:cNvCxnSpPr>
          <p:nvPr/>
        </p:nvCxnSpPr>
        <p:spPr>
          <a:xfrm>
            <a:off x="3574818" y="2436603"/>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4F9EB868-09F4-B171-4226-A9079AC512D2}"/>
              </a:ext>
            </a:extLst>
          </p:cNvPr>
          <p:cNvSpPr txBox="1"/>
          <p:nvPr/>
        </p:nvSpPr>
        <p:spPr>
          <a:xfrm>
            <a:off x="5206575" y="3655952"/>
            <a:ext cx="1652954" cy="30777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SIDEBAR</a:t>
            </a:r>
            <a:endParaRPr lang="es-MX" b="1" dirty="0"/>
          </a:p>
        </p:txBody>
      </p:sp>
      <p:sp>
        <p:nvSpPr>
          <p:cNvPr id="15" name="Elipse 14">
            <a:extLst>
              <a:ext uri="{FF2B5EF4-FFF2-40B4-BE49-F238E27FC236}">
                <a16:creationId xmlns:a16="http://schemas.microsoft.com/office/drawing/2014/main" id="{84764792-4FA8-A6BE-BE0D-55A4288EE3D3}"/>
              </a:ext>
            </a:extLst>
          </p:cNvPr>
          <p:cNvSpPr/>
          <p:nvPr/>
        </p:nvSpPr>
        <p:spPr>
          <a:xfrm>
            <a:off x="2068540" y="2121877"/>
            <a:ext cx="838783" cy="27029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16" name="Conector recto de flecha 15">
            <a:extLst>
              <a:ext uri="{FF2B5EF4-FFF2-40B4-BE49-F238E27FC236}">
                <a16:creationId xmlns:a16="http://schemas.microsoft.com/office/drawing/2014/main" id="{39BBEF1F-73E2-FB04-1C0D-3E0691F527DE}"/>
              </a:ext>
            </a:extLst>
          </p:cNvPr>
          <p:cNvCxnSpPr>
            <a:cxnSpLocks/>
          </p:cNvCxnSpPr>
          <p:nvPr/>
        </p:nvCxnSpPr>
        <p:spPr>
          <a:xfrm flipH="1" flipV="1">
            <a:off x="1594338" y="2053883"/>
            <a:ext cx="392141" cy="17846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25016B84-C873-9DBA-9FC8-F9F99798664D}"/>
              </a:ext>
            </a:extLst>
          </p:cNvPr>
          <p:cNvSpPr txBox="1"/>
          <p:nvPr/>
        </p:nvSpPr>
        <p:spPr>
          <a:xfrm>
            <a:off x="427001" y="1870507"/>
            <a:ext cx="1093468" cy="30777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TITLE</a:t>
            </a:r>
            <a:endParaRPr lang="es-MX" b="1" dirty="0"/>
          </a:p>
        </p:txBody>
      </p:sp>
      <p:sp>
        <p:nvSpPr>
          <p:cNvPr id="21" name="Elipse 20">
            <a:extLst>
              <a:ext uri="{FF2B5EF4-FFF2-40B4-BE49-F238E27FC236}">
                <a16:creationId xmlns:a16="http://schemas.microsoft.com/office/drawing/2014/main" id="{A82B9E75-48E7-F3B6-4402-475C6930E429}"/>
              </a:ext>
            </a:extLst>
          </p:cNvPr>
          <p:cNvSpPr/>
          <p:nvPr/>
        </p:nvSpPr>
        <p:spPr>
          <a:xfrm>
            <a:off x="2068540" y="2460049"/>
            <a:ext cx="510537" cy="22732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2" name="Conector recto de flecha 21">
            <a:extLst>
              <a:ext uri="{FF2B5EF4-FFF2-40B4-BE49-F238E27FC236}">
                <a16:creationId xmlns:a16="http://schemas.microsoft.com/office/drawing/2014/main" id="{F7D5B09C-2FF9-49EE-74C0-C8F55EE81F42}"/>
              </a:ext>
            </a:extLst>
          </p:cNvPr>
          <p:cNvCxnSpPr>
            <a:cxnSpLocks/>
          </p:cNvCxnSpPr>
          <p:nvPr/>
        </p:nvCxnSpPr>
        <p:spPr>
          <a:xfrm flipH="1">
            <a:off x="1594338" y="2571750"/>
            <a:ext cx="406503"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408EBE95-A63F-844D-C750-8EAC09D1D922}"/>
              </a:ext>
            </a:extLst>
          </p:cNvPr>
          <p:cNvSpPr txBox="1"/>
          <p:nvPr/>
        </p:nvSpPr>
        <p:spPr>
          <a:xfrm>
            <a:off x="408680" y="2392172"/>
            <a:ext cx="1093468" cy="30777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HEADER</a:t>
            </a:r>
            <a:endParaRPr lang="es-MX" b="1" dirty="0"/>
          </a:p>
        </p:txBody>
      </p:sp>
      <p:sp>
        <p:nvSpPr>
          <p:cNvPr id="25" name="Elipse 24">
            <a:extLst>
              <a:ext uri="{FF2B5EF4-FFF2-40B4-BE49-F238E27FC236}">
                <a16:creationId xmlns:a16="http://schemas.microsoft.com/office/drawing/2014/main" id="{50B76EE7-ECD6-38C4-EC25-D135BD88F4DC}"/>
              </a:ext>
            </a:extLst>
          </p:cNvPr>
          <p:cNvSpPr/>
          <p:nvPr/>
        </p:nvSpPr>
        <p:spPr>
          <a:xfrm>
            <a:off x="2068540" y="2722710"/>
            <a:ext cx="838783" cy="22732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26" name="Conector recto de flecha 25">
            <a:extLst>
              <a:ext uri="{FF2B5EF4-FFF2-40B4-BE49-F238E27FC236}">
                <a16:creationId xmlns:a16="http://schemas.microsoft.com/office/drawing/2014/main" id="{C36590D2-274A-D924-9510-F32A35161418}"/>
              </a:ext>
            </a:extLst>
          </p:cNvPr>
          <p:cNvCxnSpPr>
            <a:cxnSpLocks/>
          </p:cNvCxnSpPr>
          <p:nvPr/>
        </p:nvCxnSpPr>
        <p:spPr>
          <a:xfrm flipH="1">
            <a:off x="1582092" y="2864827"/>
            <a:ext cx="418749" cy="2707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C4A7836E-0699-FF15-C61C-FCB6D9522FE2}"/>
              </a:ext>
            </a:extLst>
          </p:cNvPr>
          <p:cNvSpPr txBox="1"/>
          <p:nvPr/>
        </p:nvSpPr>
        <p:spPr>
          <a:xfrm>
            <a:off x="408680" y="2892965"/>
            <a:ext cx="1093468"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SUB- HEADER</a:t>
            </a:r>
            <a:endParaRPr lang="es-MX" b="1" dirty="0"/>
          </a:p>
        </p:txBody>
      </p:sp>
      <p:pic>
        <p:nvPicPr>
          <p:cNvPr id="2" name="Picture 2" descr="Virtual Horizon BUAP">
            <a:extLst>
              <a:ext uri="{FF2B5EF4-FFF2-40B4-BE49-F238E27FC236}">
                <a16:creationId xmlns:a16="http://schemas.microsoft.com/office/drawing/2014/main" id="{1D2C4AAD-425E-FC63-82B0-3F2F42E60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29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DBFD1B2-E860-BEF7-2D7F-16582D94BC0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53A1F9E1-5DB0-18EC-6E92-7322EA1ACC74}"/>
              </a:ext>
            </a:extLst>
          </p:cNvPr>
          <p:cNvPicPr>
            <a:picLocks noChangeAspect="1"/>
          </p:cNvPicPr>
          <p:nvPr/>
        </p:nvPicPr>
        <p:blipFill>
          <a:blip r:embed="rId3"/>
          <a:stretch>
            <a:fillRect/>
          </a:stretch>
        </p:blipFill>
        <p:spPr>
          <a:xfrm>
            <a:off x="1172308" y="1499824"/>
            <a:ext cx="6517135" cy="3190942"/>
          </a:xfrm>
          <a:prstGeom prst="rect">
            <a:avLst/>
          </a:prstGeom>
        </p:spPr>
      </p:pic>
      <p:sp>
        <p:nvSpPr>
          <p:cNvPr id="151" name="Google Shape;699;p36">
            <a:extLst>
              <a:ext uri="{FF2B5EF4-FFF2-40B4-BE49-F238E27FC236}">
                <a16:creationId xmlns:a16="http://schemas.microsoft.com/office/drawing/2014/main" id="{21234CC6-82F5-14D8-F527-7A29FC1FCA7C}"/>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FRAME PRINCIPAL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82BCEF1-1990-198B-58EB-438972400E20}"/>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41B6E8F3-0671-F75D-D930-51F0E7755F5D}"/>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031E1D7B-3BDB-EBCB-99A7-7478316A1392}"/>
              </a:ext>
            </a:extLst>
          </p:cNvPr>
          <p:cNvCxnSpPr>
            <a:cxnSpLocks/>
          </p:cNvCxnSpPr>
          <p:nvPr/>
        </p:nvCxnSpPr>
        <p:spPr>
          <a:xfrm flipH="1">
            <a:off x="1934308" y="3759439"/>
            <a:ext cx="1770184" cy="6554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FFE386F-FA65-9E4D-DD37-84A41FC88A58}"/>
              </a:ext>
            </a:extLst>
          </p:cNvPr>
          <p:cNvSpPr txBox="1"/>
          <p:nvPr/>
        </p:nvSpPr>
        <p:spPr>
          <a:xfrm>
            <a:off x="145235" y="4153324"/>
            <a:ext cx="1652954"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FRAME PRINCIPAL</a:t>
            </a:r>
            <a:endParaRPr lang="es-MX" b="1" dirty="0"/>
          </a:p>
        </p:txBody>
      </p:sp>
      <p:pic>
        <p:nvPicPr>
          <p:cNvPr id="2" name="Picture 2" descr="Virtual Horizon BUAP">
            <a:extLst>
              <a:ext uri="{FF2B5EF4-FFF2-40B4-BE49-F238E27FC236}">
                <a16:creationId xmlns:a16="http://schemas.microsoft.com/office/drawing/2014/main" id="{CF78D6C4-5F04-B7C7-4005-9EEF07EA92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365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7DAFE3B8-A5A4-CAA7-FCA7-434F3A54651D}"/>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5CB8A191-74C5-5D94-1251-4EDF9733F82C}"/>
              </a:ext>
            </a:extLst>
          </p:cNvPr>
          <p:cNvPicPr>
            <a:picLocks noChangeAspect="1"/>
          </p:cNvPicPr>
          <p:nvPr/>
        </p:nvPicPr>
        <p:blipFill>
          <a:blip r:embed="rId3"/>
          <a:stretch>
            <a:fillRect/>
          </a:stretch>
        </p:blipFill>
        <p:spPr>
          <a:xfrm>
            <a:off x="794700" y="1561025"/>
            <a:ext cx="7554600" cy="3125104"/>
          </a:xfrm>
          <a:prstGeom prst="rect">
            <a:avLst/>
          </a:prstGeom>
        </p:spPr>
      </p:pic>
      <p:sp>
        <p:nvSpPr>
          <p:cNvPr id="151" name="Google Shape;699;p36">
            <a:extLst>
              <a:ext uri="{FF2B5EF4-FFF2-40B4-BE49-F238E27FC236}">
                <a16:creationId xmlns:a16="http://schemas.microsoft.com/office/drawing/2014/main" id="{DC315ADD-6B9C-757C-5AE2-9B1D2F1518EC}"/>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WIDGETS – SELECT BOX</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CCB468A-F0CF-DC63-FC18-278D4AAFEAE4}"/>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5786A5FA-43FA-57BC-7443-631B007A0C67}"/>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7F3B08F5-1C8A-01B4-CCD4-6A6DA270CBDC}"/>
              </a:ext>
            </a:extLst>
          </p:cNvPr>
          <p:cNvCxnSpPr>
            <a:cxnSpLocks/>
          </p:cNvCxnSpPr>
          <p:nvPr/>
        </p:nvCxnSpPr>
        <p:spPr>
          <a:xfrm>
            <a:off x="2284471" y="3123577"/>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B1EF7117-3043-53A5-61A9-87F926E4983E}"/>
              </a:ext>
            </a:extLst>
          </p:cNvPr>
          <p:cNvSpPr txBox="1"/>
          <p:nvPr/>
        </p:nvSpPr>
        <p:spPr>
          <a:xfrm>
            <a:off x="3745523" y="4281237"/>
            <a:ext cx="1652954"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MÚLTIPLES OPCIONES</a:t>
            </a:r>
            <a:endParaRPr lang="es-MX" b="1" dirty="0"/>
          </a:p>
        </p:txBody>
      </p:sp>
      <p:pic>
        <p:nvPicPr>
          <p:cNvPr id="2" name="Picture 2" descr="Virtual Horizon BUAP">
            <a:extLst>
              <a:ext uri="{FF2B5EF4-FFF2-40B4-BE49-F238E27FC236}">
                <a16:creationId xmlns:a16="http://schemas.microsoft.com/office/drawing/2014/main" id="{9676C2A4-6C7A-959D-37A1-CC2EBD84F4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46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FD4D285-46C5-3332-7529-356A58211E2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711F1CC2-FA55-9790-8511-C2A4903A5272}"/>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WIDGETS – </a:t>
            </a:r>
            <a:r>
              <a:rPr lang="en-US" sz="3000" b="1" dirty="0">
                <a:solidFill>
                  <a:schemeClr val="bg1">
                    <a:lumMod val="60000"/>
                    <a:lumOff val="40000"/>
                  </a:schemeClr>
                </a:solidFill>
                <a:latin typeface="Rajdhani"/>
                <a:ea typeface="Rajdhani"/>
                <a:cs typeface="Rajdhani"/>
                <a:sym typeface="Rajdhani"/>
              </a:rPr>
              <a:t>CHECK</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BOX</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5B6B7DC-5BD6-F26F-4C43-E8F60F99CF71}"/>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pic>
        <p:nvPicPr>
          <p:cNvPr id="6" name="Imagen 5">
            <a:extLst>
              <a:ext uri="{FF2B5EF4-FFF2-40B4-BE49-F238E27FC236}">
                <a16:creationId xmlns:a16="http://schemas.microsoft.com/office/drawing/2014/main" id="{40DCE0A5-1DC4-9888-8615-A5D9002014C9}"/>
              </a:ext>
            </a:extLst>
          </p:cNvPr>
          <p:cNvPicPr>
            <a:picLocks noChangeAspect="1"/>
          </p:cNvPicPr>
          <p:nvPr/>
        </p:nvPicPr>
        <p:blipFill>
          <a:blip r:embed="rId3"/>
          <a:stretch>
            <a:fillRect/>
          </a:stretch>
        </p:blipFill>
        <p:spPr>
          <a:xfrm>
            <a:off x="2051325" y="1579120"/>
            <a:ext cx="4144005" cy="2162653"/>
          </a:xfrm>
          <a:prstGeom prst="rect">
            <a:avLst/>
          </a:prstGeom>
        </p:spPr>
      </p:pic>
      <p:sp>
        <p:nvSpPr>
          <p:cNvPr id="8" name="Google Shape;136;p27">
            <a:extLst>
              <a:ext uri="{FF2B5EF4-FFF2-40B4-BE49-F238E27FC236}">
                <a16:creationId xmlns:a16="http://schemas.microsoft.com/office/drawing/2014/main" id="{31FACB4E-CBC6-A52F-1309-71DA90043B7F}"/>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20FA7A61-043A-BAED-9453-770BE7CF6B9A}"/>
              </a:ext>
            </a:extLst>
          </p:cNvPr>
          <p:cNvCxnSpPr>
            <a:cxnSpLocks/>
          </p:cNvCxnSpPr>
          <p:nvPr/>
        </p:nvCxnSpPr>
        <p:spPr>
          <a:xfrm>
            <a:off x="2661138" y="3161982"/>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56CE4860-A48F-F257-933C-603505A14AD8}"/>
              </a:ext>
            </a:extLst>
          </p:cNvPr>
          <p:cNvSpPr txBox="1"/>
          <p:nvPr/>
        </p:nvSpPr>
        <p:spPr>
          <a:xfrm>
            <a:off x="4380098" y="4312164"/>
            <a:ext cx="1652954" cy="523220"/>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CUADRO DE SELECCIÓN </a:t>
            </a:r>
            <a:endParaRPr lang="es-MX" b="1" dirty="0"/>
          </a:p>
        </p:txBody>
      </p:sp>
      <p:pic>
        <p:nvPicPr>
          <p:cNvPr id="2" name="Picture 2" descr="Virtual Horizon BUAP">
            <a:extLst>
              <a:ext uri="{FF2B5EF4-FFF2-40B4-BE49-F238E27FC236}">
                <a16:creationId xmlns:a16="http://schemas.microsoft.com/office/drawing/2014/main" id="{DECBBA63-ACF6-07BD-45FF-94D185608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747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0EE9DCE-A4EC-FAAA-456B-4A223F8815A9}"/>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01FA95F6-F1A6-FF0D-6F66-59E312C4A78F}"/>
              </a:ext>
            </a:extLst>
          </p:cNvPr>
          <p:cNvPicPr>
            <a:picLocks noChangeAspect="1"/>
          </p:cNvPicPr>
          <p:nvPr/>
        </p:nvPicPr>
        <p:blipFill>
          <a:blip r:embed="rId3"/>
          <a:stretch>
            <a:fillRect/>
          </a:stretch>
        </p:blipFill>
        <p:spPr>
          <a:xfrm>
            <a:off x="2513350" y="1549074"/>
            <a:ext cx="3352799" cy="3103675"/>
          </a:xfrm>
          <a:prstGeom prst="rect">
            <a:avLst/>
          </a:prstGeom>
        </p:spPr>
      </p:pic>
      <p:sp>
        <p:nvSpPr>
          <p:cNvPr id="151" name="Google Shape;699;p36">
            <a:extLst>
              <a:ext uri="{FF2B5EF4-FFF2-40B4-BE49-F238E27FC236}">
                <a16:creationId xmlns:a16="http://schemas.microsoft.com/office/drawing/2014/main" id="{8EC96F23-DE21-7CDD-51FD-65261189DC29}"/>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WIDGETS –  BOX MULTISELECT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6561EDB0-D120-500C-3D41-D302FB232C2E}"/>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71D55467-FA28-2CD0-B3AB-79BC28105F5B}"/>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E8124A75-52D5-909E-12FD-EA0C7C399E64}"/>
              </a:ext>
            </a:extLst>
          </p:cNvPr>
          <p:cNvCxnSpPr>
            <a:cxnSpLocks/>
          </p:cNvCxnSpPr>
          <p:nvPr/>
        </p:nvCxnSpPr>
        <p:spPr>
          <a:xfrm>
            <a:off x="4948667" y="2572161"/>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FB06DF80-1CAF-06CD-E3B2-B291DC8C581F}"/>
              </a:ext>
            </a:extLst>
          </p:cNvPr>
          <p:cNvSpPr txBox="1"/>
          <p:nvPr/>
        </p:nvSpPr>
        <p:spPr>
          <a:xfrm>
            <a:off x="6615998" y="3714564"/>
            <a:ext cx="1652954" cy="738664"/>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CUADRO DE SELECCIÓN MÚLTIPLE </a:t>
            </a:r>
            <a:endParaRPr lang="es-MX" b="1" dirty="0"/>
          </a:p>
        </p:txBody>
      </p:sp>
      <p:pic>
        <p:nvPicPr>
          <p:cNvPr id="2" name="Picture 2" descr="Virtual Horizon BUAP">
            <a:extLst>
              <a:ext uri="{FF2B5EF4-FFF2-40B4-BE49-F238E27FC236}">
                <a16:creationId xmlns:a16="http://schemas.microsoft.com/office/drawing/2014/main" id="{806EAF00-6032-BE1E-A936-5B119F6D2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330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BCB8EF1-F307-CBA2-315D-0BC7F3807CE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237A1A3B-4199-048D-195F-79464F8365AB}"/>
              </a:ext>
            </a:extLst>
          </p:cNvPr>
          <p:cNvPicPr>
            <a:picLocks noChangeAspect="1"/>
          </p:cNvPicPr>
          <p:nvPr/>
        </p:nvPicPr>
        <p:blipFill>
          <a:blip r:embed="rId3"/>
          <a:stretch>
            <a:fillRect/>
          </a:stretch>
        </p:blipFill>
        <p:spPr>
          <a:xfrm>
            <a:off x="2026564" y="1774653"/>
            <a:ext cx="4333073" cy="2309243"/>
          </a:xfrm>
          <a:prstGeom prst="rect">
            <a:avLst/>
          </a:prstGeom>
        </p:spPr>
      </p:pic>
      <p:sp>
        <p:nvSpPr>
          <p:cNvPr id="151" name="Google Shape;699;p36">
            <a:extLst>
              <a:ext uri="{FF2B5EF4-FFF2-40B4-BE49-F238E27FC236}">
                <a16:creationId xmlns:a16="http://schemas.microsoft.com/office/drawing/2014/main" id="{B88A1B32-10D7-8251-32B1-1C779314501D}"/>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WIDGETS –  BUTTON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B83FF7E3-8861-C64B-21DB-F270C5A4F112}"/>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9F2E0585-7B82-5DAD-F8C4-C75456E334D9}"/>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908B7464-77AA-5BA0-579A-2127A9D99079}"/>
              </a:ext>
            </a:extLst>
          </p:cNvPr>
          <p:cNvCxnSpPr>
            <a:cxnSpLocks/>
          </p:cNvCxnSpPr>
          <p:nvPr/>
        </p:nvCxnSpPr>
        <p:spPr>
          <a:xfrm>
            <a:off x="4948667" y="3381407"/>
            <a:ext cx="2168769" cy="10575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45195BAE-9B06-1BB2-6788-CB04BC6268D3}"/>
              </a:ext>
            </a:extLst>
          </p:cNvPr>
          <p:cNvSpPr txBox="1"/>
          <p:nvPr/>
        </p:nvSpPr>
        <p:spPr>
          <a:xfrm>
            <a:off x="7198944" y="4096720"/>
            <a:ext cx="1652954" cy="738664"/>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BOTÓN DE ACTIVACIÓN DE FUNCIÓN</a:t>
            </a:r>
            <a:endParaRPr lang="es-MX" b="1" dirty="0"/>
          </a:p>
        </p:txBody>
      </p:sp>
      <p:pic>
        <p:nvPicPr>
          <p:cNvPr id="2" name="Picture 2" descr="Virtual Horizon BUAP">
            <a:extLst>
              <a:ext uri="{FF2B5EF4-FFF2-40B4-BE49-F238E27FC236}">
                <a16:creationId xmlns:a16="http://schemas.microsoft.com/office/drawing/2014/main" id="{D1667A7B-DB3B-FFF8-9C03-BDA79C75BA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068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9EAC924-D48E-FACA-92BC-1CAAF5C793FD}"/>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E51AC564-56DC-EC50-B023-5EA3C53D5140}"/>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GRAFICOS –  LINE PLOT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4A5BEFA2-E0CF-D4B6-880B-86D302893478}"/>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3036D5A8-189C-AB6B-9A34-BE4A3F1EEDFE}"/>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Imagen 3">
            <a:extLst>
              <a:ext uri="{FF2B5EF4-FFF2-40B4-BE49-F238E27FC236}">
                <a16:creationId xmlns:a16="http://schemas.microsoft.com/office/drawing/2014/main" id="{C7179A40-CD06-2622-5510-9EAD460A4392}"/>
              </a:ext>
            </a:extLst>
          </p:cNvPr>
          <p:cNvPicPr>
            <a:picLocks noChangeAspect="1"/>
          </p:cNvPicPr>
          <p:nvPr/>
        </p:nvPicPr>
        <p:blipFill>
          <a:blip r:embed="rId3"/>
          <a:stretch>
            <a:fillRect/>
          </a:stretch>
        </p:blipFill>
        <p:spPr>
          <a:xfrm>
            <a:off x="826477" y="1432405"/>
            <a:ext cx="7491046" cy="3402979"/>
          </a:xfrm>
          <a:prstGeom prst="rect">
            <a:avLst/>
          </a:prstGeom>
        </p:spPr>
      </p:pic>
      <p:cxnSp>
        <p:nvCxnSpPr>
          <p:cNvPr id="7" name="Conector recto de flecha 6">
            <a:extLst>
              <a:ext uri="{FF2B5EF4-FFF2-40B4-BE49-F238E27FC236}">
                <a16:creationId xmlns:a16="http://schemas.microsoft.com/office/drawing/2014/main" id="{016E9E80-2FB8-77C8-0E04-ABFD9C8AF62F}"/>
              </a:ext>
            </a:extLst>
          </p:cNvPr>
          <p:cNvCxnSpPr>
            <a:cxnSpLocks/>
          </p:cNvCxnSpPr>
          <p:nvPr/>
        </p:nvCxnSpPr>
        <p:spPr>
          <a:xfrm>
            <a:off x="5533142" y="4115529"/>
            <a:ext cx="1903471" cy="6412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85FE8F5-465E-5245-7705-DB7F1F7848AD}"/>
              </a:ext>
            </a:extLst>
          </p:cNvPr>
          <p:cNvSpPr txBox="1"/>
          <p:nvPr/>
        </p:nvSpPr>
        <p:spPr>
          <a:xfrm>
            <a:off x="7491046" y="4189393"/>
            <a:ext cx="1652954" cy="95410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La variable “x” debe ser categórica irrepetible</a:t>
            </a:r>
            <a:endParaRPr lang="es-MX" b="1" dirty="0"/>
          </a:p>
        </p:txBody>
      </p:sp>
      <p:pic>
        <p:nvPicPr>
          <p:cNvPr id="2" name="Picture 2" descr="Virtual Horizon BUAP">
            <a:extLst>
              <a:ext uri="{FF2B5EF4-FFF2-40B4-BE49-F238E27FC236}">
                <a16:creationId xmlns:a16="http://schemas.microsoft.com/office/drawing/2014/main" id="{1A2A6429-34F0-CFAA-B48C-881B0EB3E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4050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7C47AFDC-8B1B-F9AF-3625-C78C413E4D7B}"/>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EAE6968D-1055-BDBF-E55E-352214DD050E}"/>
              </a:ext>
            </a:extLst>
          </p:cNvPr>
          <p:cNvPicPr>
            <a:picLocks noChangeAspect="1"/>
          </p:cNvPicPr>
          <p:nvPr/>
        </p:nvPicPr>
        <p:blipFill>
          <a:blip r:embed="rId3"/>
          <a:stretch>
            <a:fillRect/>
          </a:stretch>
        </p:blipFill>
        <p:spPr>
          <a:xfrm>
            <a:off x="1518799" y="1511293"/>
            <a:ext cx="5917814" cy="3245467"/>
          </a:xfrm>
          <a:prstGeom prst="rect">
            <a:avLst/>
          </a:prstGeom>
        </p:spPr>
      </p:pic>
      <p:sp>
        <p:nvSpPr>
          <p:cNvPr id="151" name="Google Shape;699;p36">
            <a:extLst>
              <a:ext uri="{FF2B5EF4-FFF2-40B4-BE49-F238E27FC236}">
                <a16:creationId xmlns:a16="http://schemas.microsoft.com/office/drawing/2014/main" id="{76037F46-84A4-05E9-584C-A5E3ABEF8429}"/>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GRAFICOS –  </a:t>
            </a:r>
            <a:r>
              <a:rPr lang="en-US" sz="3000" b="1" dirty="0">
                <a:solidFill>
                  <a:schemeClr val="bg1">
                    <a:lumMod val="60000"/>
                    <a:lumOff val="40000"/>
                  </a:schemeClr>
                </a:solidFill>
                <a:latin typeface="Rajdhani"/>
                <a:ea typeface="Rajdhani"/>
                <a:cs typeface="Rajdhani"/>
                <a:sym typeface="Rajdhani"/>
              </a:rPr>
              <a:t>BAR</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PLOT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07DD400-2031-7C0F-E9A7-4EF09D5ECAEA}"/>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6B45F9C1-D667-72C2-2BE5-6D82275CF740}"/>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cxnSp>
        <p:nvCxnSpPr>
          <p:cNvPr id="7" name="Conector recto de flecha 6">
            <a:extLst>
              <a:ext uri="{FF2B5EF4-FFF2-40B4-BE49-F238E27FC236}">
                <a16:creationId xmlns:a16="http://schemas.microsoft.com/office/drawing/2014/main" id="{7C67929A-070A-5B41-BFD5-B885353B71A6}"/>
              </a:ext>
            </a:extLst>
          </p:cNvPr>
          <p:cNvCxnSpPr>
            <a:cxnSpLocks/>
          </p:cNvCxnSpPr>
          <p:nvPr/>
        </p:nvCxnSpPr>
        <p:spPr>
          <a:xfrm>
            <a:off x="5329668" y="4313287"/>
            <a:ext cx="2161378" cy="44347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8C32B8A5-0105-AC15-FD77-536AF63D3C43}"/>
              </a:ext>
            </a:extLst>
          </p:cNvPr>
          <p:cNvSpPr txBox="1"/>
          <p:nvPr/>
        </p:nvSpPr>
        <p:spPr>
          <a:xfrm>
            <a:off x="7491046" y="4189393"/>
            <a:ext cx="1652954" cy="95410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La variable “x” debe ser categórica irrepetible</a:t>
            </a:r>
            <a:endParaRPr lang="es-MX" b="1" dirty="0"/>
          </a:p>
        </p:txBody>
      </p:sp>
      <p:pic>
        <p:nvPicPr>
          <p:cNvPr id="2" name="Picture 2" descr="Virtual Horizon BUAP">
            <a:extLst>
              <a:ext uri="{FF2B5EF4-FFF2-40B4-BE49-F238E27FC236}">
                <a16:creationId xmlns:a16="http://schemas.microsoft.com/office/drawing/2014/main" id="{393596AE-033B-DF87-84CD-F01FA8FE0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433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23B19DAF-C662-AEE9-5C5D-BDD22F672043}"/>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FF7CDEE-B2AD-F21B-86B8-AA0CE49AC52C}"/>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GRAFICOS –  SCATTER PLOT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3FB527E6-8065-6A88-492E-1797ABCAC2D0}"/>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B3370A05-095C-F205-32E9-1B8EB7B170D7}"/>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Imagen 3">
            <a:extLst>
              <a:ext uri="{FF2B5EF4-FFF2-40B4-BE49-F238E27FC236}">
                <a16:creationId xmlns:a16="http://schemas.microsoft.com/office/drawing/2014/main" id="{51BE9EB5-7B14-EC8F-E623-95766ECA98FE}"/>
              </a:ext>
            </a:extLst>
          </p:cNvPr>
          <p:cNvPicPr>
            <a:picLocks noChangeAspect="1"/>
          </p:cNvPicPr>
          <p:nvPr/>
        </p:nvPicPr>
        <p:blipFill>
          <a:blip r:embed="rId3"/>
          <a:stretch>
            <a:fillRect/>
          </a:stretch>
        </p:blipFill>
        <p:spPr>
          <a:xfrm>
            <a:off x="1397522" y="1433541"/>
            <a:ext cx="6040926" cy="3366420"/>
          </a:xfrm>
          <a:prstGeom prst="rect">
            <a:avLst/>
          </a:prstGeom>
        </p:spPr>
      </p:pic>
      <p:cxnSp>
        <p:nvCxnSpPr>
          <p:cNvPr id="7" name="Conector recto de flecha 6">
            <a:extLst>
              <a:ext uri="{FF2B5EF4-FFF2-40B4-BE49-F238E27FC236}">
                <a16:creationId xmlns:a16="http://schemas.microsoft.com/office/drawing/2014/main" id="{6E80BC9F-B39F-61C6-871F-C82A9F0F5F0F}"/>
              </a:ext>
            </a:extLst>
          </p:cNvPr>
          <p:cNvCxnSpPr>
            <a:cxnSpLocks/>
          </p:cNvCxnSpPr>
          <p:nvPr/>
        </p:nvCxnSpPr>
        <p:spPr>
          <a:xfrm>
            <a:off x="6564774" y="3673726"/>
            <a:ext cx="1752749" cy="6403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71021CA7-AD41-3AB8-2292-0C81E6A3D3B1}"/>
              </a:ext>
            </a:extLst>
          </p:cNvPr>
          <p:cNvSpPr txBox="1"/>
          <p:nvPr/>
        </p:nvSpPr>
        <p:spPr>
          <a:xfrm>
            <a:off x="7491046" y="4399907"/>
            <a:ext cx="1652954" cy="738664"/>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Las variables “x” y “y” deben ser numéricas</a:t>
            </a:r>
            <a:endParaRPr lang="es-MX" b="1" dirty="0"/>
          </a:p>
        </p:txBody>
      </p:sp>
      <p:pic>
        <p:nvPicPr>
          <p:cNvPr id="2" name="Picture 2" descr="Virtual Horizon BUAP">
            <a:extLst>
              <a:ext uri="{FF2B5EF4-FFF2-40B4-BE49-F238E27FC236}">
                <a16:creationId xmlns:a16="http://schemas.microsoft.com/office/drawing/2014/main" id="{38206B85-D627-F549-F2EF-5510DC918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06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7AB672C-B8B1-2894-D3E8-A90AC71AA973}"/>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F75E3A94-7FEF-89DC-B475-5850E219FD2A}"/>
              </a:ext>
            </a:extLst>
          </p:cNvPr>
          <p:cNvSpPr txBox="1">
            <a:spLocks/>
          </p:cNvSpPr>
          <p:nvPr/>
        </p:nvSpPr>
        <p:spPr>
          <a:xfrm>
            <a:off x="373702" y="466956"/>
            <a:ext cx="624983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DASHBOARD</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GRAFICOS –  PIE PLOT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D8B3E853-E3B5-AD0A-CD4F-AEBC4E590D51}"/>
              </a:ext>
            </a:extLst>
          </p:cNvPr>
          <p:cNvCxnSpPr>
            <a:cxnSpLocks/>
          </p:cNvCxnSpPr>
          <p:nvPr/>
        </p:nvCxnSpPr>
        <p:spPr>
          <a:xfrm flipH="1">
            <a:off x="373702" y="645771"/>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C548D5BA-B897-0A7E-3806-CFD6BA912A0B}"/>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Imagen 2">
            <a:extLst>
              <a:ext uri="{FF2B5EF4-FFF2-40B4-BE49-F238E27FC236}">
                <a16:creationId xmlns:a16="http://schemas.microsoft.com/office/drawing/2014/main" id="{9835279F-9E66-9E9C-93DB-B88952D61C5A}"/>
              </a:ext>
            </a:extLst>
          </p:cNvPr>
          <p:cNvPicPr>
            <a:picLocks noChangeAspect="1"/>
          </p:cNvPicPr>
          <p:nvPr/>
        </p:nvPicPr>
        <p:blipFill>
          <a:blip r:embed="rId3"/>
          <a:stretch>
            <a:fillRect/>
          </a:stretch>
        </p:blipFill>
        <p:spPr>
          <a:xfrm>
            <a:off x="1154572" y="1464320"/>
            <a:ext cx="6664720" cy="3324172"/>
          </a:xfrm>
          <a:prstGeom prst="rect">
            <a:avLst/>
          </a:prstGeom>
        </p:spPr>
      </p:pic>
      <p:cxnSp>
        <p:nvCxnSpPr>
          <p:cNvPr id="7" name="Conector recto de flecha 6">
            <a:extLst>
              <a:ext uri="{FF2B5EF4-FFF2-40B4-BE49-F238E27FC236}">
                <a16:creationId xmlns:a16="http://schemas.microsoft.com/office/drawing/2014/main" id="{6786F0FA-A34E-8498-82F0-EFD1D7E797AD}"/>
              </a:ext>
            </a:extLst>
          </p:cNvPr>
          <p:cNvCxnSpPr>
            <a:cxnSpLocks/>
          </p:cNvCxnSpPr>
          <p:nvPr/>
        </p:nvCxnSpPr>
        <p:spPr>
          <a:xfrm>
            <a:off x="5689726" y="4148787"/>
            <a:ext cx="1752749" cy="64036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CuadroTexto 4">
            <a:extLst>
              <a:ext uri="{FF2B5EF4-FFF2-40B4-BE49-F238E27FC236}">
                <a16:creationId xmlns:a16="http://schemas.microsoft.com/office/drawing/2014/main" id="{B36F6453-9E84-04B4-2B7A-CCC3CBA2008E}"/>
              </a:ext>
            </a:extLst>
          </p:cNvPr>
          <p:cNvSpPr txBox="1"/>
          <p:nvPr/>
        </p:nvSpPr>
        <p:spPr>
          <a:xfrm>
            <a:off x="7491046" y="4189393"/>
            <a:ext cx="1652954" cy="954107"/>
          </a:xfrm>
          <a:prstGeom prst="rect">
            <a:avLst/>
          </a:prstGeom>
          <a:solidFill>
            <a:schemeClr val="bg1">
              <a:lumMod val="60000"/>
              <a:lumOff val="40000"/>
            </a:schemeClr>
          </a:solidFill>
          <a:ln w="22225">
            <a:solidFill>
              <a:schemeClr val="tx1"/>
            </a:solidFill>
          </a:ln>
        </p:spPr>
        <p:txBody>
          <a:bodyPr wrap="square" rtlCol="0">
            <a:spAutoFit/>
          </a:bodyPr>
          <a:lstStyle/>
          <a:p>
            <a:pPr algn="ctr"/>
            <a:r>
              <a:rPr lang="es-ES" b="1" dirty="0"/>
              <a:t>La variable “x” debe ser categórica irrepetible</a:t>
            </a:r>
            <a:endParaRPr lang="es-MX" b="1" dirty="0"/>
          </a:p>
        </p:txBody>
      </p:sp>
      <p:pic>
        <p:nvPicPr>
          <p:cNvPr id="2" name="Picture 2" descr="Virtual Horizon BUAP">
            <a:extLst>
              <a:ext uri="{FF2B5EF4-FFF2-40B4-BE49-F238E27FC236}">
                <a16:creationId xmlns:a16="http://schemas.microsoft.com/office/drawing/2014/main" id="{0FFC0E23-F146-5FB1-82E9-9DC1ECD44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846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768707"/>
            <a:ext cx="8473376"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8 FINAL (</a:t>
            </a:r>
            <a:r>
              <a:rPr lang="en-US" sz="3000" b="1" dirty="0">
                <a:solidFill>
                  <a:srgbClr val="F3F3F3"/>
                </a:solidFill>
                <a:latin typeface="Rajdhani"/>
                <a:ea typeface="Rajdhani"/>
                <a:cs typeface="Rajdhani"/>
                <a:sym typeface="Rajdhani"/>
              </a:rPr>
              <a:t>DESPLIEGUE EN DASHBOARD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DESPLIEGUE EN DASHBOARD</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Mexico.csv y los archivos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 otras 2 ciudades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3"/>
              </a:rPr>
              <a:t>http://insideairbnb.com/get-the-data/</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implementación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un Dashboard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muestre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hallazgos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etapas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r>
              <a:rPr lang="es-ES" sz="1600" b="1" dirty="0">
                <a:solidFill>
                  <a:schemeClr val="bg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Etapa I. Modelado explicativo</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a)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características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univariado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variables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categóricas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significativas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Etapa II. Modelado predictivo</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b). Análisis de </a:t>
            </a:r>
            <a:r>
              <a:rPr lang="en-US" sz="1600" b="1" dirty="0" err="1">
                <a:solidFill>
                  <a:schemeClr val="tx2"/>
                </a:solidFill>
                <a:latin typeface="Fira Sans Condensed Light" panose="020B0604020202020204" charset="0"/>
                <a:cs typeface="Times New Roman" panose="02020603050405020304" pitchFamily="18" charset="0"/>
              </a:rPr>
              <a:t>correlaciones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Análisis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aplicando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distintos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tipos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regression vistos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curso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lineal simple,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lineal multiple y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logistica</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BF97DB45-5167-C140-FBEF-C7CC0A39DB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16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423DCB4-9B0C-F4DD-F2C0-63FD771CA1E8}"/>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BF99C162-26D7-CA29-9585-176B0689C983}"/>
              </a:ext>
            </a:extLst>
          </p:cNvPr>
          <p:cNvSpPr txBox="1">
            <a:spLocks/>
          </p:cNvSpPr>
          <p:nvPr/>
        </p:nvSpPr>
        <p:spPr>
          <a:xfrm>
            <a:off x="378522" y="768707"/>
            <a:ext cx="8261386"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8 FINAL (</a:t>
            </a:r>
            <a:r>
              <a:rPr lang="en-US" sz="3000" b="1" dirty="0">
                <a:solidFill>
                  <a:srgbClr val="F3F3F3"/>
                </a:solidFill>
                <a:latin typeface="Rajdhani"/>
                <a:ea typeface="Rajdhani"/>
                <a:cs typeface="Rajdhani"/>
                <a:sym typeface="Rajdhani"/>
              </a:rPr>
              <a:t>DESPLIEGUE EN DASHBOARD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588A70C-FAEE-EA5E-DDF8-6A503726DD40}"/>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AD73F887-2196-4305-C037-FD90A6E23B31}"/>
              </a:ext>
            </a:extLst>
          </p:cNvPr>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Desarrollar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mínimo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2 FRAMES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ciudad </a:t>
            </a:r>
            <a:r>
              <a:rPr lang="es-ES" sz="1600" b="1" dirty="0">
                <a:solidFill>
                  <a:schemeClr val="tx2"/>
                </a:solidFill>
                <a:latin typeface="Fira Sans Condensed Light" panose="020B0604020202020204" charset="0"/>
                <a:cs typeface="Times New Roman" panose="02020603050405020304" pitchFamily="18" charset="0"/>
              </a:rPr>
              <a:t>(Evaluación Individual por ciudad)</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menos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1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vez</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widgets al DASHBOARD:</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select</a:t>
            </a:r>
            <a:r>
              <a:rPr lang="es-ES" sz="1600" b="1" dirty="0">
                <a:solidFill>
                  <a:schemeClr val="tx2"/>
                </a:solidFill>
                <a:latin typeface="Fira Sans Condensed Light" panose="020B0604020202020204" charset="0"/>
                <a:cs typeface="Times New Roman" panose="02020603050405020304" pitchFamily="18" charset="0"/>
              </a:rPr>
              <a:t> box”, “</a:t>
            </a:r>
            <a:r>
              <a:rPr lang="es-ES" sz="1600" b="1" dirty="0" err="1">
                <a:solidFill>
                  <a:schemeClr val="tx2"/>
                </a:solidFill>
                <a:latin typeface="Fira Sans Condensed Light" panose="020B0604020202020204" charset="0"/>
                <a:cs typeface="Times New Roman" panose="02020603050405020304" pitchFamily="18" charset="0"/>
              </a:rPr>
              <a:t>check</a:t>
            </a:r>
            <a:r>
              <a:rPr lang="es-ES" sz="1600" b="1" dirty="0">
                <a:solidFill>
                  <a:schemeClr val="tx2"/>
                </a:solidFill>
                <a:latin typeface="Fira Sans Condensed Light" panose="020B0604020202020204" charset="0"/>
                <a:cs typeface="Times New Roman" panose="02020603050405020304" pitchFamily="18" charset="0"/>
              </a:rPr>
              <a:t> box”, “box “</a:t>
            </a:r>
            <a:r>
              <a:rPr lang="es-ES" sz="1600" b="1" dirty="0" err="1">
                <a:solidFill>
                  <a:schemeClr val="tx2"/>
                </a:solidFill>
                <a:latin typeface="Fira Sans Condensed Light" panose="020B0604020202020204" charset="0"/>
                <a:cs typeface="Times New Roman" panose="02020603050405020304" pitchFamily="18" charset="0"/>
              </a:rPr>
              <a:t>multiselect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button</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lineplot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barplot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scatterplot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pieplot</a:t>
            </a:r>
            <a:r>
              <a:rPr lang="es-ES" sz="1600" b="1" dirty="0">
                <a:solidFill>
                  <a:schemeClr val="tx2"/>
                </a:solidFill>
                <a:latin typeface="Fira Sans Condensed Light" panose="020B0604020202020204" charset="0"/>
                <a:cs typeface="Times New Roman" panose="02020603050405020304" pitchFamily="18" charset="0"/>
              </a:rPr>
              <a:t>”</a:t>
            </a:r>
          </a:p>
          <a:p>
            <a:pPr lvl="1"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En la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considerará</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parte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fundamental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modificación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diseño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implementación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widgets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adicionales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que se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presenten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Plantilla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descrita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clase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ejemplo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HEATMAP, BOXPLOT, TABLAS, SELECTORES, ICONOS, COLOR, ETC</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Penalizaciónes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Se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penalizarán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dashboard </a:t>
            </a:r>
            <a:r>
              <a:rPr lang="en-US" sz="1600" b="1" dirty="0" err="1">
                <a:solidFill>
                  <a:srgbClr val="FFFF00"/>
                </a:solidFill>
                <a:latin typeface="Fira Sans Condensed Light" panose="020B0604020202020204" charset="0"/>
                <a:cs typeface="Times New Roman" panose="02020603050405020304" pitchFamily="18" charset="0"/>
              </a:rPr>
              <a:t>idénticos</a:t>
            </a:r>
            <a:r>
              <a:rPr lang="en-US" sz="1600" b="1" dirty="0">
                <a:solidFill>
                  <a:srgbClr val="FFFF00"/>
                </a:solidFill>
                <a:latin typeface="Fira Sans Condensed Light" panose="020B0604020202020204" charset="0"/>
                <a:cs typeface="Times New Roman" panose="02020603050405020304" pitchFamily="18" charset="0"/>
              </a:rPr>
              <a:t>, </a:t>
            </a:r>
            <a:r>
              <a:rPr lang="en-US" sz="1600" b="1" dirty="0" err="1">
                <a:solidFill>
                  <a:srgbClr val="FFFF00"/>
                </a:solidFill>
                <a:latin typeface="Fira Sans Condensed Light" panose="020B0604020202020204" charset="0"/>
                <a:cs typeface="Times New Roman" panose="02020603050405020304" pitchFamily="18" charset="0"/>
              </a:rPr>
              <a:t>copiados</a:t>
            </a:r>
            <a:r>
              <a:rPr lang="en-US" sz="1600" b="1" dirty="0">
                <a:solidFill>
                  <a:srgbClr val="FFFF00"/>
                </a:solidFill>
                <a:latin typeface="Fira Sans Condensed Light" panose="020B0604020202020204" charset="0"/>
                <a:cs typeface="Times New Roman" panose="02020603050405020304" pitchFamily="18" charset="0"/>
              </a:rPr>
              <a:t> o </a:t>
            </a:r>
            <a:r>
              <a:rPr lang="en-US" sz="1600" b="1" dirty="0" err="1">
                <a:solidFill>
                  <a:srgbClr val="FFFF00"/>
                </a:solidFill>
                <a:latin typeface="Fira Sans Condensed Light" panose="020B0604020202020204" charset="0"/>
                <a:cs typeface="Times New Roman" panose="02020603050405020304" pitchFamily="18" charset="0"/>
              </a:rPr>
              <a:t>duplicados</a:t>
            </a:r>
            <a:r>
              <a:rPr lang="en-US" sz="1600" b="1" dirty="0">
                <a:solidFill>
                  <a:srgbClr val="FFFF00"/>
                </a:solidFill>
                <a:latin typeface="Fira Sans Condensed Light" panose="020B0604020202020204" charset="0"/>
                <a:cs typeface="Times New Roman" panose="02020603050405020304" pitchFamily="18" charset="0"/>
              </a:rPr>
              <a:t>. </a:t>
            </a:r>
          </a:p>
          <a:p>
            <a:pPr algn="just"/>
            <a:endParaRPr lang="en-US" sz="1600" b="1" dirty="0">
              <a:solidFill>
                <a:srgbClr val="FFFF00"/>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Ponderación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 </a:t>
            </a:r>
            <a:r>
              <a:rPr lang="es-ES" sz="1600" dirty="0">
                <a:solidFill>
                  <a:srgbClr val="FFFF00"/>
                </a:solidFill>
                <a:latin typeface="Fira Sans Condensed Light" panose="020B0604020202020204" charset="0"/>
                <a:cs typeface="Times New Roman" panose="02020603050405020304" pitchFamily="18" charset="0"/>
              </a:rPr>
              <a:t>El valor de esta actividad equivale al </a:t>
            </a:r>
            <a:r>
              <a:rPr lang="es-ES" sz="1600" b="1" dirty="0">
                <a:solidFill>
                  <a:srgbClr val="FFFF00"/>
                </a:solidFill>
                <a:latin typeface="Fira Sans Condensed Light" panose="020B0604020202020204" charset="0"/>
                <a:cs typeface="Times New Roman" panose="02020603050405020304" pitchFamily="18" charset="0"/>
              </a:rPr>
              <a:t>40% del porcentaje de la calificación total</a:t>
            </a:r>
          </a:p>
          <a:p>
            <a:pPr algn="just"/>
            <a:endParaRPr lang="es-ES" sz="1600" b="1" dirty="0">
              <a:solidFill>
                <a:srgbClr val="FFFF00"/>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00631014-0FFD-AF30-CB4F-5C1EC5089615}"/>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1E250C4-67B1-CBD0-8052-021DD0C90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158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EB5FE4B-2E88-F730-8132-0011C10E22B8}"/>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90E82F2-DFA4-116E-9E79-A20392489662}"/>
              </a:ext>
            </a:extLst>
          </p:cNvPr>
          <p:cNvSpPr txBox="1">
            <a:spLocks/>
          </p:cNvSpPr>
          <p:nvPr/>
        </p:nvSpPr>
        <p:spPr>
          <a:xfrm>
            <a:off x="378522" y="768707"/>
            <a:ext cx="8261386"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8 FINAL (</a:t>
            </a:r>
            <a:r>
              <a:rPr lang="en-US" sz="3000" b="1" dirty="0">
                <a:solidFill>
                  <a:srgbClr val="F3F3F3"/>
                </a:solidFill>
                <a:latin typeface="Rajdhani"/>
                <a:ea typeface="Rajdhani"/>
                <a:cs typeface="Rajdhani"/>
                <a:sym typeface="Rajdhani"/>
              </a:rPr>
              <a:t>DESPLIEGUE EN DASHBOARD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3486FA55-C485-193D-6DCF-9BCCDE11F02A}"/>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388556B4-03A5-5A11-1B45-F3715EE86E69}"/>
              </a:ext>
            </a:extLst>
          </p:cNvPr>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9.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10.</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14 de </a:t>
            </a:r>
            <a:r>
              <a:rPr lang="en-US" sz="1600" b="1" dirty="0" err="1">
                <a:solidFill>
                  <a:srgbClr val="FFFF00"/>
                </a:solidFill>
                <a:latin typeface="Fira Sans Condensed Light" panose="020B0604020202020204" charset="0"/>
                <a:cs typeface="Times New Roman" panose="02020603050405020304" pitchFamily="18" charset="0"/>
              </a:rPr>
              <a:t>abril</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s-ES" sz="1600" b="1" dirty="0">
              <a:solidFill>
                <a:srgbClr val="FFFF00"/>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42266FB2-F011-CE87-773D-F399989AAF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61E728A6-CC05-A5EE-175B-8BA1A0F8D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694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-Regresión Logística</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08</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86396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a:t>
            </a:r>
            <a:r>
              <a:rPr lang="es-ES" sz="1600" b="1" dirty="0">
                <a:solidFill>
                  <a:srgbClr val="EAFEE8"/>
                </a:solidFill>
                <a:latin typeface="Fira Sans Condensed Light" panose="020B0604020202020204" charset="0"/>
                <a:cs typeface="Times New Roman" panose="02020603050405020304" pitchFamily="18" charset="0"/>
              </a:rPr>
              <a:t>regresión logística </a:t>
            </a:r>
            <a:r>
              <a:rPr lang="es-ES" sz="1600" dirty="0">
                <a:solidFill>
                  <a:srgbClr val="EAFEE8"/>
                </a:solidFill>
                <a:latin typeface="Fira Sans Condensed Light" panose="020B0604020202020204" charset="0"/>
                <a:cs typeface="Times New Roman" panose="02020603050405020304" pitchFamily="18" charset="0"/>
              </a:rPr>
              <a:t>o </a:t>
            </a:r>
            <a:r>
              <a:rPr lang="es-ES" sz="1600" b="1" dirty="0" err="1">
                <a:solidFill>
                  <a:srgbClr val="EAFEE8"/>
                </a:solidFill>
                <a:latin typeface="Fira Sans Condensed Light" panose="020B0604020202020204" charset="0"/>
                <a:cs typeface="Times New Roman" panose="02020603050405020304" pitchFamily="18" charset="0"/>
              </a:rPr>
              <a:t>Logistic</a:t>
            </a:r>
            <a:r>
              <a:rPr lang="es-ES" sz="1600" b="1" dirty="0">
                <a:solidFill>
                  <a:srgbClr val="EAFEE8"/>
                </a:solidFill>
                <a:latin typeface="Fira Sans Condensed Light" panose="020B0604020202020204" charset="0"/>
                <a:cs typeface="Times New Roman" panose="02020603050405020304" pitchFamily="18" charset="0"/>
              </a:rPr>
              <a:t> </a:t>
            </a:r>
            <a:r>
              <a:rPr lang="es-ES" sz="1600" b="1" dirty="0" err="1">
                <a:solidFill>
                  <a:srgbClr val="EAFEE8"/>
                </a:solidFill>
                <a:latin typeface="Fira Sans Condensed Light" panose="020B0604020202020204" charset="0"/>
                <a:cs typeface="Times New Roman" panose="02020603050405020304" pitchFamily="18" charset="0"/>
              </a:rPr>
              <a:t>Regression</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es un algoritmo de clasificación que se utiliza para predecir la probabilidad de una variable dependiente categórica. En la regresión logística, la variable dependiente es una variable binaria que contiene datos codificados como 1 – 0, sí – no, abierto – cerrado, etc.</a:t>
            </a:r>
          </a:p>
        </p:txBody>
      </p:sp>
      <p:pic>
        <p:nvPicPr>
          <p:cNvPr id="3" name="Picture 4" descr="Cuál es la diferencia entre Regresión Lineal y Regresión Logística? - 🤖  Aprende IA">
            <a:extLst>
              <a:ext uri="{FF2B5EF4-FFF2-40B4-BE49-F238E27FC236}">
                <a16:creationId xmlns:a16="http://schemas.microsoft.com/office/drawing/2014/main" id="{353E368B-D03C-610C-2C90-A366966E33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2715" y="2110154"/>
            <a:ext cx="3817222" cy="26752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2D7364D0-A9ED-417F-7183-4AE9DD829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3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resultado o variable objetivo es de naturaleza dicotómica. Dicotómica significa que solo hay dos clases posibles. Por ejemplo, se puede utilizar para problemas de detección de cáncer o calcular la probabilidad de que ocurra un evento.</a:t>
            </a:r>
          </a:p>
        </p:txBody>
      </p:sp>
      <p:pic>
        <p:nvPicPr>
          <p:cNvPr id="2050" name="Picture 2" descr="Regresión Logística - Teoría - 🤖 Aprende IA">
            <a:extLst>
              <a:ext uri="{FF2B5EF4-FFF2-40B4-BE49-F238E27FC236}">
                <a16:creationId xmlns:a16="http://schemas.microsoft.com/office/drawing/2014/main" id="{3060B57F-7AF9-8929-14F3-FF5D51A79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8732" y="2761733"/>
            <a:ext cx="4182646" cy="227140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C04BA4D6-34E9-0D79-A902-F67F293329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es uno de los algoritmos de Machine </a:t>
            </a:r>
            <a:r>
              <a:rPr lang="es-ES" sz="1600" dirty="0" err="1">
                <a:solidFill>
                  <a:srgbClr val="EAFEE8"/>
                </a:solidFill>
                <a:latin typeface="Fira Sans Condensed Light" panose="020B0604020202020204" charset="0"/>
                <a:cs typeface="Times New Roman" panose="02020603050405020304" pitchFamily="18" charset="0"/>
              </a:rPr>
              <a:t>Learning</a:t>
            </a:r>
            <a:r>
              <a:rPr lang="es-ES" sz="1600" dirty="0">
                <a:solidFill>
                  <a:srgbClr val="EAFEE8"/>
                </a:solidFill>
                <a:latin typeface="Fira Sans Condensed Light" panose="020B0604020202020204" charset="0"/>
                <a:cs typeface="Times New Roman" panose="02020603050405020304" pitchFamily="18" charset="0"/>
              </a:rPr>
              <a:t> más simples y más utilizados para la clasificación de dos clases. Es fácil de implementar y se puede usar como línea de base para cualquier problema de clasificación binaria.</a:t>
            </a:r>
          </a:p>
        </p:txBody>
      </p:sp>
      <p:pic>
        <p:nvPicPr>
          <p:cNvPr id="3074" name="Picture 2" descr="Regresión Logistica">
            <a:extLst>
              <a:ext uri="{FF2B5EF4-FFF2-40B4-BE49-F238E27FC236}">
                <a16:creationId xmlns:a16="http://schemas.microsoft.com/office/drawing/2014/main" id="{73DB698B-337B-03E9-6CBB-8FC285CCF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0857" y="1823238"/>
            <a:ext cx="3861039" cy="309954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32CA778D-F5B5-16BD-406A-61059EEDE0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8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modelo logístico binario se utiliza para estimar la probabilidad de una respuesta binaria basada </a:t>
            </a:r>
            <a:r>
              <a:rPr lang="es-ES" sz="1600" b="1" dirty="0">
                <a:solidFill>
                  <a:srgbClr val="EAFEE8"/>
                </a:solidFill>
                <a:latin typeface="Fira Sans Condensed Light" panose="020B0604020202020204" charset="0"/>
                <a:cs typeface="Times New Roman" panose="02020603050405020304" pitchFamily="18" charset="0"/>
              </a:rPr>
              <a:t>en una o más variables predictoras o independientes</a:t>
            </a:r>
            <a:r>
              <a:rPr lang="es-ES" sz="1600" dirty="0">
                <a:solidFill>
                  <a:srgbClr val="EAFEE8"/>
                </a:solidFill>
                <a:latin typeface="Fira Sans Condensed Light" panose="020B0604020202020204" charset="0"/>
                <a:cs typeface="Times New Roman" panose="02020603050405020304" pitchFamily="18" charset="0"/>
              </a:rPr>
              <a:t>. Permite decir que la presencia de un factor de riesgo aumenta la probabilidad de un resultado dado un porcentaje específico.</a:t>
            </a:r>
          </a:p>
        </p:txBody>
      </p:sp>
      <p:pic>
        <p:nvPicPr>
          <p:cNvPr id="4098" name="Picture 2" descr="Capítulo 5 Modelos lineales | AnalizaR Datos Políticos">
            <a:extLst>
              <a:ext uri="{FF2B5EF4-FFF2-40B4-BE49-F238E27FC236}">
                <a16:creationId xmlns:a16="http://schemas.microsoft.com/office/drawing/2014/main" id="{58676684-986F-0C74-9D55-1F39359BA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186" y="1719028"/>
            <a:ext cx="4240345" cy="302881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838B7D95-852D-BA97-38C0-2F9458AE4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31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lleva el nombre de la función utilizada en el núcleo del método, la función logística es también llamada </a:t>
            </a:r>
            <a:r>
              <a:rPr lang="es-ES" sz="1600" b="1" dirty="0">
                <a:solidFill>
                  <a:srgbClr val="EAFEE8"/>
                </a:solidFill>
                <a:latin typeface="Fira Sans Condensed Light" panose="020B0604020202020204" charset="0"/>
                <a:cs typeface="Times New Roman" panose="02020603050405020304" pitchFamily="18" charset="0"/>
              </a:rPr>
              <a:t>función Sigmoide</a:t>
            </a:r>
            <a:r>
              <a:rPr lang="es-ES" sz="1600" dirty="0">
                <a:solidFill>
                  <a:srgbClr val="EAFEE8"/>
                </a:solidFill>
                <a:latin typeface="Fira Sans Condensed Light" panose="020B0604020202020204" charset="0"/>
                <a:cs typeface="Times New Roman" panose="02020603050405020304" pitchFamily="18" charset="0"/>
              </a:rPr>
              <a:t>. Esta función es una curva en forma de S que puede tomar cualquier número de valor real y asignar a un valor entre 0 y 1.</a:t>
            </a:r>
          </a:p>
        </p:txBody>
      </p:sp>
      <p:pic>
        <p:nvPicPr>
          <p:cNvPr id="5122" name="Picture 2" descr="Regresión Logística - teoria 5">
            <a:extLst>
              <a:ext uri="{FF2B5EF4-FFF2-40B4-BE49-F238E27FC236}">
                <a16:creationId xmlns:a16="http://schemas.microsoft.com/office/drawing/2014/main" id="{8A5F9C96-3E66-C316-3954-BD9BA4D72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187" y="1878840"/>
            <a:ext cx="4186445" cy="28252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7EB2BCEE-C095-03D4-3651-99B11E76B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02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8464</TotalTime>
  <Words>1172</Words>
  <Application>Microsoft Office PowerPoint</Application>
  <PresentationFormat>Presentación en pantalla (16:9)</PresentationFormat>
  <Paragraphs>212</Paragraphs>
  <Slides>29</Slides>
  <Notes>29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29</vt:i4>
      </vt:variant>
    </vt:vector>
  </HeadingPairs>
  <TitlesOfParts>
    <vt:vector size="36" baseType="lpstr">
      <vt:lpstr>Rajdhani</vt:lpstr>
      <vt:lpstr>Calibri</vt:lpstr>
      <vt:lpstr>Fira Sans Condensed Light</vt:lpstr>
      <vt:lpstr>Anton</vt:lpstr>
      <vt:lpstr>Advent Pro Light</vt:lpstr>
      <vt:lpstr>Arial</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345</cp:revision>
  <dcterms:modified xsi:type="dcterms:W3CDTF">2025-04-02T15:21:14Z</dcterms:modified>
</cp:coreProperties>
</file>