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9"/>
  </p:notesMasterIdLst>
  <p:sldIdLst>
    <p:sldId id="256" r:id="rId2"/>
    <p:sldId id="357" r:id="rId3"/>
    <p:sldId id="358" r:id="rId4"/>
    <p:sldId id="359" r:id="rId5"/>
    <p:sldId id="360" r:id="rId6"/>
    <p:sldId id="390" r:id="rId7"/>
    <p:sldId id="361" r:id="rId8"/>
    <p:sldId id="363" r:id="rId9"/>
    <p:sldId id="362" r:id="rId10"/>
    <p:sldId id="379" r:id="rId11"/>
    <p:sldId id="370" r:id="rId12"/>
    <p:sldId id="371" r:id="rId13"/>
    <p:sldId id="372" r:id="rId14"/>
    <p:sldId id="375" r:id="rId15"/>
    <p:sldId id="374" r:id="rId16"/>
    <p:sldId id="373" r:id="rId17"/>
    <p:sldId id="447" r:id="rId18"/>
  </p:sldIdLst>
  <p:sldSz cx="9144000" cy="5143500" type="screen16x9"/>
  <p:notesSz cx="6858000" cy="9144000"/>
  <p:embeddedFontLst>
    <p:embeddedFont>
      <p:font typeface="Advent Pro Light" panose="020B0604020202020204" charset="0"/>
      <p:regular r:id="rId20"/>
      <p:bold r:id="rId21"/>
    </p:embeddedFont>
    <p:embeddedFont>
      <p:font typeface="Anton" pitchFamily="2" charset="0"/>
      <p:regular r:id="rId22"/>
    </p:embeddedFont>
    <p:embeddedFont>
      <p:font typeface="Fira Sans Condensed Light" panose="020B0403050000020004" pitchFamily="34" charset="0"/>
      <p:regular r:id="rId23"/>
      <p:bold r:id="rId24"/>
      <p:italic r:id="rId25"/>
      <p:boldItalic r:id="rId26"/>
    </p:embeddedFont>
    <p:embeddedFont>
      <p:font typeface="Rajdhani"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26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21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C442C65-14A3-9765-2BDD-94C6B14EA5CF}"/>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A94EE71F-2CBD-D105-8630-D07A3EA4E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13C5E708-7ABE-AD0C-13D3-52F28DE8A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87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06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Evaluación</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sp>
        <p:nvSpPr>
          <p:cNvPr id="10" name="Google Shape;1762;p45"/>
          <p:cNvSpPr txBox="1">
            <a:spLocks/>
          </p:cNvSpPr>
          <p:nvPr/>
        </p:nvSpPr>
        <p:spPr>
          <a:xfrm>
            <a:off x="1897011" y="866046"/>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Actividad 0 (</a:t>
            </a:r>
            <a:r>
              <a:rPr lang="es-ES" sz="1400" b="1" dirty="0">
                <a:solidFill>
                  <a:schemeClr val="bg1">
                    <a:lumMod val="40000"/>
                    <a:lumOff val="60000"/>
                  </a:schemeClr>
                </a:solidFill>
              </a:rPr>
              <a:t>Instalación</a:t>
            </a:r>
            <a:r>
              <a:rPr lang="es-ES" sz="1400" b="1" dirty="0"/>
              <a:t>)                                </a:t>
            </a:r>
            <a:r>
              <a:rPr lang="es-ES" sz="1400" b="1" dirty="0">
                <a:solidFill>
                  <a:schemeClr val="bg1">
                    <a:lumMod val="40000"/>
                    <a:lumOff val="60000"/>
                  </a:schemeClr>
                </a:solidFill>
              </a:rPr>
              <a:t>5%</a:t>
            </a:r>
          </a:p>
          <a:p>
            <a:endParaRPr lang="es-ES" sz="1400" b="1" dirty="0"/>
          </a:p>
          <a:p>
            <a:r>
              <a:rPr lang="es-ES" sz="1400" b="1" dirty="0"/>
              <a:t>Participación (</a:t>
            </a:r>
            <a:r>
              <a:rPr lang="es-ES" sz="1400" b="1" dirty="0">
                <a:solidFill>
                  <a:schemeClr val="bg1">
                    <a:lumMod val="40000"/>
                    <a:lumOff val="60000"/>
                  </a:schemeClr>
                </a:solidFill>
              </a:rPr>
              <a:t>Asistencia</a:t>
            </a:r>
            <a:r>
              <a:rPr lang="es-ES" sz="1400" b="1" dirty="0"/>
              <a:t>)                              </a:t>
            </a:r>
            <a:r>
              <a:rPr lang="es-ES" sz="1400" b="1" dirty="0">
                <a:solidFill>
                  <a:schemeClr val="bg1">
                    <a:lumMod val="40000"/>
                    <a:lumOff val="60000"/>
                  </a:schemeClr>
                </a:solidFill>
              </a:rPr>
              <a:t>10%</a:t>
            </a:r>
          </a:p>
          <a:p>
            <a:endParaRPr lang="es-ES" sz="1400" b="1" dirty="0"/>
          </a:p>
          <a:p>
            <a:r>
              <a:rPr lang="es-ES" sz="1400" b="1" dirty="0"/>
              <a:t>Exámenes parciales                                       </a:t>
            </a:r>
            <a:r>
              <a:rPr lang="es-ES" sz="1400" b="1" dirty="0">
                <a:solidFill>
                  <a:schemeClr val="bg1">
                    <a:lumMod val="40000"/>
                    <a:lumOff val="60000"/>
                  </a:schemeClr>
                </a:solidFill>
              </a:rPr>
              <a:t>30%</a:t>
            </a:r>
          </a:p>
          <a:p>
            <a:endParaRPr lang="es-ES" sz="1400" b="1" dirty="0"/>
          </a:p>
          <a:p>
            <a:r>
              <a:rPr lang="es-ES" sz="1400" b="1" dirty="0"/>
              <a:t>Tareas                                                            </a:t>
            </a:r>
            <a:r>
              <a:rPr lang="es-ES" sz="1400" b="1" dirty="0">
                <a:solidFill>
                  <a:schemeClr val="bg1">
                    <a:lumMod val="40000"/>
                    <a:lumOff val="60000"/>
                  </a:schemeClr>
                </a:solidFill>
              </a:rPr>
              <a:t>20%</a:t>
            </a:r>
          </a:p>
          <a:p>
            <a:endParaRPr lang="en-US" sz="1400" b="1" dirty="0"/>
          </a:p>
          <a:p>
            <a:r>
              <a:rPr lang="es-ES" sz="1400" b="1" dirty="0"/>
              <a:t>Proyecto final                                                </a:t>
            </a:r>
            <a:r>
              <a:rPr lang="es-ES" sz="1400" b="1" dirty="0">
                <a:solidFill>
                  <a:schemeClr val="bg1">
                    <a:lumMod val="40000"/>
                    <a:lumOff val="60000"/>
                  </a:schemeClr>
                </a:solidFill>
              </a:rPr>
              <a:t>35%</a:t>
            </a:r>
          </a:p>
          <a:p>
            <a:endParaRPr lang="es-ES" sz="1400" b="1" dirty="0"/>
          </a:p>
          <a:p>
            <a:pPr marL="152400" indent="0">
              <a:buNone/>
            </a:pPr>
            <a:r>
              <a:rPr lang="es-ES" sz="1400" b="1" dirty="0"/>
              <a:t>                                                                            </a:t>
            </a:r>
            <a:r>
              <a:rPr lang="es-ES" sz="1800" b="1" dirty="0"/>
              <a:t>100%</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ción de la Evaluación - Portafolio-e Rember">
            <a:extLst>
              <a:ext uri="{FF2B5EF4-FFF2-40B4-BE49-F238E27FC236}">
                <a16:creationId xmlns:a16="http://schemas.microsoft.com/office/drawing/2014/main" id="{3A4E5663-C096-3410-A12D-B0EDB101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28" y="1018433"/>
            <a:ext cx="1265738" cy="9179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59C30A2B-E424-3D20-137C-DB7231AC51F8}"/>
              </a:ext>
            </a:extLst>
          </p:cNvPr>
          <p:cNvCxnSpPr/>
          <p:nvPr/>
        </p:nvCxnSpPr>
        <p:spPr>
          <a:xfrm>
            <a:off x="5216770" y="4203998"/>
            <a:ext cx="105507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0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85F4E849-8BB5-6F94-84FB-2918766C0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t>
            </a:r>
            <a:r>
              <a:rPr lang="en-US" sz="1600" b="1" dirty="0" err="1">
                <a:solidFill>
                  <a:schemeClr val="tx2"/>
                </a:solidFill>
                <a:latin typeface="Fira Sans Condensed Light" panose="020B0604020202020204" charset="0"/>
                <a:cs typeface="Times New Roman" panose="02020603050405020304" pitchFamily="18" charset="0"/>
              </a:rPr>
              <a:t>Inteligencia</a:t>
            </a:r>
            <a:r>
              <a:rPr lang="en-US" sz="1600" b="1" dirty="0">
                <a:solidFill>
                  <a:schemeClr val="tx2"/>
                </a:solidFill>
                <a:latin typeface="Fira Sans Condensed Light" panose="020B0604020202020204" charset="0"/>
                <a:cs typeface="Times New Roman" panose="02020603050405020304" pitchFamily="18" charset="0"/>
              </a:rPr>
              <a:t> de Negocios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F44117E-68A2-2A05-65B4-CE9ACB3D6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3B1F471-F3FB-E6B1-CCF7-A788406BC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35B5E8FF-9B55-8208-2002-0DA0C15EC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3C660F8-F53A-8453-4639-153323069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254B26E-F263-F3D5-636F-2E3414378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0 (Instalación)</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34C0FFBE-EC30-69D8-A4B0-2C91F147A0C0}"/>
              </a:ext>
            </a:extLst>
          </p:cNvPr>
          <p:cNvSpPr txBox="1"/>
          <p:nvPr/>
        </p:nvSpPr>
        <p:spPr>
          <a:xfrm>
            <a:off x="617271" y="1711057"/>
            <a:ext cx="7682668" cy="256414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Instalar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interprete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Python,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version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reciente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Instalar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editor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Visual Studio Code,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version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reciente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Inteligencia</a:t>
            </a:r>
            <a:r>
              <a:rPr lang="en-US" sz="1600" b="1" dirty="0">
                <a:solidFill>
                  <a:schemeClr val="tx2"/>
                </a:solidFill>
                <a:latin typeface="Fira Sans Condensed Light" panose="020B0604020202020204" charset="0"/>
                <a:cs typeface="Times New Roman" panose="02020603050405020304" pitchFamily="18" charset="0"/>
              </a:rPr>
              <a:t> de Negocios”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“Actividad 1 (Extracción de Datos)”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a:t>
            </a:r>
            <a:r>
              <a:rPr lang="en-US" sz="1600">
                <a:solidFill>
                  <a:schemeClr val="tx2"/>
                </a:solidFill>
                <a:latin typeface="Fira Sans Condensed Light" panose="020B0604020202020204" charset="0"/>
                <a:cs typeface="Times New Roman" panose="02020603050405020304" pitchFamily="18" charset="0"/>
              </a:rPr>
              <a:t>: </a:t>
            </a:r>
            <a:r>
              <a:rPr lang="en-US" sz="1600" b="1">
                <a:solidFill>
                  <a:schemeClr val="tx2"/>
                </a:solidFill>
                <a:latin typeface="Fira Sans Condensed Light" panose="020B0604020202020204" charset="0"/>
                <a:cs typeface="Times New Roman" panose="02020603050405020304" pitchFamily="18" charset="0"/>
              </a:rPr>
              <a:t>col537014@colaborador.buap.mx </a:t>
            </a:r>
            <a:r>
              <a:rPr lang="en-US" sz="1600">
                <a:solidFill>
                  <a:schemeClr val="tx2"/>
                </a:solidFill>
                <a:latin typeface="Fira Sans Condensed Light" panose="020B0604020202020204" charset="0"/>
                <a:cs typeface="Times New Roman" panose="02020603050405020304" pitchFamily="18" charset="0"/>
              </a:rPr>
              <a:t>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214770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970033"/>
            <a:ext cx="5967741" cy="138276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Entender y aplicar el concepto de </a:t>
            </a:r>
            <a:r>
              <a:rPr lang="es-ES" sz="1600" b="1" dirty="0">
                <a:solidFill>
                  <a:schemeClr val="accent4"/>
                </a:solidFill>
                <a:latin typeface="Fira Sans Condensed Light" panose="020B0604020202020204" charset="0"/>
                <a:cs typeface="Times New Roman" panose="02020603050405020304" pitchFamily="18" charset="0"/>
              </a:rPr>
              <a:t>inteligencia de negocios</a:t>
            </a:r>
            <a:r>
              <a:rPr lang="es-ES" sz="1600" dirty="0">
                <a:solidFill>
                  <a:schemeClr val="accent4"/>
                </a:solidFill>
                <a:latin typeface="Fira Sans Condensed Light" panose="020B0604020202020204" charset="0"/>
                <a:cs typeface="Times New Roman" panose="02020603050405020304" pitchFamily="18" charset="0"/>
              </a:rPr>
              <a:t>, como un conjunto de estrategias y herramientas enfocadas a la administración y creación de conocimiento mediante </a:t>
            </a:r>
            <a:r>
              <a:rPr lang="es-ES" sz="1600" b="1" dirty="0">
                <a:solidFill>
                  <a:schemeClr val="accent4"/>
                </a:solidFill>
                <a:latin typeface="Fira Sans Condensed Light" panose="020B0604020202020204" charset="0"/>
                <a:cs typeface="Times New Roman" panose="02020603050405020304" pitchFamily="18" charset="0"/>
              </a:rPr>
              <a:t>el análisis de datos </a:t>
            </a:r>
            <a:r>
              <a:rPr lang="es-ES" sz="1600" dirty="0">
                <a:solidFill>
                  <a:schemeClr val="accent4"/>
                </a:solidFill>
                <a:latin typeface="Fira Sans Condensed Light" panose="020B0604020202020204" charset="0"/>
                <a:cs typeface="Times New Roman" panose="02020603050405020304" pitchFamily="18" charset="0"/>
              </a:rPr>
              <a:t>de una organización.</a:t>
            </a:r>
          </a:p>
        </p:txBody>
      </p:sp>
      <p:sp>
        <p:nvSpPr>
          <p:cNvPr id="34" name="Google Shape;1711;p42"/>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 principal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884583" y="1794008"/>
            <a:ext cx="958465" cy="914664"/>
          </a:xfrm>
          <a:prstGeom prst="rect">
            <a:avLst/>
          </a:prstGeom>
          <a:noFill/>
        </p:spPr>
      </p:pic>
      <p:sp>
        <p:nvSpPr>
          <p:cNvPr id="7"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3F9AE0A-7BDA-98DD-1D28-022CA11A9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la importancia del desarrollo de sistemas para el soporte de </a:t>
            </a:r>
            <a:r>
              <a:rPr lang="es-ES" sz="1600" b="1" dirty="0">
                <a:solidFill>
                  <a:schemeClr val="accent4"/>
                </a:solidFill>
                <a:latin typeface="Fira Sans Condensed Light" panose="020B0604020202020204" charset="0"/>
                <a:cs typeface="Times New Roman" panose="02020603050405020304" pitchFamily="18" charset="0"/>
              </a:rPr>
              <a:t>decisiones en las organizaciones</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38469" y="3210385"/>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y aplicar </a:t>
            </a:r>
            <a:r>
              <a:rPr lang="es-ES" sz="1600" b="1" dirty="0">
                <a:solidFill>
                  <a:schemeClr val="accent4"/>
                </a:solidFill>
                <a:latin typeface="Fira Sans Condensed Light" panose="020B0604020202020204" charset="0"/>
                <a:cs typeface="Times New Roman" panose="02020603050405020304" pitchFamily="18" charset="0"/>
              </a:rPr>
              <a:t>el análisis de datos multidimensionales </a:t>
            </a:r>
            <a:r>
              <a:rPr lang="es-ES" sz="1600" dirty="0">
                <a:solidFill>
                  <a:schemeClr val="accent4"/>
                </a:solidFill>
                <a:latin typeface="Fira Sans Condensed Light" panose="020B0604020202020204" charset="0"/>
                <a:cs typeface="Times New Roman" panose="02020603050405020304" pitchFamily="18" charset="0"/>
              </a:rPr>
              <a:t>como una forma de obtención de conocimiento útil para la toma de decisiones de las organizaciones.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25218" y="3362351"/>
            <a:ext cx="557213" cy="531749"/>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94EDA56-FDA6-FD74-325A-0839A06DC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9D42BAD0-7B8B-453C-0D32-F4743504AF4F}"/>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61769236-1CD0-4ECA-10BA-A4453D1FD59D}"/>
              </a:ext>
            </a:extLst>
          </p:cNvPr>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y aplicar el proceso de desarrollo de aplicaciones basadas en la </a:t>
            </a:r>
            <a:r>
              <a:rPr lang="es-ES" sz="1600" b="1" dirty="0">
                <a:solidFill>
                  <a:schemeClr val="accent4"/>
                </a:solidFill>
                <a:latin typeface="Fira Sans Condensed Light" panose="020B0604020202020204" charset="0"/>
                <a:cs typeface="Times New Roman" panose="02020603050405020304" pitchFamily="18" charset="0"/>
              </a:rPr>
              <a:t>inteligencia de negocios</a:t>
            </a:r>
            <a:r>
              <a:rPr lang="es-ES" sz="1600" dirty="0">
                <a:solidFill>
                  <a:schemeClr val="accent4"/>
                </a:solidFill>
                <a:latin typeface="Fira Sans Condensed Light" panose="020B0604020202020204" charset="0"/>
                <a:cs typeface="Times New Roman" panose="02020603050405020304" pitchFamily="18" charset="0"/>
              </a:rPr>
              <a:t>.</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a:extLst>
              <a:ext uri="{FF2B5EF4-FFF2-40B4-BE49-F238E27FC236}">
                <a16:creationId xmlns:a16="http://schemas.microsoft.com/office/drawing/2014/main" id="{105665DB-FB3D-6A69-37B9-59E5DCF95D19}"/>
              </a:ext>
            </a:extLst>
          </p:cNvPr>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C547EED7-FFF7-9700-B7A3-D19F941F44E3}"/>
              </a:ext>
            </a:extLst>
          </p:cNvPr>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a:extLst>
              <a:ext uri="{FF2B5EF4-FFF2-40B4-BE49-F238E27FC236}">
                <a16:creationId xmlns:a16="http://schemas.microsoft.com/office/drawing/2014/main" id="{8AAC0655-E5E3-00A8-E032-66DCB52679C6}"/>
              </a:ext>
            </a:extLst>
          </p:cNvPr>
          <p:cNvSpPr txBox="1"/>
          <p:nvPr/>
        </p:nvSpPr>
        <p:spPr>
          <a:xfrm>
            <a:off x="2038469" y="3210385"/>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diferentes </a:t>
            </a:r>
            <a:r>
              <a:rPr lang="es-ES" sz="1600" b="1" dirty="0">
                <a:solidFill>
                  <a:schemeClr val="accent4"/>
                </a:solidFill>
                <a:latin typeface="Fira Sans Condensed Light" panose="020B0604020202020204" charset="0"/>
                <a:cs typeface="Times New Roman" panose="02020603050405020304" pitchFamily="18" charset="0"/>
              </a:rPr>
              <a:t>herramientas computacionales </a:t>
            </a:r>
            <a:r>
              <a:rPr lang="es-ES" sz="1600" dirty="0">
                <a:solidFill>
                  <a:schemeClr val="accent4"/>
                </a:solidFill>
                <a:latin typeface="Fira Sans Condensed Light" panose="020B0604020202020204" charset="0"/>
                <a:cs typeface="Times New Roman" panose="02020603050405020304" pitchFamily="18" charset="0"/>
              </a:rPr>
              <a:t>del área de la inteligencia de negocios para resolver un problema específico.</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a:extLst>
              <a:ext uri="{FF2B5EF4-FFF2-40B4-BE49-F238E27FC236}">
                <a16:creationId xmlns:a16="http://schemas.microsoft.com/office/drawing/2014/main" id="{39ABACB4-AFE9-6BB4-733B-9CDBF6372810}"/>
              </a:ext>
            </a:extLst>
          </p:cNvPr>
          <p:cNvPicPr>
            <a:picLocks noChangeAspect="1" noChangeArrowheads="1"/>
          </p:cNvPicPr>
          <p:nvPr/>
        </p:nvPicPr>
        <p:blipFill>
          <a:blip r:embed="rId3"/>
          <a:srcRect b="4570"/>
          <a:stretch>
            <a:fillRect/>
          </a:stretch>
        </p:blipFill>
        <p:spPr bwMode="auto">
          <a:xfrm>
            <a:off x="1325218" y="3362351"/>
            <a:ext cx="557213" cy="531749"/>
          </a:xfrm>
          <a:prstGeom prst="rect">
            <a:avLst/>
          </a:prstGeom>
          <a:noFill/>
        </p:spPr>
      </p:pic>
      <p:sp>
        <p:nvSpPr>
          <p:cNvPr id="12" name="Google Shape;136;p27">
            <a:extLst>
              <a:ext uri="{FF2B5EF4-FFF2-40B4-BE49-F238E27FC236}">
                <a16:creationId xmlns:a16="http://schemas.microsoft.com/office/drawing/2014/main" id="{CACEFCFE-5013-00B3-C73B-DF9BD2F6B601}"/>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525580C-E3F3-69D0-282B-92804B398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9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7" y="1017526"/>
            <a:ext cx="161013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graphicFrame>
        <p:nvGraphicFramePr>
          <p:cNvPr id="647" name="Google Shape;647;p33"/>
          <p:cNvGraphicFramePr/>
          <p:nvPr>
            <p:extLst>
              <p:ext uri="{D42A27DB-BD31-4B8C-83A1-F6EECF244321}">
                <p14:modId xmlns:p14="http://schemas.microsoft.com/office/powerpoint/2010/main" val="4047205044"/>
              </p:ext>
            </p:extLst>
          </p:nvPr>
        </p:nvGraphicFramePr>
        <p:xfrm>
          <a:off x="1262270" y="1930898"/>
          <a:ext cx="6619460" cy="2651700"/>
        </p:xfrm>
        <a:graphic>
          <a:graphicData uri="http://schemas.openxmlformats.org/drawingml/2006/table">
            <a:tbl>
              <a:tblPr>
                <a:noFill/>
                <a:tableStyleId>{95E397FE-706D-4E7D-AA01-638484C1D090}</a:tableStyleId>
              </a:tblPr>
              <a:tblGrid>
                <a:gridCol w="1323892">
                  <a:extLst>
                    <a:ext uri="{9D8B030D-6E8A-4147-A177-3AD203B41FA5}">
                      <a16:colId xmlns:a16="http://schemas.microsoft.com/office/drawing/2014/main" val="20000"/>
                    </a:ext>
                  </a:extLst>
                </a:gridCol>
                <a:gridCol w="1323892">
                  <a:extLst>
                    <a:ext uri="{9D8B030D-6E8A-4147-A177-3AD203B41FA5}">
                      <a16:colId xmlns:a16="http://schemas.microsoft.com/office/drawing/2014/main" val="20001"/>
                    </a:ext>
                  </a:extLst>
                </a:gridCol>
                <a:gridCol w="1323892">
                  <a:extLst>
                    <a:ext uri="{9D8B030D-6E8A-4147-A177-3AD203B41FA5}">
                      <a16:colId xmlns:a16="http://schemas.microsoft.com/office/drawing/2014/main" val="20002"/>
                    </a:ext>
                  </a:extLst>
                </a:gridCol>
                <a:gridCol w="1323892">
                  <a:extLst>
                    <a:ext uri="{9D8B030D-6E8A-4147-A177-3AD203B41FA5}">
                      <a16:colId xmlns:a16="http://schemas.microsoft.com/office/drawing/2014/main" val="20003"/>
                    </a:ext>
                  </a:extLst>
                </a:gridCol>
                <a:gridCol w="1323892">
                  <a:extLst>
                    <a:ext uri="{9D8B030D-6E8A-4147-A177-3AD203B41FA5}">
                      <a16:colId xmlns:a16="http://schemas.microsoft.com/office/drawing/2014/main" val="20004"/>
                    </a:ext>
                  </a:extLst>
                </a:gridCol>
              </a:tblGrid>
              <a:tr h="371703">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M1</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M2</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M3</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M4</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3000" b="1" dirty="0">
                          <a:solidFill>
                            <a:srgbClr val="F3F3F3"/>
                          </a:solidFill>
                          <a:latin typeface="Rajdhani"/>
                          <a:ea typeface="Rajdhani"/>
                          <a:cs typeface="Rajdhani"/>
                          <a:sym typeface="Rajdhani"/>
                        </a:rPr>
                        <a:t>RETO</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1907289">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Extracción</a:t>
                      </a:r>
                      <a:r>
                        <a:rPr lang="en-US" sz="1200" b="1" dirty="0">
                          <a:solidFill>
                            <a:srgbClr val="F3F3F3"/>
                          </a:solidFill>
                          <a:latin typeface="Fira Sans Condensed Light"/>
                          <a:ea typeface="Fira Sans Condensed Light"/>
                          <a:cs typeface="Fira Sans Condensed Light"/>
                          <a:sym typeface="Fira Sans Condensed Light"/>
                        </a:rPr>
                        <a:t> y </a:t>
                      </a:r>
                      <a:r>
                        <a:rPr lang="en-US" sz="1200" b="1" dirty="0" err="1">
                          <a:solidFill>
                            <a:srgbClr val="F3F3F3"/>
                          </a:solidFill>
                          <a:latin typeface="Fira Sans Condensed Light"/>
                          <a:ea typeface="Fira Sans Condensed Light"/>
                          <a:cs typeface="Fira Sans Condensed Light"/>
                          <a:sym typeface="Fira Sans Condensed Light"/>
                        </a:rPr>
                        <a:t>Filtrado</a:t>
                      </a:r>
                      <a:r>
                        <a:rPr lang="en-US" sz="1200" b="1" dirty="0">
                          <a:solidFill>
                            <a:srgbClr val="F3F3F3"/>
                          </a:solidFill>
                          <a:latin typeface="Fira Sans Condensed Light"/>
                          <a:ea typeface="Fira Sans Condensed Light"/>
                          <a:cs typeface="Fira Sans Condensed Light"/>
                          <a:sym typeface="Fira Sans Condensed Light"/>
                        </a:rPr>
                        <a:t> de Datos</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9:00 a 11:00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Preprocesamiento</a:t>
                      </a:r>
                      <a:r>
                        <a:rPr lang="en-US" sz="1200" b="1" dirty="0">
                          <a:solidFill>
                            <a:srgbClr val="F3F3F3"/>
                          </a:solidFill>
                          <a:latin typeface="Fira Sans Condensed Light"/>
                          <a:ea typeface="Fira Sans Condensed Light"/>
                          <a:cs typeface="Fira Sans Condensed Light"/>
                          <a:sym typeface="Fira Sans Condensed Light"/>
                        </a:rPr>
                        <a:t> de Datos</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9:00 a 11:00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Extracción de Características</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9:00 a 11:00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Análisis</a:t>
                      </a:r>
                      <a:r>
                        <a:rPr lang="en-US" sz="1200" b="1" dirty="0">
                          <a:solidFill>
                            <a:srgbClr val="F3F3F3"/>
                          </a:solidFill>
                          <a:latin typeface="Fira Sans Condensed Light"/>
                          <a:ea typeface="Fira Sans Condensed Light"/>
                          <a:cs typeface="Fira Sans Condensed Light"/>
                          <a:sym typeface="Fira Sans Condensed Light"/>
                        </a:rPr>
                        <a:t> </a:t>
                      </a:r>
                      <a:r>
                        <a:rPr lang="en-US" sz="1200" b="1" dirty="0" err="1">
                          <a:solidFill>
                            <a:srgbClr val="F3F3F3"/>
                          </a:solidFill>
                          <a:latin typeface="Fira Sans Condensed Light"/>
                          <a:ea typeface="Fira Sans Condensed Light"/>
                          <a:cs typeface="Fira Sans Condensed Light"/>
                          <a:sym typeface="Fira Sans Condensed Light"/>
                        </a:rPr>
                        <a:t>Predictivo</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Lunes, </a:t>
                      </a:r>
                      <a:r>
                        <a:rPr lang="en-US" sz="1200" dirty="0" err="1">
                          <a:solidFill>
                            <a:srgbClr val="F3F3F3"/>
                          </a:solidFill>
                          <a:latin typeface="Fira Sans Condensed Light"/>
                          <a:ea typeface="Fira Sans Condensed Light"/>
                          <a:cs typeface="Fira Sans Condensed Light"/>
                          <a:sym typeface="Fira Sans Condensed Light"/>
                        </a:rPr>
                        <a:t>Miércoles</a:t>
                      </a:r>
                      <a:r>
                        <a:rPr lang="en-US" sz="1200" baseline="0" dirty="0">
                          <a:solidFill>
                            <a:srgbClr val="F3F3F3"/>
                          </a:solidFill>
                          <a:latin typeface="Fira Sans Condensed Light"/>
                          <a:ea typeface="Fira Sans Condensed Light"/>
                          <a:cs typeface="Fira Sans Condensed Light"/>
                          <a:sym typeface="Fira Sans Condensed Light"/>
                        </a:rPr>
                        <a:t> y Viernes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9:00 a 11:00</a:t>
                      </a:r>
                    </a:p>
                    <a:p>
                      <a:pPr marL="0" lvl="0" indent="0" algn="ctr" rtl="0">
                        <a:spcBef>
                          <a:spcPts val="0"/>
                        </a:spcBef>
                        <a:spcAft>
                          <a:spcPts val="0"/>
                        </a:spcAft>
                        <a:buNone/>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n-US" sz="1200" baseline="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rgbClr val="F3F3F3"/>
                          </a:solidFill>
                          <a:latin typeface="Fira Sans Condensed Light"/>
                          <a:ea typeface="Fira Sans Condensed Light"/>
                          <a:cs typeface="Fira Sans Condensed Light"/>
                          <a:sym typeface="Fira Sans Condensed Light"/>
                        </a:rPr>
                        <a:t>Visualización</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1"/>
                  </a:ext>
                </a:extLst>
              </a:tr>
            </a:tbl>
          </a:graphicData>
        </a:graphic>
      </p:graphicFrame>
      <p:pic>
        <p:nvPicPr>
          <p:cNvPr id="30722" name="Picture 2" descr="Trucos para organizar mejor la agenda de trabajo | Organizar tareas"/>
          <p:cNvPicPr>
            <a:picLocks noChangeAspect="1" noChangeArrowheads="1"/>
          </p:cNvPicPr>
          <p:nvPr/>
        </p:nvPicPr>
        <p:blipFill>
          <a:blip r:embed="rId3"/>
          <a:srcRect/>
          <a:stretch>
            <a:fillRect/>
          </a:stretch>
        </p:blipFill>
        <p:spPr bwMode="auto">
          <a:xfrm>
            <a:off x="404054" y="898985"/>
            <a:ext cx="1414807" cy="874608"/>
          </a:xfrm>
          <a:prstGeom prst="rect">
            <a:avLst/>
          </a:prstGeom>
          <a:noFill/>
        </p:spPr>
      </p:pic>
      <p:cxnSp>
        <p:nvCxnSpPr>
          <p:cNvPr id="8" name="Google Shape;137;p27"/>
          <p:cNvCxnSpPr/>
          <p:nvPr/>
        </p:nvCxnSpPr>
        <p:spPr>
          <a:xfrm>
            <a:off x="2060232" y="1014863"/>
            <a:ext cx="0" cy="6306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52248"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8752CCB-62C4-A013-4442-DC5A405A1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DINÁMICA DE CLASES </a:t>
            </a:r>
            <a:endParaRPr dirty="0"/>
          </a:p>
        </p:txBody>
      </p:sp>
      <p:cxnSp>
        <p:nvCxnSpPr>
          <p:cNvPr id="8" name="Google Shape;137;p27"/>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291044" y="1051034"/>
            <a:ext cx="2410373" cy="1355835"/>
          </a:xfrm>
          <a:prstGeom prst="rect">
            <a:avLst/>
          </a:prstGeom>
          <a:noFill/>
        </p:spPr>
      </p:pic>
      <p:sp>
        <p:nvSpPr>
          <p:cNvPr id="9" name="Google Shape;1762;p45"/>
          <p:cNvSpPr txBox="1">
            <a:spLocks/>
          </p:cNvSpPr>
          <p:nvPr/>
        </p:nvSpPr>
        <p:spPr>
          <a:xfrm>
            <a:off x="1303288" y="2837794"/>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pPr>
              <a:buNone/>
            </a:pPr>
            <a:endParaRPr lang="es-ES" sz="1400" b="1" dirty="0"/>
          </a:p>
          <a:p>
            <a:r>
              <a:rPr lang="en-US" sz="1600" b="1" dirty="0" err="1">
                <a:solidFill>
                  <a:schemeClr val="bg1">
                    <a:lumMod val="60000"/>
                    <a:lumOff val="40000"/>
                  </a:schemeClr>
                </a:solidFill>
              </a:rPr>
              <a:t>Introducción</a:t>
            </a:r>
            <a:r>
              <a:rPr lang="en-US" sz="1600" b="1" dirty="0">
                <a:solidFill>
                  <a:schemeClr val="bg1">
                    <a:lumMod val="60000"/>
                    <a:lumOff val="40000"/>
                  </a:schemeClr>
                </a:solidFill>
              </a:rPr>
              <a:t>:</a:t>
            </a:r>
            <a:r>
              <a:rPr lang="en-US" sz="1600" b="1" dirty="0"/>
              <a:t> </a:t>
            </a:r>
            <a:r>
              <a:rPr lang="en-US" sz="1600" dirty="0" err="1"/>
              <a:t>Teória</a:t>
            </a:r>
            <a:r>
              <a:rPr lang="en-US" sz="1600" dirty="0"/>
              <a:t> y </a:t>
            </a:r>
            <a:r>
              <a:rPr lang="en-US" sz="1600" dirty="0" err="1"/>
              <a:t>descripción</a:t>
            </a:r>
            <a:r>
              <a:rPr lang="en-US" sz="1600" dirty="0"/>
              <a:t> de </a:t>
            </a:r>
            <a:r>
              <a:rPr lang="en-US" sz="1600" dirty="0" err="1"/>
              <a:t>conceptos</a:t>
            </a:r>
            <a:r>
              <a:rPr lang="en-US" sz="1600" dirty="0"/>
              <a:t> y </a:t>
            </a:r>
            <a:r>
              <a:rPr lang="en-US" sz="1600" dirty="0" err="1"/>
              <a:t>procedimientos</a:t>
            </a:r>
            <a:r>
              <a:rPr lang="en-US" sz="1600" dirty="0"/>
              <a:t>.</a:t>
            </a:r>
            <a:endParaRPr lang="es-ES" sz="1600" dirty="0"/>
          </a:p>
          <a:p>
            <a:endParaRPr lang="es-ES" sz="1600" b="1" dirty="0"/>
          </a:p>
          <a:p>
            <a:r>
              <a:rPr lang="es-ES" sz="1600" b="1" dirty="0">
                <a:solidFill>
                  <a:schemeClr val="bg1">
                    <a:lumMod val="60000"/>
                    <a:lumOff val="40000"/>
                  </a:schemeClr>
                </a:solidFill>
              </a:rPr>
              <a:t>Desarrollo: </a:t>
            </a:r>
            <a:r>
              <a:rPr lang="es-ES" sz="1600" dirty="0"/>
              <a:t>Aplicación y seguimiento práctico de los conceptos teóricos.</a:t>
            </a:r>
          </a:p>
          <a:p>
            <a:endParaRPr lang="es-ES" sz="1600" b="1" dirty="0"/>
          </a:p>
          <a:p>
            <a:r>
              <a:rPr lang="es-ES" sz="1600" b="1" dirty="0">
                <a:solidFill>
                  <a:schemeClr val="bg1">
                    <a:lumMod val="60000"/>
                    <a:lumOff val="40000"/>
                  </a:schemeClr>
                </a:solidFill>
              </a:rPr>
              <a:t>Finalización:  </a:t>
            </a:r>
            <a:r>
              <a:rPr lang="es-ES" sz="1600" dirty="0"/>
              <a:t>Practica individual o por equipos de retos por sesión. </a:t>
            </a:r>
            <a:endParaRPr lang="en-US" sz="1600" dirty="0"/>
          </a:p>
          <a:p>
            <a:endParaRPr lang="es-ES" sz="1400" dirty="0"/>
          </a:p>
          <a:p>
            <a:pPr marL="1066800" lvl="2" indent="0">
              <a:buNone/>
            </a:pP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0F37C4E2-3592-419F-4733-7BFC59FE3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ALFREDO GARCIA </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pic>
        <p:nvPicPr>
          <p:cNvPr id="34818" name="Picture 2" descr="C:\Users\Alfredo Garcia\Desktop\FaceApp_1659560400894.jpg"/>
          <p:cNvPicPr>
            <a:picLocks noChangeAspect="1" noChangeArrowheads="1"/>
          </p:cNvPicPr>
          <p:nvPr/>
        </p:nvPicPr>
        <p:blipFill>
          <a:blip r:embed="rId3"/>
          <a:srcRect/>
          <a:stretch>
            <a:fillRect/>
          </a:stretch>
        </p:blipFill>
        <p:spPr bwMode="auto">
          <a:xfrm>
            <a:off x="882486" y="927279"/>
            <a:ext cx="894962" cy="1060397"/>
          </a:xfrm>
          <a:prstGeom prst="rect">
            <a:avLst/>
          </a:prstGeom>
          <a:noFill/>
        </p:spPr>
      </p:pic>
      <p:sp>
        <p:nvSpPr>
          <p:cNvPr id="10" name="Google Shape;1762;p45"/>
          <p:cNvSpPr txBox="1">
            <a:spLocks/>
          </p:cNvSpPr>
          <p:nvPr/>
        </p:nvSpPr>
        <p:spPr>
          <a:xfrm>
            <a:off x="1777448" y="657489"/>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Doctorado en Ingeniería del Lenguaje  y del Conocimiento</a:t>
            </a:r>
          </a:p>
          <a:p>
            <a:endParaRPr lang="es-ES" sz="1400" b="1" dirty="0"/>
          </a:p>
          <a:p>
            <a:r>
              <a:rPr lang="es-ES" sz="1400" b="1" dirty="0"/>
              <a:t>Inteligencia Artificial</a:t>
            </a:r>
          </a:p>
          <a:p>
            <a:endParaRPr lang="es-ES" sz="1400" b="1" dirty="0"/>
          </a:p>
          <a:p>
            <a:r>
              <a:rPr lang="es-ES" sz="1400" b="1" dirty="0"/>
              <a:t>Desarrollo </a:t>
            </a:r>
            <a:r>
              <a:rPr lang="es-ES" sz="1400" b="1" dirty="0" err="1"/>
              <a:t>IoT</a:t>
            </a:r>
            <a:endParaRPr lang="es-ES" sz="1400" b="1" dirty="0"/>
          </a:p>
          <a:p>
            <a:endParaRPr lang="en-US" sz="1400" b="1" dirty="0"/>
          </a:p>
          <a:p>
            <a:r>
              <a:rPr lang="es-ES" sz="1400" b="1" dirty="0"/>
              <a:t>Interacción Humano-Computador</a:t>
            </a:r>
          </a:p>
          <a:p>
            <a:endParaRPr lang="es-ES" sz="1400" b="1" dirty="0"/>
          </a:p>
          <a:p>
            <a:r>
              <a:rPr lang="es-ES" sz="1400" b="1" dirty="0"/>
              <a:t>SNI Nivel Candidato</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7433</TotalTime>
  <Words>941</Words>
  <Application>Microsoft Office PowerPoint</Application>
  <PresentationFormat>Presentación en pantalla (16:9)</PresentationFormat>
  <Paragraphs>209</Paragraphs>
  <Slides>17</Slides>
  <Notes>17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Fira Sans Condensed Light</vt:lpstr>
      <vt:lpstr>Rajdhani</vt:lpstr>
      <vt:lpstr>Arial</vt:lpstr>
      <vt:lpstr>Anton</vt:lpstr>
      <vt:lpstr>Advent Pro Light</vt:lpstr>
      <vt:lpstr>Ai Tech Agency by Slidesgo</vt:lpstr>
      <vt:lpstr>Presentación de PowerPoint</vt:lpstr>
      <vt:lpstr>Bienvenida</vt:lpstr>
      <vt:lpstr>Presentación de PowerPoint</vt:lpstr>
      <vt:lpstr>Presentación de PowerPoint</vt:lpstr>
      <vt:lpstr>Presentación de PowerPoint</vt:lpstr>
      <vt:lpstr>Presentación de PowerPoint</vt:lpstr>
      <vt:lpstr>AGENDA</vt:lpstr>
      <vt:lpstr>DINÁMICA DE CLASES </vt:lpstr>
      <vt:lpstr>ALFREDO GARCIA </vt:lpstr>
      <vt:lpstr>Evaluación</vt:lpstr>
      <vt:lpstr>Presentación de PowerPoint</vt:lpstr>
      <vt:lpstr>Presentación de PowerPoint</vt:lpstr>
      <vt:lpstr>Presentación de PowerPoint</vt:lpstr>
      <vt:lpstr>Presentación de PowerPoint</vt:lpstr>
      <vt:lpstr>Presentación de PowerPoint</vt:lpstr>
      <vt:lpstr>Presentación de PowerPoint</vt:lpstr>
      <vt:lpstr>Actividad 0 (Instalación)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239</cp:revision>
  <dcterms:modified xsi:type="dcterms:W3CDTF">2025-01-06T07:04:58Z</dcterms:modified>
</cp:coreProperties>
</file>