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9"/>
  </p:notesMasterIdLst>
  <p:sldIdLst>
    <p:sldId id="256" r:id="rId2"/>
    <p:sldId id="357" r:id="rId3"/>
    <p:sldId id="358" r:id="rId4"/>
    <p:sldId id="432" r:id="rId5"/>
    <p:sldId id="415" r:id="rId6"/>
    <p:sldId id="416" r:id="rId7"/>
    <p:sldId id="417" r:id="rId8"/>
    <p:sldId id="418" r:id="rId9"/>
    <p:sldId id="419" r:id="rId10"/>
    <p:sldId id="430" r:id="rId11"/>
    <p:sldId id="431" r:id="rId12"/>
    <p:sldId id="437" r:id="rId13"/>
    <p:sldId id="433" r:id="rId14"/>
    <p:sldId id="364" r:id="rId15"/>
    <p:sldId id="374" r:id="rId16"/>
    <p:sldId id="395" r:id="rId17"/>
    <p:sldId id="396" r:id="rId18"/>
    <p:sldId id="397" r:id="rId19"/>
    <p:sldId id="398" r:id="rId20"/>
    <p:sldId id="390" r:id="rId21"/>
    <p:sldId id="391" r:id="rId22"/>
    <p:sldId id="399" r:id="rId23"/>
    <p:sldId id="400" r:id="rId24"/>
    <p:sldId id="389" r:id="rId25"/>
    <p:sldId id="425" r:id="rId26"/>
    <p:sldId id="394" r:id="rId27"/>
    <p:sldId id="438" r:id="rId28"/>
  </p:sldIdLst>
  <p:sldSz cx="9144000" cy="5143500" type="screen16x9"/>
  <p:notesSz cx="6858000" cy="9144000"/>
  <p:embeddedFontLst>
    <p:embeddedFont>
      <p:font typeface="Advent Pro Light" panose="020B0604020202020204" charset="0"/>
      <p:regular r:id="rId30"/>
      <p:bold r:id="rId31"/>
    </p:embeddedFont>
    <p:embeddedFont>
      <p:font typeface="Anton" pitchFamily="2" charset="0"/>
      <p:regular r:id="rId32"/>
    </p:embeddedFont>
    <p:embeddedFont>
      <p:font typeface="Cambria Math" panose="02040503050406030204" pitchFamily="18" charset="0"/>
      <p:regular r:id="rId33"/>
    </p:embeddedFont>
    <p:embeddedFont>
      <p:font typeface="Fira Sans Condensed Light" panose="020B0403050000020004" pitchFamily="34" charset="0"/>
      <p:regular r:id="rId34"/>
      <p:bold r:id="rId35"/>
      <p:italic r:id="rId36"/>
      <p:boldItalic r:id="rId37"/>
    </p:embeddedFont>
    <p:embeddedFont>
      <p:font typeface="Rajdhani" panose="020B0604020202020204" charset="0"/>
      <p:regular r:id="rId38"/>
      <p:bold r:id="rId39"/>
    </p:embeddedFont>
    <p:embeddedFont>
      <p:font typeface="Segoe UI Semilight" panose="020B0402040204020203" pitchFamily="34" charset="0"/>
      <p:regular r:id="rId40"/>
      <p: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09" autoAdjust="0"/>
  </p:normalViewPr>
  <p:slideViewPr>
    <p:cSldViewPr snapToGrid="0">
      <p:cViewPr varScale="1">
        <p:scale>
          <a:sx n="82" d="100"/>
          <a:sy n="82" d="100"/>
        </p:scale>
        <p:origin x="10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437708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074299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404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73424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0665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51295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585101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49579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1658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66122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66122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26390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664927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65abef0139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65abef0139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366122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E4495AF9-5520-7489-6D71-549FCC694CD5}"/>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50CC2889-C1FB-FE40-8E99-6CF7709B74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C3352EA9-4E0F-D398-237D-0C6DD53053A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4310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281CCD0E-4A7B-6173-26B5-5EE79FB1E832}"/>
            </a:ext>
          </a:extLst>
        </p:cNvPr>
        <p:cNvGrpSpPr/>
        <p:nvPr/>
      </p:nvGrpSpPr>
      <p:grpSpPr>
        <a:xfrm>
          <a:off x="0" y="0"/>
          <a:ext cx="0" cy="0"/>
          <a:chOff x="0" y="0"/>
          <a:chExt cx="0" cy="0"/>
        </a:xfrm>
      </p:grpSpPr>
      <p:sp>
        <p:nvSpPr>
          <p:cNvPr id="171" name="Google Shape;171;g708a6ee8a1_0_403:notes">
            <a:extLst>
              <a:ext uri="{FF2B5EF4-FFF2-40B4-BE49-F238E27FC236}">
                <a16:creationId xmlns:a16="http://schemas.microsoft.com/office/drawing/2014/main" id="{AC5E6AE7-3522-8C7A-9D16-0C6ED10010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a:extLst>
              <a:ext uri="{FF2B5EF4-FFF2-40B4-BE49-F238E27FC236}">
                <a16:creationId xmlns:a16="http://schemas.microsoft.com/office/drawing/2014/main" id="{A4FC069D-B8D1-FAD7-E015-561765E4E4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2650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extLst>
      <p:ext uri="{BB962C8B-B14F-4D97-AF65-F5344CB8AC3E}">
        <p14:creationId xmlns:p14="http://schemas.microsoft.com/office/powerpoint/2010/main" val="1823207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extLst>
      <p:ext uri="{BB962C8B-B14F-4D97-AF65-F5344CB8AC3E}">
        <p14:creationId xmlns:p14="http://schemas.microsoft.com/office/powerpoint/2010/main" val="2741031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bg>
      <p:bgPr>
        <a:blipFill>
          <a:blip r:embed="rId2">
            <a:alphaModFix/>
          </a:blip>
          <a:stretch>
            <a:fillRect/>
          </a:stretch>
        </a:blipFill>
        <a:effectLst/>
      </p:bgPr>
    </p:bg>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916225"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6" name="Google Shape;76;p18"/>
          <p:cNvSpPr txBox="1">
            <a:spLocks noGrp="1"/>
          </p:cNvSpPr>
          <p:nvPr>
            <p:ph type="subTitle" idx="1"/>
          </p:nvPr>
        </p:nvSpPr>
        <p:spPr>
          <a:xfrm>
            <a:off x="786275" y="19094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77" name="Google Shape;77;p18"/>
          <p:cNvSpPr txBox="1">
            <a:spLocks noGrp="1"/>
          </p:cNvSpPr>
          <p:nvPr>
            <p:ph type="title" idx="2"/>
          </p:nvPr>
        </p:nvSpPr>
        <p:spPr>
          <a:xfrm>
            <a:off x="6298374"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78" name="Google Shape;78;p18"/>
          <p:cNvSpPr txBox="1">
            <a:spLocks noGrp="1"/>
          </p:cNvSpPr>
          <p:nvPr>
            <p:ph type="subTitle" idx="3"/>
          </p:nvPr>
        </p:nvSpPr>
        <p:spPr>
          <a:xfrm>
            <a:off x="6080425"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79" name="Google Shape;79;p18"/>
          <p:cNvSpPr txBox="1">
            <a:spLocks noGrp="1"/>
          </p:cNvSpPr>
          <p:nvPr>
            <p:ph type="title" idx="4"/>
          </p:nvPr>
        </p:nvSpPr>
        <p:spPr>
          <a:xfrm>
            <a:off x="3607299"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0" name="Google Shape;80;p18"/>
          <p:cNvSpPr txBox="1">
            <a:spLocks noGrp="1"/>
          </p:cNvSpPr>
          <p:nvPr>
            <p:ph type="subTitle" idx="5"/>
          </p:nvPr>
        </p:nvSpPr>
        <p:spPr>
          <a:xfrm>
            <a:off x="3389350"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1" name="Google Shape;81;p18"/>
          <p:cNvSpPr txBox="1">
            <a:spLocks noGrp="1"/>
          </p:cNvSpPr>
          <p:nvPr>
            <p:ph type="title" idx="6"/>
          </p:nvPr>
        </p:nvSpPr>
        <p:spPr>
          <a:xfrm>
            <a:off x="3607299" y="244381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2" name="Google Shape;82;p18"/>
          <p:cNvSpPr txBox="1">
            <a:spLocks noGrp="1"/>
          </p:cNvSpPr>
          <p:nvPr>
            <p:ph type="subTitle" idx="7"/>
          </p:nvPr>
        </p:nvSpPr>
        <p:spPr>
          <a:xfrm>
            <a:off x="3389350" y="19094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3" name="Google Shape;83;p18"/>
          <p:cNvSpPr txBox="1">
            <a:spLocks noGrp="1"/>
          </p:cNvSpPr>
          <p:nvPr>
            <p:ph type="title" idx="8"/>
          </p:nvPr>
        </p:nvSpPr>
        <p:spPr>
          <a:xfrm>
            <a:off x="916225" y="3872760"/>
            <a:ext cx="18414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4" name="Google Shape;84;p18"/>
          <p:cNvSpPr txBox="1">
            <a:spLocks noGrp="1"/>
          </p:cNvSpPr>
          <p:nvPr>
            <p:ph type="subTitle" idx="9"/>
          </p:nvPr>
        </p:nvSpPr>
        <p:spPr>
          <a:xfrm>
            <a:off x="786325" y="3332250"/>
            <a:ext cx="21012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5" name="Google Shape;85;p18"/>
          <p:cNvSpPr txBox="1">
            <a:spLocks noGrp="1"/>
          </p:cNvSpPr>
          <p:nvPr>
            <p:ph type="title" idx="13"/>
          </p:nvPr>
        </p:nvSpPr>
        <p:spPr>
          <a:xfrm>
            <a:off x="6495924" y="3872763"/>
            <a:ext cx="1446300" cy="401700"/>
          </a:xfrm>
          <a:prstGeom prst="rect">
            <a:avLst/>
          </a:prstGeom>
          <a:noFill/>
          <a:ln>
            <a:noFill/>
          </a:ln>
        </p:spPr>
        <p:txBody>
          <a:bodyPr spcFirstLastPara="1" wrap="square" lIns="0" tIns="0" rIns="0" bIns="0" anchor="b" anchorCtr="0">
            <a:noAutofit/>
          </a:bodyPr>
          <a:lstStyle>
            <a:lvl1pPr lvl="0" algn="ctr" rtl="0">
              <a:spcBef>
                <a:spcPts val="0"/>
              </a:spcBef>
              <a:spcAft>
                <a:spcPts val="0"/>
              </a:spcAft>
              <a:buSzPts val="1400"/>
              <a:buNone/>
              <a:defRPr sz="1400" i="0">
                <a:solidFill>
                  <a:srgbClr val="F3F3F3"/>
                </a:solidFill>
              </a:defRPr>
            </a:lvl1pPr>
            <a:lvl2pPr lvl="1" algn="ctr" rtl="0">
              <a:spcBef>
                <a:spcPts val="0"/>
              </a:spcBef>
              <a:spcAft>
                <a:spcPts val="0"/>
              </a:spcAft>
              <a:buSzPts val="1400"/>
              <a:buNone/>
              <a:defRPr sz="1400"/>
            </a:lvl2pPr>
            <a:lvl3pPr lvl="2" algn="ctr" rtl="0">
              <a:spcBef>
                <a:spcPts val="0"/>
              </a:spcBef>
              <a:spcAft>
                <a:spcPts val="0"/>
              </a:spcAft>
              <a:buSzPts val="1400"/>
              <a:buNone/>
              <a:defRPr sz="1400"/>
            </a:lvl3pPr>
            <a:lvl4pPr lvl="3" algn="ctr" rtl="0">
              <a:spcBef>
                <a:spcPts val="0"/>
              </a:spcBef>
              <a:spcAft>
                <a:spcPts val="0"/>
              </a:spcAft>
              <a:buSzPts val="1400"/>
              <a:buNone/>
              <a:defRPr sz="1400"/>
            </a:lvl4pPr>
            <a:lvl5pPr lvl="4" algn="ctr" rtl="0">
              <a:spcBef>
                <a:spcPts val="0"/>
              </a:spcBef>
              <a:spcAft>
                <a:spcPts val="0"/>
              </a:spcAft>
              <a:buSzPts val="1400"/>
              <a:buNone/>
              <a:defRPr sz="1400"/>
            </a:lvl5pPr>
            <a:lvl6pPr lvl="5" algn="ctr" rtl="0">
              <a:spcBef>
                <a:spcPts val="0"/>
              </a:spcBef>
              <a:spcAft>
                <a:spcPts val="0"/>
              </a:spcAft>
              <a:buSzPts val="1400"/>
              <a:buNone/>
              <a:defRPr sz="1400"/>
            </a:lvl6pPr>
            <a:lvl7pPr lvl="6" algn="ctr" rtl="0">
              <a:spcBef>
                <a:spcPts val="0"/>
              </a:spcBef>
              <a:spcAft>
                <a:spcPts val="0"/>
              </a:spcAft>
              <a:buSzPts val="1400"/>
              <a:buNone/>
              <a:defRPr sz="1400"/>
            </a:lvl7pPr>
            <a:lvl8pPr lvl="7" algn="ctr" rtl="0">
              <a:spcBef>
                <a:spcPts val="0"/>
              </a:spcBef>
              <a:spcAft>
                <a:spcPts val="0"/>
              </a:spcAft>
              <a:buSzPts val="1400"/>
              <a:buNone/>
              <a:defRPr sz="1400"/>
            </a:lvl8pPr>
            <a:lvl9pPr lvl="8" algn="ctr" rtl="0">
              <a:spcBef>
                <a:spcPts val="0"/>
              </a:spcBef>
              <a:spcAft>
                <a:spcPts val="0"/>
              </a:spcAft>
              <a:buSzPts val="1400"/>
              <a:buNone/>
              <a:defRPr sz="1400"/>
            </a:lvl9pPr>
          </a:lstStyle>
          <a:p>
            <a:endParaRPr/>
          </a:p>
        </p:txBody>
      </p:sp>
      <p:sp>
        <p:nvSpPr>
          <p:cNvPr id="86" name="Google Shape;86;p18"/>
          <p:cNvSpPr txBox="1">
            <a:spLocks noGrp="1"/>
          </p:cNvSpPr>
          <p:nvPr>
            <p:ph type="subTitle" idx="14"/>
          </p:nvPr>
        </p:nvSpPr>
        <p:spPr>
          <a:xfrm>
            <a:off x="6080425" y="3332250"/>
            <a:ext cx="2277300" cy="572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None/>
              <a:defRPr sz="1400">
                <a:solidFill>
                  <a:srgbClr val="F3F3F3"/>
                </a:solidFill>
              </a:defRPr>
            </a:lvl1pPr>
            <a:lvl2pPr lvl="1" algn="ctr" rtl="0">
              <a:lnSpc>
                <a:spcPct val="100000"/>
              </a:lnSpc>
              <a:spcBef>
                <a:spcPts val="1600"/>
              </a:spcBef>
              <a:spcAft>
                <a:spcPts val="0"/>
              </a:spcAft>
              <a:buNone/>
              <a:defRPr sz="1400">
                <a:solidFill>
                  <a:srgbClr val="F3F3F3"/>
                </a:solidFill>
              </a:defRPr>
            </a:lvl2pPr>
            <a:lvl3pPr lvl="2" algn="ctr" rtl="0">
              <a:lnSpc>
                <a:spcPct val="100000"/>
              </a:lnSpc>
              <a:spcBef>
                <a:spcPts val="1600"/>
              </a:spcBef>
              <a:spcAft>
                <a:spcPts val="0"/>
              </a:spcAft>
              <a:buNone/>
              <a:defRPr sz="1400">
                <a:solidFill>
                  <a:srgbClr val="F3F3F3"/>
                </a:solidFill>
              </a:defRPr>
            </a:lvl3pPr>
            <a:lvl4pPr lvl="3" algn="ctr" rtl="0">
              <a:lnSpc>
                <a:spcPct val="100000"/>
              </a:lnSpc>
              <a:spcBef>
                <a:spcPts val="1600"/>
              </a:spcBef>
              <a:spcAft>
                <a:spcPts val="0"/>
              </a:spcAft>
              <a:buNone/>
              <a:defRPr sz="1400">
                <a:solidFill>
                  <a:srgbClr val="F3F3F3"/>
                </a:solidFill>
              </a:defRPr>
            </a:lvl4pPr>
            <a:lvl5pPr lvl="4" algn="ctr" rtl="0">
              <a:lnSpc>
                <a:spcPct val="100000"/>
              </a:lnSpc>
              <a:spcBef>
                <a:spcPts val="1600"/>
              </a:spcBef>
              <a:spcAft>
                <a:spcPts val="0"/>
              </a:spcAft>
              <a:buNone/>
              <a:defRPr sz="1400">
                <a:solidFill>
                  <a:srgbClr val="F3F3F3"/>
                </a:solidFill>
              </a:defRPr>
            </a:lvl5pPr>
            <a:lvl6pPr lvl="5" algn="ctr" rtl="0">
              <a:lnSpc>
                <a:spcPct val="100000"/>
              </a:lnSpc>
              <a:spcBef>
                <a:spcPts val="1600"/>
              </a:spcBef>
              <a:spcAft>
                <a:spcPts val="0"/>
              </a:spcAft>
              <a:buNone/>
              <a:defRPr sz="1400">
                <a:solidFill>
                  <a:srgbClr val="F3F3F3"/>
                </a:solidFill>
              </a:defRPr>
            </a:lvl6pPr>
            <a:lvl7pPr lvl="6" algn="ctr" rtl="0">
              <a:lnSpc>
                <a:spcPct val="100000"/>
              </a:lnSpc>
              <a:spcBef>
                <a:spcPts val="1600"/>
              </a:spcBef>
              <a:spcAft>
                <a:spcPts val="0"/>
              </a:spcAft>
              <a:buNone/>
              <a:defRPr sz="1400">
                <a:solidFill>
                  <a:srgbClr val="F3F3F3"/>
                </a:solidFill>
              </a:defRPr>
            </a:lvl7pPr>
            <a:lvl8pPr lvl="7" algn="ctr" rtl="0">
              <a:lnSpc>
                <a:spcPct val="100000"/>
              </a:lnSpc>
              <a:spcBef>
                <a:spcPts val="1600"/>
              </a:spcBef>
              <a:spcAft>
                <a:spcPts val="0"/>
              </a:spcAft>
              <a:buNone/>
              <a:defRPr sz="1400">
                <a:solidFill>
                  <a:srgbClr val="F3F3F3"/>
                </a:solidFill>
              </a:defRPr>
            </a:lvl8pPr>
            <a:lvl9pPr lvl="8" algn="ctr" rtl="0">
              <a:lnSpc>
                <a:spcPct val="100000"/>
              </a:lnSpc>
              <a:spcBef>
                <a:spcPts val="1600"/>
              </a:spcBef>
              <a:spcAft>
                <a:spcPts val="1600"/>
              </a:spcAft>
              <a:buNone/>
              <a:defRPr sz="1400">
                <a:solidFill>
                  <a:srgbClr val="F3F3F3"/>
                </a:solidFill>
              </a:defRPr>
            </a:lvl9pPr>
          </a:lstStyle>
          <a:p>
            <a:endParaRPr/>
          </a:p>
        </p:txBody>
      </p:sp>
      <p:sp>
        <p:nvSpPr>
          <p:cNvPr id="87" name="Google Shape;87;p18"/>
          <p:cNvSpPr txBox="1">
            <a:spLocks noGrp="1"/>
          </p:cNvSpPr>
          <p:nvPr>
            <p:ph type="title" idx="15"/>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extLst>
      <p:ext uri="{BB962C8B-B14F-4D97-AF65-F5344CB8AC3E}">
        <p14:creationId xmlns:p14="http://schemas.microsoft.com/office/powerpoint/2010/main" val="2526039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9" r:id="rId3"/>
    <p:sldLayoutId id="2147483666" r:id="rId4"/>
    <p:sldLayoutId id="2147483667" r:id="rId5"/>
    <p:sldLayoutId id="2147483673" r:id="rId6"/>
    <p:sldLayoutId id="2147483674" r:id="rId7"/>
    <p:sldLayoutId id="214748367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8.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25.xml.rels><?xml version="1.0" encoding="UTF-8" standalone="yes"?>
<Relationships xmlns="http://schemas.openxmlformats.org/package/2006/relationships"><Relationship Id="rId3" Type="http://schemas.openxmlformats.org/officeDocument/2006/relationships/hyperlink" Target="http://insideairbnb.com/get-the-data/"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39787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ISTI202</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Inteligencia de Negocios</a:t>
            </a: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21 de Febrero del 2025</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pic>
        <p:nvPicPr>
          <p:cNvPr id="1026" name="Picture 2" descr="Virtual Horizon BUAP">
            <a:extLst>
              <a:ext uri="{FF2B5EF4-FFF2-40B4-BE49-F238E27FC236}">
                <a16:creationId xmlns:a16="http://schemas.microsoft.com/office/drawing/2014/main" id="{171633F6-0612-2C83-AC54-6A799E3077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207953"/>
            <a:ext cx="3597147" cy="18201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 calcmode="lin" valueType="num">
                                      <p:cBhvr additive="base">
                                        <p:cTn id="1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 calcmode="lin" valueType="num">
                                      <p:cBhvr additive="base">
                                        <p:cTn id="2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7630014" cy="572700"/>
          </a:xfrm>
          <a:prstGeom prst="rect">
            <a:avLst/>
          </a:prstGeom>
          <a:noFill/>
          <a:ln>
            <a:noFill/>
          </a:ln>
        </p:spPr>
        <p:txBody>
          <a:bodyPr spcFirstLastPara="1" wrap="square" lIns="91425" tIns="91425" rIns="91425" bIns="91425" anchor="t" anchorCtr="0">
            <a:noAutofit/>
          </a:bodyPr>
          <a:lstStyle/>
          <a:p>
            <a:pPr lvl="0">
              <a:buClr>
                <a:srgbClr val="F3F3F3"/>
              </a:buClr>
              <a:buSzPts val="3000"/>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Determinación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Clases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para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agrupados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78522" y="1555926"/>
            <a:ext cx="3970948" cy="532565"/>
          </a:xfrm>
          <a:prstGeom prst="rect">
            <a:avLst/>
          </a:prstGeom>
          <a:noFill/>
          <a:ln>
            <a:noFill/>
          </a:ln>
        </p:spPr>
        <p:txBody>
          <a:bodyPr spcFirstLastPara="1" wrap="square" lIns="91425" tIns="182875" rIns="91425" bIns="0" anchor="t" anchorCtr="0">
            <a:noAutofit/>
          </a:bodyPr>
          <a:lstStyle/>
          <a:p>
            <a:pPr algn="just"/>
            <a:r>
              <a:rPr lang="es-ES" sz="1800" dirty="0">
                <a:solidFill>
                  <a:schemeClr val="bg1">
                    <a:lumMod val="60000"/>
                    <a:lumOff val="40000"/>
                  </a:schemeClr>
                </a:solidFill>
                <a:latin typeface="Fira Sans Condensed Light" panose="020B0604020202020204" charset="0"/>
                <a:cs typeface="Times New Roman" panose="02020603050405020304" pitchFamily="18" charset="0"/>
              </a:rPr>
              <a:t>Cuando los datos contienen una gran cantidad de elementos, para facilitar los cálculos es necesario agruparlos, a estos grupos se los llama </a:t>
            </a:r>
            <a:r>
              <a:rPr lang="es-ES" sz="1800" dirty="0">
                <a:solidFill>
                  <a:schemeClr val="tx2"/>
                </a:solidFill>
                <a:latin typeface="Fira Sans Condensed Light" panose="020B0604020202020204" charset="0"/>
                <a:cs typeface="Times New Roman" panose="02020603050405020304" pitchFamily="18" charset="0"/>
              </a:rPr>
              <a:t>intervalos o clases</a:t>
            </a:r>
            <a:r>
              <a:rPr lang="es-ES" sz="1800" dirty="0">
                <a:solidFill>
                  <a:schemeClr val="bg1">
                    <a:lumMod val="60000"/>
                    <a:lumOff val="40000"/>
                  </a:schemeClr>
                </a:solidFill>
                <a:latin typeface="Fira Sans Condensed Light" panose="020B0604020202020204" charset="0"/>
                <a:cs typeface="Times New Roman" panose="02020603050405020304" pitchFamily="18" charset="0"/>
              </a:rPr>
              <a:t>. Un intervalo es una serie de números incluidos entre dos extremos, así por ejemplo, el </a:t>
            </a:r>
            <a:r>
              <a:rPr lang="es-ES" sz="1800" b="1" dirty="0">
                <a:solidFill>
                  <a:schemeClr val="tx2"/>
                </a:solidFill>
                <a:latin typeface="Fira Sans Condensed Light" panose="020B0604020202020204" charset="0"/>
                <a:cs typeface="Times New Roman" panose="02020603050405020304" pitchFamily="18" charset="0"/>
              </a:rPr>
              <a:t>intervalo 8.2 – 15.5 </a:t>
            </a:r>
            <a:r>
              <a:rPr lang="es-ES" sz="1800" dirty="0">
                <a:solidFill>
                  <a:schemeClr val="bg1">
                    <a:lumMod val="60000"/>
                    <a:lumOff val="40000"/>
                  </a:schemeClr>
                </a:solidFill>
                <a:latin typeface="Fira Sans Condensed Light" panose="020B0604020202020204" charset="0"/>
                <a:cs typeface="Times New Roman" panose="02020603050405020304" pitchFamily="18" charset="0"/>
              </a:rPr>
              <a:t>está formado por números entre </a:t>
            </a:r>
            <a:r>
              <a:rPr lang="es-ES" sz="1800" b="1" dirty="0">
                <a:solidFill>
                  <a:schemeClr val="tx2"/>
                </a:solidFill>
                <a:latin typeface="Fira Sans Condensed Light" panose="020B0604020202020204" charset="0"/>
                <a:cs typeface="Times New Roman" panose="02020603050405020304" pitchFamily="18" charset="0"/>
              </a:rPr>
              <a:t>el límite inferior 8.2 </a:t>
            </a:r>
            <a:r>
              <a:rPr lang="es-ES" sz="1800" dirty="0">
                <a:solidFill>
                  <a:schemeClr val="bg1">
                    <a:lumMod val="60000"/>
                    <a:lumOff val="40000"/>
                  </a:schemeClr>
                </a:solidFill>
                <a:latin typeface="Fira Sans Condensed Light" panose="020B0604020202020204" charset="0"/>
                <a:cs typeface="Times New Roman" panose="02020603050405020304" pitchFamily="18" charset="0"/>
              </a:rPr>
              <a:t>, y </a:t>
            </a:r>
            <a:r>
              <a:rPr lang="es-ES" sz="1800" b="1" dirty="0">
                <a:solidFill>
                  <a:schemeClr val="tx2"/>
                </a:solidFill>
                <a:latin typeface="Fira Sans Condensed Light" panose="020B0604020202020204" charset="0"/>
                <a:cs typeface="Times New Roman" panose="02020603050405020304" pitchFamily="18" charset="0"/>
              </a:rPr>
              <a:t>el límite superior 15.5</a:t>
            </a:r>
            <a:r>
              <a:rPr lang="es-ES" sz="1800" dirty="0">
                <a:solidFill>
                  <a:schemeClr val="tx2"/>
                </a:solidFill>
                <a:latin typeface="Fira Sans Condensed Light" panose="020B0604020202020204" charset="0"/>
                <a:cs typeface="Times New Roman" panose="02020603050405020304" pitchFamily="18" charset="0"/>
              </a:rPr>
              <a:t>.</a:t>
            </a:r>
            <a:endParaRPr lang="es-ES" dirty="0">
              <a:solidFill>
                <a:schemeClr val="tx2"/>
              </a:solidFill>
              <a:latin typeface="Fira Sans Condensed Light" panose="020B0604020202020204" charset="0"/>
              <a:cs typeface="Times New Roman" panose="02020603050405020304" pitchFamily="18" charset="0"/>
            </a:endParaRP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7" name="Imagen 6">
            <a:extLst>
              <a:ext uri="{FF2B5EF4-FFF2-40B4-BE49-F238E27FC236}">
                <a16:creationId xmlns:a16="http://schemas.microsoft.com/office/drawing/2014/main" id="{8569294C-2C4E-E6C9-ACEF-DFEEC3F0DDA7}"/>
              </a:ext>
            </a:extLst>
          </p:cNvPr>
          <p:cNvPicPr>
            <a:picLocks noChangeAspect="1"/>
          </p:cNvPicPr>
          <p:nvPr/>
        </p:nvPicPr>
        <p:blipFill>
          <a:blip r:embed="rId3"/>
          <a:stretch>
            <a:fillRect/>
          </a:stretch>
        </p:blipFill>
        <p:spPr>
          <a:xfrm>
            <a:off x="4794532" y="1630661"/>
            <a:ext cx="3830776" cy="2982438"/>
          </a:xfrm>
          <a:prstGeom prst="rect">
            <a:avLst/>
          </a:prstGeom>
        </p:spPr>
      </p:pic>
      <p:pic>
        <p:nvPicPr>
          <p:cNvPr id="2" name="Picture 2" descr="Virtual Horizon BUAP">
            <a:extLst>
              <a:ext uri="{FF2B5EF4-FFF2-40B4-BE49-F238E27FC236}">
                <a16:creationId xmlns:a16="http://schemas.microsoft.com/office/drawing/2014/main" id="{D804D175-AE28-A2BA-27EC-4FC70281984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20385"/>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834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7630014" cy="572700"/>
          </a:xfrm>
          <a:prstGeom prst="rect">
            <a:avLst/>
          </a:prstGeom>
          <a:noFill/>
          <a:ln>
            <a:noFill/>
          </a:ln>
        </p:spPr>
        <p:txBody>
          <a:bodyPr spcFirstLastPara="1" wrap="square" lIns="91425" tIns="91425" rIns="91425" bIns="91425" anchor="t" anchorCtr="0">
            <a:noAutofit/>
          </a:bodyPr>
          <a:lstStyle/>
          <a:p>
            <a:pPr lvl="0">
              <a:buClr>
                <a:srgbClr val="F3F3F3"/>
              </a:buClr>
              <a:buSzPts val="3000"/>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Determinación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Clases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para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agrupados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78522" y="1510267"/>
            <a:ext cx="8191047" cy="532565"/>
          </a:xfrm>
          <a:prstGeom prst="rect">
            <a:avLst/>
          </a:prstGeom>
          <a:noFill/>
          <a:ln>
            <a:noFill/>
          </a:ln>
        </p:spPr>
        <p:txBody>
          <a:bodyPr spcFirstLastPara="1" wrap="square" lIns="91425" tIns="182875" rIns="91425" bIns="0" anchor="t" anchorCtr="0">
            <a:noAutofit/>
          </a:bodyPr>
          <a:lstStyle/>
          <a:p>
            <a:pPr algn="just"/>
            <a:r>
              <a:rPr lang="es-ES" sz="1800" b="1" dirty="0">
                <a:solidFill>
                  <a:schemeClr val="tx2"/>
                </a:solidFill>
                <a:latin typeface="Fira Sans Condensed Light" panose="020B0604020202020204" charset="0"/>
                <a:cs typeface="Times New Roman" panose="02020603050405020304" pitchFamily="18" charset="0"/>
              </a:rPr>
              <a:t>Las reglas generales para determinar distribuciones de frecuencias para  datos agrupados en intervalos son:</a:t>
            </a:r>
          </a:p>
          <a:p>
            <a:pPr algn="just"/>
            <a:endParaRPr lang="es-ES" sz="1800" b="1" dirty="0">
              <a:solidFill>
                <a:schemeClr val="tx2"/>
              </a:solidFill>
              <a:latin typeface="Fira Sans Condensed Light" panose="020B0604020202020204" charset="0"/>
              <a:cs typeface="Times New Roman" panose="02020603050405020304" pitchFamily="18" charset="0"/>
            </a:endParaRPr>
          </a:p>
          <a:p>
            <a:pPr algn="just"/>
            <a:r>
              <a:rPr lang="es-ES" sz="1800" dirty="0">
                <a:solidFill>
                  <a:schemeClr val="bg1">
                    <a:lumMod val="60000"/>
                    <a:lumOff val="40000"/>
                  </a:schemeClr>
                </a:solidFill>
                <a:latin typeface="Fira Sans Condensed Light" panose="020B0604020202020204" charset="0"/>
                <a:cs typeface="Times New Roman" panose="02020603050405020304" pitchFamily="18" charset="0"/>
              </a:rPr>
              <a:t>1.- </a:t>
            </a:r>
            <a:r>
              <a:rPr lang="es-ES" sz="1800" dirty="0">
                <a:solidFill>
                  <a:schemeClr val="tx2"/>
                </a:solidFill>
                <a:latin typeface="Fira Sans Condensed Light" panose="020B0604020202020204" charset="0"/>
                <a:cs typeface="Times New Roman" panose="02020603050405020304" pitchFamily="18" charset="0"/>
              </a:rPr>
              <a:t>Calcular el Rango (R).- </a:t>
            </a:r>
            <a:r>
              <a:rPr lang="es-ES" sz="1800" dirty="0">
                <a:solidFill>
                  <a:schemeClr val="bg1">
                    <a:lumMod val="60000"/>
                    <a:lumOff val="40000"/>
                  </a:schemeClr>
                </a:solidFill>
                <a:latin typeface="Fira Sans Condensed Light" panose="020B0604020202020204" charset="0"/>
                <a:cs typeface="Times New Roman" panose="02020603050405020304" pitchFamily="18" charset="0"/>
              </a:rPr>
              <a:t>También se llama recorrido o amplitud total. Es a diferencia entre el valor mayor y el menor de los datos.</a:t>
            </a:r>
            <a:endParaRPr lang="es-ES" sz="1800" b="1" dirty="0">
              <a:solidFill>
                <a:schemeClr val="tx2"/>
              </a:solidFill>
              <a:latin typeface="Fira Sans Condensed Light" panose="020B0604020202020204" charset="0"/>
              <a:cs typeface="Times New Roman" panose="02020603050405020304" pitchFamily="18" charset="0"/>
            </a:endParaRPr>
          </a:p>
          <a:p>
            <a:pPr algn="just"/>
            <a:endParaRPr lang="es-ES" sz="1800" b="1" dirty="0">
              <a:solidFill>
                <a:schemeClr val="tx2"/>
              </a:solidFill>
              <a:latin typeface="Fira Sans Condensed Light" panose="020B0604020202020204" charset="0"/>
              <a:cs typeface="Times New Roman" panose="02020603050405020304" pitchFamily="18" charset="0"/>
            </a:endParaRPr>
          </a:p>
          <a:p>
            <a:pPr algn="just"/>
            <a:endParaRPr lang="es-ES" b="1" dirty="0">
              <a:solidFill>
                <a:schemeClr val="tx2"/>
              </a:solidFill>
              <a:latin typeface="Fira Sans Condensed Light" panose="020B0604020202020204" charset="0"/>
              <a:cs typeface="Times New Roman" panose="02020603050405020304" pitchFamily="18" charset="0"/>
            </a:endParaRP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2052" name="Picture 4">
            <a:extLst>
              <a:ext uri="{FF2B5EF4-FFF2-40B4-BE49-F238E27FC236}">
                <a16:creationId xmlns:a16="http://schemas.microsoft.com/office/drawing/2014/main" id="{7508E0BF-7862-8FB5-BE04-42D41F189C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2611" y="3452849"/>
            <a:ext cx="3238778" cy="827125"/>
          </a:xfrm>
          <a:prstGeom prst="rect">
            <a:avLst/>
          </a:prstGeom>
          <a:solidFill>
            <a:schemeClr val="bg1">
              <a:lumMod val="60000"/>
              <a:lumOff val="40000"/>
            </a:schemeClr>
          </a:solidFill>
        </p:spPr>
      </p:pic>
      <p:pic>
        <p:nvPicPr>
          <p:cNvPr id="2" name="Picture 2" descr="Virtual Horizon BUAP">
            <a:extLst>
              <a:ext uri="{FF2B5EF4-FFF2-40B4-BE49-F238E27FC236}">
                <a16:creationId xmlns:a16="http://schemas.microsoft.com/office/drawing/2014/main" id="{AD9528CE-D55B-EDB3-032B-34F6750EE1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20385"/>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9479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7630014" cy="572700"/>
          </a:xfrm>
          <a:prstGeom prst="rect">
            <a:avLst/>
          </a:prstGeom>
          <a:noFill/>
          <a:ln>
            <a:noFill/>
          </a:ln>
        </p:spPr>
        <p:txBody>
          <a:bodyPr spcFirstLastPara="1" wrap="square" lIns="91425" tIns="91425" rIns="91425" bIns="91425" anchor="t" anchorCtr="0">
            <a:noAutofit/>
          </a:bodyPr>
          <a:lstStyle/>
          <a:p>
            <a:pPr lvl="0">
              <a:buClr>
                <a:srgbClr val="F3F3F3"/>
              </a:buClr>
              <a:buSzPts val="3000"/>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Determinación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Clases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para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agrupados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78522" y="1510267"/>
            <a:ext cx="8191047" cy="532565"/>
          </a:xfrm>
          <a:prstGeom prst="rect">
            <a:avLst/>
          </a:prstGeom>
          <a:noFill/>
          <a:ln>
            <a:noFill/>
          </a:ln>
        </p:spPr>
        <p:txBody>
          <a:bodyPr spcFirstLastPara="1" wrap="square" lIns="91425" tIns="182875" rIns="91425" bIns="0" anchor="t" anchorCtr="0">
            <a:noAutofit/>
          </a:bodyPr>
          <a:lstStyle/>
          <a:p>
            <a:pPr algn="just"/>
            <a:r>
              <a:rPr lang="es-ES" sz="1800" dirty="0">
                <a:solidFill>
                  <a:schemeClr val="bg1">
                    <a:lumMod val="60000"/>
                    <a:lumOff val="40000"/>
                  </a:schemeClr>
                </a:solidFill>
                <a:latin typeface="Fira Sans Condensed Light" panose="020B0604020202020204" charset="0"/>
                <a:cs typeface="Times New Roman" panose="02020603050405020304" pitchFamily="18" charset="0"/>
              </a:rPr>
              <a:t>2.- </a:t>
            </a:r>
            <a:r>
              <a:rPr lang="es-ES" sz="1800" dirty="0">
                <a:solidFill>
                  <a:schemeClr val="tx2"/>
                </a:solidFill>
                <a:latin typeface="Fira Sans Condensed Light" panose="020B0604020202020204" charset="0"/>
                <a:cs typeface="Times New Roman" panose="02020603050405020304" pitchFamily="18" charset="0"/>
              </a:rPr>
              <a:t>Seleccionar el Número de Intervalos de Clase (ni).- </a:t>
            </a:r>
            <a:r>
              <a:rPr lang="es-ES" sz="1800" dirty="0">
                <a:solidFill>
                  <a:schemeClr val="bg1">
                    <a:lumMod val="60000"/>
                    <a:lumOff val="40000"/>
                  </a:schemeClr>
                </a:solidFill>
                <a:latin typeface="Fira Sans Condensed Light" panose="020B0604020202020204" charset="0"/>
                <a:cs typeface="Times New Roman" panose="02020603050405020304" pitchFamily="18" charset="0"/>
              </a:rPr>
              <a:t>No debe ser menor de 5 y mayor de 12, ya que un número mayor o menor de clase podría afectar el comportamiento de los datos. Para calcular el número de intervalos se aplica la </a:t>
            </a:r>
            <a:r>
              <a:rPr lang="es-ES" sz="1800" dirty="0">
                <a:solidFill>
                  <a:schemeClr val="tx2"/>
                </a:solidFill>
                <a:latin typeface="Fira Sans Condensed Light" panose="020B0604020202020204" charset="0"/>
                <a:cs typeface="Times New Roman" panose="02020603050405020304" pitchFamily="18" charset="0"/>
              </a:rPr>
              <a:t>regla de Sturges </a:t>
            </a:r>
            <a:r>
              <a:rPr lang="es-ES" sz="1800" dirty="0">
                <a:solidFill>
                  <a:schemeClr val="bg1">
                    <a:lumMod val="60000"/>
                    <a:lumOff val="40000"/>
                  </a:schemeClr>
                </a:solidFill>
                <a:latin typeface="Fira Sans Condensed Light" panose="020B0604020202020204" charset="0"/>
                <a:cs typeface="Times New Roman" panose="02020603050405020304" pitchFamily="18" charset="0"/>
              </a:rPr>
              <a:t>(Donde “</a:t>
            </a:r>
            <a:r>
              <a:rPr lang="es-ES" sz="1800" dirty="0">
                <a:solidFill>
                  <a:schemeClr val="tx2"/>
                </a:solidFill>
                <a:latin typeface="Fira Sans Condensed Light" panose="020B0604020202020204" charset="0"/>
                <a:cs typeface="Times New Roman" panose="02020603050405020304" pitchFamily="18" charset="0"/>
              </a:rPr>
              <a:t>n”</a:t>
            </a:r>
            <a:r>
              <a:rPr lang="es-ES" sz="1800" dirty="0">
                <a:solidFill>
                  <a:schemeClr val="bg1">
                    <a:lumMod val="60000"/>
                    <a:lumOff val="40000"/>
                  </a:schemeClr>
                </a:solidFill>
                <a:latin typeface="Fira Sans Condensed Light" panose="020B0604020202020204" charset="0"/>
                <a:cs typeface="Times New Roman" panose="02020603050405020304" pitchFamily="18" charset="0"/>
              </a:rPr>
              <a:t> el tamaño de la muestra.):</a:t>
            </a:r>
            <a:endParaRPr lang="es-ES" sz="18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b="1" dirty="0">
              <a:solidFill>
                <a:schemeClr val="tx2"/>
              </a:solidFill>
              <a:latin typeface="Fira Sans Condensed Light" panose="020B0604020202020204" charset="0"/>
              <a:cs typeface="Times New Roman" panose="02020603050405020304" pitchFamily="18" charset="0"/>
            </a:endParaRP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3074" name="Picture 2">
            <a:extLst>
              <a:ext uri="{FF2B5EF4-FFF2-40B4-BE49-F238E27FC236}">
                <a16:creationId xmlns:a16="http://schemas.microsoft.com/office/drawing/2014/main" id="{D8E6697E-FB64-28E8-9BC7-49B6CEE8F0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6764" y="3100669"/>
            <a:ext cx="4130471" cy="838285"/>
          </a:xfrm>
          <a:prstGeom prst="rect">
            <a:avLst/>
          </a:prstGeom>
          <a:solidFill>
            <a:schemeClr val="bg1">
              <a:lumMod val="60000"/>
              <a:lumOff val="40000"/>
            </a:schemeClr>
          </a:solidFill>
        </p:spPr>
      </p:pic>
      <p:pic>
        <p:nvPicPr>
          <p:cNvPr id="2" name="Picture 2" descr="Virtual Horizon BUAP">
            <a:extLst>
              <a:ext uri="{FF2B5EF4-FFF2-40B4-BE49-F238E27FC236}">
                <a16:creationId xmlns:a16="http://schemas.microsoft.com/office/drawing/2014/main" id="{14E6F16A-FD6D-B0F7-73BB-FCFAAC1E644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20385"/>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494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7630014" cy="572700"/>
          </a:xfrm>
          <a:prstGeom prst="rect">
            <a:avLst/>
          </a:prstGeom>
          <a:noFill/>
          <a:ln>
            <a:noFill/>
          </a:ln>
        </p:spPr>
        <p:txBody>
          <a:bodyPr spcFirstLastPara="1" wrap="square" lIns="91425" tIns="91425" rIns="91425" bIns="91425" anchor="t" anchorCtr="0">
            <a:noAutofit/>
          </a:bodyPr>
          <a:lstStyle/>
          <a:p>
            <a:pPr lvl="0">
              <a:buClr>
                <a:srgbClr val="F3F3F3"/>
              </a:buClr>
              <a:buSzPts val="3000"/>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Determinación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Clases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para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agrupados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78522" y="1510267"/>
            <a:ext cx="8191047" cy="532565"/>
          </a:xfrm>
          <a:prstGeom prst="rect">
            <a:avLst/>
          </a:prstGeom>
          <a:noFill/>
          <a:ln>
            <a:noFill/>
          </a:ln>
        </p:spPr>
        <p:txBody>
          <a:bodyPr spcFirstLastPara="1" wrap="square" lIns="91425" tIns="182875" rIns="91425" bIns="0" anchor="t" anchorCtr="0">
            <a:noAutofit/>
          </a:bodyPr>
          <a:lstStyle/>
          <a:p>
            <a:pPr algn="just"/>
            <a:r>
              <a:rPr lang="es-ES" sz="1800" dirty="0">
                <a:solidFill>
                  <a:schemeClr val="bg1">
                    <a:lumMod val="60000"/>
                    <a:lumOff val="40000"/>
                  </a:schemeClr>
                </a:solidFill>
                <a:latin typeface="Fira Sans Condensed Light" panose="020B0604020202020204" charset="0"/>
                <a:cs typeface="Times New Roman" panose="02020603050405020304" pitchFamily="18" charset="0"/>
              </a:rPr>
              <a:t>3.- </a:t>
            </a:r>
            <a:r>
              <a:rPr lang="es-ES" sz="1800" dirty="0">
                <a:solidFill>
                  <a:schemeClr val="tx2"/>
                </a:solidFill>
                <a:latin typeface="Fira Sans Condensed Light" panose="020B0604020202020204" charset="0"/>
                <a:cs typeface="Times New Roman" panose="02020603050405020304" pitchFamily="18" charset="0"/>
              </a:rPr>
              <a:t>Calcular el Ancho del Intervalo ( i ).- </a:t>
            </a:r>
            <a:r>
              <a:rPr lang="es-ES" sz="1800" dirty="0">
                <a:solidFill>
                  <a:schemeClr val="bg1">
                    <a:lumMod val="60000"/>
                    <a:lumOff val="40000"/>
                  </a:schemeClr>
                </a:solidFill>
                <a:latin typeface="Fira Sans Condensed Light" panose="020B0604020202020204" charset="0"/>
                <a:cs typeface="Times New Roman" panose="02020603050405020304" pitchFamily="18" charset="0"/>
              </a:rPr>
              <a:t>Se obtiene dividiendo el Rango (R) entre el número de intervalos (ni).</a:t>
            </a:r>
            <a:endParaRPr lang="es-ES" b="1"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4098" name="Picture 2">
            <a:extLst>
              <a:ext uri="{FF2B5EF4-FFF2-40B4-BE49-F238E27FC236}">
                <a16:creationId xmlns:a16="http://schemas.microsoft.com/office/drawing/2014/main" id="{4292010C-6E83-FFA7-0ED0-4C9B69A72E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6619" y="2571750"/>
            <a:ext cx="1317810" cy="1317810"/>
          </a:xfrm>
          <a:prstGeom prst="rect">
            <a:avLst/>
          </a:prstGeom>
          <a:solidFill>
            <a:schemeClr val="bg1">
              <a:lumMod val="60000"/>
              <a:lumOff val="40000"/>
            </a:schemeClr>
          </a:solidFill>
        </p:spPr>
      </p:pic>
      <p:pic>
        <p:nvPicPr>
          <p:cNvPr id="2" name="Picture 2" descr="Virtual Horizon BUAP">
            <a:extLst>
              <a:ext uri="{FF2B5EF4-FFF2-40B4-BE49-F238E27FC236}">
                <a16:creationId xmlns:a16="http://schemas.microsoft.com/office/drawing/2014/main" id="{75F14DD8-D137-B823-3390-483F9A56C3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20385"/>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1576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ACTUAL</a:t>
            </a:r>
            <a:endParaRPr sz="4000" dirty="0"/>
          </a:p>
        </p:txBody>
      </p:sp>
      <p:sp>
        <p:nvSpPr>
          <p:cNvPr id="175" name="Google Shape;175;p30"/>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 -Regresión Lineal Simple en Python</a:t>
            </a:r>
          </a:p>
          <a:p>
            <a:pPr marL="146050" lvl="0" indent="0">
              <a:buSzPts val="1300"/>
            </a:pPr>
            <a:r>
              <a:rPr lang="es-ES" dirty="0"/>
              <a:t> -Regresión Lineal Múltiple</a:t>
            </a:r>
          </a:p>
          <a:p>
            <a:pPr marL="146050" indent="0">
              <a:buSzPts val="1300"/>
            </a:pPr>
            <a:r>
              <a:rPr lang="es-ES" dirty="0"/>
              <a:t> </a:t>
            </a:r>
          </a:p>
          <a:p>
            <a:pPr marL="146050" indent="0">
              <a:buSzPts val="1300"/>
            </a:pPr>
            <a:r>
              <a:rPr lang="es-ES" dirty="0"/>
              <a:t> </a:t>
            </a:r>
            <a:endParaRPr dirty="0"/>
          </a:p>
        </p:txBody>
      </p:sp>
      <p:sp>
        <p:nvSpPr>
          <p:cNvPr id="176" name="Google Shape;176;p30"/>
          <p:cNvSpPr txBox="1">
            <a:spLocks noGrp="1"/>
          </p:cNvSpPr>
          <p:nvPr>
            <p:ph type="title" idx="2"/>
          </p:nvPr>
        </p:nvSpPr>
        <p:spPr>
          <a:xfrm>
            <a:off x="4849170" y="1001125"/>
            <a:ext cx="2114338"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07</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16F27D7C-CA7E-DCEC-6B39-FDBCB60C66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8536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Simple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lineal simple?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a:t>
            </a:r>
            <a:r>
              <a:rPr lang="es-ES" sz="1600" dirty="0">
                <a:solidFill>
                  <a:srgbClr val="EAFEE8"/>
                </a:solidFill>
                <a:latin typeface="Fira Sans Condensed Light" panose="020B0604020202020204" charset="0"/>
                <a:cs typeface="Times New Roman" panose="02020603050405020304" pitchFamily="18" charset="0"/>
              </a:rPr>
              <a:t>Dentro del </a:t>
            </a:r>
            <a:r>
              <a:rPr lang="es-ES" sz="1600" dirty="0" err="1">
                <a:solidFill>
                  <a:srgbClr val="EAFEE8"/>
                </a:solidFill>
                <a:latin typeface="Fira Sans Condensed Light" panose="020B0604020202020204" charset="0"/>
                <a:cs typeface="Times New Roman" panose="02020603050405020304" pitchFamily="18" charset="0"/>
              </a:rPr>
              <a:t>dataset</a:t>
            </a:r>
            <a:r>
              <a:rPr lang="es-ES" sz="1600" dirty="0">
                <a:solidFill>
                  <a:srgbClr val="EAFEE8"/>
                </a:solidFill>
                <a:latin typeface="Fira Sans Condensed Light" panose="020B0604020202020204" charset="0"/>
                <a:cs typeface="Times New Roman" panose="02020603050405020304" pitchFamily="18" charset="0"/>
              </a:rPr>
              <a:t> que estoy trabajando se elige una variable dependiente u objetivo (“</a:t>
            </a:r>
            <a:r>
              <a:rPr lang="es-ES" sz="1600" b="1" dirty="0">
                <a:solidFill>
                  <a:srgbClr val="EAFEE8"/>
                </a:solidFill>
                <a:latin typeface="Fira Sans Condensed Light" panose="020B0604020202020204" charset="0"/>
                <a:cs typeface="Times New Roman" panose="02020603050405020304" pitchFamily="18" charset="0"/>
              </a:rPr>
              <a:t>y</a:t>
            </a:r>
            <a:r>
              <a:rPr lang="es-ES" sz="1600" dirty="0">
                <a:solidFill>
                  <a:srgbClr val="EAFEE8"/>
                </a:solidFill>
                <a:latin typeface="Fira Sans Condensed Light" panose="020B0604020202020204" charset="0"/>
                <a:cs typeface="Times New Roman" panose="02020603050405020304" pitchFamily="18" charset="0"/>
              </a:rPr>
              <a:t>”) y una variable independiente (</a:t>
            </a:r>
            <a:r>
              <a:rPr lang="es-ES" sz="1600" b="1" dirty="0">
                <a:solidFill>
                  <a:srgbClr val="EAFEE8"/>
                </a:solidFill>
                <a:latin typeface="Fira Sans Condensed Light" panose="020B0604020202020204" charset="0"/>
                <a:cs typeface="Times New Roman" panose="02020603050405020304" pitchFamily="18" charset="0"/>
              </a:rPr>
              <a:t>“X”</a:t>
            </a:r>
            <a:r>
              <a:rPr lang="es-ES" sz="1600" dirty="0">
                <a:solidFill>
                  <a:srgbClr val="EAFEE8"/>
                </a:solidFill>
                <a:latin typeface="Fira Sans Condensed Light" panose="020B0604020202020204" charset="0"/>
                <a:cs typeface="Times New Roman" panose="02020603050405020304" pitchFamily="18" charset="0"/>
              </a:rPr>
              <a:t>) </a:t>
            </a:r>
            <a:r>
              <a:rPr lang="es-ES" sz="1600" b="1" dirty="0">
                <a:solidFill>
                  <a:srgbClr val="EAFEE8"/>
                </a:solidFill>
                <a:latin typeface="Fira Sans Condensed Light" panose="020B0604020202020204" charset="0"/>
                <a:cs typeface="Times New Roman" panose="02020603050405020304" pitchFamily="18" charset="0"/>
              </a:rPr>
              <a:t> </a:t>
            </a:r>
            <a:endParaRPr lang="es-ES" sz="1600" dirty="0">
              <a:solidFill>
                <a:srgbClr val="EAFEE8"/>
              </a:solidFill>
              <a:latin typeface="Fira Sans Condensed Light" panose="020B0604020202020204" charset="0"/>
              <a:cs typeface="Times New Roman" panose="02020603050405020304" pitchFamily="18" charset="0"/>
            </a:endParaRPr>
          </a:p>
        </p:txBody>
      </p:sp>
      <p:pic>
        <p:nvPicPr>
          <p:cNvPr id="7" name="Imagen 6">
            <a:extLst>
              <a:ext uri="{FF2B5EF4-FFF2-40B4-BE49-F238E27FC236}">
                <a16:creationId xmlns:a16="http://schemas.microsoft.com/office/drawing/2014/main" id="{83E71EA9-B997-5E9B-FF1B-86FFF97623FC}"/>
              </a:ext>
            </a:extLst>
          </p:cNvPr>
          <p:cNvPicPr>
            <a:picLocks noChangeAspect="1"/>
          </p:cNvPicPr>
          <p:nvPr/>
        </p:nvPicPr>
        <p:blipFill>
          <a:blip r:embed="rId3"/>
          <a:stretch>
            <a:fillRect/>
          </a:stretch>
        </p:blipFill>
        <p:spPr>
          <a:xfrm>
            <a:off x="1817427" y="2830292"/>
            <a:ext cx="5509146" cy="1834883"/>
          </a:xfrm>
          <a:prstGeom prst="rect">
            <a:avLst/>
          </a:prstGeom>
        </p:spPr>
      </p:pic>
      <p:cxnSp>
        <p:nvCxnSpPr>
          <p:cNvPr id="10" name="Conector recto de flecha 9">
            <a:extLst>
              <a:ext uri="{FF2B5EF4-FFF2-40B4-BE49-F238E27FC236}">
                <a16:creationId xmlns:a16="http://schemas.microsoft.com/office/drawing/2014/main" id="{8F47749E-4C77-7485-9E30-2103782C1FDC}"/>
              </a:ext>
            </a:extLst>
          </p:cNvPr>
          <p:cNvCxnSpPr>
            <a:cxnSpLocks/>
            <a:stCxn id="11" idx="2"/>
          </p:cNvCxnSpPr>
          <p:nvPr/>
        </p:nvCxnSpPr>
        <p:spPr>
          <a:xfrm flipH="1" flipV="1">
            <a:off x="1254020" y="3318247"/>
            <a:ext cx="914750" cy="169818"/>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Elipse 10">
            <a:extLst>
              <a:ext uri="{FF2B5EF4-FFF2-40B4-BE49-F238E27FC236}">
                <a16:creationId xmlns:a16="http://schemas.microsoft.com/office/drawing/2014/main" id="{2717D59D-C9DC-C907-276C-F9E027EB6C88}"/>
              </a:ext>
            </a:extLst>
          </p:cNvPr>
          <p:cNvSpPr/>
          <p:nvPr/>
        </p:nvSpPr>
        <p:spPr>
          <a:xfrm>
            <a:off x="2168770" y="3381166"/>
            <a:ext cx="504092" cy="2137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FF0000"/>
              </a:solidFill>
            </a:endParaRPr>
          </a:p>
        </p:txBody>
      </p:sp>
      <p:sp>
        <p:nvSpPr>
          <p:cNvPr id="12" name="Google Shape;1603;p42">
            <a:extLst>
              <a:ext uri="{FF2B5EF4-FFF2-40B4-BE49-F238E27FC236}">
                <a16:creationId xmlns:a16="http://schemas.microsoft.com/office/drawing/2014/main" id="{912973FF-5F94-8839-0FD6-D066373F3A65}"/>
              </a:ext>
            </a:extLst>
          </p:cNvPr>
          <p:cNvSpPr txBox="1"/>
          <p:nvPr/>
        </p:nvSpPr>
        <p:spPr>
          <a:xfrm>
            <a:off x="93785" y="2774763"/>
            <a:ext cx="1277815"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variable dependiente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y</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sp>
        <p:nvSpPr>
          <p:cNvPr id="14" name="Elipse 13">
            <a:extLst>
              <a:ext uri="{FF2B5EF4-FFF2-40B4-BE49-F238E27FC236}">
                <a16:creationId xmlns:a16="http://schemas.microsoft.com/office/drawing/2014/main" id="{2A555920-4E29-52AF-2C1D-756C3347D00B}"/>
              </a:ext>
            </a:extLst>
          </p:cNvPr>
          <p:cNvSpPr/>
          <p:nvPr/>
        </p:nvSpPr>
        <p:spPr>
          <a:xfrm>
            <a:off x="3135748" y="3381166"/>
            <a:ext cx="504092" cy="21379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solidFill>
                <a:srgbClr val="FF0000"/>
              </a:solidFill>
            </a:endParaRPr>
          </a:p>
        </p:txBody>
      </p:sp>
      <p:sp>
        <p:nvSpPr>
          <p:cNvPr id="15" name="Google Shape;1603;p42">
            <a:extLst>
              <a:ext uri="{FF2B5EF4-FFF2-40B4-BE49-F238E27FC236}">
                <a16:creationId xmlns:a16="http://schemas.microsoft.com/office/drawing/2014/main" id="{9F06FEF4-A1E7-E56B-891D-8CAE7AFB4C63}"/>
              </a:ext>
            </a:extLst>
          </p:cNvPr>
          <p:cNvSpPr txBox="1"/>
          <p:nvPr/>
        </p:nvSpPr>
        <p:spPr>
          <a:xfrm>
            <a:off x="7463080" y="2698289"/>
            <a:ext cx="1388815"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variable independiente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X</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cxnSp>
        <p:nvCxnSpPr>
          <p:cNvPr id="16" name="Conector recto de flecha 15">
            <a:extLst>
              <a:ext uri="{FF2B5EF4-FFF2-40B4-BE49-F238E27FC236}">
                <a16:creationId xmlns:a16="http://schemas.microsoft.com/office/drawing/2014/main" id="{42A0C581-BD77-FA49-DE40-79FDBAFAE789}"/>
              </a:ext>
            </a:extLst>
          </p:cNvPr>
          <p:cNvCxnSpPr>
            <a:cxnSpLocks/>
          </p:cNvCxnSpPr>
          <p:nvPr/>
        </p:nvCxnSpPr>
        <p:spPr>
          <a:xfrm flipV="1">
            <a:off x="3639840" y="3318247"/>
            <a:ext cx="3921545" cy="16616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2" descr="Virtual Horizon BUAP">
            <a:extLst>
              <a:ext uri="{FF2B5EF4-FFF2-40B4-BE49-F238E27FC236}">
                <a16:creationId xmlns:a16="http://schemas.microsoft.com/office/drawing/2014/main" id="{10A7D023-B5E5-D15A-EA6C-5220300F4D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Simple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lineal simple?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a:t>
            </a:r>
            <a:r>
              <a:rPr lang="es-ES" sz="1600" dirty="0">
                <a:solidFill>
                  <a:srgbClr val="EAFEE8"/>
                </a:solidFill>
                <a:latin typeface="Fira Sans Condensed Light" panose="020B0604020202020204" charset="0"/>
                <a:cs typeface="Times New Roman" panose="02020603050405020304" pitchFamily="18" charset="0"/>
              </a:rPr>
              <a:t>La variable dependiente (“</a:t>
            </a:r>
            <a:r>
              <a:rPr lang="es-ES" sz="1600" b="1" dirty="0">
                <a:solidFill>
                  <a:srgbClr val="EAFEE8"/>
                </a:solidFill>
                <a:latin typeface="Fira Sans Condensed Light" panose="020B0604020202020204" charset="0"/>
                <a:cs typeface="Times New Roman" panose="02020603050405020304" pitchFamily="18" charset="0"/>
              </a:rPr>
              <a:t>y</a:t>
            </a:r>
            <a:r>
              <a:rPr lang="es-ES" sz="1600" dirty="0">
                <a:solidFill>
                  <a:srgbClr val="EAFEE8"/>
                </a:solidFill>
                <a:latin typeface="Fira Sans Condensed Light" panose="020B0604020202020204" charset="0"/>
                <a:cs typeface="Times New Roman" panose="02020603050405020304" pitchFamily="18" charset="0"/>
              </a:rPr>
              <a:t>”) y la variable independiente (</a:t>
            </a:r>
            <a:r>
              <a:rPr lang="es-ES" sz="1600" b="1" dirty="0">
                <a:solidFill>
                  <a:srgbClr val="EAFEE8"/>
                </a:solidFill>
                <a:latin typeface="Fira Sans Condensed Light" panose="020B0604020202020204" charset="0"/>
                <a:cs typeface="Times New Roman" panose="02020603050405020304" pitchFamily="18" charset="0"/>
              </a:rPr>
              <a:t>“X”</a:t>
            </a:r>
            <a:r>
              <a:rPr lang="es-ES" sz="1600" dirty="0">
                <a:solidFill>
                  <a:srgbClr val="EAFEE8"/>
                </a:solidFill>
                <a:latin typeface="Fira Sans Condensed Light" panose="020B0604020202020204" charset="0"/>
                <a:cs typeface="Times New Roman" panose="02020603050405020304" pitchFamily="18" charset="0"/>
              </a:rPr>
              <a:t>) se ingresan como argumentos de entrada a la función de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regresión lineal simple</a:t>
            </a:r>
            <a:r>
              <a:rPr lang="es-ES" sz="1600" dirty="0">
                <a:solidFill>
                  <a:srgbClr val="EAFEE8"/>
                </a:solidFill>
                <a:latin typeface="Fira Sans Condensed Light" panose="020B0604020202020204" charset="0"/>
                <a:cs typeface="Times New Roman" panose="02020603050405020304" pitchFamily="18" charset="0"/>
              </a:rPr>
              <a:t>”, esta función calcula los coeficientes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a:t>
            </a:r>
            <a:r>
              <a:rPr lang="es-ES" sz="1600" dirty="0">
                <a:solidFill>
                  <a:srgbClr val="EAFEE8"/>
                </a:solidFill>
                <a:latin typeface="Fira Sans Condensed Light" panose="020B0604020202020204" charset="0"/>
                <a:cs typeface="Times New Roman" panose="02020603050405020304" pitchFamily="18" charset="0"/>
              </a:rPr>
              <a:t>” y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b</a:t>
            </a:r>
            <a:r>
              <a:rPr lang="es-ES" sz="1600" dirty="0">
                <a:solidFill>
                  <a:srgbClr val="EAFEE8"/>
                </a:solidFill>
                <a:latin typeface="Fira Sans Condensed Light" panose="020B0604020202020204" charset="0"/>
                <a:cs typeface="Times New Roman" panose="02020603050405020304" pitchFamily="18" charset="0"/>
              </a:rPr>
              <a:t>” del siguiente modelo:  </a:t>
            </a:r>
          </a:p>
        </p:txBody>
      </p:sp>
      <p:cxnSp>
        <p:nvCxnSpPr>
          <p:cNvPr id="10" name="Conector recto de flecha 9">
            <a:extLst>
              <a:ext uri="{FF2B5EF4-FFF2-40B4-BE49-F238E27FC236}">
                <a16:creationId xmlns:a16="http://schemas.microsoft.com/office/drawing/2014/main" id="{8F47749E-4C77-7485-9E30-2103782C1FDC}"/>
              </a:ext>
            </a:extLst>
          </p:cNvPr>
          <p:cNvCxnSpPr>
            <a:cxnSpLocks/>
          </p:cNvCxnSpPr>
          <p:nvPr/>
        </p:nvCxnSpPr>
        <p:spPr>
          <a:xfrm flipH="1">
            <a:off x="2731477" y="3896855"/>
            <a:ext cx="1113692" cy="36867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Google Shape;1603;p42">
            <a:extLst>
              <a:ext uri="{FF2B5EF4-FFF2-40B4-BE49-F238E27FC236}">
                <a16:creationId xmlns:a16="http://schemas.microsoft.com/office/drawing/2014/main" id="{912973FF-5F94-8839-0FD6-D066373F3A65}"/>
              </a:ext>
            </a:extLst>
          </p:cNvPr>
          <p:cNvSpPr txBox="1"/>
          <p:nvPr/>
        </p:nvSpPr>
        <p:spPr>
          <a:xfrm>
            <a:off x="1314515" y="3974533"/>
            <a:ext cx="1540565" cy="581998"/>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coeficiente(“</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sp>
        <p:nvSpPr>
          <p:cNvPr id="15" name="Google Shape;1603;p42">
            <a:extLst>
              <a:ext uri="{FF2B5EF4-FFF2-40B4-BE49-F238E27FC236}">
                <a16:creationId xmlns:a16="http://schemas.microsoft.com/office/drawing/2014/main" id="{9F06FEF4-A1E7-E56B-891D-8CAE7AFB4C63}"/>
              </a:ext>
            </a:extLst>
          </p:cNvPr>
          <p:cNvSpPr txBox="1"/>
          <p:nvPr/>
        </p:nvSpPr>
        <p:spPr>
          <a:xfrm>
            <a:off x="7334126" y="2877921"/>
            <a:ext cx="1388815"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Coeficiente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b</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cxnSp>
        <p:nvCxnSpPr>
          <p:cNvPr id="16" name="Conector recto de flecha 15">
            <a:extLst>
              <a:ext uri="{FF2B5EF4-FFF2-40B4-BE49-F238E27FC236}">
                <a16:creationId xmlns:a16="http://schemas.microsoft.com/office/drawing/2014/main" id="{42A0C581-BD77-FA49-DE40-79FDBAFAE789}"/>
              </a:ext>
            </a:extLst>
          </p:cNvPr>
          <p:cNvCxnSpPr>
            <a:cxnSpLocks/>
          </p:cNvCxnSpPr>
          <p:nvPr/>
        </p:nvCxnSpPr>
        <p:spPr>
          <a:xfrm flipV="1">
            <a:off x="5064369" y="3318247"/>
            <a:ext cx="2497016" cy="428101"/>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Google Shape;1603;p42">
            <a:extLst>
              <a:ext uri="{FF2B5EF4-FFF2-40B4-BE49-F238E27FC236}">
                <a16:creationId xmlns:a16="http://schemas.microsoft.com/office/drawing/2014/main" id="{239D8841-78B1-81ED-472B-30D8E4448EEE}"/>
              </a:ext>
            </a:extLst>
          </p:cNvPr>
          <p:cNvSpPr txBox="1"/>
          <p:nvPr/>
        </p:nvSpPr>
        <p:spPr>
          <a:xfrm>
            <a:off x="3112477" y="3267600"/>
            <a:ext cx="2580219" cy="478748"/>
          </a:xfrm>
          <a:prstGeom prst="rect">
            <a:avLst/>
          </a:prstGeom>
          <a:noFill/>
          <a:ln>
            <a:noFill/>
          </a:ln>
        </p:spPr>
        <p:txBody>
          <a:bodyPr spcFirstLastPara="1" wrap="square" lIns="91425" tIns="182875" rIns="91425" bIns="0" anchor="t" anchorCtr="0">
            <a:noAutofit/>
          </a:bodyPr>
          <a:lstStyle/>
          <a:p>
            <a:pPr algn="just"/>
            <a:r>
              <a:rPr lang="es-ES" sz="4000" b="1" dirty="0">
                <a:solidFill>
                  <a:schemeClr val="bg1">
                    <a:lumMod val="60000"/>
                    <a:lumOff val="40000"/>
                  </a:schemeClr>
                </a:solidFill>
                <a:latin typeface="Fira Sans Condensed Light" panose="020B0604020202020204" charset="0"/>
                <a:cs typeface="Times New Roman" panose="02020603050405020304" pitchFamily="18" charset="0"/>
              </a:rPr>
              <a:t>y= </a:t>
            </a:r>
            <a:r>
              <a:rPr lang="es-ES" sz="4000" b="1" dirty="0" err="1">
                <a:solidFill>
                  <a:schemeClr val="bg1">
                    <a:lumMod val="60000"/>
                    <a:lumOff val="40000"/>
                  </a:schemeClr>
                </a:solidFill>
                <a:latin typeface="Fira Sans Condensed Light" panose="020B0604020202020204" charset="0"/>
                <a:cs typeface="Times New Roman" panose="02020603050405020304" pitchFamily="18" charset="0"/>
              </a:rPr>
              <a:t>ax</a:t>
            </a:r>
            <a:r>
              <a:rPr lang="es-ES" sz="4000" b="1" dirty="0">
                <a:solidFill>
                  <a:schemeClr val="bg1">
                    <a:lumMod val="60000"/>
                    <a:lumOff val="40000"/>
                  </a:schemeClr>
                </a:solidFill>
                <a:latin typeface="Fira Sans Condensed Light" panose="020B0604020202020204" charset="0"/>
                <a:cs typeface="Times New Roman" panose="02020603050405020304" pitchFamily="18" charset="0"/>
              </a:rPr>
              <a:t> + b</a:t>
            </a:r>
          </a:p>
        </p:txBody>
      </p:sp>
      <p:pic>
        <p:nvPicPr>
          <p:cNvPr id="3" name="Picture 2" descr="Virtual Horizon BUAP">
            <a:extLst>
              <a:ext uri="{FF2B5EF4-FFF2-40B4-BE49-F238E27FC236}">
                <a16:creationId xmlns:a16="http://schemas.microsoft.com/office/drawing/2014/main" id="{6E17D262-027E-13A5-0AA2-42196B72AF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845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Simple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lineal simple?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3. </a:t>
            </a:r>
            <a:r>
              <a:rPr lang="es-ES" sz="1600" dirty="0">
                <a:solidFill>
                  <a:srgbClr val="EAFEE8"/>
                </a:solidFill>
                <a:latin typeface="Fira Sans Condensed Light" panose="020B0604020202020204" charset="0"/>
                <a:cs typeface="Times New Roman" panose="02020603050405020304" pitchFamily="18" charset="0"/>
              </a:rPr>
              <a:t>Con el modelo resultante se puede empezar a hacer predicciones y se puede calcular el coeficiente de correlación para determinar que tan eficiente es el modelo obtenido  :  </a:t>
            </a:r>
          </a:p>
        </p:txBody>
      </p:sp>
      <p:cxnSp>
        <p:nvCxnSpPr>
          <p:cNvPr id="10" name="Conector recto de flecha 9">
            <a:extLst>
              <a:ext uri="{FF2B5EF4-FFF2-40B4-BE49-F238E27FC236}">
                <a16:creationId xmlns:a16="http://schemas.microsoft.com/office/drawing/2014/main" id="{8F47749E-4C77-7485-9E30-2103782C1FDC}"/>
              </a:ext>
            </a:extLst>
          </p:cNvPr>
          <p:cNvCxnSpPr>
            <a:cxnSpLocks/>
          </p:cNvCxnSpPr>
          <p:nvPr/>
        </p:nvCxnSpPr>
        <p:spPr>
          <a:xfrm flipH="1" flipV="1">
            <a:off x="1510365" y="3402975"/>
            <a:ext cx="1448377" cy="34337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Google Shape;1603;p42">
            <a:extLst>
              <a:ext uri="{FF2B5EF4-FFF2-40B4-BE49-F238E27FC236}">
                <a16:creationId xmlns:a16="http://schemas.microsoft.com/office/drawing/2014/main" id="{912973FF-5F94-8839-0FD6-D066373F3A65}"/>
              </a:ext>
            </a:extLst>
          </p:cNvPr>
          <p:cNvSpPr txBox="1"/>
          <p:nvPr/>
        </p:nvSpPr>
        <p:spPr>
          <a:xfrm>
            <a:off x="89294" y="2894425"/>
            <a:ext cx="1540565" cy="581998"/>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Predicciones obtenidas</a:t>
            </a:r>
          </a:p>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a:t>
            </a:r>
            <a:r>
              <a:rPr lang="es-ES" sz="1600" dirty="0">
                <a:solidFill>
                  <a:srgbClr val="EAFEE8"/>
                </a:solidFill>
                <a:latin typeface="Fira Sans Condensed Light" panose="020B0604020202020204" charset="0"/>
                <a:cs typeface="Times New Roman" panose="02020603050405020304" pitchFamily="18" charset="0"/>
              </a:rPr>
              <a:t>total de accidentes</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a:t>
            </a:r>
          </a:p>
        </p:txBody>
      </p:sp>
      <p:sp>
        <p:nvSpPr>
          <p:cNvPr id="15" name="Google Shape;1603;p42">
            <a:extLst>
              <a:ext uri="{FF2B5EF4-FFF2-40B4-BE49-F238E27FC236}">
                <a16:creationId xmlns:a16="http://schemas.microsoft.com/office/drawing/2014/main" id="{9F06FEF4-A1E7-E56B-891D-8CAE7AFB4C63}"/>
              </a:ext>
            </a:extLst>
          </p:cNvPr>
          <p:cNvSpPr txBox="1"/>
          <p:nvPr/>
        </p:nvSpPr>
        <p:spPr>
          <a:xfrm>
            <a:off x="6469460" y="3861751"/>
            <a:ext cx="1946030"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Valores de la variable independiente (</a:t>
            </a:r>
            <a:r>
              <a:rPr lang="es-ES" sz="1600" dirty="0">
                <a:solidFill>
                  <a:srgbClr val="EAFEE8"/>
                </a:solidFill>
                <a:latin typeface="Fira Sans Condensed Light" panose="020B0604020202020204" charset="0"/>
                <a:cs typeface="Times New Roman" panose="02020603050405020304" pitchFamily="18" charset="0"/>
              </a:rPr>
              <a:t>alcohol</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cxnSp>
        <p:nvCxnSpPr>
          <p:cNvPr id="16" name="Conector recto de flecha 15">
            <a:extLst>
              <a:ext uri="{FF2B5EF4-FFF2-40B4-BE49-F238E27FC236}">
                <a16:creationId xmlns:a16="http://schemas.microsoft.com/office/drawing/2014/main" id="{42A0C581-BD77-FA49-DE40-79FDBAFAE789}"/>
              </a:ext>
            </a:extLst>
          </p:cNvPr>
          <p:cNvCxnSpPr>
            <a:cxnSpLocks/>
          </p:cNvCxnSpPr>
          <p:nvPr/>
        </p:nvCxnSpPr>
        <p:spPr>
          <a:xfrm>
            <a:off x="4829908" y="3997569"/>
            <a:ext cx="1853750" cy="444629"/>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Google Shape;1603;p42">
            <a:extLst>
              <a:ext uri="{FF2B5EF4-FFF2-40B4-BE49-F238E27FC236}">
                <a16:creationId xmlns:a16="http://schemas.microsoft.com/office/drawing/2014/main" id="{239D8841-78B1-81ED-472B-30D8E4448EEE}"/>
              </a:ext>
            </a:extLst>
          </p:cNvPr>
          <p:cNvSpPr txBox="1"/>
          <p:nvPr/>
        </p:nvSpPr>
        <p:spPr>
          <a:xfrm>
            <a:off x="2855081" y="3267600"/>
            <a:ext cx="3569166" cy="478748"/>
          </a:xfrm>
          <a:prstGeom prst="rect">
            <a:avLst/>
          </a:prstGeom>
          <a:noFill/>
          <a:ln>
            <a:noFill/>
          </a:ln>
        </p:spPr>
        <p:txBody>
          <a:bodyPr spcFirstLastPara="1" wrap="square" lIns="91425" tIns="182875" rIns="91425" bIns="0" anchor="t" anchorCtr="0">
            <a:noAutofit/>
          </a:bodyPr>
          <a:lstStyle/>
          <a:p>
            <a:pPr algn="just"/>
            <a:r>
              <a:rPr lang="es-ES" sz="4000" b="1" dirty="0">
                <a:solidFill>
                  <a:schemeClr val="bg1">
                    <a:lumMod val="60000"/>
                    <a:lumOff val="40000"/>
                  </a:schemeClr>
                </a:solidFill>
                <a:latin typeface="Fira Sans Condensed Light" panose="020B0604020202020204" charset="0"/>
                <a:cs typeface="Times New Roman" panose="02020603050405020304" pitchFamily="18" charset="0"/>
              </a:rPr>
              <a:t>y= 2.032x + 5.857</a:t>
            </a:r>
          </a:p>
        </p:txBody>
      </p:sp>
      <p:pic>
        <p:nvPicPr>
          <p:cNvPr id="13" name="Imagen 12">
            <a:extLst>
              <a:ext uri="{FF2B5EF4-FFF2-40B4-BE49-F238E27FC236}">
                <a16:creationId xmlns:a16="http://schemas.microsoft.com/office/drawing/2014/main" id="{879BA2DC-0E71-1F63-62E1-8B1535403274}"/>
              </a:ext>
            </a:extLst>
          </p:cNvPr>
          <p:cNvPicPr>
            <a:picLocks noChangeAspect="1"/>
          </p:cNvPicPr>
          <p:nvPr/>
        </p:nvPicPr>
        <p:blipFill rotWithShape="1">
          <a:blip r:embed="rId3"/>
          <a:srcRect t="-10908" r="7187" b="1"/>
          <a:stretch/>
        </p:blipFill>
        <p:spPr>
          <a:xfrm>
            <a:off x="6506470" y="2822971"/>
            <a:ext cx="2524986" cy="645482"/>
          </a:xfrm>
          <a:prstGeom prst="rect">
            <a:avLst/>
          </a:prstGeom>
        </p:spPr>
      </p:pic>
      <p:pic>
        <p:nvPicPr>
          <p:cNvPr id="3" name="Picture 2" descr="Virtual Horizon BUAP">
            <a:extLst>
              <a:ext uri="{FF2B5EF4-FFF2-40B4-BE49-F238E27FC236}">
                <a16:creationId xmlns:a16="http://schemas.microsoft.com/office/drawing/2014/main" id="{BF8336B2-04CF-BA71-E88D-F74874E2D6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9643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Simple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lineal simple?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4. </a:t>
            </a:r>
            <a:r>
              <a:rPr lang="es-ES" sz="1600" dirty="0">
                <a:solidFill>
                  <a:srgbClr val="EAFEE8"/>
                </a:solidFill>
                <a:latin typeface="Fira Sans Condensed Light" panose="020B0604020202020204" charset="0"/>
                <a:cs typeface="Times New Roman" panose="02020603050405020304" pitchFamily="18" charset="0"/>
              </a:rPr>
              <a:t>Se agregan las predicciones obtenidas al </a:t>
            </a:r>
            <a:r>
              <a:rPr lang="es-ES" sz="1600" dirty="0" err="1">
                <a:solidFill>
                  <a:srgbClr val="EAFEE8"/>
                </a:solidFill>
                <a:latin typeface="Fira Sans Condensed Light" panose="020B0604020202020204" charset="0"/>
                <a:cs typeface="Times New Roman" panose="02020603050405020304" pitchFamily="18" charset="0"/>
              </a:rPr>
              <a:t>dataframe</a:t>
            </a:r>
            <a:r>
              <a:rPr lang="es-ES" sz="1600" dirty="0">
                <a:solidFill>
                  <a:srgbClr val="EAFEE8"/>
                </a:solidFill>
                <a:latin typeface="Fira Sans Condensed Light" panose="020B0604020202020204" charset="0"/>
                <a:cs typeface="Times New Roman" panose="02020603050405020304" pitchFamily="18" charset="0"/>
              </a:rPr>
              <a:t> original para compararlas con los valores reales:  </a:t>
            </a:r>
          </a:p>
        </p:txBody>
      </p:sp>
      <p:sp>
        <p:nvSpPr>
          <p:cNvPr id="12" name="Google Shape;1603;p42">
            <a:extLst>
              <a:ext uri="{FF2B5EF4-FFF2-40B4-BE49-F238E27FC236}">
                <a16:creationId xmlns:a16="http://schemas.microsoft.com/office/drawing/2014/main" id="{912973FF-5F94-8839-0FD6-D066373F3A65}"/>
              </a:ext>
            </a:extLst>
          </p:cNvPr>
          <p:cNvSpPr txBox="1"/>
          <p:nvPr/>
        </p:nvSpPr>
        <p:spPr>
          <a:xfrm>
            <a:off x="89294" y="2894425"/>
            <a:ext cx="1540565" cy="581998"/>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Predicciones obtenidas</a:t>
            </a:r>
          </a:p>
        </p:txBody>
      </p:sp>
      <p:sp>
        <p:nvSpPr>
          <p:cNvPr id="15" name="Google Shape;1603;p42">
            <a:extLst>
              <a:ext uri="{FF2B5EF4-FFF2-40B4-BE49-F238E27FC236}">
                <a16:creationId xmlns:a16="http://schemas.microsoft.com/office/drawing/2014/main" id="{9F06FEF4-A1E7-E56B-891D-8CAE7AFB4C63}"/>
              </a:ext>
            </a:extLst>
          </p:cNvPr>
          <p:cNvSpPr txBox="1"/>
          <p:nvPr/>
        </p:nvSpPr>
        <p:spPr>
          <a:xfrm>
            <a:off x="-113439" y="3799098"/>
            <a:ext cx="1946030"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Valores reales</a:t>
            </a:r>
          </a:p>
        </p:txBody>
      </p:sp>
      <p:pic>
        <p:nvPicPr>
          <p:cNvPr id="4" name="Imagen 3">
            <a:extLst>
              <a:ext uri="{FF2B5EF4-FFF2-40B4-BE49-F238E27FC236}">
                <a16:creationId xmlns:a16="http://schemas.microsoft.com/office/drawing/2014/main" id="{784A18D7-1808-ED27-0AD4-F45847115012}"/>
              </a:ext>
            </a:extLst>
          </p:cNvPr>
          <p:cNvPicPr>
            <a:picLocks noChangeAspect="1"/>
          </p:cNvPicPr>
          <p:nvPr/>
        </p:nvPicPr>
        <p:blipFill>
          <a:blip r:embed="rId3"/>
          <a:stretch>
            <a:fillRect/>
          </a:stretch>
        </p:blipFill>
        <p:spPr>
          <a:xfrm>
            <a:off x="2230314" y="2824929"/>
            <a:ext cx="4839690" cy="1980303"/>
          </a:xfrm>
          <a:prstGeom prst="rect">
            <a:avLst/>
          </a:prstGeom>
        </p:spPr>
      </p:pic>
      <p:cxnSp>
        <p:nvCxnSpPr>
          <p:cNvPr id="16" name="Conector recto de flecha 15">
            <a:extLst>
              <a:ext uri="{FF2B5EF4-FFF2-40B4-BE49-F238E27FC236}">
                <a16:creationId xmlns:a16="http://schemas.microsoft.com/office/drawing/2014/main" id="{42A0C581-BD77-FA49-DE40-79FDBAFAE789}"/>
              </a:ext>
            </a:extLst>
          </p:cNvPr>
          <p:cNvCxnSpPr>
            <a:cxnSpLocks/>
          </p:cNvCxnSpPr>
          <p:nvPr/>
        </p:nvCxnSpPr>
        <p:spPr>
          <a:xfrm flipH="1">
            <a:off x="1493094" y="2995750"/>
            <a:ext cx="2022325" cy="101354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8F47749E-4C77-7485-9E30-2103782C1FDC}"/>
              </a:ext>
            </a:extLst>
          </p:cNvPr>
          <p:cNvCxnSpPr>
            <a:cxnSpLocks/>
          </p:cNvCxnSpPr>
          <p:nvPr/>
        </p:nvCxnSpPr>
        <p:spPr>
          <a:xfrm flipH="1">
            <a:off x="1493094" y="2977662"/>
            <a:ext cx="1050814" cy="240403"/>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 name="Picture 2" descr="Virtual Horizon BUAP">
            <a:extLst>
              <a:ext uri="{FF2B5EF4-FFF2-40B4-BE49-F238E27FC236}">
                <a16:creationId xmlns:a16="http://schemas.microsoft.com/office/drawing/2014/main" id="{6183491D-74D9-6636-C768-CA0D6ACDDD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0874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7" name="Imagen 6">
            <a:extLst>
              <a:ext uri="{FF2B5EF4-FFF2-40B4-BE49-F238E27FC236}">
                <a16:creationId xmlns:a16="http://schemas.microsoft.com/office/drawing/2014/main" id="{0029E185-248C-62D2-5F96-B585ADD289B3}"/>
              </a:ext>
            </a:extLst>
          </p:cNvPr>
          <p:cNvPicPr>
            <a:picLocks noChangeAspect="1"/>
          </p:cNvPicPr>
          <p:nvPr/>
        </p:nvPicPr>
        <p:blipFill>
          <a:blip r:embed="rId3"/>
          <a:stretch>
            <a:fillRect/>
          </a:stretch>
        </p:blipFill>
        <p:spPr>
          <a:xfrm>
            <a:off x="3299214" y="2613490"/>
            <a:ext cx="3537582" cy="2293995"/>
          </a:xfrm>
          <a:prstGeom prst="rect">
            <a:avLst/>
          </a:prstGeom>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Simple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lineal simple?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5. </a:t>
            </a:r>
            <a:r>
              <a:rPr lang="es-ES" sz="1600" dirty="0">
                <a:solidFill>
                  <a:srgbClr val="EAFEE8"/>
                </a:solidFill>
                <a:latin typeface="Fira Sans Condensed Light" panose="020B0604020202020204" charset="0"/>
                <a:cs typeface="Times New Roman" panose="02020603050405020304" pitchFamily="18" charset="0"/>
              </a:rPr>
              <a:t>Se grafican las predicciones obtenidas para compararlas con los valores reales:  </a:t>
            </a:r>
          </a:p>
        </p:txBody>
      </p:sp>
      <p:sp>
        <p:nvSpPr>
          <p:cNvPr id="12" name="Google Shape;1603;p42">
            <a:extLst>
              <a:ext uri="{FF2B5EF4-FFF2-40B4-BE49-F238E27FC236}">
                <a16:creationId xmlns:a16="http://schemas.microsoft.com/office/drawing/2014/main" id="{912973FF-5F94-8839-0FD6-D066373F3A65}"/>
              </a:ext>
            </a:extLst>
          </p:cNvPr>
          <p:cNvSpPr txBox="1"/>
          <p:nvPr/>
        </p:nvSpPr>
        <p:spPr>
          <a:xfrm>
            <a:off x="1062308" y="2799168"/>
            <a:ext cx="1540565" cy="581998"/>
          </a:xfrm>
          <a:prstGeom prst="rect">
            <a:avLst/>
          </a:prstGeom>
          <a:noFill/>
          <a:ln>
            <a:noFill/>
          </a:ln>
        </p:spPr>
        <p:txBody>
          <a:bodyPr spcFirstLastPara="1" wrap="square" lIns="91425" tIns="182875" rIns="91425" bIns="0" anchor="t" anchorCtr="0">
            <a:noAutofit/>
          </a:bodyPr>
          <a:lstStyle/>
          <a:p>
            <a:pPr algn="ctr"/>
            <a:r>
              <a:rPr lang="es-ES" sz="1600" dirty="0">
                <a:solidFill>
                  <a:srgbClr val="FF0000"/>
                </a:solidFill>
                <a:latin typeface="Fira Sans Condensed Light" panose="020B0604020202020204" charset="0"/>
                <a:cs typeface="Times New Roman" panose="02020603050405020304" pitchFamily="18" charset="0"/>
              </a:rPr>
              <a:t>Predicciones obtenidas</a:t>
            </a:r>
          </a:p>
        </p:txBody>
      </p:sp>
      <p:sp>
        <p:nvSpPr>
          <p:cNvPr id="15" name="Google Shape;1603;p42">
            <a:extLst>
              <a:ext uri="{FF2B5EF4-FFF2-40B4-BE49-F238E27FC236}">
                <a16:creationId xmlns:a16="http://schemas.microsoft.com/office/drawing/2014/main" id="{9F06FEF4-A1E7-E56B-891D-8CAE7AFB4C63}"/>
              </a:ext>
            </a:extLst>
          </p:cNvPr>
          <p:cNvSpPr txBox="1"/>
          <p:nvPr/>
        </p:nvSpPr>
        <p:spPr>
          <a:xfrm>
            <a:off x="859575" y="3803782"/>
            <a:ext cx="1946030" cy="786123"/>
          </a:xfrm>
          <a:prstGeom prst="rect">
            <a:avLst/>
          </a:prstGeom>
          <a:noFill/>
          <a:ln>
            <a:noFill/>
          </a:ln>
        </p:spPr>
        <p:txBody>
          <a:bodyPr spcFirstLastPara="1" wrap="square" lIns="91425" tIns="182875" rIns="91425" bIns="0" anchor="t" anchorCtr="0">
            <a:noAutofit/>
          </a:bodyPr>
          <a:lstStyle/>
          <a:p>
            <a:pPr algn="ctr"/>
            <a:r>
              <a:rPr lang="es-ES" sz="1600" dirty="0">
                <a:solidFill>
                  <a:srgbClr val="00B0F0"/>
                </a:solidFill>
                <a:latin typeface="Fira Sans Condensed Light" panose="020B0604020202020204" charset="0"/>
                <a:cs typeface="Times New Roman" panose="02020603050405020304" pitchFamily="18" charset="0"/>
              </a:rPr>
              <a:t>Valores reales</a:t>
            </a:r>
          </a:p>
        </p:txBody>
      </p:sp>
      <p:pic>
        <p:nvPicPr>
          <p:cNvPr id="2" name="Picture 2" descr="Virtual Horizon BUAP">
            <a:extLst>
              <a:ext uri="{FF2B5EF4-FFF2-40B4-BE49-F238E27FC236}">
                <a16:creationId xmlns:a16="http://schemas.microsoft.com/office/drawing/2014/main" id="{D4473CDD-BFA9-5EF7-99AE-60EE770692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8789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24578" name="Picture 2" descr="Qué es un Modelo de Analítica de Datos? - Northware"/>
          <p:cNvPicPr>
            <a:picLocks noChangeAspect="1" noChangeArrowheads="1"/>
          </p:cNvPicPr>
          <p:nvPr/>
        </p:nvPicPr>
        <p:blipFill>
          <a:blip r:embed="rId3"/>
          <a:srcRect/>
          <a:stretch>
            <a:fillRect/>
          </a:stretch>
        </p:blipFill>
        <p:spPr bwMode="auto">
          <a:xfrm>
            <a:off x="288235" y="1749286"/>
            <a:ext cx="3965646" cy="1928191"/>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91F1C88C-6A24-28C0-4CBA-C67E35BCAF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349985" y="869059"/>
            <a:ext cx="6551558" cy="572700"/>
          </a:xfrm>
          <a:prstGeom prst="rect">
            <a:avLst/>
          </a:prstGeom>
        </p:spPr>
        <p:txBody>
          <a:bodyPr spcFirstLastPara="1" wrap="square" lIns="91425" tIns="91425" rIns="91425" bIns="91425" anchor="t" anchorCtr="0">
            <a:noAutofit/>
          </a:bodyPr>
          <a:lstStyle/>
          <a:p>
            <a:pPr lvl="0"/>
            <a:r>
              <a:rPr lang="en" dirty="0"/>
              <a:t>Coeficiente de Correlación de Pearson</a:t>
            </a:r>
            <a:endParaRPr dirty="0"/>
          </a:p>
        </p:txBody>
      </p:sp>
      <p:sp>
        <p:nvSpPr>
          <p:cNvPr id="17" name="Google Shape;1603;p42"/>
          <p:cNvSpPr txBox="1"/>
          <p:nvPr/>
        </p:nvSpPr>
        <p:spPr>
          <a:xfrm>
            <a:off x="1371644" y="1523281"/>
            <a:ext cx="7108328" cy="947781"/>
          </a:xfrm>
          <a:prstGeom prst="rect">
            <a:avLst/>
          </a:prstGeom>
          <a:noFill/>
          <a:ln>
            <a:noFill/>
          </a:ln>
        </p:spPr>
        <p:txBody>
          <a:bodyPr spcFirstLastPara="1" wrap="square" lIns="91425" tIns="182875" rIns="91425" bIns="0" anchor="t" anchorCtr="0">
            <a:noAutofit/>
          </a:bodyPr>
          <a:lstStyle/>
          <a:p>
            <a:pPr algn="just">
              <a:spcAft>
                <a:spcPts val="1600"/>
              </a:spcAft>
            </a:pPr>
            <a:r>
              <a:rPr lang="es-ES" sz="1600" dirty="0">
                <a:solidFill>
                  <a:schemeClr val="tx2"/>
                </a:solidFill>
                <a:latin typeface="Fira Sans Condensed Light" panose="020B0604020202020204" charset="0"/>
              </a:rPr>
              <a:t>El coeficiente de correlación de </a:t>
            </a:r>
            <a:r>
              <a:rPr lang="es-ES" sz="1600" dirty="0" err="1">
                <a:solidFill>
                  <a:schemeClr val="tx2"/>
                </a:solidFill>
                <a:latin typeface="Fira Sans Condensed Light" panose="020B0604020202020204" charset="0"/>
              </a:rPr>
              <a:t>Pearson</a:t>
            </a:r>
            <a:r>
              <a:rPr lang="es-ES" sz="1600" dirty="0">
                <a:solidFill>
                  <a:schemeClr val="tx2"/>
                </a:solidFill>
                <a:latin typeface="Fira Sans Condensed Light" panose="020B0604020202020204" charset="0"/>
              </a:rPr>
              <a:t> (</a:t>
            </a:r>
            <a:r>
              <a:rPr lang="es-ES" sz="1600" b="1" dirty="0">
                <a:solidFill>
                  <a:schemeClr val="tx2"/>
                </a:solidFill>
                <a:latin typeface="Fira Sans Condensed Light" panose="020B0604020202020204" charset="0"/>
              </a:rPr>
              <a:t>R</a:t>
            </a:r>
            <a:r>
              <a:rPr lang="es-ES" sz="1600" dirty="0">
                <a:solidFill>
                  <a:schemeClr val="tx2"/>
                </a:solidFill>
                <a:latin typeface="Fira Sans Condensed Light" panose="020B0604020202020204" charset="0"/>
              </a:rPr>
              <a:t>) es una prueba estadística que permite analizar la relación entre dos variables medidas en un nivel por intervalos o de razón </a:t>
            </a:r>
            <a:r>
              <a:rPr lang="es-ES" sz="1600" dirty="0" err="1">
                <a:solidFill>
                  <a:schemeClr val="tx2"/>
                </a:solidFill>
                <a:latin typeface="Fira Sans Condensed Light" panose="020B0604020202020204" charset="0"/>
              </a:rPr>
              <a:t>Pearson</a:t>
            </a:r>
            <a:r>
              <a:rPr lang="es-ES" sz="1600" dirty="0">
                <a:solidFill>
                  <a:schemeClr val="tx2"/>
                </a:solidFill>
                <a:latin typeface="Fira Sans Condensed Light" panose="020B0604020202020204" charset="0"/>
              </a:rPr>
              <a:t>. </a:t>
            </a:r>
          </a:p>
          <a:p>
            <a:pPr algn="just">
              <a:spcAft>
                <a:spcPts val="1600"/>
              </a:spcAft>
            </a:pPr>
            <a:endParaRPr lang="es-ES" dirty="0">
              <a:solidFill>
                <a:schemeClr val="tx2"/>
              </a:solidFill>
              <a:latin typeface="Fira Sans Condensed Light" panose="020B0604020202020204" charset="0"/>
            </a:endParaRPr>
          </a:p>
          <a:p>
            <a:pPr algn="just">
              <a:spcAft>
                <a:spcPts val="1600"/>
              </a:spcAft>
            </a:pPr>
            <a:endParaRPr lang="en-US" dirty="0">
              <a:solidFill>
                <a:schemeClr val="tx2"/>
              </a:solidFill>
              <a:latin typeface="Fira Sans Condensed Light" panose="020B0604020202020204" charset="0"/>
            </a:endParaRPr>
          </a:p>
          <a:p>
            <a:pPr algn="just"/>
            <a:endParaRPr lang="en-US" dirty="0">
              <a:solidFill>
                <a:schemeClr val="accent4"/>
              </a:solidFill>
              <a:latin typeface="Fira Sans Condensed Light" panose="020B0604020202020204" charset="0"/>
              <a:cs typeface="Times New Roman" panose="02020603050405020304" pitchFamily="18" charset="0"/>
            </a:endParaRPr>
          </a:p>
          <a:p>
            <a:pPr lvl="0">
              <a:spcAft>
                <a:spcPts val="1600"/>
              </a:spcAft>
            </a:pPr>
            <a:endParaRPr lang="es-ES" dirty="0">
              <a:solidFill>
                <a:srgbClr val="F3F3F3"/>
              </a:solidFill>
              <a:latin typeface="Fira Sans Condensed Light"/>
              <a:ea typeface="Fira Sans Condensed Light"/>
              <a:cs typeface="Fira Sans Condensed Light"/>
              <a:sym typeface="Fira Sans Condensed Light"/>
            </a:endParaRPr>
          </a:p>
        </p:txBody>
      </p:sp>
      <p:grpSp>
        <p:nvGrpSpPr>
          <p:cNvPr id="2" name="Google Shape;1605;p42"/>
          <p:cNvGrpSpPr/>
          <p:nvPr/>
        </p:nvGrpSpPr>
        <p:grpSpPr>
          <a:xfrm>
            <a:off x="619933" y="1707476"/>
            <a:ext cx="635477" cy="633411"/>
            <a:chOff x="6039282" y="1042577"/>
            <a:chExt cx="734315" cy="731929"/>
          </a:xfrm>
        </p:grpSpPr>
        <p:sp>
          <p:nvSpPr>
            <p:cNvPr id="19" name="Google Shape;1606;p42"/>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607;p42"/>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608;p42"/>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609;p42"/>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610;p42"/>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611;p42"/>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612;p42"/>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613;p42"/>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614;p42"/>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615;p42"/>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616;p42"/>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617;p42"/>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618;p42"/>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619;p42"/>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620;p42"/>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621;p42"/>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622;p42"/>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623;p42"/>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624;p42"/>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625;p42"/>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626;p42"/>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3" name="Google Shape;682;p35"/>
          <p:cNvSpPr txBox="1">
            <a:spLocks noGrp="1"/>
          </p:cNvSpPr>
          <p:nvPr>
            <p:ph type="title" idx="15"/>
          </p:nvPr>
        </p:nvSpPr>
        <p:spPr>
          <a:xfrm>
            <a:off x="328209" y="2806763"/>
            <a:ext cx="6551558" cy="572700"/>
          </a:xfrm>
          <a:prstGeom prst="rect">
            <a:avLst/>
          </a:prstGeom>
        </p:spPr>
        <p:txBody>
          <a:bodyPr spcFirstLastPara="1" wrap="square" lIns="91425" tIns="91425" rIns="91425" bIns="91425" anchor="t" anchorCtr="0">
            <a:noAutofit/>
          </a:bodyPr>
          <a:lstStyle/>
          <a:p>
            <a:pPr lvl="0"/>
            <a:r>
              <a:rPr lang="en" dirty="0"/>
              <a:t>Coeficiente de Determinación</a:t>
            </a:r>
            <a:endParaRPr dirty="0"/>
          </a:p>
        </p:txBody>
      </p:sp>
      <p:sp>
        <p:nvSpPr>
          <p:cNvPr id="45" name="Google Shape;1603;p42"/>
          <p:cNvSpPr txBox="1"/>
          <p:nvPr/>
        </p:nvSpPr>
        <p:spPr>
          <a:xfrm>
            <a:off x="1349868" y="3460985"/>
            <a:ext cx="7108328" cy="947781"/>
          </a:xfrm>
          <a:prstGeom prst="rect">
            <a:avLst/>
          </a:prstGeom>
          <a:noFill/>
          <a:ln>
            <a:noFill/>
          </a:ln>
        </p:spPr>
        <p:txBody>
          <a:bodyPr spcFirstLastPara="1" wrap="square" lIns="91425" tIns="182875" rIns="91425" bIns="0" anchor="t" anchorCtr="0">
            <a:noAutofit/>
          </a:bodyPr>
          <a:lstStyle/>
          <a:p>
            <a:pPr algn="just">
              <a:spcAft>
                <a:spcPts val="1600"/>
              </a:spcAft>
            </a:pPr>
            <a:r>
              <a:rPr lang="es-ES" sz="1600" dirty="0">
                <a:solidFill>
                  <a:schemeClr val="tx2"/>
                </a:solidFill>
                <a:latin typeface="Fira Sans Condensed Light" panose="020B0604020202020204" charset="0"/>
              </a:rPr>
              <a:t>El coeficiente de determinación (</a:t>
            </a:r>
            <a:r>
              <a:rPr lang="es-ES" sz="1600" b="1" dirty="0">
                <a:solidFill>
                  <a:schemeClr val="tx2"/>
                </a:solidFill>
                <a:latin typeface="Fira Sans Condensed Light" panose="020B0604020202020204" charset="0"/>
              </a:rPr>
              <a:t>R cuadrado</a:t>
            </a:r>
            <a:r>
              <a:rPr lang="es-ES" sz="1600" dirty="0">
                <a:solidFill>
                  <a:schemeClr val="tx2"/>
                </a:solidFill>
                <a:latin typeface="Fira Sans Condensed Light" panose="020B0604020202020204" charset="0"/>
              </a:rPr>
              <a:t>) indica la cantidad proporcional de variación en la variable de respuesta y, explicada según las variables independientes X en el modelo de regresión lineal. Cuanto mayor sea el R cuadrado, mayor será la variabilidad explicada por el modelo de regresión lineal.. </a:t>
            </a:r>
          </a:p>
          <a:p>
            <a:pPr algn="just">
              <a:spcAft>
                <a:spcPts val="1600"/>
              </a:spcAft>
            </a:pPr>
            <a:endParaRPr lang="es-ES" dirty="0">
              <a:solidFill>
                <a:schemeClr val="tx2"/>
              </a:solidFill>
              <a:latin typeface="Fira Sans Condensed Light" panose="020B0604020202020204" charset="0"/>
            </a:endParaRPr>
          </a:p>
          <a:p>
            <a:pPr algn="just">
              <a:spcAft>
                <a:spcPts val="1600"/>
              </a:spcAft>
            </a:pPr>
            <a:endParaRPr lang="en-US" dirty="0">
              <a:solidFill>
                <a:schemeClr val="tx2"/>
              </a:solidFill>
              <a:latin typeface="Fira Sans Condensed Light" panose="020B0604020202020204" charset="0"/>
            </a:endParaRPr>
          </a:p>
          <a:p>
            <a:pPr algn="just"/>
            <a:endParaRPr lang="en-US" dirty="0">
              <a:solidFill>
                <a:schemeClr val="accent4"/>
              </a:solidFill>
              <a:latin typeface="Fira Sans Condensed Light" panose="020B0604020202020204" charset="0"/>
              <a:cs typeface="Times New Roman" panose="02020603050405020304" pitchFamily="18" charset="0"/>
            </a:endParaRPr>
          </a:p>
          <a:p>
            <a:pPr lvl="0">
              <a:spcAft>
                <a:spcPts val="1600"/>
              </a:spcAft>
            </a:pPr>
            <a:endParaRPr lang="es-ES" dirty="0">
              <a:solidFill>
                <a:srgbClr val="F3F3F3"/>
              </a:solidFill>
              <a:latin typeface="Fira Sans Condensed Light"/>
              <a:ea typeface="Fira Sans Condensed Light"/>
              <a:cs typeface="Fira Sans Condensed Light"/>
              <a:sym typeface="Fira Sans Condensed Light"/>
            </a:endParaRPr>
          </a:p>
        </p:txBody>
      </p:sp>
      <p:grpSp>
        <p:nvGrpSpPr>
          <p:cNvPr id="51" name="Google Shape;1605;p42"/>
          <p:cNvGrpSpPr/>
          <p:nvPr/>
        </p:nvGrpSpPr>
        <p:grpSpPr>
          <a:xfrm>
            <a:off x="598157" y="3645180"/>
            <a:ext cx="635477" cy="633411"/>
            <a:chOff x="6039282" y="1042577"/>
            <a:chExt cx="734315" cy="731929"/>
          </a:xfrm>
        </p:grpSpPr>
        <p:sp>
          <p:nvSpPr>
            <p:cNvPr id="52" name="Google Shape;1606;p42"/>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607;p42"/>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608;p42"/>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1609;p42"/>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610;p42"/>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611;p42"/>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612;p42"/>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613;p42"/>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1614;p42"/>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1615;p42"/>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1616;p42"/>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1617;p42"/>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1618;p42"/>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1619;p42"/>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1620;p42"/>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1621;p42"/>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1622;p42"/>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1623;p42"/>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1624;p42"/>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1625;p42"/>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1626;p42"/>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3" name="Picture 2" descr="Virtual Horizon BUAP">
            <a:extLst>
              <a:ext uri="{FF2B5EF4-FFF2-40B4-BE49-F238E27FC236}">
                <a16:creationId xmlns:a16="http://schemas.microsoft.com/office/drawing/2014/main" id="{859F9B8B-39EA-B54B-83E8-4CC74BB812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9658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349985" y="662225"/>
            <a:ext cx="3579758" cy="572700"/>
          </a:xfrm>
          <a:prstGeom prst="rect">
            <a:avLst/>
          </a:prstGeom>
        </p:spPr>
        <p:txBody>
          <a:bodyPr spcFirstLastPara="1" wrap="square" lIns="91425" tIns="91425" rIns="91425" bIns="91425" anchor="t" anchorCtr="0">
            <a:noAutofit/>
          </a:bodyPr>
          <a:lstStyle/>
          <a:p>
            <a:pPr lvl="0"/>
            <a:r>
              <a:rPr lang="en" dirty="0"/>
              <a:t>Escala de Correlación</a:t>
            </a:r>
            <a:endParaRPr dirty="0"/>
          </a:p>
        </p:txBody>
      </p:sp>
      <p:sp>
        <p:nvSpPr>
          <p:cNvPr id="17" name="Google Shape;1603;p42"/>
          <p:cNvSpPr txBox="1"/>
          <p:nvPr/>
        </p:nvSpPr>
        <p:spPr>
          <a:xfrm>
            <a:off x="1382529" y="1120505"/>
            <a:ext cx="7108328" cy="633300"/>
          </a:xfrm>
          <a:prstGeom prst="rect">
            <a:avLst/>
          </a:prstGeom>
          <a:noFill/>
          <a:ln>
            <a:noFill/>
          </a:ln>
        </p:spPr>
        <p:txBody>
          <a:bodyPr spcFirstLastPara="1" wrap="square" lIns="91425" tIns="182875" rIns="91425" bIns="0" anchor="t" anchorCtr="0">
            <a:noAutofit/>
          </a:bodyPr>
          <a:lstStyle/>
          <a:p>
            <a:pPr algn="just">
              <a:spcAft>
                <a:spcPts val="1600"/>
              </a:spcAft>
            </a:pPr>
            <a:r>
              <a:rPr lang="es-ES" dirty="0">
                <a:solidFill>
                  <a:schemeClr val="tx2"/>
                </a:solidFill>
                <a:latin typeface="Fira Sans Condensed Light" panose="020B0604020202020204" charset="0"/>
              </a:rPr>
              <a:t>El coeficiente puede variar de -1 a 1, donde el signo indica la dirección de la correlación y el valor numérico, la magnitud de la correlación. En este contexto se resumen algunos criterios de interpretación:</a:t>
            </a:r>
          </a:p>
          <a:p>
            <a:pPr algn="just">
              <a:spcAft>
                <a:spcPts val="1600"/>
              </a:spcAft>
            </a:pPr>
            <a:endParaRPr lang="es-ES" dirty="0">
              <a:solidFill>
                <a:schemeClr val="tx2"/>
              </a:solidFill>
              <a:latin typeface="Fira Sans Condensed Light" panose="020B0604020202020204" charset="0"/>
            </a:endParaRPr>
          </a:p>
          <a:p>
            <a:pPr algn="just">
              <a:spcAft>
                <a:spcPts val="1600"/>
              </a:spcAft>
            </a:pPr>
            <a:endParaRPr lang="en-US" dirty="0">
              <a:solidFill>
                <a:schemeClr val="tx2"/>
              </a:solidFill>
              <a:latin typeface="Fira Sans Condensed Light" panose="020B0604020202020204" charset="0"/>
            </a:endParaRPr>
          </a:p>
          <a:p>
            <a:pPr algn="just"/>
            <a:endParaRPr lang="en-US" dirty="0">
              <a:solidFill>
                <a:schemeClr val="accent4"/>
              </a:solidFill>
              <a:latin typeface="Fira Sans Condensed Light" panose="020B0604020202020204" charset="0"/>
              <a:cs typeface="Times New Roman" panose="02020603050405020304" pitchFamily="18" charset="0"/>
            </a:endParaRPr>
          </a:p>
          <a:p>
            <a:pPr lvl="0">
              <a:spcAft>
                <a:spcPts val="1600"/>
              </a:spcAft>
            </a:pPr>
            <a:endParaRPr lang="es-ES" dirty="0">
              <a:solidFill>
                <a:srgbClr val="F3F3F3"/>
              </a:solidFill>
              <a:latin typeface="Fira Sans Condensed Light"/>
              <a:ea typeface="Fira Sans Condensed Light"/>
              <a:cs typeface="Fira Sans Condensed Light"/>
              <a:sym typeface="Fira Sans Condensed Light"/>
            </a:endParaRPr>
          </a:p>
        </p:txBody>
      </p:sp>
      <p:grpSp>
        <p:nvGrpSpPr>
          <p:cNvPr id="2" name="Google Shape;1605;p42"/>
          <p:cNvGrpSpPr/>
          <p:nvPr/>
        </p:nvGrpSpPr>
        <p:grpSpPr>
          <a:xfrm>
            <a:off x="619933" y="1326466"/>
            <a:ext cx="635477" cy="633411"/>
            <a:chOff x="6039282" y="1042577"/>
            <a:chExt cx="734315" cy="731929"/>
          </a:xfrm>
        </p:grpSpPr>
        <p:sp>
          <p:nvSpPr>
            <p:cNvPr id="19" name="Google Shape;1606;p42"/>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607;p42"/>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608;p42"/>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609;p42"/>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610;p42"/>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611;p42"/>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612;p42"/>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613;p42"/>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614;p42"/>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615;p42"/>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616;p42"/>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617;p42"/>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618;p42"/>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619;p42"/>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620;p42"/>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621;p42"/>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622;p42"/>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623;p42"/>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624;p42"/>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625;p42"/>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626;p42"/>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aphicFrame>
        <p:nvGraphicFramePr>
          <p:cNvPr id="40" name="Google Shape;8935;p54"/>
          <p:cNvGraphicFramePr/>
          <p:nvPr/>
        </p:nvGraphicFramePr>
        <p:xfrm>
          <a:off x="1778845" y="2002062"/>
          <a:ext cx="2814212" cy="3108780"/>
        </p:xfrm>
        <a:graphic>
          <a:graphicData uri="http://schemas.openxmlformats.org/drawingml/2006/table">
            <a:tbl>
              <a:tblPr>
                <a:noFill/>
                <a:tableStyleId>{95E397FE-706D-4E7D-AA01-638484C1D090}</a:tableStyleId>
              </a:tblPr>
              <a:tblGrid>
                <a:gridCol w="671073">
                  <a:extLst>
                    <a:ext uri="{9D8B030D-6E8A-4147-A177-3AD203B41FA5}">
                      <a16:colId xmlns:a16="http://schemas.microsoft.com/office/drawing/2014/main" val="20000"/>
                    </a:ext>
                  </a:extLst>
                </a:gridCol>
                <a:gridCol w="2143139">
                  <a:extLst>
                    <a:ext uri="{9D8B030D-6E8A-4147-A177-3AD203B41FA5}">
                      <a16:colId xmlns:a16="http://schemas.microsoft.com/office/drawing/2014/main" val="20001"/>
                    </a:ext>
                  </a:extLst>
                </a:gridCol>
              </a:tblGrid>
              <a:tr h="311388">
                <a:tc>
                  <a:txBody>
                    <a:bodyPr/>
                    <a:lstStyle/>
                    <a:p>
                      <a:pPr marL="0" lvl="0" indent="0" algn="l" rtl="0">
                        <a:spcBef>
                          <a:spcPts val="0"/>
                        </a:spcBef>
                        <a:spcAft>
                          <a:spcPts val="0"/>
                        </a:spcAft>
                        <a:buNone/>
                      </a:pPr>
                      <a:r>
                        <a:rPr lang="en-US" sz="1200" dirty="0">
                          <a:solidFill>
                            <a:srgbClr val="FF0000"/>
                          </a:solidFill>
                          <a:latin typeface="Fira Sans Condensed Light" panose="020B0604020202020204" charset="0"/>
                        </a:rPr>
                        <a:t>-1</a:t>
                      </a:r>
                      <a:endParaRPr sz="1200" dirty="0">
                        <a:solidFill>
                          <a:srgbClr val="FF000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lvl="0" indent="0" algn="l" rtl="0">
                        <a:spcBef>
                          <a:spcPts val="0"/>
                        </a:spcBef>
                        <a:spcAft>
                          <a:spcPts val="0"/>
                        </a:spcAft>
                        <a:buNone/>
                      </a:pPr>
                      <a:r>
                        <a:rPr lang="es-ES" sz="1200" dirty="0">
                          <a:solidFill>
                            <a:schemeClr val="tx2"/>
                          </a:solidFill>
                          <a:latin typeface="Fira Sans Condensed Light" panose="020B0604020202020204" charset="0"/>
                        </a:rPr>
                        <a:t>Correlación negativa perfecta</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0"/>
                  </a:ext>
                </a:extLst>
              </a:tr>
              <a:tr h="467095">
                <a:tc>
                  <a:txBody>
                    <a:bodyPr/>
                    <a:lstStyle/>
                    <a:p>
                      <a:pPr marL="0" lvl="0" indent="0" algn="l" rtl="0">
                        <a:spcBef>
                          <a:spcPts val="0"/>
                        </a:spcBef>
                        <a:spcAft>
                          <a:spcPts val="0"/>
                        </a:spcAft>
                        <a:buNone/>
                      </a:pPr>
                      <a:r>
                        <a:rPr lang="en-US" sz="1200" dirty="0">
                          <a:solidFill>
                            <a:srgbClr val="FF0000"/>
                          </a:solidFill>
                          <a:latin typeface="Fira Sans Condensed Light" panose="020B0604020202020204" charset="0"/>
                        </a:rPr>
                        <a:t>-0,90</a:t>
                      </a:r>
                      <a:endParaRPr sz="1200" dirty="0">
                        <a:solidFill>
                          <a:srgbClr val="FF000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lvl="0" indent="0" algn="l" rtl="0">
                        <a:spcBef>
                          <a:spcPts val="0"/>
                        </a:spcBef>
                        <a:spcAft>
                          <a:spcPts val="0"/>
                        </a:spcAft>
                        <a:buNone/>
                      </a:pPr>
                      <a:r>
                        <a:rPr lang="es-ES" sz="1200" dirty="0">
                          <a:solidFill>
                            <a:schemeClr val="tx2"/>
                          </a:solidFill>
                          <a:latin typeface="Fira Sans Condensed Light" panose="020B0604020202020204" charset="0"/>
                        </a:rPr>
                        <a:t>Correlación negativa muy fuerte</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1"/>
                  </a:ext>
                </a:extLst>
              </a:tr>
              <a:tr h="622802">
                <a:tc>
                  <a:txBody>
                    <a:bodyPr/>
                    <a:lstStyle/>
                    <a:p>
                      <a:pPr marL="0" lvl="0" indent="0" algn="l" rtl="0">
                        <a:spcBef>
                          <a:spcPts val="0"/>
                        </a:spcBef>
                        <a:spcAft>
                          <a:spcPts val="0"/>
                        </a:spcAft>
                        <a:buNone/>
                      </a:pPr>
                      <a:r>
                        <a:rPr lang="en-US" sz="1200" dirty="0">
                          <a:solidFill>
                            <a:srgbClr val="FF0000"/>
                          </a:solidFill>
                          <a:latin typeface="Fira Sans Condensed Light" panose="020B0604020202020204" charset="0"/>
                        </a:rPr>
                        <a:t>-0,75</a:t>
                      </a:r>
                      <a:endParaRPr sz="1200" dirty="0">
                        <a:solidFill>
                          <a:srgbClr val="FF000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negativa considerable</a:t>
                      </a:r>
                    </a:p>
                    <a:p>
                      <a:pPr marL="0" lvl="0" indent="0" algn="l" rtl="0">
                        <a:spcBef>
                          <a:spcPts val="0"/>
                        </a:spcBef>
                        <a:spcAft>
                          <a:spcPts val="0"/>
                        </a:spcAft>
                        <a:buNone/>
                      </a:pPr>
                      <a:endParaRPr sz="1200" dirty="0">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2"/>
                  </a:ext>
                </a:extLst>
              </a:tr>
              <a:tr h="467095">
                <a:tc>
                  <a:txBody>
                    <a:bodyPr/>
                    <a:lstStyle/>
                    <a:p>
                      <a:pPr marL="0" lvl="0" indent="0" algn="l" rtl="0">
                        <a:spcBef>
                          <a:spcPts val="0"/>
                        </a:spcBef>
                        <a:spcAft>
                          <a:spcPts val="0"/>
                        </a:spcAft>
                        <a:buNone/>
                      </a:pPr>
                      <a:r>
                        <a:rPr lang="en-US" sz="1200" dirty="0">
                          <a:solidFill>
                            <a:srgbClr val="FF0000"/>
                          </a:solidFill>
                          <a:latin typeface="Fira Sans Condensed Light" panose="020B0604020202020204" charset="0"/>
                        </a:rPr>
                        <a:t>-0,50</a:t>
                      </a:r>
                      <a:endParaRPr sz="1200" dirty="0">
                        <a:solidFill>
                          <a:srgbClr val="FF000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negativa media</a:t>
                      </a:r>
                    </a:p>
                    <a:p>
                      <a:pPr marL="0" lvl="0" indent="0" algn="l" rtl="0">
                        <a:spcBef>
                          <a:spcPts val="0"/>
                        </a:spcBef>
                        <a:spcAft>
                          <a:spcPts val="0"/>
                        </a:spcAft>
                        <a:buNone/>
                      </a:pPr>
                      <a:endParaRPr sz="1200" dirty="0">
                        <a:latin typeface="Fira Sans Condensed Light" panose="020B0604020202020204" charset="0"/>
                      </a:endParaRP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3"/>
                  </a:ext>
                </a:extLst>
              </a:tr>
              <a:tr h="467095">
                <a:tc>
                  <a:txBody>
                    <a:bodyPr/>
                    <a:lstStyle/>
                    <a:p>
                      <a:pPr marL="0" lvl="0" indent="0" algn="l" rtl="0">
                        <a:spcBef>
                          <a:spcPts val="0"/>
                        </a:spcBef>
                        <a:spcAft>
                          <a:spcPts val="0"/>
                        </a:spcAft>
                        <a:buNone/>
                      </a:pPr>
                      <a:r>
                        <a:rPr lang="en-US" sz="1200" dirty="0">
                          <a:solidFill>
                            <a:srgbClr val="FF0000"/>
                          </a:solidFill>
                          <a:latin typeface="Fira Sans Condensed Light" panose="020B0604020202020204" charset="0"/>
                        </a:rPr>
                        <a:t>-0,10</a:t>
                      </a:r>
                      <a:endParaRPr sz="1200" dirty="0">
                        <a:solidFill>
                          <a:srgbClr val="FF000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negativa débil</a:t>
                      </a:r>
                    </a:p>
                    <a:p>
                      <a:pPr marL="0" lvl="0" indent="0" algn="l" rtl="0">
                        <a:spcBef>
                          <a:spcPts val="0"/>
                        </a:spcBef>
                        <a:spcAft>
                          <a:spcPts val="0"/>
                        </a:spcAft>
                        <a:buNone/>
                      </a:pPr>
                      <a:endParaRPr sz="1200" dirty="0">
                        <a:latin typeface="Fira Sans Condensed Light" panose="020B0604020202020204" charset="0"/>
                      </a:endParaRP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4"/>
                  </a:ext>
                </a:extLst>
              </a:tr>
              <a:tr h="311388">
                <a:tc>
                  <a:txBody>
                    <a:bodyPr/>
                    <a:lstStyle/>
                    <a:p>
                      <a:pPr marL="0" lvl="0" indent="0" algn="l" rtl="0">
                        <a:spcBef>
                          <a:spcPts val="0"/>
                        </a:spcBef>
                        <a:spcAft>
                          <a:spcPts val="0"/>
                        </a:spcAft>
                        <a:buNone/>
                      </a:pPr>
                      <a:r>
                        <a:rPr lang="en-US" sz="1200" dirty="0">
                          <a:solidFill>
                            <a:schemeClr val="tx2"/>
                          </a:solidFill>
                          <a:latin typeface="Fira Sans Condensed Light" panose="020B0604020202020204" charset="0"/>
                        </a:rPr>
                        <a:t>0</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nula</a:t>
                      </a: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aphicFrame>
        <p:nvGraphicFramePr>
          <p:cNvPr id="42" name="Google Shape;8935;p54"/>
          <p:cNvGraphicFramePr/>
          <p:nvPr/>
        </p:nvGraphicFramePr>
        <p:xfrm>
          <a:off x="4826762" y="2010191"/>
          <a:ext cx="2804845" cy="3071972"/>
        </p:xfrm>
        <a:graphic>
          <a:graphicData uri="http://schemas.openxmlformats.org/drawingml/2006/table">
            <a:tbl>
              <a:tblPr>
                <a:noFill/>
                <a:tableStyleId>{95E397FE-706D-4E7D-AA01-638484C1D090}</a:tableStyleId>
              </a:tblPr>
              <a:tblGrid>
                <a:gridCol w="668839">
                  <a:extLst>
                    <a:ext uri="{9D8B030D-6E8A-4147-A177-3AD203B41FA5}">
                      <a16:colId xmlns:a16="http://schemas.microsoft.com/office/drawing/2014/main" val="20000"/>
                    </a:ext>
                  </a:extLst>
                </a:gridCol>
                <a:gridCol w="2136006">
                  <a:extLst>
                    <a:ext uri="{9D8B030D-6E8A-4147-A177-3AD203B41FA5}">
                      <a16:colId xmlns:a16="http://schemas.microsoft.com/office/drawing/2014/main" val="20001"/>
                    </a:ext>
                  </a:extLst>
                </a:gridCol>
              </a:tblGrid>
              <a:tr h="441783">
                <a:tc>
                  <a:txBody>
                    <a:bodyPr/>
                    <a:lstStyle/>
                    <a:p>
                      <a:pPr marL="0" lvl="0" indent="0" algn="l" rtl="0">
                        <a:spcBef>
                          <a:spcPts val="0"/>
                        </a:spcBef>
                        <a:spcAft>
                          <a:spcPts val="0"/>
                        </a:spcAft>
                        <a:buNone/>
                      </a:pPr>
                      <a:r>
                        <a:rPr lang="en-US" sz="1200" dirty="0">
                          <a:solidFill>
                            <a:srgbClr val="00B0F0"/>
                          </a:solidFill>
                          <a:latin typeface="Fira Sans Condensed Light" panose="020B0604020202020204" charset="0"/>
                        </a:rPr>
                        <a:t>+1</a:t>
                      </a:r>
                      <a:endParaRPr sz="1200" dirty="0">
                        <a:solidFill>
                          <a:srgbClr val="00B0F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lvl="0" indent="0" algn="l" rtl="0">
                        <a:spcBef>
                          <a:spcPts val="0"/>
                        </a:spcBef>
                        <a:spcAft>
                          <a:spcPts val="0"/>
                        </a:spcAft>
                        <a:buNone/>
                      </a:pPr>
                      <a:r>
                        <a:rPr lang="es-ES" sz="1200" dirty="0">
                          <a:solidFill>
                            <a:schemeClr val="tx2"/>
                          </a:solidFill>
                          <a:latin typeface="Fira Sans Condensed Light" panose="020B0604020202020204" charset="0"/>
                        </a:rPr>
                        <a:t>Correlación positiva perfecta</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0"/>
                  </a:ext>
                </a:extLst>
              </a:tr>
              <a:tr h="662694">
                <a:tc>
                  <a:txBody>
                    <a:bodyPr/>
                    <a:lstStyle/>
                    <a:p>
                      <a:pPr marL="0" lvl="0" indent="0" algn="l" rtl="0">
                        <a:spcBef>
                          <a:spcPts val="0"/>
                        </a:spcBef>
                        <a:spcAft>
                          <a:spcPts val="0"/>
                        </a:spcAft>
                        <a:buNone/>
                      </a:pPr>
                      <a:r>
                        <a:rPr lang="en-US" sz="1200" dirty="0">
                          <a:solidFill>
                            <a:srgbClr val="00B0F0"/>
                          </a:solidFill>
                          <a:latin typeface="Fira Sans Condensed Light" panose="020B0604020202020204" charset="0"/>
                        </a:rPr>
                        <a:t>+0,90</a:t>
                      </a:r>
                      <a:endParaRPr sz="1200" dirty="0">
                        <a:solidFill>
                          <a:srgbClr val="00B0F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lvl="0" indent="0" algn="l" rtl="0">
                        <a:spcBef>
                          <a:spcPts val="0"/>
                        </a:spcBef>
                        <a:spcAft>
                          <a:spcPts val="0"/>
                        </a:spcAft>
                        <a:buNone/>
                      </a:pPr>
                      <a:r>
                        <a:rPr lang="es-ES" sz="1200" dirty="0">
                          <a:solidFill>
                            <a:schemeClr val="tx2"/>
                          </a:solidFill>
                          <a:latin typeface="Fira Sans Condensed Light" panose="020B0604020202020204" charset="0"/>
                        </a:rPr>
                        <a:t>Correlación positiva muy fuerte</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solidFill>
                        <a:srgbClr val="F2F2F2"/>
                      </a:solidFill>
                      <a:prstDash val="solid"/>
                      <a:round/>
                      <a:headEnd type="none" w="sm" len="sm"/>
                      <a:tailEnd type="none" w="sm" len="sm"/>
                    </a:lnB>
                  </a:tcPr>
                </a:tc>
                <a:extLst>
                  <a:ext uri="{0D108BD9-81ED-4DB2-BD59-A6C34878D82A}">
                    <a16:rowId xmlns:a16="http://schemas.microsoft.com/office/drawing/2014/main" val="10001"/>
                  </a:ext>
                </a:extLst>
              </a:tr>
              <a:tr h="662694">
                <a:tc>
                  <a:txBody>
                    <a:bodyPr/>
                    <a:lstStyle/>
                    <a:p>
                      <a:pPr marL="0" lvl="0" indent="0" algn="l" rtl="0">
                        <a:spcBef>
                          <a:spcPts val="0"/>
                        </a:spcBef>
                        <a:spcAft>
                          <a:spcPts val="0"/>
                        </a:spcAft>
                        <a:buNone/>
                      </a:pPr>
                      <a:r>
                        <a:rPr lang="en-US" sz="1200" dirty="0">
                          <a:solidFill>
                            <a:srgbClr val="00B0F0"/>
                          </a:solidFill>
                          <a:latin typeface="Fira Sans Condensed Light" panose="020B0604020202020204" charset="0"/>
                        </a:rPr>
                        <a:t>+0,75</a:t>
                      </a:r>
                      <a:endParaRPr sz="1200" dirty="0">
                        <a:solidFill>
                          <a:srgbClr val="00B0F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positiva considerable</a:t>
                      </a:r>
                    </a:p>
                  </a:txBody>
                  <a:tcPr marL="91425" marR="91425" marT="91425" marB="91425">
                    <a:lnL w="9525" cap="flat" cmpd="sng">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2"/>
                  </a:ext>
                </a:extLst>
              </a:tr>
              <a:tr h="441783">
                <a:tc>
                  <a:txBody>
                    <a:bodyPr/>
                    <a:lstStyle/>
                    <a:p>
                      <a:pPr marL="0" lvl="0" indent="0" algn="l" rtl="0">
                        <a:spcBef>
                          <a:spcPts val="0"/>
                        </a:spcBef>
                        <a:spcAft>
                          <a:spcPts val="0"/>
                        </a:spcAft>
                        <a:buNone/>
                      </a:pPr>
                      <a:r>
                        <a:rPr lang="en-US" sz="1200" dirty="0">
                          <a:solidFill>
                            <a:srgbClr val="00B0F0"/>
                          </a:solidFill>
                          <a:latin typeface="Fira Sans Condensed Light" panose="020B0604020202020204" charset="0"/>
                        </a:rPr>
                        <a:t>+0,50</a:t>
                      </a:r>
                      <a:endParaRPr sz="1200" dirty="0">
                        <a:solidFill>
                          <a:srgbClr val="00B0F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positiva media</a:t>
                      </a: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3"/>
                  </a:ext>
                </a:extLst>
              </a:tr>
              <a:tr h="441783">
                <a:tc>
                  <a:txBody>
                    <a:bodyPr/>
                    <a:lstStyle/>
                    <a:p>
                      <a:pPr marL="0" lvl="0" indent="0" algn="l" rtl="0">
                        <a:spcBef>
                          <a:spcPts val="0"/>
                        </a:spcBef>
                        <a:spcAft>
                          <a:spcPts val="0"/>
                        </a:spcAft>
                        <a:buNone/>
                      </a:pPr>
                      <a:r>
                        <a:rPr lang="en-US" sz="1200" dirty="0">
                          <a:solidFill>
                            <a:srgbClr val="00B0F0"/>
                          </a:solidFill>
                          <a:latin typeface="Fira Sans Condensed Light" panose="020B0604020202020204" charset="0"/>
                        </a:rPr>
                        <a:t>+0,10</a:t>
                      </a:r>
                      <a:endParaRPr sz="1200" dirty="0">
                        <a:solidFill>
                          <a:srgbClr val="00B0F0"/>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positiva débil</a:t>
                      </a: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4"/>
                  </a:ext>
                </a:extLst>
              </a:tr>
              <a:tr h="421235">
                <a:tc>
                  <a:txBody>
                    <a:bodyPr/>
                    <a:lstStyle/>
                    <a:p>
                      <a:pPr marL="0" lvl="0" indent="0" algn="l" rtl="0">
                        <a:spcBef>
                          <a:spcPts val="0"/>
                        </a:spcBef>
                        <a:spcAft>
                          <a:spcPts val="0"/>
                        </a:spcAft>
                        <a:buNone/>
                      </a:pPr>
                      <a:r>
                        <a:rPr lang="en-US" sz="1200" dirty="0">
                          <a:solidFill>
                            <a:schemeClr val="tx2"/>
                          </a:solidFill>
                          <a:latin typeface="Fira Sans Condensed Light" panose="020B0604020202020204" charset="0"/>
                        </a:rPr>
                        <a:t>0</a:t>
                      </a:r>
                      <a:endParaRPr sz="1200" dirty="0">
                        <a:solidFill>
                          <a:schemeClr val="tx2"/>
                        </a:solidFill>
                        <a:latin typeface="Fira Sans Condensed Light" panose="020B0604020202020204" charset="0"/>
                      </a:endParaRPr>
                    </a:p>
                  </a:txBody>
                  <a:tcPr marL="91425" marR="91425" marT="91425" marB="91425">
                    <a:lnL w="9525" cap="flat" cmpd="sng">
                      <a:solidFill>
                        <a:srgbClr val="F2F2F2"/>
                      </a:solidFill>
                      <a:prstDash val="solid"/>
                      <a:round/>
                      <a:headEnd type="none" w="sm" len="sm"/>
                      <a:tailEnd type="none" w="sm" len="sm"/>
                    </a:lnL>
                    <a:lnR w="9525" cap="flat" cmpd="sng" algn="ctr">
                      <a:solidFill>
                        <a:srgbClr val="F2F2F2"/>
                      </a:solidFill>
                      <a:prstDash val="solid"/>
                      <a:round/>
                      <a:headEnd type="none" w="sm" len="sm"/>
                      <a:tailEnd type="none" w="sm" len="sm"/>
                    </a:lnR>
                    <a:lnT w="9525" cap="flat" cmpd="sng" algn="ctr">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chemeClr val="tx2"/>
                          </a:solidFill>
                          <a:latin typeface="Fira Sans Condensed Light" panose="020B0604020202020204" charset="0"/>
                        </a:rPr>
                        <a:t>Correlación nula</a:t>
                      </a:r>
                    </a:p>
                  </a:txBody>
                  <a:tcPr marL="91425" marR="91425" marT="91425" marB="91425">
                    <a:lnL w="9525" cap="flat" cmpd="sng" algn="ctr">
                      <a:solidFill>
                        <a:srgbClr val="F2F2F2"/>
                      </a:solidFill>
                      <a:prstDash val="solid"/>
                      <a:round/>
                      <a:headEnd type="none" w="sm" len="sm"/>
                      <a:tailEnd type="none" w="sm" len="sm"/>
                    </a:lnL>
                    <a:lnR w="9525" cap="flat" cmpd="sng">
                      <a:solidFill>
                        <a:srgbClr val="F2F2F2"/>
                      </a:solidFill>
                      <a:prstDash val="solid"/>
                      <a:round/>
                      <a:headEnd type="none" w="sm" len="sm"/>
                      <a:tailEnd type="none" w="sm" len="sm"/>
                    </a:lnR>
                    <a:lnT w="9525" cap="flat" cmpd="sng">
                      <a:solidFill>
                        <a:srgbClr val="F2F2F2"/>
                      </a:solidFill>
                      <a:prstDash val="solid"/>
                      <a:round/>
                      <a:headEnd type="none" w="sm" len="sm"/>
                      <a:tailEnd type="none" w="sm" len="sm"/>
                    </a:lnT>
                    <a:lnB w="9525" cap="flat" cmpd="sng" algn="ctr">
                      <a:solidFill>
                        <a:srgbClr val="F2F2F2"/>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3" name="Picture 2" descr="Virtual Horizon BUAP">
            <a:extLst>
              <a:ext uri="{FF2B5EF4-FFF2-40B4-BE49-F238E27FC236}">
                <a16:creationId xmlns:a16="http://schemas.microsoft.com/office/drawing/2014/main" id="{9FC2EAB2-23E8-2920-25C2-48D4289C1A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1874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a:t>
            </a:r>
            <a:r>
              <a:rPr lang="es-ES" sz="3000" b="1" dirty="0">
                <a:solidFill>
                  <a:srgbClr val="F3F3F3"/>
                </a:solidFill>
                <a:latin typeface="Rajdhani"/>
                <a:ea typeface="Rajdhani"/>
                <a:cs typeface="Rajdhani"/>
                <a:sym typeface="Rajdhani"/>
              </a:rPr>
              <a:t>Múltiple</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373702" y="1867373"/>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la regresión Lineal Múltiple?</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436643" y="1920432"/>
            <a:ext cx="8333655" cy="478748"/>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La regresión lineal múltiple es la extensión de el modelo de regresión lineal simple. Este tipo de regresión puede utilizarse cuando queremos conocer la fuerza del efecto que las variables independientes tienen en una variable dependiente. Por ejemplo, el tiempo de revisión, la ansiedad de la prueba, la asistencia a clase y el género, ¿tiene algún efecto en el examen de rendimiento de los estudiantes?</a:t>
            </a:r>
          </a:p>
        </p:txBody>
      </p:sp>
      <p:pic>
        <p:nvPicPr>
          <p:cNvPr id="1026" name="Picture 2" descr="▷ Regresión Lineal Múltiple | 2022 | Web y Empresas">
            <a:extLst>
              <a:ext uri="{FF2B5EF4-FFF2-40B4-BE49-F238E27FC236}">
                <a16:creationId xmlns:a16="http://schemas.microsoft.com/office/drawing/2014/main" id="{D043EE15-F4FF-3A8D-1774-63F396B2E0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7082" y="3341471"/>
            <a:ext cx="1991115" cy="140637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Virtual Horizon BUAP">
            <a:extLst>
              <a:ext uri="{FF2B5EF4-FFF2-40B4-BE49-F238E27FC236}">
                <a16:creationId xmlns:a16="http://schemas.microsoft.com/office/drawing/2014/main" id="{0FD77FFC-6699-1E03-42F2-3F1EB3F9D2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947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Lineal </a:t>
            </a:r>
            <a:r>
              <a:rPr lang="es-ES" sz="3000" b="1" dirty="0">
                <a:solidFill>
                  <a:srgbClr val="F3F3F3"/>
                </a:solidFill>
                <a:latin typeface="Rajdhani"/>
                <a:ea typeface="Rajdhani"/>
                <a:cs typeface="Rajdhani"/>
                <a:sym typeface="Rajdhani"/>
              </a:rPr>
              <a:t>Múltiple</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Modelo matemático</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436643" y="1902107"/>
            <a:ext cx="8333655" cy="478748"/>
          </a:xfrm>
          <a:prstGeom prst="rect">
            <a:avLst/>
          </a:prstGeom>
          <a:noFill/>
          <a:ln>
            <a:noFill/>
          </a:ln>
        </p:spPr>
        <p:txBody>
          <a:bodyPr spcFirstLastPara="1" wrap="square" lIns="91425" tIns="182875" rIns="91425" bIns="0" anchor="t" anchorCtr="0">
            <a:noAutofit/>
          </a:bodyPr>
          <a:lstStyle/>
          <a:p>
            <a:pPr algn="just"/>
            <a:endParaRPr lang="es-ES" sz="1600" dirty="0">
              <a:solidFill>
                <a:srgbClr val="EAFEE8"/>
              </a:solidFill>
              <a:latin typeface="Fira Sans Condensed Light" panose="020B0604020202020204" charset="0"/>
              <a:cs typeface="Times New Roman" panose="02020603050405020304" pitchFamily="18" charset="0"/>
            </a:endParaRPr>
          </a:p>
        </p:txBody>
      </p:sp>
      <p:pic>
        <p:nvPicPr>
          <p:cNvPr id="2050" name="Picture 2" descr="Las Matemáticas del Machine Learning: Ejemplos de Regresión Lineal (II) y  Multilineal - Think Big Empresas">
            <a:extLst>
              <a:ext uri="{FF2B5EF4-FFF2-40B4-BE49-F238E27FC236}">
                <a16:creationId xmlns:a16="http://schemas.microsoft.com/office/drawing/2014/main" id="{EB715133-CEFE-AED7-B90B-CA3EB26FC58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6879" b="66503"/>
          <a:stretch/>
        </p:blipFill>
        <p:spPr bwMode="auto">
          <a:xfrm>
            <a:off x="1499981" y="2725460"/>
            <a:ext cx="5826942" cy="929622"/>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Virtual Horizon BUAP">
            <a:extLst>
              <a:ext uri="{FF2B5EF4-FFF2-40B4-BE49-F238E27FC236}">
                <a16:creationId xmlns:a16="http://schemas.microsoft.com/office/drawing/2014/main" id="{698F6BAF-5954-07A8-F680-42ABB45C79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723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682" name="Google Shape;682;p35"/>
          <p:cNvSpPr txBox="1">
            <a:spLocks noGrp="1"/>
          </p:cNvSpPr>
          <p:nvPr>
            <p:ph type="title" idx="15"/>
          </p:nvPr>
        </p:nvSpPr>
        <p:spPr>
          <a:xfrm>
            <a:off x="273780" y="509825"/>
            <a:ext cx="4298220" cy="572700"/>
          </a:xfrm>
          <a:prstGeom prst="rect">
            <a:avLst/>
          </a:prstGeom>
        </p:spPr>
        <p:txBody>
          <a:bodyPr spcFirstLastPara="1" wrap="square" lIns="91425" tIns="91425" rIns="91425" bIns="91425" anchor="t" anchorCtr="0">
            <a:noAutofit/>
          </a:bodyPr>
          <a:lstStyle/>
          <a:p>
            <a:pPr lvl="0"/>
            <a:r>
              <a:rPr lang="en" dirty="0"/>
              <a:t>Regresión lineal Múltiple</a:t>
            </a:r>
            <a:endParaRPr dirty="0"/>
          </a:p>
        </p:txBody>
      </p:sp>
      <p:sp>
        <p:nvSpPr>
          <p:cNvPr id="17" name="Google Shape;1603;p42"/>
          <p:cNvSpPr txBox="1"/>
          <p:nvPr/>
        </p:nvSpPr>
        <p:spPr>
          <a:xfrm>
            <a:off x="1382529" y="1120505"/>
            <a:ext cx="7108328" cy="633300"/>
          </a:xfrm>
          <a:prstGeom prst="rect">
            <a:avLst/>
          </a:prstGeom>
          <a:noFill/>
          <a:ln>
            <a:noFill/>
          </a:ln>
        </p:spPr>
        <p:txBody>
          <a:bodyPr spcFirstLastPara="1" wrap="square" lIns="91425" tIns="182875" rIns="91425" bIns="0" anchor="t" anchorCtr="0">
            <a:noAutofit/>
          </a:bodyPr>
          <a:lstStyle/>
          <a:p>
            <a:pPr algn="just"/>
            <a:r>
              <a:rPr lang="es-ES" dirty="0">
                <a:solidFill>
                  <a:schemeClr val="accent4"/>
                </a:solidFill>
                <a:latin typeface="Fira Sans Condensed Light" panose="020B0604020202020204" charset="0"/>
                <a:cs typeface="Times New Roman" panose="02020603050405020304" pitchFamily="18" charset="0"/>
              </a:rPr>
              <a:t>Un modelo de regresión lineal describe la relación entre una variable dependiente "y" y una o más variables independientes "X". La variable dependiente también se denomina variable de respuesta. Las variables independientes también se denominan variables explicativas o </a:t>
            </a:r>
            <a:r>
              <a:rPr lang="es-ES" dirty="0" err="1">
                <a:solidFill>
                  <a:schemeClr val="accent4"/>
                </a:solidFill>
                <a:latin typeface="Fira Sans Condensed Light" panose="020B0604020202020204" charset="0"/>
                <a:cs typeface="Times New Roman" panose="02020603050405020304" pitchFamily="18" charset="0"/>
              </a:rPr>
              <a:t>predictoras</a:t>
            </a:r>
            <a:r>
              <a:rPr lang="es-ES" dirty="0">
                <a:solidFill>
                  <a:schemeClr val="accent4"/>
                </a:solidFill>
                <a:latin typeface="Fira Sans Condensed Light" panose="020B0604020202020204" charset="0"/>
                <a:cs typeface="Times New Roman" panose="02020603050405020304" pitchFamily="18" charset="0"/>
              </a:rPr>
              <a:t>. La matriz X de observaciones sobre variables </a:t>
            </a:r>
            <a:r>
              <a:rPr lang="es-ES" dirty="0" err="1">
                <a:solidFill>
                  <a:schemeClr val="accent4"/>
                </a:solidFill>
                <a:latin typeface="Fira Sans Condensed Light" panose="020B0604020202020204" charset="0"/>
                <a:cs typeface="Times New Roman" panose="02020603050405020304" pitchFamily="18" charset="0"/>
              </a:rPr>
              <a:t>predictoras</a:t>
            </a:r>
            <a:r>
              <a:rPr lang="es-ES" dirty="0">
                <a:solidFill>
                  <a:schemeClr val="accent4"/>
                </a:solidFill>
                <a:latin typeface="Fira Sans Condensed Light" panose="020B0604020202020204" charset="0"/>
                <a:cs typeface="Times New Roman" panose="02020603050405020304" pitchFamily="18" charset="0"/>
              </a:rPr>
              <a:t> suele denominarse matriz de diseño..</a:t>
            </a:r>
          </a:p>
          <a:p>
            <a:pPr algn="just"/>
            <a:endParaRPr lang="en-US" dirty="0">
              <a:solidFill>
                <a:schemeClr val="accent4"/>
              </a:solidFill>
              <a:latin typeface="Fira Sans Condensed Light" panose="020B0604020202020204" charset="0"/>
              <a:cs typeface="Times New Roman" panose="02020603050405020304" pitchFamily="18" charset="0"/>
            </a:endParaRPr>
          </a:p>
          <a:p>
            <a:pPr lvl="0">
              <a:spcAft>
                <a:spcPts val="1600"/>
              </a:spcAft>
            </a:pPr>
            <a:endParaRPr lang="es-ES" dirty="0">
              <a:solidFill>
                <a:srgbClr val="F3F3F3"/>
              </a:solidFill>
              <a:latin typeface="Fira Sans Condensed Light"/>
              <a:ea typeface="Fira Sans Condensed Light"/>
              <a:cs typeface="Fira Sans Condensed Light"/>
              <a:sym typeface="Fira Sans Condensed Light"/>
            </a:endParaRPr>
          </a:p>
        </p:txBody>
      </p:sp>
      <p:grpSp>
        <p:nvGrpSpPr>
          <p:cNvPr id="2" name="Google Shape;1605;p42"/>
          <p:cNvGrpSpPr/>
          <p:nvPr/>
        </p:nvGrpSpPr>
        <p:grpSpPr>
          <a:xfrm>
            <a:off x="619933" y="1326466"/>
            <a:ext cx="635477" cy="633411"/>
            <a:chOff x="6039282" y="1042577"/>
            <a:chExt cx="734315" cy="731929"/>
          </a:xfrm>
        </p:grpSpPr>
        <p:sp>
          <p:nvSpPr>
            <p:cNvPr id="19" name="Google Shape;1606;p42"/>
            <p:cNvSpPr/>
            <p:nvPr/>
          </p:nvSpPr>
          <p:spPr>
            <a:xfrm>
              <a:off x="6045348" y="1300071"/>
              <a:ext cx="131951" cy="65352"/>
            </a:xfrm>
            <a:custGeom>
              <a:avLst/>
              <a:gdLst/>
              <a:ahLst/>
              <a:cxnLst/>
              <a:rect l="l" t="t" r="r" b="b"/>
              <a:pathLst>
                <a:path w="1414" h="701" extrusionOk="0">
                  <a:moveTo>
                    <a:pt x="108" y="0"/>
                  </a:moveTo>
                  <a:lnTo>
                    <a:pt x="51" y="224"/>
                  </a:lnTo>
                  <a:cubicBezTo>
                    <a:pt x="29" y="303"/>
                    <a:pt x="7" y="375"/>
                    <a:pt x="0" y="455"/>
                  </a:cubicBezTo>
                  <a:lnTo>
                    <a:pt x="1342" y="700"/>
                  </a:lnTo>
                  <a:cubicBezTo>
                    <a:pt x="1349" y="650"/>
                    <a:pt x="1363" y="599"/>
                    <a:pt x="1378" y="549"/>
                  </a:cubicBezTo>
                  <a:lnTo>
                    <a:pt x="1414" y="397"/>
                  </a:lnTo>
                  <a:lnTo>
                    <a:pt x="108"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1607;p42"/>
            <p:cNvSpPr/>
            <p:nvPr/>
          </p:nvSpPr>
          <p:spPr>
            <a:xfrm>
              <a:off x="6080342" y="1201250"/>
              <a:ext cx="127938" cy="96863"/>
            </a:xfrm>
            <a:custGeom>
              <a:avLst/>
              <a:gdLst/>
              <a:ahLst/>
              <a:cxnLst/>
              <a:rect l="l" t="t" r="r" b="b"/>
              <a:pathLst>
                <a:path w="1371" h="1039" extrusionOk="0">
                  <a:moveTo>
                    <a:pt x="245" y="0"/>
                  </a:moveTo>
                  <a:cubicBezTo>
                    <a:pt x="159" y="137"/>
                    <a:pt x="72" y="267"/>
                    <a:pt x="0" y="404"/>
                  </a:cubicBezTo>
                  <a:lnTo>
                    <a:pt x="1219" y="1039"/>
                  </a:lnTo>
                  <a:cubicBezTo>
                    <a:pt x="1262" y="945"/>
                    <a:pt x="1320" y="866"/>
                    <a:pt x="1371" y="772"/>
                  </a:cubicBezTo>
                  <a:lnTo>
                    <a:pt x="245"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1608;p42"/>
            <p:cNvSpPr/>
            <p:nvPr/>
          </p:nvSpPr>
          <p:spPr>
            <a:xfrm>
              <a:off x="6144918" y="1121167"/>
              <a:ext cx="112541" cy="119145"/>
            </a:xfrm>
            <a:custGeom>
              <a:avLst/>
              <a:gdLst/>
              <a:ahLst/>
              <a:cxnLst/>
              <a:rect l="l" t="t" r="r" b="b"/>
              <a:pathLst>
                <a:path w="1206" h="1278" extrusionOk="0">
                  <a:moveTo>
                    <a:pt x="347" y="1"/>
                  </a:moveTo>
                  <a:cubicBezTo>
                    <a:pt x="224" y="95"/>
                    <a:pt x="116" y="210"/>
                    <a:pt x="1" y="318"/>
                  </a:cubicBezTo>
                  <a:lnTo>
                    <a:pt x="974" y="1278"/>
                  </a:lnTo>
                  <a:cubicBezTo>
                    <a:pt x="1046" y="1205"/>
                    <a:pt x="1126" y="1133"/>
                    <a:pt x="1205" y="1068"/>
                  </a:cubicBezTo>
                  <a:lnTo>
                    <a:pt x="347"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609;p42"/>
            <p:cNvSpPr/>
            <p:nvPr/>
          </p:nvSpPr>
          <p:spPr>
            <a:xfrm>
              <a:off x="6232449" y="1066723"/>
              <a:ext cx="86879" cy="130518"/>
            </a:xfrm>
            <a:custGeom>
              <a:avLst/>
              <a:gdLst/>
              <a:ahLst/>
              <a:cxnLst/>
              <a:rect l="l" t="t" r="r" b="b"/>
              <a:pathLst>
                <a:path w="931" h="1400" extrusionOk="0">
                  <a:moveTo>
                    <a:pt x="426" y="1"/>
                  </a:moveTo>
                  <a:cubicBezTo>
                    <a:pt x="354" y="22"/>
                    <a:pt x="282" y="58"/>
                    <a:pt x="209" y="94"/>
                  </a:cubicBezTo>
                  <a:lnTo>
                    <a:pt x="0" y="195"/>
                  </a:lnTo>
                  <a:lnTo>
                    <a:pt x="649" y="1400"/>
                  </a:lnTo>
                  <a:lnTo>
                    <a:pt x="786" y="1335"/>
                  </a:lnTo>
                  <a:cubicBezTo>
                    <a:pt x="830" y="1306"/>
                    <a:pt x="880" y="1285"/>
                    <a:pt x="931" y="1270"/>
                  </a:cubicBezTo>
                  <a:lnTo>
                    <a:pt x="426" y="1"/>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 name="Google Shape;1610;p42"/>
            <p:cNvSpPr/>
            <p:nvPr/>
          </p:nvSpPr>
          <p:spPr>
            <a:xfrm>
              <a:off x="6335379" y="1042577"/>
              <a:ext cx="53284" cy="130518"/>
            </a:xfrm>
            <a:custGeom>
              <a:avLst/>
              <a:gdLst/>
              <a:ahLst/>
              <a:cxnLst/>
              <a:rect l="l" t="t" r="r" b="b"/>
              <a:pathLst>
                <a:path w="571" h="1400" extrusionOk="0">
                  <a:moveTo>
                    <a:pt x="470" y="0"/>
                  </a:moveTo>
                  <a:cubicBezTo>
                    <a:pt x="390" y="0"/>
                    <a:pt x="311" y="7"/>
                    <a:pt x="239" y="22"/>
                  </a:cubicBezTo>
                  <a:lnTo>
                    <a:pt x="1" y="58"/>
                  </a:lnTo>
                  <a:lnTo>
                    <a:pt x="268" y="1399"/>
                  </a:lnTo>
                  <a:lnTo>
                    <a:pt x="419" y="1378"/>
                  </a:lnTo>
                  <a:cubicBezTo>
                    <a:pt x="470" y="1370"/>
                    <a:pt x="520" y="1363"/>
                    <a:pt x="571" y="1363"/>
                  </a:cubicBezTo>
                  <a:lnTo>
                    <a:pt x="470"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1611;p42"/>
            <p:cNvSpPr/>
            <p:nvPr/>
          </p:nvSpPr>
          <p:spPr>
            <a:xfrm>
              <a:off x="6431682" y="1043229"/>
              <a:ext cx="56550" cy="131824"/>
            </a:xfrm>
            <a:custGeom>
              <a:avLst/>
              <a:gdLst/>
              <a:ahLst/>
              <a:cxnLst/>
              <a:rect l="l" t="t" r="r" b="b"/>
              <a:pathLst>
                <a:path w="606" h="1414" extrusionOk="0">
                  <a:moveTo>
                    <a:pt x="144" y="0"/>
                  </a:moveTo>
                  <a:lnTo>
                    <a:pt x="0" y="1356"/>
                  </a:lnTo>
                  <a:cubicBezTo>
                    <a:pt x="101" y="1378"/>
                    <a:pt x="202" y="1385"/>
                    <a:pt x="303" y="1414"/>
                  </a:cubicBezTo>
                  <a:lnTo>
                    <a:pt x="606" y="80"/>
                  </a:lnTo>
                  <a:cubicBezTo>
                    <a:pt x="454" y="36"/>
                    <a:pt x="296" y="22"/>
                    <a:pt x="144"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1612;p42"/>
            <p:cNvSpPr/>
            <p:nvPr/>
          </p:nvSpPr>
          <p:spPr>
            <a:xfrm>
              <a:off x="6500924" y="1070731"/>
              <a:ext cx="89678" cy="130612"/>
            </a:xfrm>
            <a:custGeom>
              <a:avLst/>
              <a:gdLst/>
              <a:ahLst/>
              <a:cxnLst/>
              <a:rect l="l" t="t" r="r" b="b"/>
              <a:pathLst>
                <a:path w="961" h="1401" extrusionOk="0">
                  <a:moveTo>
                    <a:pt x="542" y="1"/>
                  </a:moveTo>
                  <a:lnTo>
                    <a:pt x="1" y="1256"/>
                  </a:lnTo>
                  <a:lnTo>
                    <a:pt x="138" y="1321"/>
                  </a:lnTo>
                  <a:cubicBezTo>
                    <a:pt x="181" y="1343"/>
                    <a:pt x="232" y="1371"/>
                    <a:pt x="275" y="1400"/>
                  </a:cubicBezTo>
                  <a:lnTo>
                    <a:pt x="960" y="210"/>
                  </a:lnTo>
                  <a:cubicBezTo>
                    <a:pt x="895" y="174"/>
                    <a:pt x="823" y="131"/>
                    <a:pt x="751" y="102"/>
                  </a:cubicBezTo>
                  <a:lnTo>
                    <a:pt x="542"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6" name="Google Shape;1613;p42"/>
            <p:cNvSpPr/>
            <p:nvPr/>
          </p:nvSpPr>
          <p:spPr>
            <a:xfrm>
              <a:off x="6561580" y="1127973"/>
              <a:ext cx="114501" cy="117746"/>
            </a:xfrm>
            <a:custGeom>
              <a:avLst/>
              <a:gdLst/>
              <a:ahLst/>
              <a:cxnLst/>
              <a:rect l="l" t="t" r="r" b="b"/>
              <a:pathLst>
                <a:path w="1227" h="1263" extrusionOk="0">
                  <a:moveTo>
                    <a:pt x="887" y="0"/>
                  </a:moveTo>
                  <a:lnTo>
                    <a:pt x="0" y="1046"/>
                  </a:lnTo>
                  <a:cubicBezTo>
                    <a:pt x="79" y="1111"/>
                    <a:pt x="152" y="1183"/>
                    <a:pt x="224" y="1262"/>
                  </a:cubicBezTo>
                  <a:lnTo>
                    <a:pt x="1226" y="332"/>
                  </a:lnTo>
                  <a:cubicBezTo>
                    <a:pt x="1118" y="209"/>
                    <a:pt x="1003" y="101"/>
                    <a:pt x="887" y="0"/>
                  </a:cubicBez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 name="Google Shape;1614;p42"/>
            <p:cNvSpPr/>
            <p:nvPr/>
          </p:nvSpPr>
          <p:spPr>
            <a:xfrm>
              <a:off x="6636887" y="1310792"/>
              <a:ext cx="132697" cy="61996"/>
            </a:xfrm>
            <a:custGeom>
              <a:avLst/>
              <a:gdLst/>
              <a:ahLst/>
              <a:cxnLst/>
              <a:rect l="l" t="t" r="r" b="b"/>
              <a:pathLst>
                <a:path w="1422" h="665" extrusionOk="0">
                  <a:moveTo>
                    <a:pt x="1321" y="1"/>
                  </a:moveTo>
                  <a:lnTo>
                    <a:pt x="1" y="361"/>
                  </a:lnTo>
                  <a:lnTo>
                    <a:pt x="44" y="506"/>
                  </a:lnTo>
                  <a:cubicBezTo>
                    <a:pt x="51" y="556"/>
                    <a:pt x="59" y="614"/>
                    <a:pt x="66" y="664"/>
                  </a:cubicBezTo>
                  <a:lnTo>
                    <a:pt x="1422" y="462"/>
                  </a:lnTo>
                  <a:cubicBezTo>
                    <a:pt x="1407" y="383"/>
                    <a:pt x="1400" y="304"/>
                    <a:pt x="1378" y="232"/>
                  </a:cubicBezTo>
                  <a:lnTo>
                    <a:pt x="1321" y="1"/>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 name="Google Shape;1615;p42"/>
            <p:cNvSpPr/>
            <p:nvPr/>
          </p:nvSpPr>
          <p:spPr>
            <a:xfrm>
              <a:off x="6642953" y="1415020"/>
              <a:ext cx="130645" cy="47826"/>
            </a:xfrm>
            <a:custGeom>
              <a:avLst/>
              <a:gdLst/>
              <a:ahLst/>
              <a:cxnLst/>
              <a:rect l="l" t="t" r="r" b="b"/>
              <a:pathLst>
                <a:path w="1400" h="513" extrusionOk="0">
                  <a:moveTo>
                    <a:pt x="30" y="1"/>
                  </a:moveTo>
                  <a:cubicBezTo>
                    <a:pt x="30" y="109"/>
                    <a:pt x="15" y="210"/>
                    <a:pt x="1" y="311"/>
                  </a:cubicBezTo>
                  <a:lnTo>
                    <a:pt x="1357" y="513"/>
                  </a:lnTo>
                  <a:cubicBezTo>
                    <a:pt x="1378" y="354"/>
                    <a:pt x="1393" y="203"/>
                    <a:pt x="1400" y="44"/>
                  </a:cubicBezTo>
                  <a:lnTo>
                    <a:pt x="30"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1616;p42"/>
            <p:cNvSpPr/>
            <p:nvPr/>
          </p:nvSpPr>
          <p:spPr>
            <a:xfrm>
              <a:off x="6622143" y="1485687"/>
              <a:ext cx="131951" cy="81388"/>
            </a:xfrm>
            <a:custGeom>
              <a:avLst/>
              <a:gdLst/>
              <a:ahLst/>
              <a:cxnLst/>
              <a:rect l="l" t="t" r="r" b="b"/>
              <a:pathLst>
                <a:path w="1414" h="873" extrusionOk="0">
                  <a:moveTo>
                    <a:pt x="123" y="0"/>
                  </a:moveTo>
                  <a:lnTo>
                    <a:pt x="65" y="144"/>
                  </a:lnTo>
                  <a:cubicBezTo>
                    <a:pt x="51" y="195"/>
                    <a:pt x="22" y="238"/>
                    <a:pt x="0" y="281"/>
                  </a:cubicBezTo>
                  <a:lnTo>
                    <a:pt x="1234" y="873"/>
                  </a:lnTo>
                  <a:cubicBezTo>
                    <a:pt x="1270" y="801"/>
                    <a:pt x="1306" y="736"/>
                    <a:pt x="1335" y="664"/>
                  </a:cubicBezTo>
                  <a:lnTo>
                    <a:pt x="1414" y="440"/>
                  </a:lnTo>
                  <a:lnTo>
                    <a:pt x="123"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1617;p42"/>
            <p:cNvSpPr/>
            <p:nvPr/>
          </p:nvSpPr>
          <p:spPr>
            <a:xfrm>
              <a:off x="6582390" y="1548895"/>
              <a:ext cx="121219" cy="108983"/>
            </a:xfrm>
            <a:custGeom>
              <a:avLst/>
              <a:gdLst/>
              <a:ahLst/>
              <a:cxnLst/>
              <a:rect l="l" t="t" r="r" b="b"/>
              <a:pathLst>
                <a:path w="1299" h="1169" extrusionOk="0">
                  <a:moveTo>
                    <a:pt x="195" y="0"/>
                  </a:moveTo>
                  <a:lnTo>
                    <a:pt x="102" y="123"/>
                  </a:lnTo>
                  <a:lnTo>
                    <a:pt x="1" y="238"/>
                  </a:lnTo>
                  <a:lnTo>
                    <a:pt x="1003" y="1168"/>
                  </a:lnTo>
                  <a:lnTo>
                    <a:pt x="1155" y="988"/>
                  </a:lnTo>
                  <a:lnTo>
                    <a:pt x="1299" y="801"/>
                  </a:lnTo>
                  <a:lnTo>
                    <a:pt x="195" y="0"/>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1618;p42"/>
            <p:cNvSpPr/>
            <p:nvPr/>
          </p:nvSpPr>
          <p:spPr>
            <a:xfrm>
              <a:off x="6526586" y="1599238"/>
              <a:ext cx="100316" cy="126510"/>
            </a:xfrm>
            <a:custGeom>
              <a:avLst/>
              <a:gdLst/>
              <a:ahLst/>
              <a:cxnLst/>
              <a:rect l="l" t="t" r="r" b="b"/>
              <a:pathLst>
                <a:path w="1075" h="1357" extrusionOk="0">
                  <a:moveTo>
                    <a:pt x="252" y="1"/>
                  </a:moveTo>
                  <a:cubicBezTo>
                    <a:pt x="209" y="37"/>
                    <a:pt x="173" y="66"/>
                    <a:pt x="130" y="95"/>
                  </a:cubicBezTo>
                  <a:lnTo>
                    <a:pt x="0" y="174"/>
                  </a:lnTo>
                  <a:lnTo>
                    <a:pt x="685" y="1357"/>
                  </a:lnTo>
                  <a:lnTo>
                    <a:pt x="880" y="1234"/>
                  </a:lnTo>
                  <a:cubicBezTo>
                    <a:pt x="952" y="1191"/>
                    <a:pt x="1010" y="1141"/>
                    <a:pt x="1075" y="1097"/>
                  </a:cubicBezTo>
                  <a:lnTo>
                    <a:pt x="252"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1619;p42"/>
            <p:cNvSpPr/>
            <p:nvPr/>
          </p:nvSpPr>
          <p:spPr>
            <a:xfrm>
              <a:off x="6459957" y="1632893"/>
              <a:ext cx="70735" cy="132570"/>
            </a:xfrm>
            <a:custGeom>
              <a:avLst/>
              <a:gdLst/>
              <a:ahLst/>
              <a:cxnLst/>
              <a:rect l="l" t="t" r="r" b="b"/>
              <a:pathLst>
                <a:path w="758" h="1422" extrusionOk="0">
                  <a:moveTo>
                    <a:pt x="296" y="1"/>
                  </a:moveTo>
                  <a:cubicBezTo>
                    <a:pt x="195" y="37"/>
                    <a:pt x="101" y="73"/>
                    <a:pt x="0" y="94"/>
                  </a:cubicBezTo>
                  <a:lnTo>
                    <a:pt x="303" y="1421"/>
                  </a:lnTo>
                  <a:cubicBezTo>
                    <a:pt x="454" y="1393"/>
                    <a:pt x="606" y="1342"/>
                    <a:pt x="757" y="1292"/>
                  </a:cubicBezTo>
                  <a:lnTo>
                    <a:pt x="296" y="1"/>
                  </a:lnTo>
                  <a:close/>
                </a:path>
              </a:pathLst>
            </a:custGeom>
            <a:solidFill>
              <a:srgbClr val="CC4125"/>
            </a:solidFill>
            <a:ln w="9525" cap="flat" cmpd="sng">
              <a:solidFill>
                <a:srgbClr val="CC412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1620;p42"/>
            <p:cNvSpPr/>
            <p:nvPr/>
          </p:nvSpPr>
          <p:spPr>
            <a:xfrm>
              <a:off x="6379145" y="1646318"/>
              <a:ext cx="43859" cy="128188"/>
            </a:xfrm>
            <a:custGeom>
              <a:avLst/>
              <a:gdLst/>
              <a:ahLst/>
              <a:cxnLst/>
              <a:rect l="l" t="t" r="r" b="b"/>
              <a:pathLst>
                <a:path w="470" h="1375" extrusionOk="0">
                  <a:moveTo>
                    <a:pt x="102" y="1"/>
                  </a:moveTo>
                  <a:lnTo>
                    <a:pt x="1" y="1364"/>
                  </a:lnTo>
                  <a:cubicBezTo>
                    <a:pt x="113" y="1369"/>
                    <a:pt x="221" y="1374"/>
                    <a:pt x="331" y="1374"/>
                  </a:cubicBezTo>
                  <a:cubicBezTo>
                    <a:pt x="377" y="1374"/>
                    <a:pt x="423" y="1373"/>
                    <a:pt x="469" y="1371"/>
                  </a:cubicBezTo>
                  <a:lnTo>
                    <a:pt x="412" y="1"/>
                  </a:lnTo>
                  <a:cubicBezTo>
                    <a:pt x="361" y="4"/>
                    <a:pt x="309" y="6"/>
                    <a:pt x="257" y="6"/>
                  </a:cubicBezTo>
                  <a:cubicBezTo>
                    <a:pt x="204" y="6"/>
                    <a:pt x="152" y="4"/>
                    <a:pt x="102"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621;p42"/>
            <p:cNvSpPr/>
            <p:nvPr/>
          </p:nvSpPr>
          <p:spPr>
            <a:xfrm>
              <a:off x="6272109" y="1630842"/>
              <a:ext cx="74187" cy="131917"/>
            </a:xfrm>
            <a:custGeom>
              <a:avLst/>
              <a:gdLst/>
              <a:ahLst/>
              <a:cxnLst/>
              <a:rect l="l" t="t" r="r" b="b"/>
              <a:pathLst>
                <a:path w="795" h="1415" extrusionOk="0">
                  <a:moveTo>
                    <a:pt x="506" y="1"/>
                  </a:moveTo>
                  <a:lnTo>
                    <a:pt x="1" y="1270"/>
                  </a:lnTo>
                  <a:cubicBezTo>
                    <a:pt x="145" y="1328"/>
                    <a:pt x="296" y="1379"/>
                    <a:pt x="448" y="1415"/>
                  </a:cubicBezTo>
                  <a:lnTo>
                    <a:pt x="794" y="95"/>
                  </a:lnTo>
                  <a:cubicBezTo>
                    <a:pt x="693" y="66"/>
                    <a:pt x="599" y="37"/>
                    <a:pt x="5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 name="Google Shape;1622;p42"/>
            <p:cNvSpPr/>
            <p:nvPr/>
          </p:nvSpPr>
          <p:spPr>
            <a:xfrm>
              <a:off x="6177205" y="1595229"/>
              <a:ext cx="103769" cy="125205"/>
            </a:xfrm>
            <a:custGeom>
              <a:avLst/>
              <a:gdLst/>
              <a:ahLst/>
              <a:cxnLst/>
              <a:rect l="l" t="t" r="r" b="b"/>
              <a:pathLst>
                <a:path w="1112" h="1343" extrusionOk="0">
                  <a:moveTo>
                    <a:pt x="859" y="1"/>
                  </a:moveTo>
                  <a:lnTo>
                    <a:pt x="1" y="1068"/>
                  </a:lnTo>
                  <a:cubicBezTo>
                    <a:pt x="123" y="1169"/>
                    <a:pt x="253" y="1256"/>
                    <a:pt x="390" y="1342"/>
                  </a:cubicBezTo>
                  <a:lnTo>
                    <a:pt x="1112" y="174"/>
                  </a:lnTo>
                  <a:cubicBezTo>
                    <a:pt x="1018" y="123"/>
                    <a:pt x="938" y="66"/>
                    <a:pt x="859"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623;p42"/>
            <p:cNvSpPr/>
            <p:nvPr/>
          </p:nvSpPr>
          <p:spPr>
            <a:xfrm>
              <a:off x="6103205" y="1542835"/>
              <a:ext cx="123272" cy="106932"/>
            </a:xfrm>
            <a:custGeom>
              <a:avLst/>
              <a:gdLst/>
              <a:ahLst/>
              <a:cxnLst/>
              <a:rect l="l" t="t" r="r" b="b"/>
              <a:pathLst>
                <a:path w="1321" h="1147" extrusionOk="0">
                  <a:moveTo>
                    <a:pt x="1126" y="0"/>
                  </a:moveTo>
                  <a:lnTo>
                    <a:pt x="0" y="772"/>
                  </a:lnTo>
                  <a:lnTo>
                    <a:pt x="137" y="959"/>
                  </a:lnTo>
                  <a:lnTo>
                    <a:pt x="210" y="1053"/>
                  </a:lnTo>
                  <a:lnTo>
                    <a:pt x="289" y="1147"/>
                  </a:lnTo>
                  <a:lnTo>
                    <a:pt x="1320" y="245"/>
                  </a:lnTo>
                  <a:lnTo>
                    <a:pt x="1263" y="188"/>
                  </a:lnTo>
                  <a:lnTo>
                    <a:pt x="1219" y="123"/>
                  </a:lnTo>
                  <a:lnTo>
                    <a:pt x="1126" y="0"/>
                  </a:ln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1624;p42"/>
            <p:cNvSpPr/>
            <p:nvPr/>
          </p:nvSpPr>
          <p:spPr>
            <a:xfrm>
              <a:off x="6055426" y="1478881"/>
              <a:ext cx="131951" cy="78777"/>
            </a:xfrm>
            <a:custGeom>
              <a:avLst/>
              <a:gdLst/>
              <a:ahLst/>
              <a:cxnLst/>
              <a:rect l="l" t="t" r="r" b="b"/>
              <a:pathLst>
                <a:path w="1414" h="845" extrusionOk="0">
                  <a:moveTo>
                    <a:pt x="1306" y="1"/>
                  </a:moveTo>
                  <a:lnTo>
                    <a:pt x="0" y="405"/>
                  </a:lnTo>
                  <a:cubicBezTo>
                    <a:pt x="51" y="549"/>
                    <a:pt x="101" y="701"/>
                    <a:pt x="166" y="845"/>
                  </a:cubicBezTo>
                  <a:lnTo>
                    <a:pt x="1414" y="282"/>
                  </a:lnTo>
                  <a:cubicBezTo>
                    <a:pt x="1371" y="196"/>
                    <a:pt x="1342" y="95"/>
                    <a:pt x="1306"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 name="Google Shape;1625;p42"/>
            <p:cNvSpPr/>
            <p:nvPr/>
          </p:nvSpPr>
          <p:spPr>
            <a:xfrm>
              <a:off x="6039282" y="1408308"/>
              <a:ext cx="129338" cy="43817"/>
            </a:xfrm>
            <a:custGeom>
              <a:avLst/>
              <a:gdLst/>
              <a:ahLst/>
              <a:cxnLst/>
              <a:rect l="l" t="t" r="r" b="b"/>
              <a:pathLst>
                <a:path w="1386" h="470" extrusionOk="0">
                  <a:moveTo>
                    <a:pt x="0" y="1"/>
                  </a:moveTo>
                  <a:cubicBezTo>
                    <a:pt x="7" y="152"/>
                    <a:pt x="7" y="311"/>
                    <a:pt x="29" y="469"/>
                  </a:cubicBezTo>
                  <a:lnTo>
                    <a:pt x="1385" y="304"/>
                  </a:lnTo>
                  <a:cubicBezTo>
                    <a:pt x="1371" y="203"/>
                    <a:pt x="1378" y="102"/>
                    <a:pt x="1363" y="1"/>
                  </a:cubicBezTo>
                  <a:close/>
                </a:path>
              </a:pathLst>
            </a:custGeom>
            <a:solidFill>
              <a:srgbClr val="F3F3F3"/>
            </a:solidFill>
            <a:ln w="9525"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 name="Google Shape;1626;p42"/>
            <p:cNvSpPr/>
            <p:nvPr/>
          </p:nvSpPr>
          <p:spPr>
            <a:xfrm>
              <a:off x="6608612" y="1210666"/>
              <a:ext cx="128685" cy="93507"/>
            </a:xfrm>
            <a:custGeom>
              <a:avLst/>
              <a:gdLst/>
              <a:ahLst/>
              <a:cxnLst/>
              <a:rect l="l" t="t" r="r" b="b"/>
              <a:pathLst>
                <a:path w="1379" h="1003" extrusionOk="0">
                  <a:moveTo>
                    <a:pt x="1155" y="0"/>
                  </a:moveTo>
                  <a:lnTo>
                    <a:pt x="1" y="736"/>
                  </a:lnTo>
                  <a:lnTo>
                    <a:pt x="80" y="866"/>
                  </a:lnTo>
                  <a:cubicBezTo>
                    <a:pt x="102" y="909"/>
                    <a:pt x="131" y="959"/>
                    <a:pt x="145" y="1003"/>
                  </a:cubicBezTo>
                  <a:lnTo>
                    <a:pt x="1379" y="411"/>
                  </a:lnTo>
                  <a:cubicBezTo>
                    <a:pt x="1342" y="339"/>
                    <a:pt x="1314" y="267"/>
                    <a:pt x="1278" y="202"/>
                  </a:cubicBezTo>
                  <a:lnTo>
                    <a:pt x="1155" y="0"/>
                  </a:lnTo>
                  <a:close/>
                </a:path>
              </a:pathLst>
            </a:custGeom>
            <a:noFill/>
            <a:ln w="9525" cap="flat"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mc:AlternateContent xmlns:mc="http://schemas.openxmlformats.org/markup-compatibility/2006" xmlns:a14="http://schemas.microsoft.com/office/drawing/2010/main">
        <mc:Choice Requires="a14">
          <p:sp>
            <p:nvSpPr>
              <p:cNvPr id="42" name="Rectángulo 41"/>
              <p:cNvSpPr/>
              <p:nvPr/>
            </p:nvSpPr>
            <p:spPr>
              <a:xfrm>
                <a:off x="2724111" y="2295800"/>
                <a:ext cx="40587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𝑌</m:t>
                      </m:r>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0</m:t>
                          </m:r>
                        </m:sub>
                      </m:sSub>
                      <m:r>
                        <a:rPr lang="es-ES" sz="1800" i="1">
                          <a:solidFill>
                            <a:schemeClr val="accent4"/>
                          </a:solidFill>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𝑏</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𝑛</m:t>
                          </m:r>
                        </m:sub>
                      </m:s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1800" i="1">
                              <a:solidFill>
                                <a:schemeClr val="accent4"/>
                              </a:solidFill>
                              <a:effectLst/>
                              <a:latin typeface="Cambria Math" panose="02040503050406030204" pitchFamily="18" charset="0"/>
                            </a:rPr>
                          </m:ctrlPr>
                        </m:sSubPr>
                        <m:e>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𝑥</m:t>
                          </m:r>
                        </m:e>
                        <m:sub>
                          <m:r>
                            <a:rPr lang="es-ES" sz="1800" i="1">
                              <a:solidFill>
                                <a:schemeClr val="accent4"/>
                              </a:solidFill>
                              <a:effectLst/>
                              <a:latin typeface="Cambria Math" panose="02040503050406030204" pitchFamily="18" charset="0"/>
                              <a:ea typeface="Calibri" panose="020F0502020204030204" pitchFamily="34" charset="0"/>
                              <a:cs typeface="Times New Roman" panose="02020603050405020304" pitchFamily="18" charset="0"/>
                            </a:rPr>
                            <m:t>𝑛</m:t>
                          </m:r>
                        </m:sub>
                      </m:sSub>
                    </m:oMath>
                  </m:oMathPara>
                </a14:m>
                <a:endParaRPr lang="es-ES" sz="1800" dirty="0">
                  <a:solidFill>
                    <a:schemeClr val="accent4"/>
                  </a:solidFill>
                </a:endParaRPr>
              </a:p>
            </p:txBody>
          </p:sp>
        </mc:Choice>
        <mc:Fallback xmlns="">
          <p:sp>
            <p:nvSpPr>
              <p:cNvPr id="42" name="Rectángulo 41"/>
              <p:cNvSpPr>
                <a:spLocks noRot="1" noChangeAspect="1" noMove="1" noResize="1" noEditPoints="1" noAdjustHandles="1" noChangeArrowheads="1" noChangeShapeType="1" noTextEdit="1"/>
              </p:cNvSpPr>
              <p:nvPr/>
            </p:nvSpPr>
            <p:spPr>
              <a:xfrm>
                <a:off x="2724111" y="2295800"/>
                <a:ext cx="4058740" cy="369332"/>
              </a:xfrm>
              <a:prstGeom prst="rect">
                <a:avLst/>
              </a:prstGeom>
              <a:blipFill rotWithShape="0">
                <a:blip r:embed="rId3"/>
                <a:stretch>
                  <a:fillRect b="-166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4" name="Rectángulo 43"/>
              <p:cNvSpPr/>
              <p:nvPr/>
            </p:nvSpPr>
            <p:spPr>
              <a:xfrm>
                <a:off x="238623" y="2937315"/>
                <a:ext cx="2962799" cy="14038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1400" i="1" smtClean="0">
                          <a:solidFill>
                            <a:schemeClr val="accent4"/>
                          </a:solidFill>
                          <a:latin typeface="Cambria Math" panose="02040503050406030204" pitchFamily="18" charset="0"/>
                        </a:rPr>
                        <m:t>𝑋</m:t>
                      </m:r>
                      <m:r>
                        <a:rPr lang="es-ES" sz="1400" i="0">
                          <a:solidFill>
                            <a:schemeClr val="accent4"/>
                          </a:solidFill>
                          <a:latin typeface="Cambria Math" panose="02040503050406030204" pitchFamily="18" charset="0"/>
                        </a:rPr>
                        <m:t>=  </m:t>
                      </m:r>
                      <m:d>
                        <m:dPr>
                          <m:begChr m:val="["/>
                          <m:endChr m:val="]"/>
                          <m:ctrlPr>
                            <a:rPr lang="es-ES" sz="1400" i="1">
                              <a:solidFill>
                                <a:schemeClr val="accent4"/>
                              </a:solidFill>
                              <a:latin typeface="Cambria Math" panose="02040503050406030204" pitchFamily="18" charset="0"/>
                            </a:rPr>
                          </m:ctrlPr>
                        </m:dPr>
                        <m:e>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m>
                                <m:mPr>
                                  <m:mcs>
                                    <m:mc>
                                      <m:mcPr>
                                        <m:count m:val="3"/>
                                        <m:mcJc m:val="center"/>
                                      </m:mcPr>
                                    </m:mc>
                                  </m:mcs>
                                  <m:ctrlPr>
                                    <a:rPr lang="es-ES" sz="1400" i="1">
                                      <a:solidFill>
                                        <a:schemeClr val="accent4"/>
                                      </a:solidFill>
                                      <a:latin typeface="Cambria Math" panose="02040503050406030204" pitchFamily="18" charset="0"/>
                                    </a:rPr>
                                  </m:ctrlPr>
                                </m:mP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1,1</m:t>
                                        </m:r>
                                      </m:sub>
                                    </m:sSub>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2,1</m:t>
                                        </m:r>
                                      </m:sub>
                                    </m:sSub>
                                  </m:e>
                                </m:m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1,2</m:t>
                                        </m:r>
                                      </m:sub>
                                    </m:sSub>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1</m:t>
                                    </m:r>
                                  </m:e>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mr>
                              </m:m>
                              <m:r>
                                <a:rPr lang="es-ES" sz="1400" i="0">
                                  <a:solidFill>
                                    <a:schemeClr val="accent4"/>
                                  </a:solidFill>
                                  <a:latin typeface="Cambria Math" panose="02040503050406030204" pitchFamily="18" charset="0"/>
                                </a:rPr>
                                <m:t>    </m:t>
                              </m:r>
                              <m:m>
                                <m:mPr>
                                  <m:mcs>
                                    <m:mc>
                                      <m:mcPr>
                                        <m:count m:val="3"/>
                                        <m:mcJc m:val="center"/>
                                      </m:mcPr>
                                    </m:mc>
                                  </m:mcs>
                                  <m:ctrlPr>
                                    <a:rPr lang="es-ES" sz="1400" i="1">
                                      <a:solidFill>
                                        <a:schemeClr val="accent4"/>
                                      </a:solidFill>
                                      <a:latin typeface="Cambria Math" panose="02040503050406030204" pitchFamily="18" charset="0"/>
                                    </a:rPr>
                                  </m:ctrlPr>
                                </m:mP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1">
                                            <a:solidFill>
                                              <a:schemeClr val="accent4"/>
                                            </a:solidFill>
                                            <a:latin typeface="Cambria Math" panose="02040503050406030204" pitchFamily="18" charset="0"/>
                                          </a:rPr>
                                          <m:t>𝑘</m:t>
                                        </m:r>
                                        <m:r>
                                          <a:rPr lang="es-ES" sz="1400" i="0">
                                            <a:solidFill>
                                              <a:schemeClr val="accent4"/>
                                            </a:solidFill>
                                            <a:latin typeface="Cambria Math" panose="02040503050406030204" pitchFamily="18" charset="0"/>
                                          </a:rPr>
                                          <m:t>,1</m:t>
                                        </m:r>
                                      </m:sub>
                                    </m:sSub>
                                  </m:e>
                                </m:m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1">
                                            <a:solidFill>
                                              <a:schemeClr val="accent4"/>
                                            </a:solidFill>
                                            <a:latin typeface="Cambria Math" panose="02040503050406030204" pitchFamily="18" charset="0"/>
                                          </a:rPr>
                                          <m:t>𝑘</m:t>
                                        </m:r>
                                        <m:r>
                                          <a:rPr lang="es-ES" sz="1400" i="0">
                                            <a:solidFill>
                                              <a:schemeClr val="accent4"/>
                                            </a:solidFill>
                                            <a:latin typeface="Cambria Math" panose="02040503050406030204" pitchFamily="18" charset="0"/>
                                          </a:rPr>
                                          <m:t>,2</m:t>
                                        </m:r>
                                      </m:sub>
                                    </m:sSub>
                                  </m:e>
                                </m:m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mr>
                              </m:m>
                            </m:e>
                            <m:e>
                              <m:r>
                                <a:rPr lang="es-ES" sz="1400" i="0">
                                  <a:solidFill>
                                    <a:schemeClr val="accent4"/>
                                  </a:solidFill>
                                  <a:latin typeface="Cambria Math" panose="02040503050406030204" pitchFamily="18" charset="0"/>
                                </a:rPr>
                                <m:t>&amp; </m:t>
                              </m:r>
                              <m:m>
                                <m:mPr>
                                  <m:mcs>
                                    <m:mc>
                                      <m:mcPr>
                                        <m:count m:val="3"/>
                                        <m:mcJc m:val="center"/>
                                      </m:mcPr>
                                    </m:mc>
                                  </m:mcs>
                                  <m:ctrlPr>
                                    <a:rPr lang="es-ES" sz="1400" i="1">
                                      <a:solidFill>
                                        <a:schemeClr val="accent4"/>
                                      </a:solidFill>
                                      <a:latin typeface="Cambria Math" panose="02040503050406030204" pitchFamily="18" charset="0"/>
                                    </a:rPr>
                                  </m:ctrlPr>
                                </m:mP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m:t>
                                        </m:r>
                                        <m:r>
                                          <a:rPr lang="es-ES" sz="1400" i="1">
                                            <a:solidFill>
                                              <a:schemeClr val="accent4"/>
                                            </a:solidFill>
                                            <a:latin typeface="Cambria Math" panose="02040503050406030204" pitchFamily="18" charset="0"/>
                                          </a:rPr>
                                          <m:t>𝑛</m:t>
                                        </m:r>
                                        <m:r>
                                          <a:rPr lang="es-ES" sz="1400" i="0">
                                            <a:solidFill>
                                              <a:schemeClr val="accent4"/>
                                            </a:solidFill>
                                            <a:latin typeface="Cambria Math" panose="02040503050406030204" pitchFamily="18" charset="0"/>
                                          </a:rPr>
                                          <m:t>−2</m:t>
                                        </m:r>
                                      </m:sub>
                                    </m:sSub>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m:t>
                                        </m:r>
                                        <m:r>
                                          <a:rPr lang="es-ES" sz="1400" i="1">
                                            <a:solidFill>
                                              <a:schemeClr val="accent4"/>
                                            </a:solidFill>
                                            <a:latin typeface="Cambria Math" panose="02040503050406030204" pitchFamily="18" charset="0"/>
                                          </a:rPr>
                                          <m:t>𝑛</m:t>
                                        </m:r>
                                        <m:r>
                                          <a:rPr lang="es-ES" sz="1400" i="0">
                                            <a:solidFill>
                                              <a:schemeClr val="accent4"/>
                                            </a:solidFill>
                                            <a:latin typeface="Cambria Math" panose="02040503050406030204" pitchFamily="18" charset="0"/>
                                          </a:rPr>
                                          <m:t>−1</m:t>
                                        </m:r>
                                      </m:sub>
                                    </m:sSub>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1</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0">
                                            <a:solidFill>
                                              <a:schemeClr val="accent4"/>
                                            </a:solidFill>
                                            <a:latin typeface="Cambria Math" panose="02040503050406030204" pitchFamily="18" charset="0"/>
                                          </a:rPr>
                                          <m:t>1,</m:t>
                                        </m:r>
                                        <m:r>
                                          <a:rPr lang="es-ES" sz="1400" i="1">
                                            <a:solidFill>
                                              <a:schemeClr val="accent4"/>
                                            </a:solidFill>
                                            <a:latin typeface="Cambria Math" panose="02040503050406030204" pitchFamily="18" charset="0"/>
                                          </a:rPr>
                                          <m:t>𝑛</m:t>
                                        </m:r>
                                      </m:sub>
                                    </m:sSub>
                                  </m:e>
                                  <m:e>
                                    <m:r>
                                      <a:rPr lang="es-ES" sz="1400" i="0">
                                        <a:solidFill>
                                          <a:schemeClr val="accent4"/>
                                        </a:solidFill>
                                        <a:latin typeface="Cambria Math" panose="02040503050406030204" pitchFamily="18" charset="0"/>
                                      </a:rPr>
                                      <m:t>…</m:t>
                                    </m:r>
                                  </m:e>
                                </m:mr>
                              </m:m>
                              <m:r>
                                <a:rPr lang="es-ES" sz="1400" i="0">
                                  <a:solidFill>
                                    <a:schemeClr val="accent4"/>
                                  </a:solidFill>
                                  <a:latin typeface="Cambria Math" panose="02040503050406030204" pitchFamily="18" charset="0"/>
                                </a:rPr>
                                <m:t>    </m:t>
                              </m:r>
                              <m:m>
                                <m:mPr>
                                  <m:mcs>
                                    <m:mc>
                                      <m:mcPr>
                                        <m:count m:val="3"/>
                                        <m:mcJc m:val="center"/>
                                      </m:mcPr>
                                    </m:mc>
                                  </m:mcs>
                                  <m:ctrlPr>
                                    <a:rPr lang="es-ES" sz="1400" i="1">
                                      <a:solidFill>
                                        <a:schemeClr val="accent4"/>
                                      </a:solidFill>
                                      <a:latin typeface="Cambria Math" panose="02040503050406030204" pitchFamily="18" charset="0"/>
                                    </a:rPr>
                                  </m:ctrlPr>
                                </m:mP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mr>
                                <m:mr>
                                  <m:e>
                                    <m:r>
                                      <a:rPr lang="es-ES" sz="1400" i="0">
                                        <a:solidFill>
                                          <a:schemeClr val="accent4"/>
                                        </a:solidFill>
                                        <a:latin typeface="Cambria Math" panose="02040503050406030204" pitchFamily="18" charset="0"/>
                                      </a:rPr>
                                      <m:t>…</m:t>
                                    </m:r>
                                  </m:e>
                                  <m:e>
                                    <m:r>
                                      <a:rPr lang="es-ES" sz="1400" i="0">
                                        <a:solidFill>
                                          <a:schemeClr val="accent4"/>
                                        </a:solidFill>
                                        <a:latin typeface="Cambria Math" panose="02040503050406030204" pitchFamily="18" charset="0"/>
                                      </a:rPr>
                                      <m:t>…</m:t>
                                    </m:r>
                                  </m:e>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𝑥</m:t>
                                        </m:r>
                                      </m:e>
                                      <m:sub>
                                        <m:r>
                                          <a:rPr lang="es-ES" sz="1400" i="1">
                                            <a:solidFill>
                                              <a:schemeClr val="accent4"/>
                                            </a:solidFill>
                                            <a:latin typeface="Cambria Math" panose="02040503050406030204" pitchFamily="18" charset="0"/>
                                          </a:rPr>
                                          <m:t>𝑘</m:t>
                                        </m:r>
                                        <m:r>
                                          <a:rPr lang="es-ES" sz="1400" i="0">
                                            <a:solidFill>
                                              <a:schemeClr val="accent4"/>
                                            </a:solidFill>
                                            <a:latin typeface="Cambria Math" panose="02040503050406030204" pitchFamily="18" charset="0"/>
                                          </a:rPr>
                                          <m:t>,</m:t>
                                        </m:r>
                                        <m:r>
                                          <a:rPr lang="es-ES" sz="1400" i="1">
                                            <a:solidFill>
                                              <a:schemeClr val="accent4"/>
                                            </a:solidFill>
                                            <a:latin typeface="Cambria Math" panose="02040503050406030204" pitchFamily="18" charset="0"/>
                                          </a:rPr>
                                          <m:t>𝑛</m:t>
                                        </m:r>
                                      </m:sub>
                                    </m:sSub>
                                  </m:e>
                                </m:mr>
                              </m:m>
                            </m:e>
                          </m:eqArr>
                        </m:e>
                      </m:d>
                    </m:oMath>
                  </m:oMathPara>
                </a14:m>
                <a:endParaRPr lang="es-ES" sz="1400" dirty="0">
                  <a:solidFill>
                    <a:schemeClr val="accent4"/>
                  </a:solidFill>
                </a:endParaRPr>
              </a:p>
            </p:txBody>
          </p:sp>
        </mc:Choice>
        <mc:Fallback xmlns="">
          <p:sp>
            <p:nvSpPr>
              <p:cNvPr id="44" name="Rectángulo 43"/>
              <p:cNvSpPr>
                <a:spLocks noRot="1" noChangeAspect="1" noMove="1" noResize="1" noEditPoints="1" noAdjustHandles="1" noChangeArrowheads="1" noChangeShapeType="1" noTextEdit="1"/>
              </p:cNvSpPr>
              <p:nvPr/>
            </p:nvSpPr>
            <p:spPr>
              <a:xfrm>
                <a:off x="238623" y="2937315"/>
                <a:ext cx="2962799" cy="1403846"/>
              </a:xfrm>
              <a:prstGeom prst="rect">
                <a:avLst/>
              </a:prstGeom>
              <a:blipFill rotWithShape="0">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6" name="Rectángulo 45"/>
              <p:cNvSpPr/>
              <p:nvPr/>
            </p:nvSpPr>
            <p:spPr>
              <a:xfrm>
                <a:off x="4056574" y="2738405"/>
                <a:ext cx="1031051" cy="179850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1400" i="1" smtClean="0">
                          <a:solidFill>
                            <a:schemeClr val="accent4"/>
                          </a:solidFill>
                          <a:latin typeface="Cambria Math" panose="02040503050406030204" pitchFamily="18" charset="0"/>
                        </a:rPr>
                        <m:t>𝑌</m:t>
                      </m:r>
                      <m:r>
                        <a:rPr lang="es-ES" sz="1400" i="0">
                          <a:solidFill>
                            <a:schemeClr val="accent4"/>
                          </a:solidFill>
                          <a:latin typeface="Cambria Math" panose="02040503050406030204" pitchFamily="18" charset="0"/>
                        </a:rPr>
                        <m:t>= </m:t>
                      </m:r>
                      <m:d>
                        <m:dPr>
                          <m:begChr m:val="["/>
                          <m:endChr m:val="]"/>
                          <m:ctrlPr>
                            <a:rPr lang="es-ES" sz="1400" i="1">
                              <a:solidFill>
                                <a:schemeClr val="accent4"/>
                              </a:solidFill>
                              <a:latin typeface="Cambria Math" panose="02040503050406030204" pitchFamily="18" charset="0"/>
                            </a:rPr>
                          </m:ctrlPr>
                        </m:dPr>
                        <m:e>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m>
                                        <m:mPr>
                                          <m:mcs>
                                            <m:mc>
                                              <m:mcPr>
                                                <m:count m:val="1"/>
                                                <m:mcJc m:val="center"/>
                                              </m:mcPr>
                                            </m:mc>
                                          </m:mcs>
                                          <m:ctrlPr>
                                            <a:rPr lang="es-ES" sz="1400" i="1">
                                              <a:solidFill>
                                                <a:schemeClr val="accent4"/>
                                              </a:solidFill>
                                              <a:latin typeface="Cambria Math" panose="02040503050406030204" pitchFamily="18" charset="0"/>
                                            </a:rPr>
                                          </m:ctrlPr>
                                        </m:mPr>
                                        <m:mr>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0</m:t>
                                                </m:r>
                                              </m:sub>
                                            </m:sSub>
                                          </m:e>
                                        </m:mr>
                                        <m:mr>
                                          <m:e>
                                            <m:r>
                                              <a:rPr lang="es-ES" sz="1400" i="0">
                                                <a:solidFill>
                                                  <a:schemeClr val="accent4"/>
                                                </a:solidFill>
                                                <a:latin typeface="Cambria Math" panose="02040503050406030204" pitchFamily="18" charset="0"/>
                                              </a:rPr>
                                              <m:t> </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1</m:t>
                                                </m:r>
                                              </m:sub>
                                            </m:sSub>
                                          </m:e>
                                        </m:mr>
                                        <m:mr>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2</m:t>
                                                </m:r>
                                              </m:sub>
                                            </m:sSub>
                                          </m:e>
                                        </m:mr>
                                      </m:m>
                                      <m:r>
                                        <a:rPr lang="es-ES" sz="1400" i="0">
                                          <a:solidFill>
                                            <a:schemeClr val="accent4"/>
                                          </a:solidFill>
                                          <a:latin typeface="Cambria Math" panose="02040503050406030204" pitchFamily="18" charset="0"/>
                                        </a:rPr>
                                        <m:t> </m:t>
                                      </m: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3</m:t>
                                          </m:r>
                                        </m:sub>
                                      </m:sSub>
                                    </m:e>
                                  </m:eqAr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0">
                                          <a:solidFill>
                                            <a:schemeClr val="accent4"/>
                                          </a:solidFill>
                                          <a:latin typeface="Cambria Math" panose="02040503050406030204" pitchFamily="18" charset="0"/>
                                        </a:rPr>
                                        <m:t>4</m:t>
                                      </m:r>
                                    </m:sub>
                                  </m:sSub>
                                </m:e>
                                <m:e>
                                  <m:r>
                                    <a:rPr lang="es-ES" sz="1400" i="0">
                                      <a:solidFill>
                                        <a:schemeClr val="accent4"/>
                                      </a:solidFill>
                                      <a:latin typeface="Cambria Math" panose="02040503050406030204" pitchFamily="18" charset="0"/>
                                    </a:rPr>
                                    <m:t>&amp;.</m:t>
                                  </m:r>
                                </m:e>
                                <m:e>
                                  <m:r>
                                    <a:rPr lang="es-ES" sz="1400" i="0">
                                      <a:solidFill>
                                        <a:schemeClr val="accent4"/>
                                      </a:solidFill>
                                      <a:latin typeface="Cambria Math" panose="02040503050406030204" pitchFamily="18" charset="0"/>
                                    </a:rPr>
                                    <m:t>&amp;.</m:t>
                                  </m:r>
                                </m:e>
                                <m:e>
                                  <m:r>
                                    <a:rPr lang="es-ES" sz="1400" i="0">
                                      <a:solidFill>
                                        <a:schemeClr val="accent4"/>
                                      </a:solidFill>
                                      <a:latin typeface="Cambria Math" panose="02040503050406030204" pitchFamily="18" charset="0"/>
                                    </a:rPr>
                                    <m:t>&amp;.</m:t>
                                  </m:r>
                                </m:e>
                              </m:eqAr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𝑦</m:t>
                                  </m:r>
                                </m:e>
                                <m:sub>
                                  <m:r>
                                    <a:rPr lang="es-ES" sz="1400" i="1">
                                      <a:solidFill>
                                        <a:schemeClr val="accent4"/>
                                      </a:solidFill>
                                      <a:latin typeface="Cambria Math" panose="02040503050406030204" pitchFamily="18" charset="0"/>
                                    </a:rPr>
                                    <m:t>𝑛</m:t>
                                  </m:r>
                                </m:sub>
                              </m:sSub>
                            </m:e>
                          </m:eqArr>
                        </m:e>
                      </m:d>
                      <m:r>
                        <a:rPr lang="es-ES" sz="1400" i="0">
                          <a:solidFill>
                            <a:schemeClr val="accent4"/>
                          </a:solidFill>
                          <a:latin typeface="Cambria Math" panose="02040503050406030204" pitchFamily="18" charset="0"/>
                        </a:rPr>
                        <m:t> </m:t>
                      </m:r>
                    </m:oMath>
                  </m:oMathPara>
                </a14:m>
                <a:endParaRPr lang="es-ES" sz="1400" dirty="0">
                  <a:solidFill>
                    <a:schemeClr val="accent4"/>
                  </a:solidFill>
                </a:endParaRPr>
              </a:p>
            </p:txBody>
          </p:sp>
        </mc:Choice>
        <mc:Fallback xmlns="">
          <p:sp>
            <p:nvSpPr>
              <p:cNvPr id="46" name="Rectángulo 45"/>
              <p:cNvSpPr>
                <a:spLocks noRot="1" noChangeAspect="1" noMove="1" noResize="1" noEditPoints="1" noAdjustHandles="1" noChangeArrowheads="1" noChangeShapeType="1" noTextEdit="1"/>
              </p:cNvSpPr>
              <p:nvPr/>
            </p:nvSpPr>
            <p:spPr>
              <a:xfrm>
                <a:off x="4056574" y="2738405"/>
                <a:ext cx="1031051" cy="1798506"/>
              </a:xfrm>
              <a:prstGeom prst="rect">
                <a:avLst/>
              </a:prstGeom>
              <a:blipFill rotWithShape="0">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47" name="Rectángulo 46"/>
              <p:cNvSpPr/>
              <p:nvPr/>
            </p:nvSpPr>
            <p:spPr>
              <a:xfrm>
                <a:off x="7111833" y="2593480"/>
                <a:ext cx="1052339" cy="197528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 sz="1400" i="1" smtClean="0">
                          <a:solidFill>
                            <a:schemeClr val="accent4"/>
                          </a:solidFill>
                          <a:latin typeface="Cambria Math" panose="02040503050406030204" pitchFamily="18" charset="0"/>
                        </a:rPr>
                        <m:t>𝐵</m:t>
                      </m:r>
                      <m:r>
                        <a:rPr lang="es-ES" sz="1400" i="0">
                          <a:solidFill>
                            <a:schemeClr val="accent4"/>
                          </a:solidFill>
                          <a:latin typeface="Cambria Math" panose="02040503050406030204" pitchFamily="18" charset="0"/>
                        </a:rPr>
                        <m:t>= </m:t>
                      </m:r>
                      <m:d>
                        <m:dPr>
                          <m:begChr m:val="["/>
                          <m:endChr m:val="]"/>
                          <m:ctrlPr>
                            <a:rPr lang="es-ES" sz="1400" i="1">
                              <a:solidFill>
                                <a:schemeClr val="accent4"/>
                              </a:solidFill>
                              <a:latin typeface="Cambria Math" panose="02040503050406030204" pitchFamily="18" charset="0"/>
                            </a:rPr>
                          </m:ctrlPr>
                        </m:dPr>
                        <m:e>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eqArr>
                                    <m:eqArrPr>
                                      <m:ctrlPr>
                                        <a:rPr lang="es-ES" sz="1400" i="1">
                                          <a:solidFill>
                                            <a:schemeClr val="accent4"/>
                                          </a:solidFill>
                                          <a:latin typeface="Cambria Math" panose="02040503050406030204" pitchFamily="18" charset="0"/>
                                        </a:rPr>
                                      </m:ctrlPr>
                                    </m:eqArrPr>
                                    <m:e>
                                      <m:r>
                                        <a:rPr lang="es-ES" sz="1400" i="0">
                                          <a:solidFill>
                                            <a:schemeClr val="accent4"/>
                                          </a:solidFill>
                                          <a:latin typeface="Cambria Math" panose="02040503050406030204" pitchFamily="18" charset="0"/>
                                        </a:rPr>
                                        <m:t>&amp;</m:t>
                                      </m:r>
                                      <m:m>
                                        <m:mPr>
                                          <m:mcs>
                                            <m:mc>
                                              <m:mcPr>
                                                <m:count m:val="1"/>
                                                <m:mcJc m:val="center"/>
                                              </m:mcPr>
                                            </m:mc>
                                          </m:mcs>
                                          <m:ctrlPr>
                                            <a:rPr lang="es-ES" sz="1400" i="1">
                                              <a:solidFill>
                                                <a:schemeClr val="accent4"/>
                                              </a:solidFill>
                                              <a:latin typeface="Cambria Math" panose="02040503050406030204" pitchFamily="18" charset="0"/>
                                            </a:rPr>
                                          </m:ctrlPr>
                                        </m:mPr>
                                        <m:mr>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0">
                                                    <a:solidFill>
                                                      <a:schemeClr val="accent4"/>
                                                    </a:solidFill>
                                                    <a:latin typeface="Cambria Math" panose="02040503050406030204" pitchFamily="18" charset="0"/>
                                                  </a:rPr>
                                                  <m:t>0</m:t>
                                                </m:r>
                                              </m:sub>
                                            </m:sSub>
                                          </m:e>
                                        </m:mr>
                                        <m:mr>
                                          <m:e>
                                            <m:r>
                                              <a:rPr lang="es-ES" sz="1400" i="0">
                                                <a:solidFill>
                                                  <a:schemeClr val="accent4"/>
                                                </a:solidFill>
                                                <a:latin typeface="Cambria Math" panose="02040503050406030204" pitchFamily="18" charset="0"/>
                                              </a:rPr>
                                              <m:t> </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0">
                                                    <a:solidFill>
                                                      <a:schemeClr val="accent4"/>
                                                    </a:solidFill>
                                                    <a:latin typeface="Cambria Math" panose="02040503050406030204" pitchFamily="18" charset="0"/>
                                                  </a:rPr>
                                                  <m:t>1</m:t>
                                                </m:r>
                                              </m:sub>
                                            </m:sSub>
                                          </m:e>
                                        </m:mr>
                                        <m:mr>
                                          <m:e>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n-US" sz="1400" b="0" i="0" smtClean="0">
                                                    <a:solidFill>
                                                      <a:schemeClr val="accent4"/>
                                                    </a:solidFill>
                                                    <a:latin typeface="Cambria Math" panose="02040503050406030204" pitchFamily="18" charset="0"/>
                                                  </a:rPr>
                                                  <m:t>2</m:t>
                                                </m:r>
                                              </m:sub>
                                            </m:sSub>
                                          </m:e>
                                        </m:mr>
                                      </m:m>
                                      <m:r>
                                        <a:rPr lang="es-ES" sz="1400" i="0">
                                          <a:solidFill>
                                            <a:schemeClr val="accent4"/>
                                          </a:solidFill>
                                          <a:latin typeface="Cambria Math" panose="02040503050406030204" pitchFamily="18" charset="0"/>
                                        </a:rPr>
                                        <m:t> </m:t>
                                      </m: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0">
                                              <a:solidFill>
                                                <a:schemeClr val="accent4"/>
                                              </a:solidFill>
                                              <a:latin typeface="Cambria Math" panose="02040503050406030204" pitchFamily="18" charset="0"/>
                                            </a:rPr>
                                            <m:t>3</m:t>
                                          </m:r>
                                        </m:sub>
                                      </m:sSub>
                                    </m:e>
                                  </m:eqAr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0">
                                          <a:solidFill>
                                            <a:schemeClr val="accent4"/>
                                          </a:solidFill>
                                          <a:latin typeface="Cambria Math" panose="02040503050406030204" pitchFamily="18" charset="0"/>
                                        </a:rPr>
                                        <m:t>4</m:t>
                                      </m:r>
                                    </m:sub>
                                  </m:sSub>
                                </m:e>
                                <m:e>
                                  <m:r>
                                    <a:rPr lang="es-ES" sz="1400" i="0">
                                      <a:solidFill>
                                        <a:schemeClr val="accent4"/>
                                      </a:solidFill>
                                      <a:latin typeface="Cambria Math" panose="02040503050406030204" pitchFamily="18" charset="0"/>
                                    </a:rPr>
                                    <m:t>&amp;.</m:t>
                                  </m:r>
                                </m:e>
                                <m:e>
                                  <m:r>
                                    <a:rPr lang="es-ES" sz="1400" i="0">
                                      <a:solidFill>
                                        <a:schemeClr val="accent4"/>
                                      </a:solidFill>
                                      <a:latin typeface="Cambria Math" panose="02040503050406030204" pitchFamily="18" charset="0"/>
                                    </a:rPr>
                                    <m:t>&amp;.</m:t>
                                  </m:r>
                                </m:e>
                                <m:e>
                                  <m:r>
                                    <a:rPr lang="es-ES" sz="1400" i="0">
                                      <a:solidFill>
                                        <a:schemeClr val="accent4"/>
                                      </a:solidFill>
                                      <a:latin typeface="Cambria Math" panose="02040503050406030204" pitchFamily="18" charset="0"/>
                                    </a:rPr>
                                    <m:t>&amp;.</m:t>
                                  </m:r>
                                </m:e>
                              </m:eqArr>
                            </m:e>
                            <m:e>
                              <m:r>
                                <a:rPr lang="es-ES" sz="1400" i="0">
                                  <a:solidFill>
                                    <a:schemeClr val="accent4"/>
                                  </a:solidFill>
                                  <a:latin typeface="Cambria Math" panose="02040503050406030204" pitchFamily="18" charset="0"/>
                                </a:rPr>
                                <m:t>&amp;</m:t>
                              </m:r>
                              <m:sSub>
                                <m:sSubPr>
                                  <m:ctrlPr>
                                    <a:rPr lang="es-ES" sz="1400" i="1">
                                      <a:solidFill>
                                        <a:schemeClr val="accent4"/>
                                      </a:solidFill>
                                      <a:latin typeface="Cambria Math" panose="02040503050406030204" pitchFamily="18" charset="0"/>
                                    </a:rPr>
                                  </m:ctrlPr>
                                </m:sSubPr>
                                <m:e>
                                  <m:r>
                                    <a:rPr lang="es-ES" sz="1400" i="1">
                                      <a:solidFill>
                                        <a:schemeClr val="accent4"/>
                                      </a:solidFill>
                                      <a:latin typeface="Cambria Math" panose="02040503050406030204" pitchFamily="18" charset="0"/>
                                    </a:rPr>
                                    <m:t>𝑏</m:t>
                                  </m:r>
                                </m:e>
                                <m:sub>
                                  <m:r>
                                    <a:rPr lang="es-ES" sz="1400" i="1">
                                      <a:solidFill>
                                        <a:schemeClr val="accent4"/>
                                      </a:solidFill>
                                      <a:latin typeface="Cambria Math" panose="02040503050406030204" pitchFamily="18" charset="0"/>
                                    </a:rPr>
                                    <m:t>𝑛</m:t>
                                  </m:r>
                                </m:sub>
                              </m:sSub>
                            </m:e>
                          </m:eqArr>
                        </m:e>
                      </m:d>
                      <m:r>
                        <a:rPr lang="es-ES" sz="1400" i="0">
                          <a:solidFill>
                            <a:schemeClr val="accent4"/>
                          </a:solidFill>
                          <a:latin typeface="Cambria Math" panose="02040503050406030204" pitchFamily="18" charset="0"/>
                        </a:rPr>
                        <m:t> </m:t>
                      </m:r>
                    </m:oMath>
                  </m:oMathPara>
                </a14:m>
                <a:endParaRPr lang="es-ES" sz="1400" dirty="0">
                  <a:solidFill>
                    <a:schemeClr val="accent4"/>
                  </a:solidFill>
                </a:endParaRPr>
              </a:p>
            </p:txBody>
          </p:sp>
        </mc:Choice>
        <mc:Fallback xmlns="">
          <p:sp>
            <p:nvSpPr>
              <p:cNvPr id="47" name="Rectángulo 46"/>
              <p:cNvSpPr>
                <a:spLocks noRot="1" noChangeAspect="1" noMove="1" noResize="1" noEditPoints="1" noAdjustHandles="1" noChangeArrowheads="1" noChangeShapeType="1" noTextEdit="1"/>
              </p:cNvSpPr>
              <p:nvPr/>
            </p:nvSpPr>
            <p:spPr>
              <a:xfrm>
                <a:off x="7111833" y="2593480"/>
                <a:ext cx="1052339" cy="1975284"/>
              </a:xfrm>
              <a:prstGeom prst="rect">
                <a:avLst/>
              </a:prstGeom>
              <a:blipFill rotWithShape="0">
                <a:blip r:embed="rId6"/>
                <a:stretch>
                  <a:fillRect/>
                </a:stretch>
              </a:blipFill>
            </p:spPr>
            <p:txBody>
              <a:bodyPr/>
              <a:lstStyle/>
              <a:p>
                <a:r>
                  <a:rPr lang="es-ES">
                    <a:noFill/>
                  </a:rPr>
                  <a:t> </a:t>
                </a:r>
              </a:p>
            </p:txBody>
          </p:sp>
        </mc:Fallback>
      </mc:AlternateContent>
      <p:sp>
        <p:nvSpPr>
          <p:cNvPr id="48" name="40 CuadroTexto"/>
          <p:cNvSpPr txBox="1"/>
          <p:nvPr/>
        </p:nvSpPr>
        <p:spPr>
          <a:xfrm>
            <a:off x="774001" y="4341875"/>
            <a:ext cx="2208737" cy="646331"/>
          </a:xfrm>
          <a:prstGeom prst="rect">
            <a:avLst/>
          </a:prstGeom>
          <a:noFill/>
        </p:spPr>
        <p:txBody>
          <a:bodyPr wrap="square" rtlCol="0">
            <a:spAutoFit/>
          </a:bodyPr>
          <a:lstStyle/>
          <a:p>
            <a:pPr algn="just"/>
            <a:r>
              <a:rPr lang="es-ES" sz="1200" dirty="0">
                <a:solidFill>
                  <a:schemeClr val="accent4"/>
                </a:solidFill>
                <a:latin typeface="Fira Sans Condensed Light" panose="020B0604020202020204" charset="0"/>
                <a:cs typeface="Times New Roman" panose="02020603050405020304" pitchFamily="18" charset="0"/>
              </a:rPr>
              <a:t>Es la matriz de las características independientes. (Variables </a:t>
            </a:r>
            <a:r>
              <a:rPr lang="es-ES" sz="1200" dirty="0" err="1">
                <a:solidFill>
                  <a:schemeClr val="accent4"/>
                </a:solidFill>
                <a:latin typeface="Fira Sans Condensed Light" panose="020B0604020202020204" charset="0"/>
                <a:cs typeface="Times New Roman" panose="02020603050405020304" pitchFamily="18" charset="0"/>
              </a:rPr>
              <a:t>predictoras</a:t>
            </a:r>
            <a:r>
              <a:rPr lang="es-ES" sz="1200" dirty="0">
                <a:solidFill>
                  <a:schemeClr val="accent4"/>
                </a:solidFill>
                <a:latin typeface="Fira Sans Condensed Light" panose="020B0604020202020204" charset="0"/>
                <a:cs typeface="Times New Roman" panose="02020603050405020304" pitchFamily="18" charset="0"/>
              </a:rPr>
              <a:t>)</a:t>
            </a:r>
          </a:p>
        </p:txBody>
      </p:sp>
      <p:sp>
        <p:nvSpPr>
          <p:cNvPr id="49" name="40 CuadroTexto"/>
          <p:cNvSpPr txBox="1"/>
          <p:nvPr/>
        </p:nvSpPr>
        <p:spPr>
          <a:xfrm>
            <a:off x="3410314" y="4497169"/>
            <a:ext cx="3023305" cy="646331"/>
          </a:xfrm>
          <a:prstGeom prst="rect">
            <a:avLst/>
          </a:prstGeom>
          <a:noFill/>
        </p:spPr>
        <p:txBody>
          <a:bodyPr wrap="square" rtlCol="0">
            <a:spAutoFit/>
          </a:bodyPr>
          <a:lstStyle/>
          <a:p>
            <a:pPr algn="just"/>
            <a:r>
              <a:rPr lang="es-ES" sz="1200" dirty="0">
                <a:solidFill>
                  <a:schemeClr val="accent4"/>
                </a:solidFill>
                <a:latin typeface="Fira Sans Condensed Light" panose="020B0604020202020204" charset="0"/>
                <a:cs typeface="Times New Roman" panose="02020603050405020304" pitchFamily="18" charset="0"/>
              </a:rPr>
              <a:t>Es el vector de la variable dependiente, calculado a partir de la matriz  X. (Variable de respuesta)</a:t>
            </a:r>
          </a:p>
        </p:txBody>
      </p:sp>
      <p:sp>
        <p:nvSpPr>
          <p:cNvPr id="50" name="40 CuadroTexto"/>
          <p:cNvSpPr txBox="1"/>
          <p:nvPr/>
        </p:nvSpPr>
        <p:spPr>
          <a:xfrm>
            <a:off x="6461184" y="4497168"/>
            <a:ext cx="2684159" cy="646331"/>
          </a:xfrm>
          <a:prstGeom prst="rect">
            <a:avLst/>
          </a:prstGeom>
          <a:noFill/>
        </p:spPr>
        <p:txBody>
          <a:bodyPr wrap="square" rtlCol="0">
            <a:spAutoFit/>
          </a:bodyPr>
          <a:lstStyle/>
          <a:p>
            <a:pPr algn="just"/>
            <a:r>
              <a:rPr lang="es-ES" sz="1200" dirty="0">
                <a:solidFill>
                  <a:schemeClr val="accent4"/>
                </a:solidFill>
                <a:latin typeface="Segoe UI Semilight" panose="020B0402040204020203" pitchFamily="34" charset="0"/>
                <a:cs typeface="Segoe UI Semilight" panose="020B0402040204020203" pitchFamily="34" charset="0"/>
              </a:rPr>
              <a:t>Es el vector de los coeficientes calculados en la regresión lineal para el modelo.</a:t>
            </a:r>
          </a:p>
        </p:txBody>
      </p:sp>
      <p:pic>
        <p:nvPicPr>
          <p:cNvPr id="3" name="Picture 2" descr="Virtual Horizon BUAP">
            <a:extLst>
              <a:ext uri="{FF2B5EF4-FFF2-40B4-BE49-F238E27FC236}">
                <a16:creationId xmlns:a16="http://schemas.microsoft.com/office/drawing/2014/main" id="{F00B62FF-6063-3064-B10B-3757293C20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164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1" y="745261"/>
            <a:ext cx="8015201"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6</a:t>
            </a:r>
            <a:r>
              <a:rPr lang="en-US" sz="3000" b="1" dirty="0">
                <a:solidFill>
                  <a:srgbClr val="F3F3F3"/>
                </a:solidFill>
                <a:latin typeface="Rajdhani"/>
                <a:ea typeface="Rajdhani"/>
                <a:cs typeface="Rajdhani"/>
                <a:sym typeface="Rajdhani"/>
              </a:rPr>
              <a:t> </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Regresión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Lineal Simple y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Múltiple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52573" y="1126242"/>
            <a:ext cx="8662473" cy="2343789"/>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Regresión</a:t>
            </a:r>
            <a:r>
              <a:rPr lang="en-US" sz="1600" b="1" dirty="0">
                <a:solidFill>
                  <a:schemeClr val="tx2"/>
                </a:solidFill>
                <a:latin typeface="Fira Sans Condensed Light" panose="020B0604020202020204" charset="0"/>
                <a:cs typeface="Times New Roman" panose="02020603050405020304" pitchFamily="18" charset="0"/>
              </a:rPr>
              <a:t> Lineal Simple y </a:t>
            </a:r>
            <a:r>
              <a:rPr lang="en-US" sz="1600" b="1" dirty="0" err="1">
                <a:solidFill>
                  <a:schemeClr val="tx2"/>
                </a:solidFill>
                <a:latin typeface="Fira Sans Condensed Light" panose="020B0604020202020204" charset="0"/>
                <a:cs typeface="Times New Roman" panose="02020603050405020304" pitchFamily="18" charset="0"/>
              </a:rPr>
              <a:t>Múltiple</a:t>
            </a:r>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a:t>
            </a:r>
            <a:r>
              <a:rPr lang="en-US" sz="16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Mexico.csv y los archivos .</a:t>
            </a:r>
            <a:r>
              <a:rPr lang="es-ES" sz="1600" b="1" dirty="0" err="1">
                <a:solidFill>
                  <a:schemeClr val="tx2"/>
                </a:solidFill>
                <a:latin typeface="Fira Sans Condensed Light" panose="020B0604020202020204" charset="0"/>
                <a:cs typeface="Times New Roman" panose="02020603050405020304" pitchFamily="18" charset="0"/>
              </a:rPr>
              <a:t>csv</a:t>
            </a:r>
            <a:r>
              <a:rPr lang="es-ES" sz="1600" b="1" dirty="0">
                <a:solidFill>
                  <a:schemeClr val="tx2"/>
                </a:solidFill>
                <a:latin typeface="Fira Sans Condensed Light" panose="020B0604020202020204" charset="0"/>
                <a:cs typeface="Times New Roman" panose="02020603050405020304" pitchFamily="18" charset="0"/>
              </a:rPr>
              <a:t> de otras 2 ciudades de su elección (A partir de las bases de datos listings.csv.gz), ingresar a: </a:t>
            </a:r>
            <a:r>
              <a:rPr lang="es-ES" sz="1600" b="1" dirty="0">
                <a:solidFill>
                  <a:schemeClr val="tx2"/>
                </a:solidFill>
                <a:latin typeface="Fira Sans Condensed Light" panose="020B0604020202020204" charset="0"/>
                <a:cs typeface="Times New Roman" panose="02020603050405020304" pitchFamily="18" charset="0"/>
                <a:hlinkClick r:id="rId3"/>
              </a:rPr>
              <a:t>http://insideairbnb.com/get-the-data/</a:t>
            </a:r>
            <a:endParaRPr lang="de-DE" sz="1600" b="1" dirty="0">
              <a:solidFill>
                <a:schemeClr val="tx2"/>
              </a:solidFill>
              <a:latin typeface="Fira Sans Condensed Light" panose="020B0604020202020204" charset="0"/>
              <a:cs typeface="Times New Roman" panose="02020603050405020304" pitchFamily="18" charset="0"/>
            </a:endParaRP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Analizar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la correlación que existe en cada tipo de propiedad que aparece en la columna </a:t>
            </a:r>
            <a:r>
              <a:rPr lang="es-ES" sz="1600" b="1" dirty="0">
                <a:solidFill>
                  <a:schemeClr val="tx2"/>
                </a:solidFill>
                <a:latin typeface="Fira Sans Condensed Light" panose="020B0604020202020204" charset="0"/>
                <a:cs typeface="Times New Roman" panose="02020603050405020304" pitchFamily="18" charset="0"/>
              </a:rPr>
              <a:t>(“</a:t>
            </a:r>
            <a:r>
              <a:rPr lang="es-ES" sz="1600" b="1" dirty="0" err="1">
                <a:solidFill>
                  <a:schemeClr val="tx2"/>
                </a:solidFill>
                <a:latin typeface="Fira Sans Condensed Light" panose="020B0604020202020204" charset="0"/>
                <a:cs typeface="Times New Roman" panose="02020603050405020304" pitchFamily="18" charset="0"/>
              </a:rPr>
              <a:t>room_type</a:t>
            </a:r>
            <a:r>
              <a:rPr lang="es-ES" sz="1600" b="1" dirty="0">
                <a:solidFill>
                  <a:schemeClr val="tx2"/>
                </a:solidFill>
                <a:latin typeface="Fira Sans Condensed Light" panose="020B0604020202020204" charset="0"/>
                <a:cs typeface="Times New Roman" panose="02020603050405020304" pitchFamily="18" charset="0"/>
              </a:rPr>
              <a:t>”)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respecto a las variables siguientes en el siguiente orden </a:t>
            </a:r>
            <a:r>
              <a:rPr lang="es-ES" sz="1600" b="1" dirty="0">
                <a:solidFill>
                  <a:schemeClr val="tx2"/>
                </a:solidFill>
                <a:latin typeface="Fira Sans Condensed Light" panose="020B0604020202020204" charset="0"/>
                <a:cs typeface="Times New Roman" panose="02020603050405020304" pitchFamily="18" charset="0"/>
              </a:rPr>
              <a:t>“(dependiente, independiente)”,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utilizando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Python</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y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obtener los datos y gráficos requeridos en cada caso.</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CAB206F8-B51E-B0B9-2345-7B3D505484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a 2">
            <a:extLst>
              <a:ext uri="{FF2B5EF4-FFF2-40B4-BE49-F238E27FC236}">
                <a16:creationId xmlns:a16="http://schemas.microsoft.com/office/drawing/2014/main" id="{6A900377-9D4B-EE32-586B-4237CF8DD83F}"/>
              </a:ext>
            </a:extLst>
          </p:cNvPr>
          <p:cNvGraphicFramePr>
            <a:graphicFrameLocks noGrp="1"/>
          </p:cNvGraphicFramePr>
          <p:nvPr>
            <p:extLst>
              <p:ext uri="{D42A27DB-BD31-4B8C-83A1-F6EECF244321}">
                <p14:modId xmlns:p14="http://schemas.microsoft.com/office/powerpoint/2010/main" val="2801914666"/>
              </p:ext>
            </p:extLst>
          </p:nvPr>
        </p:nvGraphicFramePr>
        <p:xfrm>
          <a:off x="393701" y="3470031"/>
          <a:ext cx="8662472" cy="1343607"/>
        </p:xfrm>
        <a:graphic>
          <a:graphicData uri="http://schemas.openxmlformats.org/drawingml/2006/table">
            <a:tbl>
              <a:tblPr firstRow="1" bandRow="1">
                <a:tableStyleId>{95E397FE-706D-4E7D-AA01-638484C1D090}</a:tableStyleId>
              </a:tblPr>
              <a:tblGrid>
                <a:gridCol w="4331236">
                  <a:extLst>
                    <a:ext uri="{9D8B030D-6E8A-4147-A177-3AD203B41FA5}">
                      <a16:colId xmlns:a16="http://schemas.microsoft.com/office/drawing/2014/main" val="2159194796"/>
                    </a:ext>
                  </a:extLst>
                </a:gridCol>
                <a:gridCol w="4331236">
                  <a:extLst>
                    <a:ext uri="{9D8B030D-6E8A-4147-A177-3AD203B41FA5}">
                      <a16:colId xmlns:a16="http://schemas.microsoft.com/office/drawing/2014/main" val="807164448"/>
                    </a:ext>
                  </a:extLst>
                </a:gridCol>
              </a:tblGrid>
              <a:tr h="346269">
                <a:tc>
                  <a:txBody>
                    <a:bodyPr/>
                    <a:lstStyle/>
                    <a:p>
                      <a:pPr algn="l"/>
                      <a:endParaRPr lang="es-ES" sz="1400" b="1" dirty="0">
                        <a:solidFill>
                          <a:schemeClr val="tx2"/>
                        </a:solidFill>
                        <a:latin typeface="Fira Sans Condensed Light" panose="020B0604020202020204"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1" dirty="0">
                          <a:solidFill>
                            <a:schemeClr val="tx2"/>
                          </a:solidFill>
                          <a:latin typeface="Fira Sans Condensed Light" panose="020B0604020202020204" charset="0"/>
                          <a:cs typeface="Times New Roman" panose="02020603050405020304" pitchFamily="18" charset="0"/>
                        </a:rPr>
                        <a:t>“</a:t>
                      </a:r>
                      <a:r>
                        <a:rPr lang="es-ES" sz="1400" b="1" dirty="0" err="1">
                          <a:solidFill>
                            <a:schemeClr val="tx2"/>
                          </a:solidFill>
                          <a:latin typeface="Fira Sans Condensed Light" panose="020B0604020202020204" charset="0"/>
                          <a:cs typeface="Times New Roman" panose="02020603050405020304" pitchFamily="18" charset="0"/>
                        </a:rPr>
                        <a:t>price</a:t>
                      </a:r>
                      <a:r>
                        <a:rPr lang="es-ES" sz="1400" b="1" dirty="0">
                          <a:solidFill>
                            <a:schemeClr val="tx2"/>
                          </a:solidFill>
                          <a:latin typeface="Fira Sans Condensed Light" panose="020B0604020202020204" charset="0"/>
                          <a:cs typeface="Times New Roman" panose="02020603050405020304" pitchFamily="18" charset="0"/>
                        </a:rPr>
                        <a:t> vs </a:t>
                      </a:r>
                      <a:r>
                        <a:rPr lang="es-ES" sz="1400" b="1" dirty="0" err="1">
                          <a:solidFill>
                            <a:schemeClr val="tx2"/>
                          </a:solidFill>
                          <a:latin typeface="Fira Sans Condensed Light" panose="020B0604020202020204" charset="0"/>
                          <a:cs typeface="Times New Roman" panose="02020603050405020304" pitchFamily="18" charset="0"/>
                        </a:rPr>
                        <a:t>review_scores_cleanliness</a:t>
                      </a:r>
                      <a:r>
                        <a:rPr lang="es-ES" sz="1400" b="1" dirty="0">
                          <a:solidFill>
                            <a:schemeClr val="tx2"/>
                          </a:solidFill>
                          <a:latin typeface="Fira Sans Condensed Light" panose="020B0604020202020204" charset="0"/>
                          <a:cs typeface="Times New Roman" panose="02020603050405020304" pitchFamily="18" charset="0"/>
                        </a:rPr>
                        <a:t>”</a:t>
                      </a:r>
                    </a:p>
                  </a:txBody>
                  <a:tcPr/>
                </a:tc>
                <a:extLst>
                  <a:ext uri="{0D108BD9-81ED-4DB2-BD59-A6C34878D82A}">
                    <a16:rowId xmlns:a16="http://schemas.microsoft.com/office/drawing/2014/main" val="3074847705"/>
                  </a:ext>
                </a:extLst>
              </a:tr>
              <a:tr h="284605">
                <a:tc>
                  <a:txBody>
                    <a:bodyPr/>
                    <a:lstStyle/>
                    <a:p>
                      <a:pPr algn="l"/>
                      <a:r>
                        <a:rPr lang="es-ES" sz="1400" b="1" dirty="0">
                          <a:solidFill>
                            <a:schemeClr val="tx2"/>
                          </a:solidFill>
                          <a:latin typeface="Fira Sans Condensed Light" panose="020B0604020202020204" charset="0"/>
                          <a:cs typeface="Times New Roman" panose="02020603050405020304" pitchFamily="18" charset="0"/>
                        </a:rPr>
                        <a:t>“</a:t>
                      </a:r>
                      <a:r>
                        <a:rPr lang="es-ES" sz="1400" b="1" dirty="0" err="1">
                          <a:solidFill>
                            <a:schemeClr val="tx2"/>
                          </a:solidFill>
                          <a:latin typeface="Fira Sans Condensed Light" panose="020B0604020202020204" charset="0"/>
                          <a:cs typeface="Times New Roman" panose="02020603050405020304" pitchFamily="18" charset="0"/>
                        </a:rPr>
                        <a:t>price</a:t>
                      </a:r>
                      <a:r>
                        <a:rPr lang="es-ES" sz="1400" b="1" dirty="0">
                          <a:solidFill>
                            <a:schemeClr val="tx2"/>
                          </a:solidFill>
                          <a:latin typeface="Fira Sans Condensed Light" panose="020B0604020202020204" charset="0"/>
                          <a:cs typeface="Times New Roman" panose="02020603050405020304" pitchFamily="18" charset="0"/>
                        </a:rPr>
                        <a:t> vs </a:t>
                      </a:r>
                      <a:r>
                        <a:rPr lang="es-ES" sz="1400" b="1" dirty="0" err="1">
                          <a:solidFill>
                            <a:schemeClr val="tx2"/>
                          </a:solidFill>
                          <a:latin typeface="Fira Sans Condensed Light" panose="020B0604020202020204" charset="0"/>
                          <a:cs typeface="Times New Roman" panose="02020603050405020304" pitchFamily="18" charset="0"/>
                        </a:rPr>
                        <a:t>host_acceptance</a:t>
                      </a:r>
                      <a:r>
                        <a:rPr lang="es-ES" sz="1400" b="1" dirty="0">
                          <a:solidFill>
                            <a:schemeClr val="tx2"/>
                          </a:solidFill>
                          <a:latin typeface="Fira Sans Condensed Light" panose="020B0604020202020204" charset="0"/>
                          <a:cs typeface="Times New Roman" panose="02020603050405020304" pitchFamily="18" charset="0"/>
                        </a:rPr>
                        <a:t> </a:t>
                      </a:r>
                      <a:r>
                        <a:rPr lang="es-ES" sz="1400" b="1" dirty="0" err="1">
                          <a:solidFill>
                            <a:schemeClr val="tx2"/>
                          </a:solidFill>
                          <a:latin typeface="Fira Sans Condensed Light" panose="020B0604020202020204" charset="0"/>
                          <a:cs typeface="Times New Roman" panose="02020603050405020304" pitchFamily="18" charset="0"/>
                        </a:rPr>
                        <a:t>rate</a:t>
                      </a:r>
                      <a:r>
                        <a:rPr lang="es-ES" sz="1400" b="1" dirty="0">
                          <a:solidFill>
                            <a:schemeClr val="tx2"/>
                          </a:solidFill>
                          <a:latin typeface="Fira Sans Condensed Light" panose="020B0604020202020204" charset="0"/>
                          <a:cs typeface="Times New Roman" panose="02020603050405020304" pitchFamily="18" charset="0"/>
                        </a:rPr>
                        <a: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1" dirty="0">
                          <a:solidFill>
                            <a:schemeClr val="tx2"/>
                          </a:solidFill>
                          <a:latin typeface="Fira Sans Condensed Light" panose="020B0604020202020204" charset="0"/>
                          <a:cs typeface="Times New Roman" panose="02020603050405020304" pitchFamily="18" charset="0"/>
                        </a:rPr>
                        <a:t>“</a:t>
                      </a:r>
                      <a:r>
                        <a:rPr lang="es-ES" sz="1400" b="1" dirty="0" err="1">
                          <a:solidFill>
                            <a:schemeClr val="tx2"/>
                          </a:solidFill>
                          <a:latin typeface="Fira Sans Condensed Light" panose="020B0604020202020204" charset="0"/>
                          <a:cs typeface="Times New Roman" panose="02020603050405020304" pitchFamily="18" charset="0"/>
                        </a:rPr>
                        <a:t>price</a:t>
                      </a:r>
                      <a:r>
                        <a:rPr lang="es-ES" sz="1400" b="1" dirty="0">
                          <a:solidFill>
                            <a:schemeClr val="tx2"/>
                          </a:solidFill>
                          <a:latin typeface="Fira Sans Condensed Light" panose="020B0604020202020204" charset="0"/>
                          <a:cs typeface="Times New Roman" panose="02020603050405020304" pitchFamily="18" charset="0"/>
                        </a:rPr>
                        <a:t> vs </a:t>
                      </a:r>
                      <a:r>
                        <a:rPr lang="es-ES" sz="1400" b="1" dirty="0" err="1">
                          <a:solidFill>
                            <a:schemeClr val="tx2"/>
                          </a:solidFill>
                          <a:latin typeface="Fira Sans Condensed Light" panose="020B0604020202020204" charset="0"/>
                          <a:cs typeface="Times New Roman" panose="02020603050405020304" pitchFamily="18" charset="0"/>
                        </a:rPr>
                        <a:t>host_identity_verified</a:t>
                      </a:r>
                      <a:r>
                        <a:rPr lang="es-ES" sz="1400" b="1" dirty="0">
                          <a:solidFill>
                            <a:schemeClr val="tx2"/>
                          </a:solidFill>
                          <a:latin typeface="Fira Sans Condensed Light" panose="020B0604020202020204" charset="0"/>
                          <a:cs typeface="Times New Roman" panose="02020603050405020304" pitchFamily="18" charset="0"/>
                        </a:rPr>
                        <a:t>”</a:t>
                      </a:r>
                    </a:p>
                  </a:txBody>
                  <a:tcPr/>
                </a:tc>
                <a:extLst>
                  <a:ext uri="{0D108BD9-81ED-4DB2-BD59-A6C34878D82A}">
                    <a16:rowId xmlns:a16="http://schemas.microsoft.com/office/drawing/2014/main" val="264707184"/>
                  </a:ext>
                </a:extLst>
              </a:tr>
              <a:tr h="346269">
                <a:tc>
                  <a:txBody>
                    <a:bodyPr/>
                    <a:lstStyle/>
                    <a:p>
                      <a:pPr algn="l"/>
                      <a:r>
                        <a:rPr lang="es-ES" sz="1400" b="1" dirty="0">
                          <a:solidFill>
                            <a:schemeClr val="tx2"/>
                          </a:solidFill>
                          <a:latin typeface="Fira Sans Condensed Light" panose="020B0604020202020204" charset="0"/>
                          <a:cs typeface="Times New Roman" panose="02020603050405020304" pitchFamily="18" charset="0"/>
                        </a:rPr>
                        <a:t>“</a:t>
                      </a:r>
                      <a:r>
                        <a:rPr lang="es-ES" sz="1400" b="1" dirty="0" err="1">
                          <a:solidFill>
                            <a:schemeClr val="tx2"/>
                          </a:solidFill>
                          <a:latin typeface="Fira Sans Condensed Light" panose="020B0604020202020204" charset="0"/>
                          <a:cs typeface="Times New Roman" panose="02020603050405020304" pitchFamily="18" charset="0"/>
                        </a:rPr>
                        <a:t>price</a:t>
                      </a:r>
                      <a:r>
                        <a:rPr lang="es-ES" sz="1400" b="1" dirty="0">
                          <a:solidFill>
                            <a:schemeClr val="tx2"/>
                          </a:solidFill>
                          <a:latin typeface="Fira Sans Condensed Light" panose="020B0604020202020204" charset="0"/>
                          <a:cs typeface="Times New Roman" panose="02020603050405020304" pitchFamily="18" charset="0"/>
                        </a:rPr>
                        <a:t> vs </a:t>
                      </a:r>
                      <a:r>
                        <a:rPr lang="es-ES" sz="1400" b="1" dirty="0" err="1">
                          <a:solidFill>
                            <a:schemeClr val="tx2"/>
                          </a:solidFill>
                          <a:latin typeface="Fira Sans Condensed Light" panose="020B0604020202020204" charset="0"/>
                          <a:cs typeface="Times New Roman" panose="02020603050405020304" pitchFamily="18" charset="0"/>
                        </a:rPr>
                        <a:t>host_is_superhost</a:t>
                      </a:r>
                      <a:r>
                        <a:rPr lang="es-ES" sz="1400" b="1" dirty="0">
                          <a:solidFill>
                            <a:schemeClr val="tx2"/>
                          </a:solidFill>
                          <a:latin typeface="Fira Sans Condensed Light" panose="020B0604020202020204" charset="0"/>
                          <a:cs typeface="Times New Roman" panose="02020603050405020304" pitchFamily="18" charset="0"/>
                        </a:rPr>
                        <a: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1" dirty="0">
                          <a:solidFill>
                            <a:schemeClr val="tx2"/>
                          </a:solidFill>
                          <a:latin typeface="Fira Sans Condensed Light" panose="020B0604020202020204" charset="0"/>
                          <a:cs typeface="Times New Roman" panose="02020603050405020304" pitchFamily="18" charset="0"/>
                        </a:rPr>
                        <a:t>“</a:t>
                      </a:r>
                      <a:r>
                        <a:rPr lang="es-ES" sz="1400" b="1" dirty="0" err="1">
                          <a:solidFill>
                            <a:schemeClr val="tx2"/>
                          </a:solidFill>
                          <a:latin typeface="Fira Sans Condensed Light" panose="020B0604020202020204" charset="0"/>
                          <a:cs typeface="Times New Roman" panose="02020603050405020304" pitchFamily="18" charset="0"/>
                        </a:rPr>
                        <a:t>price</a:t>
                      </a:r>
                      <a:r>
                        <a:rPr lang="es-ES" sz="1400" b="1" dirty="0">
                          <a:solidFill>
                            <a:schemeClr val="tx2"/>
                          </a:solidFill>
                          <a:latin typeface="Fira Sans Condensed Light" panose="020B0604020202020204" charset="0"/>
                          <a:cs typeface="Times New Roman" panose="02020603050405020304" pitchFamily="18" charset="0"/>
                        </a:rPr>
                        <a:t> vs </a:t>
                      </a:r>
                      <a:r>
                        <a:rPr lang="es-ES" sz="1400" b="1" dirty="0" err="1">
                          <a:solidFill>
                            <a:schemeClr val="tx2"/>
                          </a:solidFill>
                          <a:latin typeface="Fira Sans Condensed Light" panose="020B0604020202020204" charset="0"/>
                          <a:cs typeface="Times New Roman" panose="02020603050405020304" pitchFamily="18" charset="0"/>
                        </a:rPr>
                        <a:t>instant_bookable</a:t>
                      </a:r>
                      <a:r>
                        <a:rPr lang="es-ES" sz="1400" b="1" dirty="0">
                          <a:solidFill>
                            <a:schemeClr val="tx2"/>
                          </a:solidFill>
                          <a:latin typeface="Fira Sans Condensed Light" panose="020B0604020202020204" charset="0"/>
                          <a:cs typeface="Times New Roman" panose="02020603050405020304" pitchFamily="18" charset="0"/>
                        </a:rPr>
                        <a:t>”</a:t>
                      </a:r>
                    </a:p>
                  </a:txBody>
                  <a:tcPr/>
                </a:tc>
                <a:extLst>
                  <a:ext uri="{0D108BD9-81ED-4DB2-BD59-A6C34878D82A}">
                    <a16:rowId xmlns:a16="http://schemas.microsoft.com/office/drawing/2014/main" val="4292339760"/>
                  </a:ext>
                </a:extLst>
              </a:tr>
              <a:tr h="346269">
                <a:tc>
                  <a:txBody>
                    <a:bodyPr/>
                    <a:lstStyle/>
                    <a:p>
                      <a:pPr algn="l"/>
                      <a:r>
                        <a:rPr lang="es-ES" sz="1400" b="1" dirty="0">
                          <a:solidFill>
                            <a:schemeClr val="tx2"/>
                          </a:solidFill>
                          <a:latin typeface="Fira Sans Condensed Light" panose="020B0604020202020204" charset="0"/>
                          <a:cs typeface="Times New Roman" panose="02020603050405020304" pitchFamily="18" charset="0"/>
                        </a:rPr>
                        <a:t>“</a:t>
                      </a:r>
                      <a:r>
                        <a:rPr lang="es-ES" sz="1400" b="1" dirty="0" err="1">
                          <a:solidFill>
                            <a:schemeClr val="tx2"/>
                          </a:solidFill>
                          <a:latin typeface="Fira Sans Condensed Light" panose="020B0604020202020204" charset="0"/>
                          <a:cs typeface="Times New Roman" panose="02020603050405020304" pitchFamily="18" charset="0"/>
                        </a:rPr>
                        <a:t>accommodates</a:t>
                      </a:r>
                      <a:r>
                        <a:rPr lang="es-ES" sz="1400" b="1" dirty="0">
                          <a:solidFill>
                            <a:schemeClr val="tx2"/>
                          </a:solidFill>
                          <a:latin typeface="Fira Sans Condensed Light" panose="020B0604020202020204" charset="0"/>
                          <a:cs typeface="Times New Roman" panose="02020603050405020304" pitchFamily="18" charset="0"/>
                        </a:rPr>
                        <a:t> vs </a:t>
                      </a:r>
                      <a:r>
                        <a:rPr lang="es-ES" sz="1400" b="1" dirty="0" err="1">
                          <a:solidFill>
                            <a:schemeClr val="tx2"/>
                          </a:solidFill>
                          <a:latin typeface="Fira Sans Condensed Light" panose="020B0604020202020204" charset="0"/>
                          <a:cs typeface="Times New Roman" panose="02020603050405020304" pitchFamily="18" charset="0"/>
                        </a:rPr>
                        <a:t>bathrooms</a:t>
                      </a:r>
                      <a:r>
                        <a:rPr lang="es-ES" sz="1400" b="1" dirty="0">
                          <a:solidFill>
                            <a:schemeClr val="tx2"/>
                          </a:solidFill>
                          <a:latin typeface="Fira Sans Condensed Light" panose="020B0604020202020204" charset="0"/>
                          <a:cs typeface="Times New Roman" panose="02020603050405020304" pitchFamily="18" charset="0"/>
                        </a:rPr>
                        <a:t>” </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s-ES" sz="1400" b="1" dirty="0">
                          <a:solidFill>
                            <a:schemeClr val="tx2"/>
                          </a:solidFill>
                          <a:latin typeface="Fira Sans Condensed Light" panose="020B0604020202020204" charset="0"/>
                          <a:cs typeface="Times New Roman" panose="02020603050405020304" pitchFamily="18" charset="0"/>
                        </a:rPr>
                        <a:t>“Price vs </a:t>
                      </a:r>
                      <a:r>
                        <a:rPr lang="es-ES" sz="1400" b="1" dirty="0" err="1">
                          <a:solidFill>
                            <a:schemeClr val="tx2"/>
                          </a:solidFill>
                          <a:latin typeface="Fira Sans Condensed Light" panose="020B0604020202020204" charset="0"/>
                          <a:cs typeface="Times New Roman" panose="02020603050405020304" pitchFamily="18" charset="0"/>
                        </a:rPr>
                        <a:t>property_type</a:t>
                      </a:r>
                      <a:r>
                        <a:rPr lang="es-ES" sz="1400" b="1" dirty="0">
                          <a:solidFill>
                            <a:schemeClr val="tx2"/>
                          </a:solidFill>
                          <a:latin typeface="Fira Sans Condensed Light" panose="020B0604020202020204" charset="0"/>
                          <a:cs typeface="Times New Roman" panose="02020603050405020304" pitchFamily="18" charset="0"/>
                        </a:rPr>
                        <a:t>”</a:t>
                      </a:r>
                    </a:p>
                  </a:txBody>
                  <a:tcPr/>
                </a:tc>
                <a:extLst>
                  <a:ext uri="{0D108BD9-81ED-4DB2-BD59-A6C34878D82A}">
                    <a16:rowId xmlns:a16="http://schemas.microsoft.com/office/drawing/2014/main" val="2170778081"/>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11709" y="1459282"/>
            <a:ext cx="8662473" cy="3367697"/>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5.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Obtener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accent4"/>
                </a:solidFill>
                <a:latin typeface="Fira Sans Condensed Light" panose="020B0604020202020204" charset="0"/>
                <a:cs typeface="Times New Roman" panose="02020603050405020304" pitchFamily="18" charset="0"/>
              </a:rPr>
              <a:t>modelo</a:t>
            </a:r>
            <a:r>
              <a:rPr lang="en-US" sz="1600" b="1" dirty="0">
                <a:solidFill>
                  <a:schemeClr val="accent4"/>
                </a:solidFill>
                <a:latin typeface="Fira Sans Condensed Light" panose="020B0604020202020204" charset="0"/>
                <a:cs typeface="Times New Roman" panose="02020603050405020304" pitchFamily="18" charset="0"/>
              </a:rPr>
              <a:t> </a:t>
            </a:r>
            <a:r>
              <a:rPr lang="en-US" sz="1600" b="1" dirty="0" err="1">
                <a:solidFill>
                  <a:schemeClr val="accent4"/>
                </a:solidFill>
                <a:latin typeface="Fira Sans Condensed Light" panose="020B0604020202020204" charset="0"/>
                <a:cs typeface="Times New Roman" panose="02020603050405020304" pitchFamily="18" charset="0"/>
              </a:rPr>
              <a:t>matemático</a:t>
            </a:r>
            <a:r>
              <a:rPr lang="en-US" sz="1600" b="1" dirty="0">
                <a:solidFill>
                  <a:schemeClr val="accent4"/>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con mayor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coeficiente</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de Pearson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caso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para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tipo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alojamiento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elegido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utilizando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la variable con mayor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correlación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6.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Realizar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tabla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todos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coeficientes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b="1" dirty="0" err="1">
                <a:solidFill>
                  <a:schemeClr val="accent4"/>
                </a:solidFill>
                <a:latin typeface="Fira Sans Condensed Light" panose="020B0604020202020204" charset="0"/>
                <a:cs typeface="Times New Roman" panose="02020603050405020304" pitchFamily="18" charset="0"/>
              </a:rPr>
              <a:t>determinación</a:t>
            </a:r>
            <a:r>
              <a:rPr lang="en-US" sz="1600" b="1" dirty="0">
                <a:solidFill>
                  <a:schemeClr val="accent4"/>
                </a:solidFill>
                <a:latin typeface="Fira Sans Condensed Light" panose="020B0604020202020204" charset="0"/>
                <a:cs typeface="Times New Roman" panose="02020603050405020304" pitchFamily="18" charset="0"/>
              </a:rPr>
              <a:t> y </a:t>
            </a:r>
            <a:r>
              <a:rPr lang="en-US" sz="1600" b="1" dirty="0" err="1">
                <a:solidFill>
                  <a:schemeClr val="accent4"/>
                </a:solidFill>
                <a:latin typeface="Fira Sans Condensed Light" panose="020B0604020202020204" charset="0"/>
                <a:cs typeface="Times New Roman" panose="02020603050405020304" pitchFamily="18" charset="0"/>
              </a:rPr>
              <a:t>correlación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obtenidos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para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tipo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propiedad</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elegido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7.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mejor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modelo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regresión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lineal multiple para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variable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cuantitativa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a:t>
            </a:r>
            <a:r>
              <a:rPr lang="es-ES" sz="1600" b="1" dirty="0" err="1">
                <a:solidFill>
                  <a:schemeClr val="tx2"/>
                </a:solidFill>
                <a:latin typeface="Fira Sans Condensed Light" panose="020B0604020202020204" charset="0"/>
                <a:cs typeface="Times New Roman" panose="02020603050405020304" pitchFamily="18" charset="0"/>
              </a:rPr>
              <a:t>host_id</a:t>
            </a:r>
            <a:r>
              <a:rPr lang="es-ES" sz="1600" b="1" dirty="0">
                <a:solidFill>
                  <a:schemeClr val="tx2"/>
                </a:solidFill>
                <a:latin typeface="Fira Sans Condensed Light" panose="020B0604020202020204" charset="0"/>
                <a:cs typeface="Times New Roman" panose="02020603050405020304" pitchFamily="18" charset="0"/>
              </a:rPr>
              <a:t>, </a:t>
            </a:r>
            <a:r>
              <a:rPr lang="es-ES" sz="1600" b="1" dirty="0" err="1">
                <a:solidFill>
                  <a:schemeClr val="tx2"/>
                </a:solidFill>
                <a:latin typeface="Fira Sans Condensed Light" panose="020B0604020202020204" charset="0"/>
                <a:cs typeface="Times New Roman" panose="02020603050405020304" pitchFamily="18" charset="0"/>
              </a:rPr>
              <a:t>host_acceptance_rate</a:t>
            </a:r>
            <a:r>
              <a:rPr lang="es-ES" sz="1600" b="1" dirty="0">
                <a:solidFill>
                  <a:schemeClr val="tx2"/>
                </a:solidFill>
                <a:latin typeface="Fira Sans Condensed Light" panose="020B0604020202020204" charset="0"/>
                <a:cs typeface="Times New Roman" panose="02020603050405020304" pitchFamily="18" charset="0"/>
              </a:rPr>
              <a:t>, </a:t>
            </a:r>
            <a:r>
              <a:rPr lang="es-ES" sz="1600" b="1" dirty="0" err="1">
                <a:solidFill>
                  <a:schemeClr val="tx2"/>
                </a:solidFill>
                <a:latin typeface="Fira Sans Condensed Light" panose="020B0604020202020204" charset="0"/>
                <a:cs typeface="Times New Roman" panose="02020603050405020304" pitchFamily="18" charset="0"/>
              </a:rPr>
              <a:t>host_is_superhost</a:t>
            </a:r>
            <a:r>
              <a:rPr lang="es-ES" sz="1600" b="1" dirty="0">
                <a:solidFill>
                  <a:schemeClr val="tx2"/>
                </a:solidFill>
                <a:latin typeface="Fira Sans Condensed Light" panose="020B0604020202020204" charset="0"/>
                <a:cs typeface="Times New Roman" panose="02020603050405020304" pitchFamily="18" charset="0"/>
              </a:rPr>
              <a:t>, </a:t>
            </a:r>
            <a:r>
              <a:rPr lang="es-ES" sz="1600" b="1" dirty="0" err="1">
                <a:solidFill>
                  <a:schemeClr val="tx2"/>
                </a:solidFill>
                <a:latin typeface="Fira Sans Condensed Light" panose="020B0604020202020204" charset="0"/>
                <a:cs typeface="Times New Roman" panose="02020603050405020304" pitchFamily="18" charset="0"/>
              </a:rPr>
              <a:t>host_total_listings_count</a:t>
            </a:r>
            <a:r>
              <a:rPr lang="es-ES" sz="1600" b="1" dirty="0">
                <a:solidFill>
                  <a:schemeClr val="tx2"/>
                </a:solidFill>
                <a:latin typeface="Fira Sans Condensed Light" panose="020B0604020202020204" charset="0"/>
                <a:cs typeface="Times New Roman" panose="02020603050405020304" pitchFamily="18" charset="0"/>
              </a:rPr>
              <a:t>, </a:t>
            </a:r>
            <a:r>
              <a:rPr lang="es-ES" sz="1600" b="1" dirty="0" err="1">
                <a:solidFill>
                  <a:schemeClr val="tx2"/>
                </a:solidFill>
                <a:latin typeface="Fira Sans Condensed Light" panose="020B0604020202020204" charset="0"/>
                <a:cs typeface="Times New Roman" panose="02020603050405020304" pitchFamily="18" charset="0"/>
              </a:rPr>
              <a:t>room_type</a:t>
            </a:r>
            <a:r>
              <a:rPr lang="es-ES" sz="1600" b="1" dirty="0">
                <a:solidFill>
                  <a:schemeClr val="tx2"/>
                </a:solidFill>
                <a:latin typeface="Fira Sans Condensed Light" panose="020B0604020202020204" charset="0"/>
                <a:cs typeface="Times New Roman" panose="02020603050405020304" pitchFamily="18" charset="0"/>
              </a:rPr>
              <a:t>, </a:t>
            </a:r>
            <a:r>
              <a:rPr lang="es-ES" sz="1600" b="1" dirty="0" err="1">
                <a:solidFill>
                  <a:schemeClr val="tx2"/>
                </a:solidFill>
                <a:latin typeface="Fira Sans Condensed Light" panose="020B0604020202020204" charset="0"/>
                <a:cs typeface="Times New Roman" panose="02020603050405020304" pitchFamily="18" charset="0"/>
              </a:rPr>
              <a:t>accommodates</a:t>
            </a:r>
            <a:r>
              <a:rPr lang="es-ES" sz="1600" b="1" dirty="0">
                <a:solidFill>
                  <a:schemeClr val="tx2"/>
                </a:solidFill>
                <a:latin typeface="Fira Sans Condensed Light" panose="020B0604020202020204" charset="0"/>
                <a:cs typeface="Times New Roman" panose="02020603050405020304" pitchFamily="18" charset="0"/>
              </a:rPr>
              <a:t>, </a:t>
            </a:r>
            <a:r>
              <a:rPr lang="es-ES" sz="1600" b="1" dirty="0" err="1">
                <a:solidFill>
                  <a:schemeClr val="tx2"/>
                </a:solidFill>
                <a:latin typeface="Fira Sans Condensed Light" panose="020B0604020202020204" charset="0"/>
                <a:cs typeface="Times New Roman" panose="02020603050405020304" pitchFamily="18" charset="0"/>
              </a:rPr>
              <a:t>bedrooms</a:t>
            </a:r>
            <a:r>
              <a:rPr lang="es-ES" sz="1600" b="1" dirty="0">
                <a:solidFill>
                  <a:schemeClr val="tx2"/>
                </a:solidFill>
                <a:latin typeface="Fira Sans Condensed Light" panose="020B0604020202020204" charset="0"/>
                <a:cs typeface="Times New Roman" panose="02020603050405020304" pitchFamily="18" charset="0"/>
              </a:rPr>
              <a:t>, Price, </a:t>
            </a:r>
            <a:r>
              <a:rPr lang="es-ES" sz="1600" b="1" dirty="0" err="1">
                <a:solidFill>
                  <a:schemeClr val="tx2"/>
                </a:solidFill>
                <a:latin typeface="Fira Sans Condensed Light" panose="020B0604020202020204" charset="0"/>
                <a:cs typeface="Times New Roman" panose="02020603050405020304" pitchFamily="18" charset="0"/>
              </a:rPr>
              <a:t>review_scores_value</a:t>
            </a:r>
            <a:r>
              <a:rPr lang="es-ES" sz="1600" b="1" dirty="0">
                <a:solidFill>
                  <a:schemeClr val="tx2"/>
                </a:solidFill>
                <a:latin typeface="Fira Sans Condensed Light" panose="020B0604020202020204" charset="0"/>
                <a:cs typeface="Times New Roman" panose="02020603050405020304" pitchFamily="18" charset="0"/>
              </a:rPr>
              <a:t> y </a:t>
            </a:r>
            <a:r>
              <a:rPr lang="es-ES" sz="1600" b="1" dirty="0" err="1">
                <a:solidFill>
                  <a:schemeClr val="tx2"/>
                </a:solidFill>
                <a:latin typeface="Fira Sans Condensed Light" panose="020B0604020202020204" charset="0"/>
                <a:cs typeface="Times New Roman" panose="02020603050405020304" pitchFamily="18" charset="0"/>
              </a:rPr>
              <a:t>reviews_per_month</a:t>
            </a:r>
            <a:r>
              <a:rPr lang="es-ES" sz="1600" b="1" dirty="0">
                <a:solidFill>
                  <a:schemeClr val="tx2"/>
                </a:solidFill>
                <a:latin typeface="Fira Sans Condensed Light" panose="020B0604020202020204" charset="0"/>
                <a:cs typeface="Times New Roman" panose="02020603050405020304" pitchFamily="18" charset="0"/>
              </a:rPr>
              <a:t>),</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comparar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coeficientes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obtenidos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estos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modelos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respecto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coeficientes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obtenidos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mapa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calor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8.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requeridos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3" name="Google Shape;699;p36">
            <a:extLst>
              <a:ext uri="{FF2B5EF4-FFF2-40B4-BE49-F238E27FC236}">
                <a16:creationId xmlns:a16="http://schemas.microsoft.com/office/drawing/2014/main" id="{1FA85003-04AD-AF7D-12D7-5684F005C78C}"/>
              </a:ext>
            </a:extLst>
          </p:cNvPr>
          <p:cNvSpPr txBox="1">
            <a:spLocks/>
          </p:cNvSpPr>
          <p:nvPr/>
        </p:nvSpPr>
        <p:spPr>
          <a:xfrm>
            <a:off x="378521" y="745261"/>
            <a:ext cx="8015201"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6</a:t>
            </a:r>
            <a:r>
              <a:rPr lang="en-US" sz="3000" b="1" dirty="0">
                <a:solidFill>
                  <a:srgbClr val="F3F3F3"/>
                </a:solidFill>
                <a:latin typeface="Rajdhani"/>
                <a:ea typeface="Rajdhani"/>
                <a:cs typeface="Rajdhani"/>
                <a:sym typeface="Rajdhani"/>
              </a:rPr>
              <a:t> </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Regresión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Lineal Simple y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Múltiple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pic>
        <p:nvPicPr>
          <p:cNvPr id="4" name="Picture 2" descr="Virtual Horizon BUAP">
            <a:extLst>
              <a:ext uri="{FF2B5EF4-FFF2-40B4-BE49-F238E27FC236}">
                <a16:creationId xmlns:a16="http://schemas.microsoft.com/office/drawing/2014/main" id="{034AF03F-C4BF-9A17-17C1-6B9915102E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4784"/>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E1F2EB62-20F4-A51F-46B1-688ABC81D033}"/>
            </a:ext>
          </a:extLst>
        </p:cNvPr>
        <p:cNvGrpSpPr/>
        <p:nvPr/>
      </p:nvGrpSpPr>
      <p:grpSpPr>
        <a:xfrm>
          <a:off x="0" y="0"/>
          <a:ext cx="0" cy="0"/>
          <a:chOff x="0" y="0"/>
          <a:chExt cx="0" cy="0"/>
        </a:xfrm>
      </p:grpSpPr>
      <p:sp>
        <p:nvSpPr>
          <p:cNvPr id="151" name="Google Shape;699;p36">
            <a:extLst>
              <a:ext uri="{FF2B5EF4-FFF2-40B4-BE49-F238E27FC236}">
                <a16:creationId xmlns:a16="http://schemas.microsoft.com/office/drawing/2014/main" id="{21A3DECE-A00A-C3F4-4AA8-E189F3D097AF}"/>
              </a:ext>
            </a:extLst>
          </p:cNvPr>
          <p:cNvSpPr txBox="1">
            <a:spLocks/>
          </p:cNvSpPr>
          <p:nvPr/>
        </p:nvSpPr>
        <p:spPr>
          <a:xfrm>
            <a:off x="378521" y="827322"/>
            <a:ext cx="8015201"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6</a:t>
            </a:r>
            <a:r>
              <a:rPr lang="en-US" sz="3000" b="1" dirty="0">
                <a:solidFill>
                  <a:srgbClr val="F3F3F3"/>
                </a:solidFill>
                <a:latin typeface="Rajdhani"/>
                <a:ea typeface="Rajdhani"/>
                <a:cs typeface="Rajdhani"/>
                <a:sym typeface="Rajdhani"/>
              </a:rPr>
              <a:t> </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Regresión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Lineal Simple y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Múltiple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084F5B4D-19EE-ACE3-F3E6-539BDD60FB39}"/>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a:extLst>
              <a:ext uri="{FF2B5EF4-FFF2-40B4-BE49-F238E27FC236}">
                <a16:creationId xmlns:a16="http://schemas.microsoft.com/office/drawing/2014/main" id="{BD342723-38F8-4B4E-278E-E7E995C4F8D2}"/>
              </a:ext>
            </a:extLst>
          </p:cNvPr>
          <p:cNvSpPr txBox="1"/>
          <p:nvPr/>
        </p:nvSpPr>
        <p:spPr>
          <a:xfrm>
            <a:off x="378522" y="1365728"/>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5.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código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ya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sea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Visual Studio Code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6.</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Enviar</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al </a:t>
            </a:r>
            <a:r>
              <a:rPr lang="en-US" sz="1600" dirty="0" err="1">
                <a:solidFill>
                  <a:schemeClr val="tx2"/>
                </a:solidFill>
                <a:latin typeface="Fira Sans Condensed Light" panose="020B0604020202020204" charset="0"/>
                <a:cs typeface="Times New Roman" panose="02020603050405020304" pitchFamily="18" charset="0"/>
              </a:rPr>
              <a:t>correo</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col537014@colaborador.buap.mx</a:t>
            </a:r>
            <a:r>
              <a:rPr lang="en-US" sz="1600" dirty="0">
                <a:solidFill>
                  <a:schemeClr val="tx2"/>
                </a:solidFill>
                <a:latin typeface="Fira Sans Condensed Light" panose="020B0604020202020204" charset="0"/>
                <a:cs typeface="Times New Roman" panose="02020603050405020304" pitchFamily="18" charset="0"/>
              </a:rPr>
              <a:t>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err="1">
                <a:solidFill>
                  <a:schemeClr val="tx2"/>
                </a:solidFill>
                <a:latin typeface="Fira Sans Condensed Light" panose="020B0604020202020204" charset="0"/>
                <a:cs typeface="Times New Roman" panose="02020603050405020304" pitchFamily="18" charset="0"/>
              </a:rPr>
              <a:t>Fecha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Limite</a:t>
            </a:r>
            <a:r>
              <a:rPr lang="en-US" sz="1600" b="1" dirty="0">
                <a:solidFill>
                  <a:schemeClr val="tx2"/>
                </a:solidFill>
                <a:latin typeface="Fira Sans Condensed Light" panose="020B0604020202020204" charset="0"/>
                <a:cs typeface="Times New Roman" panose="02020603050405020304" pitchFamily="18" charset="0"/>
              </a:rPr>
              <a:t> de </a:t>
            </a:r>
            <a:r>
              <a:rPr lang="en-US" sz="1600" b="1" dirty="0" err="1">
                <a:solidFill>
                  <a:schemeClr val="tx2"/>
                </a:solidFill>
                <a:latin typeface="Fira Sans Condensed Light" panose="020B0604020202020204" charset="0"/>
                <a:cs typeface="Times New Roman" panose="02020603050405020304" pitchFamily="18" charset="0"/>
              </a:rPr>
              <a:t>entrega</a:t>
            </a:r>
            <a:r>
              <a:rPr lang="en-US" sz="1600" b="1" dirty="0">
                <a:solidFill>
                  <a:schemeClr val="tx2"/>
                </a:solidFill>
                <a:latin typeface="Fira Sans Condensed Light" panose="020B0604020202020204" charset="0"/>
                <a:cs typeface="Times New Roman" panose="02020603050405020304" pitchFamily="18" charset="0"/>
              </a:rPr>
              <a:t>: </a:t>
            </a:r>
            <a:r>
              <a:rPr lang="en-US" sz="1600" b="1" dirty="0">
                <a:solidFill>
                  <a:srgbClr val="FFFF00"/>
                </a:solidFill>
                <a:latin typeface="Fira Sans Condensed Light" panose="020B0604020202020204" charset="0"/>
                <a:cs typeface="Times New Roman" panose="02020603050405020304" pitchFamily="18" charset="0"/>
              </a:rPr>
              <a:t>Martes 25 de </a:t>
            </a:r>
            <a:r>
              <a:rPr lang="en-US" sz="1600" b="1" dirty="0" err="1">
                <a:solidFill>
                  <a:srgbClr val="FFFF00"/>
                </a:solidFill>
                <a:latin typeface="Fira Sans Condensed Light" panose="020B0604020202020204" charset="0"/>
                <a:cs typeface="Times New Roman" panose="02020603050405020304" pitchFamily="18" charset="0"/>
              </a:rPr>
              <a:t>febrero</a:t>
            </a:r>
            <a:r>
              <a:rPr lang="en-US" sz="1600" b="1" dirty="0">
                <a:solidFill>
                  <a:srgbClr val="FFFF00"/>
                </a:solidFill>
                <a:latin typeface="Fira Sans Condensed Light" panose="020B0604020202020204" charset="0"/>
                <a:cs typeface="Times New Roman" panose="02020603050405020304" pitchFamily="18" charset="0"/>
              </a:rPr>
              <a:t> del 2025, a las 23:59 Hrs.</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a:extLst>
              <a:ext uri="{FF2B5EF4-FFF2-40B4-BE49-F238E27FC236}">
                <a16:creationId xmlns:a16="http://schemas.microsoft.com/office/drawing/2014/main" id="{232F73AB-9548-C3FE-2C5A-14B0A5901E31}"/>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5A5247BA-CF09-525E-23E0-147782917B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3061"/>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090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a:cxnSpLocks/>
          </p:cNvCxnSpPr>
          <p:nvPr/>
        </p:nvCxnSpPr>
        <p:spPr>
          <a:xfrm>
            <a:off x="4594711" y="1699846"/>
            <a:ext cx="0" cy="2039816"/>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noGrp="1"/>
          </p:cNvSpPr>
          <p:nvPr>
            <p:ph type="subTitle" idx="1"/>
          </p:nvPr>
        </p:nvSpPr>
        <p:spPr>
          <a:xfrm>
            <a:off x="4594711" y="1716157"/>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“Los datos se están convirtiendo en la nueva materia prima de los negocios.”   </a:t>
            </a:r>
          </a:p>
          <a:p>
            <a:pPr algn="l"/>
            <a:r>
              <a:rPr lang="es-ES" dirty="0"/>
              <a:t>       </a:t>
            </a:r>
          </a:p>
          <a:p>
            <a:pPr algn="l"/>
            <a:r>
              <a:rPr lang="es-ES" dirty="0"/>
              <a:t>                                               –Craig </a:t>
            </a:r>
            <a:r>
              <a:rPr lang="es-ES" dirty="0" err="1"/>
              <a:t>Mundie</a:t>
            </a:r>
            <a:endParaRPr lang="es-ES" dirty="0"/>
          </a:p>
          <a:p>
            <a:pPr algn="l"/>
            <a:endParaRPr lang="es-ES" dirty="0"/>
          </a:p>
          <a:p>
            <a:pPr algn="l"/>
            <a:r>
              <a:rPr lang="es-ES" dirty="0"/>
              <a:t> </a:t>
            </a:r>
            <a:r>
              <a:rPr lang="es-ES" b="1" dirty="0"/>
              <a:t>“La interfaz de usuario es como un chiste: si tienes que explicarla, entonces no es tan buena.”   </a:t>
            </a:r>
          </a:p>
          <a:p>
            <a:pPr algn="l"/>
            <a:r>
              <a:rPr lang="es-ES" dirty="0"/>
              <a:t>       </a:t>
            </a:r>
          </a:p>
          <a:p>
            <a:pPr algn="l"/>
            <a:r>
              <a:rPr lang="es-ES" dirty="0"/>
              <a:t>                                               –Martín </a:t>
            </a:r>
            <a:r>
              <a:rPr lang="es-ES" dirty="0" err="1"/>
              <a:t>LeBlanc</a:t>
            </a:r>
            <a:endParaRPr lang="es-ES" dirty="0"/>
          </a:p>
          <a:p>
            <a:pPr algn="l"/>
            <a:br>
              <a:rPr lang="es-ES" dirty="0"/>
            </a:br>
            <a:endParaRPr dirty="0"/>
          </a:p>
        </p:txBody>
      </p:sp>
      <p:pic>
        <p:nvPicPr>
          <p:cNvPr id="26626" name="Picture 2" descr="Reconocer los diferentes tipos de datos, indispensable en la era del Big  Data"/>
          <p:cNvPicPr>
            <a:picLocks noChangeAspect="1" noChangeArrowheads="1"/>
          </p:cNvPicPr>
          <p:nvPr/>
        </p:nvPicPr>
        <p:blipFill>
          <a:blip r:embed="rId3"/>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D65EA074-15B0-6137-A4BF-F0353DE8EC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E4859AB4-4838-CA67-0F39-6220B6DB9127}"/>
            </a:ext>
          </a:extLst>
        </p:cNvPr>
        <p:cNvGrpSpPr/>
        <p:nvPr/>
      </p:nvGrpSpPr>
      <p:grpSpPr>
        <a:xfrm>
          <a:off x="0" y="0"/>
          <a:ext cx="0" cy="0"/>
          <a:chOff x="0" y="0"/>
          <a:chExt cx="0" cy="0"/>
        </a:xfrm>
      </p:grpSpPr>
      <p:sp>
        <p:nvSpPr>
          <p:cNvPr id="174" name="Google Shape;174;p30">
            <a:extLst>
              <a:ext uri="{FF2B5EF4-FFF2-40B4-BE49-F238E27FC236}">
                <a16:creationId xmlns:a16="http://schemas.microsoft.com/office/drawing/2014/main" id="{7EDEFEEA-3C06-CAA8-C94D-A2E794445C7A}"/>
              </a:ext>
            </a:extLst>
          </p:cNvPr>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a:extLst>
              <a:ext uri="{FF2B5EF4-FFF2-40B4-BE49-F238E27FC236}">
                <a16:creationId xmlns:a16="http://schemas.microsoft.com/office/drawing/2014/main" id="{FE2DC821-8B87-B75A-E52C-C54D7645CA57}"/>
              </a:ext>
            </a:extLst>
          </p:cNvPr>
          <p:cNvSpPr txBox="1">
            <a:spLocks noGrp="1"/>
          </p:cNvSpPr>
          <p:nvPr>
            <p:ph type="subTitle" idx="1"/>
          </p:nvPr>
        </p:nvSpPr>
        <p:spPr>
          <a:xfrm>
            <a:off x="4917750" y="3290549"/>
            <a:ext cx="3425700" cy="437389"/>
          </a:xfrm>
          <a:prstGeom prst="rect">
            <a:avLst/>
          </a:prstGeom>
        </p:spPr>
        <p:txBody>
          <a:bodyPr spcFirstLastPara="1" wrap="square" lIns="91425" tIns="91425" rIns="91425" bIns="91425" anchor="t" anchorCtr="0">
            <a:noAutofit/>
          </a:bodyPr>
          <a:lstStyle/>
          <a:p>
            <a:pPr marL="146050" lvl="0" indent="0">
              <a:buSzPts val="1300"/>
            </a:pPr>
            <a:r>
              <a:rPr lang="es-ES" dirty="0"/>
              <a:t>  -Extracción de Características</a:t>
            </a:r>
          </a:p>
        </p:txBody>
      </p:sp>
      <p:sp>
        <p:nvSpPr>
          <p:cNvPr id="176" name="Google Shape;176;p30">
            <a:extLst>
              <a:ext uri="{FF2B5EF4-FFF2-40B4-BE49-F238E27FC236}">
                <a16:creationId xmlns:a16="http://schemas.microsoft.com/office/drawing/2014/main" id="{E280BEB7-A1A6-B02C-4106-748D4ED355D5}"/>
              </a:ext>
            </a:extLst>
          </p:cNvPr>
          <p:cNvSpPr txBox="1">
            <a:spLocks noGrp="1"/>
          </p:cNvSpPr>
          <p:nvPr>
            <p:ph type="title" idx="2"/>
          </p:nvPr>
        </p:nvSpPr>
        <p:spPr>
          <a:xfrm>
            <a:off x="4849169" y="1001125"/>
            <a:ext cx="2234743"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06</a:t>
            </a:r>
            <a:endParaRPr dirty="0"/>
          </a:p>
        </p:txBody>
      </p:sp>
      <p:cxnSp>
        <p:nvCxnSpPr>
          <p:cNvPr id="177" name="Google Shape;177;p30">
            <a:extLst>
              <a:ext uri="{FF2B5EF4-FFF2-40B4-BE49-F238E27FC236}">
                <a16:creationId xmlns:a16="http://schemas.microsoft.com/office/drawing/2014/main" id="{D220A1DA-DEEE-1C2A-F283-4C2D194E4F22}"/>
              </a:ext>
            </a:extLst>
          </p:cNvPr>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a:extLst>
              <a:ext uri="{FF2B5EF4-FFF2-40B4-BE49-F238E27FC236}">
                <a16:creationId xmlns:a16="http://schemas.microsoft.com/office/drawing/2014/main" id="{37379171-BBFB-2D0B-B993-C6DF6103A2A3}"/>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F105DAAB-A01A-2039-5C56-FFA096E32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297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err="1">
                <a:solidFill>
                  <a:srgbClr val="F3F3F3"/>
                </a:solidFill>
                <a:latin typeface="Rajdhani"/>
                <a:ea typeface="Rajdhani"/>
                <a:cs typeface="Rajdhani"/>
                <a:sym typeface="Rajdhani"/>
              </a:rPr>
              <a:t>Visualización</a:t>
            </a:r>
            <a:r>
              <a:rPr lang="en-US" sz="3000" b="1" dirty="0">
                <a:solidFill>
                  <a:srgbClr val="F3F3F3"/>
                </a:solidFill>
                <a:latin typeface="Rajdhani"/>
                <a:ea typeface="Rajdhani"/>
                <a:cs typeface="Rajdhani"/>
                <a:sym typeface="Rajdhani"/>
              </a:rPr>
              <a:t> de </a:t>
            </a:r>
            <a:r>
              <a:rPr lang="en-US" sz="3000" b="1" dirty="0" err="1">
                <a:solidFill>
                  <a:srgbClr val="F3F3F3"/>
                </a:solidFill>
                <a:latin typeface="Rajdhani"/>
                <a:ea typeface="Rajdhani"/>
                <a:cs typeface="Rajdhani"/>
                <a:sym typeface="Rajdhani"/>
              </a:rPr>
              <a:t>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21547" y="1517299"/>
            <a:ext cx="3486779" cy="3024555"/>
          </a:xfrm>
          <a:prstGeom prst="rect">
            <a:avLst/>
          </a:prstGeom>
          <a:noFill/>
          <a:ln>
            <a:noFill/>
          </a:ln>
        </p:spPr>
        <p:txBody>
          <a:bodyPr spcFirstLastPara="1" wrap="square" lIns="91425" tIns="182875" rIns="91425" bIns="0" anchor="t" anchorCtr="0">
            <a:noAutofit/>
          </a:bodyPr>
          <a:lstStyle/>
          <a:p>
            <a:pPr algn="just"/>
            <a:r>
              <a:rPr lang="es-ES" sz="1600" dirty="0">
                <a:solidFill>
                  <a:schemeClr val="bg1">
                    <a:lumMod val="60000"/>
                    <a:lumOff val="40000"/>
                  </a:schemeClr>
                </a:solidFill>
                <a:latin typeface="Fira Sans Condensed Light" panose="020B0604020202020204" charset="0"/>
                <a:cs typeface="Times New Roman" panose="02020603050405020304" pitchFamily="18" charset="0"/>
              </a:rPr>
              <a:t>La </a:t>
            </a:r>
            <a:r>
              <a:rPr lang="es-ES" sz="1600" b="1" dirty="0">
                <a:solidFill>
                  <a:schemeClr val="tx2"/>
                </a:solidFill>
                <a:latin typeface="Fira Sans Condensed Light" panose="020B0604020202020204" charset="0"/>
                <a:cs typeface="Times New Roman" panose="02020603050405020304" pitchFamily="18" charset="0"/>
              </a:rPr>
              <a:t>visualización de datos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es la representación gráfica de información y datos. Al utilizar elementos visuales como cuadros, gráficos y mapas, las herramientas de visualización de datos proporcionan una manera accesible de ver y comprender tendencias, valores atípicos y patrones en los datos.</a:t>
            </a:r>
          </a:p>
          <a:p>
            <a:pPr algn="just"/>
            <a:endParaRPr lang="es-ES"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026" name="Picture 2"/>
          <p:cNvPicPr>
            <a:picLocks noChangeAspect="1" noChangeArrowheads="1"/>
          </p:cNvPicPr>
          <p:nvPr/>
        </p:nvPicPr>
        <p:blipFill>
          <a:blip r:embed="rId3"/>
          <a:srcRect l="27918" t="311"/>
          <a:stretch>
            <a:fillRect/>
          </a:stretch>
        </p:blipFill>
        <p:spPr bwMode="auto">
          <a:xfrm>
            <a:off x="4202666" y="1557493"/>
            <a:ext cx="4592820" cy="3304652"/>
          </a:xfrm>
          <a:prstGeom prst="rect">
            <a:avLst/>
          </a:prstGeom>
          <a:noFill/>
          <a:ln w="9525">
            <a:noFill/>
            <a:miter lim="800000"/>
            <a:headEnd/>
            <a:tailEnd/>
          </a:ln>
          <a:effectLst/>
        </p:spPr>
      </p:pic>
      <p:pic>
        <p:nvPicPr>
          <p:cNvPr id="2" name="Picture 2" descr="Virtual Horizon BUAP">
            <a:extLst>
              <a:ext uri="{FF2B5EF4-FFF2-40B4-BE49-F238E27FC236}">
                <a16:creationId xmlns:a16="http://schemas.microsoft.com/office/drawing/2014/main" id="{9529A8A0-7BCF-5D33-48C4-E5F2C02226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20385"/>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err="1">
                <a:solidFill>
                  <a:srgbClr val="F3F3F3"/>
                </a:solidFill>
                <a:latin typeface="Rajdhani"/>
                <a:ea typeface="Rajdhani"/>
                <a:cs typeface="Rajdhani"/>
                <a:sym typeface="Rajdhani"/>
              </a:rPr>
              <a:t>Visualización</a:t>
            </a:r>
            <a:r>
              <a:rPr lang="en-US" sz="3000" b="1" dirty="0">
                <a:solidFill>
                  <a:srgbClr val="F3F3F3"/>
                </a:solidFill>
                <a:latin typeface="Rajdhani"/>
                <a:ea typeface="Rajdhani"/>
                <a:cs typeface="Rajdhani"/>
                <a:sym typeface="Rajdhani"/>
              </a:rPr>
              <a:t> de </a:t>
            </a:r>
            <a:r>
              <a:rPr lang="en-US" sz="3000" b="1" dirty="0" err="1">
                <a:solidFill>
                  <a:srgbClr val="F3F3F3"/>
                </a:solidFill>
                <a:latin typeface="Rajdhani"/>
                <a:ea typeface="Rajdhani"/>
                <a:cs typeface="Rajdhani"/>
                <a:sym typeface="Rajdhani"/>
              </a:rPr>
              <a:t>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21547" y="1517299"/>
            <a:ext cx="3486779" cy="3024555"/>
          </a:xfrm>
          <a:prstGeom prst="rect">
            <a:avLst/>
          </a:prstGeom>
          <a:noFill/>
          <a:ln>
            <a:noFill/>
          </a:ln>
        </p:spPr>
        <p:txBody>
          <a:bodyPr spcFirstLastPara="1" wrap="square" lIns="91425" tIns="182875" rIns="91425" bIns="0" anchor="t" anchorCtr="0">
            <a:noAutofit/>
          </a:bodyPr>
          <a:lstStyle/>
          <a:p>
            <a:pPr algn="just"/>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En el mundo de los negocios, las herramientas y tecnologías de visualización de datos son esenciales para analizar grandes cantidades de información y tomar decisiones basadas en los datos.</a:t>
            </a:r>
          </a:p>
          <a:p>
            <a:pPr algn="just"/>
            <a:endParaRPr lang="es-ES"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2051" name="Picture 3"/>
          <p:cNvPicPr>
            <a:picLocks noChangeAspect="1" noChangeArrowheads="1"/>
          </p:cNvPicPr>
          <p:nvPr/>
        </p:nvPicPr>
        <p:blipFill>
          <a:blip r:embed="rId3"/>
          <a:srcRect/>
          <a:stretch>
            <a:fillRect/>
          </a:stretch>
        </p:blipFill>
        <p:spPr bwMode="auto">
          <a:xfrm>
            <a:off x="4057304" y="1723345"/>
            <a:ext cx="4963340" cy="2768267"/>
          </a:xfrm>
          <a:prstGeom prst="rect">
            <a:avLst/>
          </a:prstGeom>
          <a:noFill/>
          <a:ln w="9525">
            <a:noFill/>
            <a:miter lim="800000"/>
            <a:headEnd/>
            <a:tailEnd/>
          </a:ln>
          <a:effectLst/>
        </p:spPr>
      </p:pic>
      <p:pic>
        <p:nvPicPr>
          <p:cNvPr id="2" name="Picture 2" descr="Virtual Horizon BUAP">
            <a:extLst>
              <a:ext uri="{FF2B5EF4-FFF2-40B4-BE49-F238E27FC236}">
                <a16:creationId xmlns:a16="http://schemas.microsoft.com/office/drawing/2014/main" id="{1916A1D1-EBF3-55C1-852A-B3C33776AB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20385"/>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err="1">
                <a:solidFill>
                  <a:srgbClr val="F3F3F3"/>
                </a:solidFill>
                <a:latin typeface="Rajdhani"/>
                <a:ea typeface="Rajdhani"/>
                <a:cs typeface="Rajdhani"/>
                <a:sym typeface="Rajdhani"/>
              </a:rPr>
              <a:t>Visualización</a:t>
            </a:r>
            <a:r>
              <a:rPr lang="en-US" sz="3000" b="1" dirty="0">
                <a:solidFill>
                  <a:srgbClr val="F3F3F3"/>
                </a:solidFill>
                <a:latin typeface="Rajdhani"/>
                <a:ea typeface="Rajdhani"/>
                <a:cs typeface="Rajdhani"/>
                <a:sym typeface="Rajdhani"/>
              </a:rPr>
              <a:t> de </a:t>
            </a:r>
            <a:r>
              <a:rPr lang="en-US" sz="3000" b="1" dirty="0" err="1">
                <a:solidFill>
                  <a:srgbClr val="F3F3F3"/>
                </a:solidFill>
                <a:latin typeface="Rajdhani"/>
                <a:ea typeface="Rajdhani"/>
                <a:cs typeface="Rajdhani"/>
                <a:sym typeface="Rajdhani"/>
              </a:rPr>
              <a:t>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07975" y="1425216"/>
            <a:ext cx="3486779" cy="3024555"/>
          </a:xfrm>
          <a:prstGeom prst="rect">
            <a:avLst/>
          </a:prstGeom>
          <a:noFill/>
          <a:ln>
            <a:noFill/>
          </a:ln>
        </p:spPr>
        <p:txBody>
          <a:bodyPr spcFirstLastPara="1" wrap="square" lIns="91425" tIns="182875" rIns="91425" bIns="0" anchor="t" anchorCtr="0">
            <a:noAutofit/>
          </a:bodyPr>
          <a:lstStyle/>
          <a:p>
            <a:pPr algn="just"/>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Existen numerosas herramientas para la visualización y el análisis de datos. Van desde lo simple a lo complejo, desde lo intuitivo a lo obtuso. No todas las herramientas son adecuadas para todas las personas que buscan aprender </a:t>
            </a:r>
            <a:r>
              <a:rPr lang="es-ES" sz="1600" b="1" dirty="0">
                <a:solidFill>
                  <a:schemeClr val="tx2"/>
                </a:solidFill>
                <a:latin typeface="Fira Sans Condensed Light" panose="020B0604020202020204" charset="0"/>
                <a:cs typeface="Times New Roman" panose="02020603050405020304" pitchFamily="18" charset="0"/>
              </a:rPr>
              <a:t>técnicas de visualización</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y no todas las herramientas pueden escalarse para los fines del sector o la empresa.</a:t>
            </a:r>
          </a:p>
          <a:p>
            <a:pPr algn="just"/>
            <a:endParaRPr lang="es-ES"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3074" name="Picture 2"/>
          <p:cNvPicPr>
            <a:picLocks noChangeAspect="1" noChangeArrowheads="1"/>
          </p:cNvPicPr>
          <p:nvPr/>
        </p:nvPicPr>
        <p:blipFill>
          <a:blip r:embed="rId3"/>
          <a:srcRect/>
          <a:stretch>
            <a:fillRect/>
          </a:stretch>
        </p:blipFill>
        <p:spPr bwMode="auto">
          <a:xfrm>
            <a:off x="3994838" y="1684826"/>
            <a:ext cx="4997925" cy="2505337"/>
          </a:xfrm>
          <a:prstGeom prst="rect">
            <a:avLst/>
          </a:prstGeom>
          <a:noFill/>
          <a:ln w="9525">
            <a:noFill/>
            <a:miter lim="800000"/>
            <a:headEnd/>
            <a:tailEnd/>
          </a:ln>
          <a:effectLst/>
        </p:spPr>
      </p:pic>
      <p:pic>
        <p:nvPicPr>
          <p:cNvPr id="2" name="Picture 2" descr="Virtual Horizon BUAP">
            <a:extLst>
              <a:ext uri="{FF2B5EF4-FFF2-40B4-BE49-F238E27FC236}">
                <a16:creationId xmlns:a16="http://schemas.microsoft.com/office/drawing/2014/main" id="{BA9F9230-D557-CC97-0156-9F7627720E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20385"/>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err="1">
                <a:solidFill>
                  <a:srgbClr val="F3F3F3"/>
                </a:solidFill>
                <a:latin typeface="Rajdhani"/>
                <a:ea typeface="Rajdhani"/>
                <a:cs typeface="Rajdhani"/>
                <a:sym typeface="Rajdhani"/>
              </a:rPr>
              <a:t>Visualización</a:t>
            </a:r>
            <a:r>
              <a:rPr lang="en-US" sz="3000" b="1" dirty="0">
                <a:solidFill>
                  <a:srgbClr val="F3F3F3"/>
                </a:solidFill>
                <a:latin typeface="Rajdhani"/>
                <a:ea typeface="Rajdhani"/>
                <a:cs typeface="Rajdhani"/>
                <a:sym typeface="Rajdhani"/>
              </a:rPr>
              <a:t> de </a:t>
            </a:r>
            <a:r>
              <a:rPr lang="en-US" sz="3000" b="1" dirty="0" err="1">
                <a:solidFill>
                  <a:srgbClr val="F3F3F3"/>
                </a:solidFill>
                <a:latin typeface="Rajdhani"/>
                <a:ea typeface="Rajdhani"/>
                <a:cs typeface="Rajdhani"/>
                <a:sym typeface="Rajdhani"/>
              </a:rPr>
              <a:t>Datos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61740" y="1266090"/>
            <a:ext cx="6933363" cy="532565"/>
          </a:xfrm>
          <a:prstGeom prst="rect">
            <a:avLst/>
          </a:prstGeom>
          <a:noFill/>
          <a:ln>
            <a:noFill/>
          </a:ln>
        </p:spPr>
        <p:txBody>
          <a:bodyPr spcFirstLastPara="1" wrap="square" lIns="91425" tIns="182875" rIns="91425" bIns="0" anchor="t" anchorCtr="0">
            <a:noAutofit/>
          </a:bodyPr>
          <a:lstStyle/>
          <a:p>
            <a:pPr algn="just"/>
            <a:r>
              <a:rPr lang="es-ES" sz="1600" dirty="0">
                <a:solidFill>
                  <a:schemeClr val="bg1">
                    <a:lumMod val="60000"/>
                    <a:lumOff val="40000"/>
                  </a:schemeClr>
                </a:solidFill>
                <a:latin typeface="Fira Sans Condensed Light" panose="020B0604020202020204" charset="0"/>
                <a:cs typeface="Times New Roman" panose="02020603050405020304" pitchFamily="18" charset="0"/>
              </a:rPr>
              <a:t>A continuación se muestran algunas formas de visualización de datos</a:t>
            </a:r>
          </a:p>
          <a:p>
            <a:pPr algn="just"/>
            <a:endParaRPr lang="es-ES"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5122" name="Picture 2" descr="Seis consejos para optimizar la visualización de datos en las empresa |  Gobierno IT | HayCanal"/>
          <p:cNvPicPr>
            <a:picLocks noChangeAspect="1" noChangeArrowheads="1"/>
          </p:cNvPicPr>
          <p:nvPr/>
        </p:nvPicPr>
        <p:blipFill>
          <a:blip r:embed="rId3"/>
          <a:srcRect/>
          <a:stretch>
            <a:fillRect/>
          </a:stretch>
        </p:blipFill>
        <p:spPr bwMode="auto">
          <a:xfrm>
            <a:off x="1471910" y="1784419"/>
            <a:ext cx="6245225" cy="2949135"/>
          </a:xfrm>
          <a:prstGeom prst="rect">
            <a:avLst/>
          </a:prstGeom>
          <a:noFill/>
        </p:spPr>
      </p:pic>
      <p:pic>
        <p:nvPicPr>
          <p:cNvPr id="2" name="Picture 2" descr="Virtual Horizon BUAP">
            <a:extLst>
              <a:ext uri="{FF2B5EF4-FFF2-40B4-BE49-F238E27FC236}">
                <a16:creationId xmlns:a16="http://schemas.microsoft.com/office/drawing/2014/main" id="{AF45BCA9-8ACC-88B9-2C5C-957AB07173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20385"/>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lvl="0">
              <a:buClr>
                <a:srgbClr val="F3F3F3"/>
              </a:buClr>
              <a:buSzPts val="3000"/>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ETL(Extract, Transform and Loading)</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21547" y="1507250"/>
            <a:ext cx="3064747" cy="532565"/>
          </a:xfrm>
          <a:prstGeom prst="rect">
            <a:avLst/>
          </a:prstGeom>
          <a:noFill/>
          <a:ln>
            <a:noFill/>
          </a:ln>
        </p:spPr>
        <p:txBody>
          <a:bodyPr spcFirstLastPara="1" wrap="square" lIns="91425" tIns="182875" rIns="91425" bIns="0" anchor="t" anchorCtr="0">
            <a:noAutofit/>
          </a:bodyPr>
          <a:lstStyle/>
          <a:p>
            <a:pPr algn="just"/>
            <a:r>
              <a:rPr lang="es-ES" sz="1800" dirty="0">
                <a:solidFill>
                  <a:schemeClr val="bg1">
                    <a:lumMod val="60000"/>
                    <a:lumOff val="40000"/>
                  </a:schemeClr>
                </a:solidFill>
                <a:latin typeface="Fira Sans Condensed Light" panose="020B0604020202020204" charset="0"/>
                <a:cs typeface="Times New Roman" panose="02020603050405020304" pitchFamily="18" charset="0"/>
              </a:rPr>
              <a:t>ETL es un tipo de integración de datos que hace referencia a los tres pasos (extraer, transformar, cargar) que se utilizan para mezclar datos de múltiples fuentes. Se utiliza a menudo para construir un almacén de datos. </a:t>
            </a:r>
          </a:p>
          <a:p>
            <a:pPr algn="just"/>
            <a:endParaRPr lang="es-ES"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47106" name="Picture 2" descr="Qué son los procesos ETL? - Tableau Peru"/>
          <p:cNvPicPr>
            <a:picLocks noChangeAspect="1" noChangeArrowheads="1"/>
          </p:cNvPicPr>
          <p:nvPr/>
        </p:nvPicPr>
        <p:blipFill>
          <a:blip r:embed="rId3"/>
          <a:srcRect/>
          <a:stretch>
            <a:fillRect/>
          </a:stretch>
        </p:blipFill>
        <p:spPr bwMode="auto">
          <a:xfrm>
            <a:off x="4672309" y="1577590"/>
            <a:ext cx="3336227" cy="3336227"/>
          </a:xfrm>
          <a:prstGeom prst="rect">
            <a:avLst/>
          </a:prstGeom>
          <a:noFill/>
        </p:spPr>
      </p:pic>
      <p:pic>
        <p:nvPicPr>
          <p:cNvPr id="2" name="Picture 2" descr="Virtual Horizon BUAP">
            <a:extLst>
              <a:ext uri="{FF2B5EF4-FFF2-40B4-BE49-F238E27FC236}">
                <a16:creationId xmlns:a16="http://schemas.microsoft.com/office/drawing/2014/main" id="{3CC1F4C4-E110-EC65-A7C2-4B6AD3D67D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20385"/>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8415</TotalTime>
  <Words>1817</Words>
  <Application>Microsoft Office PowerPoint</Application>
  <PresentationFormat>Presentación en pantalla (16:9)</PresentationFormat>
  <Paragraphs>260</Paragraphs>
  <Slides>27</Slides>
  <Notes>27</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27</vt:i4>
      </vt:variant>
    </vt:vector>
  </HeadingPairs>
  <TitlesOfParts>
    <vt:vector size="35" baseType="lpstr">
      <vt:lpstr>Cambria Math</vt:lpstr>
      <vt:lpstr>Segoe UI Semilight</vt:lpstr>
      <vt:lpstr>Rajdhani</vt:lpstr>
      <vt:lpstr>Anton</vt:lpstr>
      <vt:lpstr>Arial</vt:lpstr>
      <vt:lpstr>Fira Sans Condensed Light</vt:lpstr>
      <vt:lpstr>Advent Pro Light</vt:lpstr>
      <vt:lpstr>Ai Tech Agency by Slidesgo</vt:lpstr>
      <vt:lpstr>Presentación de PowerPoint</vt:lpstr>
      <vt:lpstr>Bienvenida</vt:lpstr>
      <vt:lpstr>Presentación de PowerPoint</vt:lpstr>
      <vt:lpstr>CLASE ANTERIOR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CLASE ACTUAL</vt:lpstr>
      <vt:lpstr>Presentación de PowerPoint</vt:lpstr>
      <vt:lpstr>Presentación de PowerPoint</vt:lpstr>
      <vt:lpstr>Presentación de PowerPoint</vt:lpstr>
      <vt:lpstr>Presentación de PowerPoint</vt:lpstr>
      <vt:lpstr>Presentación de PowerPoint</vt:lpstr>
      <vt:lpstr>Coeficiente de Correlación de Pearson</vt:lpstr>
      <vt:lpstr>Escala de Correlación</vt:lpstr>
      <vt:lpstr>Presentación de PowerPoint</vt:lpstr>
      <vt:lpstr>Presentación de PowerPoint</vt:lpstr>
      <vt:lpstr>Regresión lineal Múltiple</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323</cp:revision>
  <dcterms:modified xsi:type="dcterms:W3CDTF">2025-02-21T16:43:00Z</dcterms:modified>
</cp:coreProperties>
</file>