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0"/>
  </p:notesMasterIdLst>
  <p:sldIdLst>
    <p:sldId id="256" r:id="rId2"/>
    <p:sldId id="357" r:id="rId3"/>
    <p:sldId id="358" r:id="rId4"/>
    <p:sldId id="364" r:id="rId5"/>
    <p:sldId id="426" r:id="rId6"/>
    <p:sldId id="365" r:id="rId7"/>
    <p:sldId id="366" r:id="rId8"/>
    <p:sldId id="367" r:id="rId9"/>
    <p:sldId id="378" r:id="rId10"/>
    <p:sldId id="370" r:id="rId11"/>
    <p:sldId id="371" r:id="rId12"/>
    <p:sldId id="425" r:id="rId13"/>
    <p:sldId id="372" r:id="rId14"/>
    <p:sldId id="375" r:id="rId15"/>
    <p:sldId id="374" r:id="rId16"/>
    <p:sldId id="373" r:id="rId17"/>
    <p:sldId id="376" r:id="rId18"/>
    <p:sldId id="377" r:id="rId19"/>
    <p:sldId id="427" r:id="rId20"/>
    <p:sldId id="428" r:id="rId21"/>
    <p:sldId id="429" r:id="rId22"/>
    <p:sldId id="430" r:id="rId23"/>
    <p:sldId id="432" r:id="rId24"/>
    <p:sldId id="412" r:id="rId25"/>
    <p:sldId id="414" r:id="rId26"/>
    <p:sldId id="413" r:id="rId27"/>
    <p:sldId id="433" r:id="rId28"/>
    <p:sldId id="434" r:id="rId29"/>
  </p:sldIdLst>
  <p:sldSz cx="9144000" cy="5143500" type="screen16x9"/>
  <p:notesSz cx="6858000" cy="9144000"/>
  <p:embeddedFontLst>
    <p:embeddedFont>
      <p:font typeface="Advent Pro Light" panose="020B0604020202020204" charset="0"/>
      <p:regular r:id="rId31"/>
      <p:bold r:id="rId32"/>
    </p:embeddedFont>
    <p:embeddedFont>
      <p:font typeface="Anton" pitchFamily="2" charset="0"/>
      <p:regular r:id="rId33"/>
    </p:embeddedFont>
    <p:embeddedFont>
      <p:font typeface="Fira Sans Condensed Light" panose="020B0403050000020004" pitchFamily="34" charset="0"/>
      <p:regular r:id="rId34"/>
      <p:bold r:id="rId35"/>
      <p:italic r:id="rId36"/>
      <p:boldItalic r:id="rId37"/>
    </p:embeddedFont>
    <p:embeddedFont>
      <p:font typeface="Rajdhani"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5F3B4F2-DFD1-B67F-0AC9-C4FEB71A910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7F83ED3-6690-4A80-E9B4-DC80DF4DDE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25E6EDC-F07B-5C9A-A5A1-1330DDDFC5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014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36046-404A-BC35-AC6E-39598685EB4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395D9B-91E7-1320-36A6-01108FA1E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A38EEF9-F33B-3D45-FC2C-49AEF951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47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6A10F78-3E4A-C301-5A29-2E27F0A99B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714DBF-657C-CA79-8E09-C88078AE2E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942CF92-9F27-CDE4-F60F-210522613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1C11FDC-362C-F7AF-8789-2C9398758C2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3A9E02D-616A-5464-3A3F-1E5C67DB6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B8E173C-725F-477E-5F51-ED3D581F1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824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914638B-991D-E3A6-1E78-BEA30E04AEB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68C9A9DB-A9D1-E997-B99C-84B4CC46B7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951CDE8-09C3-B444-99A1-E7E929EB0F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171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8FAA432-29E1-0B1A-DC6D-34763C67238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B274B49-0596-4C58-A061-9785D81C2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B52DBA0-BECF-E158-4579-1EE67FE56C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20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0"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15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F2EFA50-D302-FAAE-C2D8-5D45E10F0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8D4BE66-1702-326E-41C1-981494673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128954" y="2798123"/>
            <a:ext cx="9401908" cy="824233"/>
          </a:xfrm>
          <a:prstGeom prst="rect">
            <a:avLst/>
          </a:prstGeom>
          <a:noFill/>
          <a:ln>
            <a:noFill/>
          </a:ln>
        </p:spPr>
        <p:txBody>
          <a:bodyPr spcFirstLastPara="1" wrap="square" lIns="91425" tIns="182875" rIns="91425" bIns="0" anchor="t" anchorCtr="0">
            <a:noAutofit/>
          </a:bodyPr>
          <a:lstStyle/>
          <a:p>
            <a:pPr algn="just"/>
            <a:r>
              <a:rPr lang="es-ES" sz="2300" b="1" dirty="0">
                <a:solidFill>
                  <a:srgbClr val="F3F3F3"/>
                </a:solidFill>
                <a:latin typeface="Fira Sans Condensed Light"/>
                <a:ea typeface="Fira Sans Condensed Light"/>
                <a:cs typeface="Fira Sans Condensed Light"/>
                <a:sym typeface="Fira Sans Condensed Light"/>
              </a:rPr>
              <a:t>https://github.com/freddy-7777/Inteligencia-de-Negocios-Primavera-2025-.git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7D6F1E4-20B9-6812-54B1-CDD4346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66446340-E411-1B57-B460-538B410E5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3BBD0C-2A17-BB16-BC79-67BAA0B67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70672906-0C64-B0D9-A087-A9501F8DB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28ED457-6911-EFAB-5D3F-DD1248419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3"/>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9AD0DB54-82A3-0DA1-88C9-F0D7BC3AC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3"/>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2FD934E-7C16-7B5E-D415-0C4B1C494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BCAA450-9CC6-1FB8-4D91-8AC08DB48EA7}"/>
            </a:ext>
          </a:extLst>
        </p:cNvPr>
        <p:cNvGrpSpPr/>
        <p:nvPr/>
      </p:nvGrpSpPr>
      <p:grpSpPr>
        <a:xfrm>
          <a:off x="0" y="0"/>
          <a:ext cx="0" cy="0"/>
          <a:chOff x="0" y="0"/>
          <a:chExt cx="0" cy="0"/>
        </a:xfrm>
      </p:grpSpPr>
      <p:pic>
        <p:nvPicPr>
          <p:cNvPr id="1026" name="Picture 2" descr="Ventajas y desventajas de Airbnb - Entorno Turístico">
            <a:extLst>
              <a:ext uri="{FF2B5EF4-FFF2-40B4-BE49-F238E27FC236}">
                <a16:creationId xmlns:a16="http://schemas.microsoft.com/office/drawing/2014/main" id="{030FBA09-4F77-6161-0AAB-ACA6F52F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a:extLst>
              <a:ext uri="{FF2B5EF4-FFF2-40B4-BE49-F238E27FC236}">
                <a16:creationId xmlns:a16="http://schemas.microsoft.com/office/drawing/2014/main" id="{3309E045-FEAF-66AB-6FE2-4182BDD0832B}"/>
              </a:ext>
            </a:extLst>
          </p:cNvPr>
          <p:cNvSpPr txBox="1">
            <a:spLocks/>
          </p:cNvSpPr>
          <p:nvPr/>
        </p:nvSpPr>
        <p:spPr>
          <a:xfrm>
            <a:off x="378523" y="662222"/>
            <a:ext cx="601055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9D83657-020E-0A06-9370-73BD3FA17193}"/>
              </a:ext>
            </a:extLst>
          </p:cNvPr>
          <p:cNvCxnSpPr>
            <a:cxnSpLocks/>
          </p:cNvCxnSpPr>
          <p:nvPr/>
        </p:nvCxnSpPr>
        <p:spPr>
          <a:xfrm flipH="1">
            <a:off x="373702" y="794845"/>
            <a:ext cx="1" cy="776047"/>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B1CC40E0-EF5D-1755-34DE-4C71B6D78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5202E27-2E54-C558-54B3-A951604F718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B5D5A76-C02A-8FF6-DBAE-F857AE1B924C}"/>
              </a:ext>
            </a:extLst>
          </p:cNvPr>
          <p:cNvSpPr txBox="1">
            <a:spLocks/>
          </p:cNvSpPr>
          <p:nvPr/>
        </p:nvSpPr>
        <p:spPr>
          <a:xfrm>
            <a:off x="353155" y="304668"/>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894E290-CB16-D44C-992F-F431E0EAD354}"/>
              </a:ext>
            </a:extLst>
          </p:cNvPr>
          <p:cNvCxnSpPr>
            <a:cxnSpLocks/>
          </p:cNvCxnSpPr>
          <p:nvPr/>
        </p:nvCxnSpPr>
        <p:spPr>
          <a:xfrm>
            <a:off x="373702" y="457200"/>
            <a:ext cx="0" cy="1113692"/>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BE7B670D-E120-A1D6-6BEA-542B36916765}"/>
              </a:ext>
            </a:extLst>
          </p:cNvPr>
          <p:cNvSpPr txBox="1"/>
          <p:nvPr/>
        </p:nvSpPr>
        <p:spPr>
          <a:xfrm>
            <a:off x="127516" y="1597969"/>
            <a:ext cx="271206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dirty="0">
                <a:solidFill>
                  <a:schemeClr val="accent4"/>
                </a:solidFill>
                <a:latin typeface="Fira Sans Condensed Light" panose="020B0604020202020204" charset="0"/>
                <a:cs typeface="Times New Roman" panose="02020603050405020304" pitchFamily="18" charset="0"/>
              </a:rPr>
              <a:t>Airbnb comenzó en 2008, cuando dos diseñadores que tenían espacio libre en casa recibieron a tres viajeros que buscaban un lugar donde hospedarse. En la actualidad, millones de anfitriones y huéspedes han creado cuentas gratuitas en Airbnb para disfrutar su visión compartida del mundo.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E538657-7D91-2262-56CD-2213F2391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ntajas y desventajas de Airbnb - Entorno Turístico">
            <a:extLst>
              <a:ext uri="{FF2B5EF4-FFF2-40B4-BE49-F238E27FC236}">
                <a16:creationId xmlns:a16="http://schemas.microsoft.com/office/drawing/2014/main" id="{4CC6346A-DD6E-9913-E540-05C8EFE5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374" y="1650023"/>
            <a:ext cx="6210626" cy="349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5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6E2AE3D-CF01-5942-63EA-802C5F54839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0222CBB-78F9-A426-4B2A-89D607F63FF0}"/>
              </a:ext>
            </a:extLst>
          </p:cNvPr>
          <p:cNvSpPr txBox="1">
            <a:spLocks/>
          </p:cNvSpPr>
          <p:nvPr/>
        </p:nvSpPr>
        <p:spPr>
          <a:xfrm>
            <a:off x="373702" y="396090"/>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2E383FB-61AA-34BF-5021-15EFEB72E743}"/>
              </a:ext>
            </a:extLst>
          </p:cNvPr>
          <p:cNvCxnSpPr>
            <a:cxnSpLocks/>
          </p:cNvCxnSpPr>
          <p:nvPr/>
        </p:nvCxnSpPr>
        <p:spPr>
          <a:xfrm>
            <a:off x="373703" y="591018"/>
            <a:ext cx="0" cy="1093885"/>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39A05BE7-B27C-571F-B1B6-591093AF933F}"/>
              </a:ext>
            </a:extLst>
          </p:cNvPr>
          <p:cNvSpPr txBox="1"/>
          <p:nvPr/>
        </p:nvSpPr>
        <p:spPr>
          <a:xfrm>
            <a:off x="150222" y="1747657"/>
            <a:ext cx="475001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b="1" dirty="0">
                <a:solidFill>
                  <a:schemeClr val="accent4"/>
                </a:solidFill>
                <a:latin typeface="Fira Sans Condensed Light" panose="020B0604020202020204" charset="0"/>
                <a:cs typeface="Times New Roman" panose="02020603050405020304" pitchFamily="18" charset="0"/>
              </a:rPr>
              <a:t>Airbnb</a:t>
            </a:r>
            <a:r>
              <a:rPr lang="es-ES" sz="1600" dirty="0">
                <a:solidFill>
                  <a:schemeClr val="accent4"/>
                </a:solidFill>
                <a:latin typeface="Fira Sans Condensed Light" panose="020B0604020202020204" charset="0"/>
                <a:cs typeface="Times New Roman" panose="02020603050405020304" pitchFamily="18" charset="0"/>
              </a:rPr>
              <a:t> es una compañía que ofrece una plataforma digital dedicada a la oferta de alojamientos a particulares y turísticos (</a:t>
            </a:r>
            <a:r>
              <a:rPr lang="es-ES" sz="1600" b="1" dirty="0">
                <a:solidFill>
                  <a:schemeClr val="accent4"/>
                </a:solidFill>
                <a:latin typeface="Fira Sans Condensed Light" panose="020B0604020202020204" charset="0"/>
                <a:cs typeface="Times New Roman" panose="02020603050405020304" pitchFamily="18" charset="0"/>
              </a:rPr>
              <a:t>alquiler vacacional) </a:t>
            </a:r>
            <a:r>
              <a:rPr lang="es-ES" sz="1600" dirty="0">
                <a:solidFill>
                  <a:schemeClr val="accent4"/>
                </a:solidFill>
                <a:latin typeface="Fira Sans Condensed Light" panose="020B0604020202020204" charset="0"/>
                <a:cs typeface="Times New Roman" panose="02020603050405020304" pitchFamily="18" charset="0"/>
              </a:rPr>
              <a:t>mediante la cual los anfitriones pueden publicitar y contratar el arriendo de sus propiedades con sus huéspedes; anfitriones y huéspedes pueden valorarse mutuamente, como referencia para futuros usuarios. El nombre es un acrónimo de </a:t>
            </a:r>
            <a:r>
              <a:rPr lang="es-ES" sz="1600" dirty="0" err="1">
                <a:solidFill>
                  <a:schemeClr val="accent4"/>
                </a:solidFill>
                <a:latin typeface="Fira Sans Condensed Light" panose="020B0604020202020204" charset="0"/>
                <a:cs typeface="Times New Roman" panose="02020603050405020304" pitchFamily="18" charset="0"/>
              </a:rPr>
              <a:t>airbed</a:t>
            </a:r>
            <a:r>
              <a:rPr lang="es-ES" sz="1600" dirty="0">
                <a:solidFill>
                  <a:schemeClr val="accent4"/>
                </a:solidFill>
                <a:latin typeface="Fira Sans Condensed Light" panose="020B0604020202020204" charset="0"/>
                <a:cs typeface="Times New Roman" panose="02020603050405020304" pitchFamily="18" charset="0"/>
              </a:rPr>
              <a:t> and </a:t>
            </a:r>
            <a:r>
              <a:rPr lang="es-ES" sz="1600" dirty="0" err="1">
                <a:solidFill>
                  <a:schemeClr val="accent4"/>
                </a:solidFill>
                <a:latin typeface="Fira Sans Condensed Light" panose="020B0604020202020204" charset="0"/>
                <a:cs typeface="Times New Roman" panose="02020603050405020304" pitchFamily="18" charset="0"/>
              </a:rPr>
              <a:t>breakfast</a:t>
            </a:r>
            <a:r>
              <a:rPr lang="es-ES" sz="1600" dirty="0">
                <a:solidFill>
                  <a:schemeClr val="accent4"/>
                </a:solidFill>
                <a:latin typeface="Fira Sans Condensed Light" panose="020B0604020202020204" charset="0"/>
                <a:cs typeface="Times New Roman" panose="02020603050405020304" pitchFamily="18" charset="0"/>
              </a:rPr>
              <a:t>. Airbnb tiene una oferta de unas </a:t>
            </a:r>
            <a:r>
              <a:rPr lang="es-ES" sz="1600" b="1" dirty="0">
                <a:solidFill>
                  <a:schemeClr val="accent4"/>
                </a:solidFill>
                <a:latin typeface="Fira Sans Condensed Light" panose="020B0604020202020204" charset="0"/>
                <a:cs typeface="Times New Roman" panose="02020603050405020304" pitchFamily="18" charset="0"/>
              </a:rPr>
              <a:t>2 000 000 propiedades </a:t>
            </a:r>
            <a:r>
              <a:rPr lang="es-ES" sz="1600" dirty="0">
                <a:solidFill>
                  <a:schemeClr val="accent4"/>
                </a:solidFill>
                <a:latin typeface="Fira Sans Condensed Light" panose="020B0604020202020204" charset="0"/>
                <a:cs typeface="Times New Roman" panose="02020603050405020304" pitchFamily="18" charset="0"/>
              </a:rPr>
              <a:t>en </a:t>
            </a:r>
            <a:r>
              <a:rPr lang="es-ES" sz="1600" b="1" dirty="0">
                <a:solidFill>
                  <a:schemeClr val="accent4"/>
                </a:solidFill>
                <a:latin typeface="Fira Sans Condensed Light" panose="020B0604020202020204" charset="0"/>
                <a:cs typeface="Times New Roman" panose="02020603050405020304" pitchFamily="18" charset="0"/>
              </a:rPr>
              <a:t>192 países y 33000 ciudades</a:t>
            </a:r>
            <a:r>
              <a:rPr lang="es-ES" sz="1600" dirty="0">
                <a:solidFill>
                  <a:schemeClr val="accent4"/>
                </a:solidFill>
                <a:latin typeface="Fira Sans Condensed Light" panose="020B0604020202020204" charset="0"/>
                <a:cs typeface="Times New Roman" panose="02020603050405020304" pitchFamily="18" charset="0"/>
              </a:rPr>
              <a:t>. Desde su creación en noviembre de 2008 hasta junio de 2012 se realizaron 10 millones de reservas.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BB3E9A89-54B1-A36D-3CAD-246347E8E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é es Airbnb y cómo funciona? Aquí te lo explicamos | Digital Trends  Español">
            <a:extLst>
              <a:ext uri="{FF2B5EF4-FFF2-40B4-BE49-F238E27FC236}">
                <a16:creationId xmlns:a16="http://schemas.microsoft.com/office/drawing/2014/main" id="{BE63A53C-82CD-3825-C384-E4E77FEA6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239" y="1926575"/>
            <a:ext cx="4127988" cy="275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52D102D-4F93-2281-AD1B-84D57A49F65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14D65517-B315-20F3-73F7-775E2F157145}"/>
              </a:ext>
            </a:extLst>
          </p:cNvPr>
          <p:cNvSpPr txBox="1">
            <a:spLocks/>
          </p:cNvSpPr>
          <p:nvPr/>
        </p:nvSpPr>
        <p:spPr>
          <a:xfrm>
            <a:off x="373701" y="396090"/>
            <a:ext cx="639051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Situación Problema del </a:t>
            </a:r>
            <a:r>
              <a:rPr kumimoji="0" lang="es-ES" sz="3000" b="1" i="0" u="none" strike="noStrike" kern="0" cap="none" spc="0" normalizeH="0" baseline="0" noProof="0">
                <a:ln>
                  <a:noFill/>
                </a:ln>
                <a:solidFill>
                  <a:srgbClr val="F3F3F3"/>
                </a:solidFill>
                <a:effectLst/>
                <a:uLnTx/>
                <a:uFillTx/>
                <a:latin typeface="Rajdhani"/>
                <a:ea typeface="Rajdhani"/>
                <a:cs typeface="Rajdhani"/>
                <a:sym typeface="Rajdhani"/>
              </a:rPr>
              <a:t>Cliente Airbnb</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1D4B36D-401E-3C30-4D45-EACE98052454}"/>
              </a:ext>
            </a:extLst>
          </p:cNvPr>
          <p:cNvCxnSpPr>
            <a:cxnSpLocks/>
          </p:cNvCxnSpPr>
          <p:nvPr/>
        </p:nvCxnSpPr>
        <p:spPr>
          <a:xfrm>
            <a:off x="373703" y="591018"/>
            <a:ext cx="0" cy="733690"/>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F1DFC9E6-0912-C45F-AA4A-BB4A0FCC6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Qué es un Airbnb y cómo funciona?">
            <a:extLst>
              <a:ext uri="{FF2B5EF4-FFF2-40B4-BE49-F238E27FC236}">
                <a16:creationId xmlns:a16="http://schemas.microsoft.com/office/drawing/2014/main" id="{3BAA6F2B-463E-CF31-7295-9214B1F38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892" y="2029070"/>
            <a:ext cx="4431323" cy="2954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603;p42">
            <a:extLst>
              <a:ext uri="{FF2B5EF4-FFF2-40B4-BE49-F238E27FC236}">
                <a16:creationId xmlns:a16="http://schemas.microsoft.com/office/drawing/2014/main" id="{3C3535B6-139D-089A-B410-42BDA5585ADB}"/>
              </a:ext>
            </a:extLst>
          </p:cNvPr>
          <p:cNvSpPr txBox="1"/>
          <p:nvPr/>
        </p:nvSpPr>
        <p:spPr>
          <a:xfrm>
            <a:off x="352573" y="1456369"/>
            <a:ext cx="8662473" cy="572701"/>
          </a:xfrm>
          <a:prstGeom prst="rect">
            <a:avLst/>
          </a:prstGeom>
          <a:noFill/>
          <a:ln>
            <a:noFill/>
          </a:ln>
        </p:spPr>
        <p:txBody>
          <a:bodyPr spcFirstLastPara="1" wrap="square" lIns="91425" tIns="182875" rIns="91425" bIns="0" anchor="t" anchorCtr="0">
            <a:noAutofit/>
          </a:bodyPr>
          <a:lstStyle/>
          <a:p>
            <a:pPr algn="just"/>
            <a:r>
              <a:rPr lang="en-US" sz="2300" b="1" dirty="0" err="1">
                <a:solidFill>
                  <a:schemeClr val="tx2"/>
                </a:solidFill>
                <a:latin typeface="Fira Sans Condensed Light" panose="020B0604020202020204" charset="0"/>
                <a:cs typeface="Times New Roman" panose="02020603050405020304" pitchFamily="18" charset="0"/>
              </a:rPr>
              <a:t>Ingresar</a:t>
            </a:r>
            <a:r>
              <a:rPr lang="en-US" sz="2300" b="1" dirty="0">
                <a:solidFill>
                  <a:schemeClr val="tx2"/>
                </a:solidFill>
                <a:latin typeface="Fira Sans Condensed Light" panose="020B0604020202020204" charset="0"/>
                <a:cs typeface="Times New Roman" panose="02020603050405020304" pitchFamily="18" charset="0"/>
              </a:rPr>
              <a:t> a: </a:t>
            </a:r>
            <a:r>
              <a:rPr lang="en-US" sz="2300" b="1" dirty="0">
                <a:solidFill>
                  <a:srgbClr val="FFFF00"/>
                </a:solidFill>
                <a:latin typeface="Fira Sans Condensed Light" panose="020B0604020202020204" charset="0"/>
                <a:cs typeface="Times New Roman" panose="02020603050405020304" pitchFamily="18" charset="0"/>
              </a:rPr>
              <a:t>https://insideairbnb.com/get-the-data/</a:t>
            </a:r>
            <a:endParaRPr lang="en-US" sz="23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144694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-Extracción de datos (Introducción)</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806E390-D5DD-DB09-6F57-C29AE5537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Virtual Horizon BUAP">
            <a:extLst>
              <a:ext uri="{FF2B5EF4-FFF2-40B4-BE49-F238E27FC236}">
                <a16:creationId xmlns:a16="http://schemas.microsoft.com/office/drawing/2014/main" id="{5471FF60-73D2-03DE-CF7E-BF712EAEC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10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893616"/>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2.1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Detalle precios y productos fabricados 2022</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10 filtros descritos en la clase </a:t>
            </a:r>
            <a:r>
              <a:rPr lang="es-ES" sz="1600" b="1" dirty="0">
                <a:solidFill>
                  <a:schemeClr val="tx2"/>
                </a:solidFill>
                <a:latin typeface="Fira Sans Condensed Light" panose="020B0604020202020204" charset="0"/>
                <a:cs typeface="Times New Roman" panose="02020603050405020304" pitchFamily="18" charset="0"/>
              </a:rPr>
              <a:t>“Extracción de datos”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17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346E8D4-E42C-F827-08F2-76ED22B26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685A22B-3C0B-1253-629E-CDE407C1135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B0C3A4F1-7513-4647-A7C9-D1F878FAD2F3}"/>
              </a:ext>
            </a:extLst>
          </p:cNvPr>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a:t>
            </a:r>
            <a:r>
              <a:rPr lang="en-US" sz="3000" b="1" dirty="0">
                <a:solidFill>
                  <a:srgbClr val="F3F3F3"/>
                </a:solidFill>
                <a:latin typeface="Rajdhani"/>
                <a:ea typeface="Rajdhani"/>
                <a:cs typeface="Rajdhani"/>
                <a:sym typeface="Rajdhani"/>
              </a:rPr>
              <a:t>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8975E7-8CA9-D4CF-E951-9C656A2AC2CB}"/>
              </a:ext>
            </a:extLst>
          </p:cNvPr>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97F070C3-3648-D337-B628-9C2BB19ABA17}"/>
              </a:ext>
            </a:extLst>
          </p:cNvPr>
          <p:cNvSpPr txBox="1"/>
          <p:nvPr/>
        </p:nvSpPr>
        <p:spPr>
          <a:xfrm>
            <a:off x="393701" y="978331"/>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2.2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Datos de Facturación</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tx2"/>
                </a:solidFill>
                <a:latin typeface="Fira Sans Condensed Light" panose="020B0604020202020204" charset="0"/>
                <a:cs typeface="Times New Roman" panose="02020603050405020304" pitchFamily="18" charset="0"/>
              </a:rPr>
              <a:t>1-CVE_CLPV      (valores: 1000 a 2000)</a:t>
            </a:r>
          </a:p>
          <a:p>
            <a:pPr algn="just"/>
            <a:r>
              <a:rPr lang="es-ES" sz="1600" b="1" dirty="0">
                <a:solidFill>
                  <a:schemeClr val="tx2"/>
                </a:solidFill>
                <a:latin typeface="Fira Sans Condensed Light" panose="020B0604020202020204" charset="0"/>
                <a:cs typeface="Times New Roman" panose="02020603050405020304" pitchFamily="18" charset="0"/>
              </a:rPr>
              <a:t>2-CVE_VEND     (Todas las claves excepto “5” y “4”)</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3-FECHA_ENT   (Fechas de “28/02/2022”)</a:t>
            </a:r>
          </a:p>
          <a:p>
            <a:pPr algn="just"/>
            <a:r>
              <a:rPr lang="es-ES" sz="1600" b="1" dirty="0">
                <a:solidFill>
                  <a:schemeClr val="tx2"/>
                </a:solidFill>
                <a:latin typeface="Fira Sans Condensed Light" panose="020B0604020202020204" charset="0"/>
                <a:cs typeface="Times New Roman" panose="02020603050405020304" pitchFamily="18" charset="0"/>
              </a:rPr>
              <a:t>4-CAN_TOT       (Cantidades menores a 5951.7)   o  STATUS (“E”)</a:t>
            </a:r>
          </a:p>
          <a:p>
            <a:pPr algn="just"/>
            <a:r>
              <a:rPr lang="es-ES" sz="1600" b="1" dirty="0">
                <a:solidFill>
                  <a:schemeClr val="tx2"/>
                </a:solidFill>
                <a:latin typeface="Fira Sans Condensed Light" panose="020B0604020202020204" charset="0"/>
                <a:cs typeface="Times New Roman" panose="02020603050405020304" pitchFamily="18" charset="0"/>
              </a:rPr>
              <a:t>5-Solo las columnas: CVE_DOC, FECHA_ENT, FECHA_VEN y CAN_TOT</a:t>
            </a:r>
          </a:p>
          <a:p>
            <a:pPr algn="just"/>
            <a:r>
              <a:rPr lang="es-ES" sz="1600" b="1" dirty="0">
                <a:solidFill>
                  <a:schemeClr val="tx2"/>
                </a:solidFill>
                <a:latin typeface="Fira Sans Condensed Light" panose="020B0604020202020204" charset="0"/>
                <a:cs typeface="Times New Roman" panose="02020603050405020304" pitchFamily="18" charset="0"/>
              </a:rPr>
              <a:t>6-Solo las filas de 7001-7099</a:t>
            </a:r>
          </a:p>
          <a:p>
            <a:pPr algn="just"/>
            <a:r>
              <a:rPr lang="es-ES" sz="1600" b="1" dirty="0">
                <a:solidFill>
                  <a:schemeClr val="tx2"/>
                </a:solidFill>
                <a:latin typeface="Fira Sans Condensed Light" panose="020B0604020202020204" charset="0"/>
                <a:cs typeface="Times New Roman" panose="02020603050405020304" pitchFamily="18" charset="0"/>
              </a:rPr>
              <a:t>7-Index= CVE_VEND (valores: 1, 2)  (columna: FECHAELAB)</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B084F457-C5B9-CCA1-EB4F-CACCF220220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848E630A-233B-41FB-94AE-2BB4B1A90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6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E662BBD-C695-17B7-B6A2-536E2160969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C78F075B-DAD5-3573-1DCE-3DD01A785838}"/>
              </a:ext>
            </a:extLst>
          </p:cNvPr>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a:t>
            </a:r>
            <a:r>
              <a:rPr lang="en-US" sz="3000" b="1" dirty="0">
                <a:solidFill>
                  <a:srgbClr val="F3F3F3"/>
                </a:solidFill>
                <a:latin typeface="Rajdhani"/>
                <a:ea typeface="Rajdhani"/>
                <a:cs typeface="Rajdhani"/>
                <a:sym typeface="Rajdhani"/>
              </a:rPr>
              <a:t>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0CE0D26-DF7B-B20C-8B27-FFC38BF10357}"/>
              </a:ext>
            </a:extLst>
          </p:cNvPr>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7D60184-9630-76CD-5E8C-B23E730D7369}"/>
              </a:ext>
            </a:extLst>
          </p:cNvPr>
          <p:cNvSpPr txBox="1"/>
          <p:nvPr/>
        </p:nvSpPr>
        <p:spPr>
          <a:xfrm>
            <a:off x="393701" y="978331"/>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17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A45AA34C-F313-CCBB-BF0D-858F95AB3F1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5426C55-9601-8B0E-2380-80990C2B6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2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-Plataformas en la nube</a:t>
            </a:r>
          </a:p>
          <a:p>
            <a:pPr marL="146050" lvl="0" indent="0">
              <a:buSzPts val="1300"/>
            </a:pPr>
            <a:r>
              <a:rPr lang="es-ES" dirty="0"/>
              <a:t> -Plataformas de almacenamiento local</a:t>
            </a:r>
          </a:p>
          <a:p>
            <a:pPr marL="146050" indent="0">
              <a:buSzPts val="1300"/>
            </a:pPr>
            <a:r>
              <a:rPr lang="es-ES" dirty="0"/>
              <a:t> -Entendimiento de los datos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pic>
        <p:nvPicPr>
          <p:cNvPr id="2" name="Picture 2" descr="Virtual Horizon BUAP">
            <a:extLst>
              <a:ext uri="{FF2B5EF4-FFF2-40B4-BE49-F238E27FC236}">
                <a16:creationId xmlns:a16="http://schemas.microsoft.com/office/drawing/2014/main" id="{4F3066F4-39F6-9703-364A-BB4C14097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 name="Picture 2" descr="Virtual Horizon BUAP">
            <a:extLst>
              <a:ext uri="{FF2B5EF4-FFF2-40B4-BE49-F238E27FC236}">
                <a16:creationId xmlns:a16="http://schemas.microsoft.com/office/drawing/2014/main" id="{1FD84941-B5D8-606E-5332-8ECB24E44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3"/>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B619922-51A0-B76D-E546-9EA95F5C7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7AE2591-C16E-96FD-EC29-FE0A1ECD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3"/>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4"/>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5"/>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6"/>
          <a:srcRect/>
          <a:stretch>
            <a:fillRect/>
          </a:stretch>
        </p:blipFill>
        <p:spPr bwMode="auto">
          <a:xfrm>
            <a:off x="6838485" y="3444877"/>
            <a:ext cx="2098687" cy="1061811"/>
          </a:xfrm>
          <a:prstGeom prst="rect">
            <a:avLst/>
          </a:prstGeom>
          <a:noFill/>
        </p:spPr>
      </p:pic>
      <p:pic>
        <p:nvPicPr>
          <p:cNvPr id="2" name="Picture 2" descr="Virtual Horizon BUAP">
            <a:extLst>
              <a:ext uri="{FF2B5EF4-FFF2-40B4-BE49-F238E27FC236}">
                <a16:creationId xmlns:a16="http://schemas.microsoft.com/office/drawing/2014/main" id="{6E5E4122-13F6-6B42-313B-9275FE918A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7797</TotalTime>
  <Words>1655</Words>
  <Application>Microsoft Office PowerPoint</Application>
  <PresentationFormat>Presentación en pantalla (16:9)</PresentationFormat>
  <Paragraphs>268</Paragraphs>
  <Slides>28</Slides>
  <Notes>28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Rajdhani</vt:lpstr>
      <vt:lpstr>Anton</vt:lpstr>
      <vt:lpstr>Arial</vt:lpstr>
      <vt:lpstr>Fira Sans Condensed Light</vt:lpstr>
      <vt:lpstr>Advent Pro Light</vt:lpstr>
      <vt:lpstr>Ai Tech Agency by Slidesgo</vt:lpstr>
      <vt:lpstr>Presentación de PowerPoint</vt:lpstr>
      <vt:lpstr>Bienvenida</vt:lpstr>
      <vt:lpstr>Presentación de PowerPoint</vt:lpstr>
      <vt:lpstr>CLASE ANTERIOR</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268</cp:revision>
  <dcterms:modified xsi:type="dcterms:W3CDTF">2025-01-09T17:49:09Z</dcterms:modified>
</cp:coreProperties>
</file>