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56" r:id="rId2"/>
    <p:sldId id="357" r:id="rId3"/>
    <p:sldId id="358" r:id="rId4"/>
    <p:sldId id="446" r:id="rId5"/>
    <p:sldId id="407" r:id="rId6"/>
    <p:sldId id="408" r:id="rId7"/>
    <p:sldId id="425" r:id="rId8"/>
    <p:sldId id="426" r:id="rId9"/>
    <p:sldId id="447" r:id="rId10"/>
    <p:sldId id="448" r:id="rId11"/>
    <p:sldId id="409" r:id="rId12"/>
    <p:sldId id="410" r:id="rId13"/>
    <p:sldId id="411" r:id="rId14"/>
    <p:sldId id="449" r:id="rId15"/>
    <p:sldId id="450" r:id="rId16"/>
  </p:sldIdLst>
  <p:sldSz cx="9144000" cy="5143500" type="screen16x9"/>
  <p:notesSz cx="6858000" cy="9144000"/>
  <p:embeddedFontLst>
    <p:embeddedFont>
      <p:font typeface="Advent Pro Light" panose="020B0604020202020204" charset="0"/>
      <p:regular r:id="rId18"/>
      <p:bold r:id="rId19"/>
    </p:embeddedFont>
    <p:embeddedFont>
      <p:font typeface="Anton" pitchFamily="2" charset="0"/>
      <p:regular r:id="rId20"/>
    </p:embeddedFont>
    <p:embeddedFont>
      <p:font typeface="Fira Sans Condensed Light" panose="020B0403050000020004" pitchFamily="34" charset="0"/>
      <p:regular r:id="rId21"/>
      <p:bold r:id="rId22"/>
      <p:italic r:id="rId23"/>
      <p:boldItalic r:id="rId24"/>
    </p:embeddedFont>
    <p:embeddedFont>
      <p:font typeface="Rajdhani"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3" autoAdjust="0"/>
  </p:normalViewPr>
  <p:slideViewPr>
    <p:cSldViewPr snapToGrid="0">
      <p:cViewPr varScale="1">
        <p:scale>
          <a:sx n="83" d="100"/>
          <a:sy n="83" d="100"/>
        </p:scale>
        <p:origin x="102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77A66C2-CCCD-34C1-AE52-643C774F4EE0}"/>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EF36DF32-3570-F1CA-2C39-9B0587B164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263FB6A5-C483-23F6-7AFC-CCDA034E31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8671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C130F45F-30C4-3C8C-C653-889F45B708B7}"/>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43848EAE-8DD8-467E-ADD7-1BE882EA3E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3F8D5514-3443-00A0-4F63-BF3E81E331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970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878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ADE7E85-1F77-00B1-E552-CAAC07A6089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31C8B426-7FE2-5491-C480-5334FC8B56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DF54BE0B-531C-4ED6-F87D-F7957D11B4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9897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210692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2"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ITIS007</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Modelado de Procesos de Negocio</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30 de Septiembre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45B5E8AD-2B6B-F809-DB16-89440013506C}"/>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E6A16466-E127-B6C2-09A4-47369A84D166}"/>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3B0E869E-85E8-D74D-5A92-C366C7DC42B5}"/>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-Valores Atípicos</a:t>
            </a:r>
            <a:endParaRPr dirty="0"/>
          </a:p>
        </p:txBody>
      </p:sp>
      <p:sp>
        <p:nvSpPr>
          <p:cNvPr id="176" name="Google Shape;176;p30">
            <a:extLst>
              <a:ext uri="{FF2B5EF4-FFF2-40B4-BE49-F238E27FC236}">
                <a16:creationId xmlns:a16="http://schemas.microsoft.com/office/drawing/2014/main" id="{9CDF3D1F-CECF-3A5C-930D-5C900490CD2D}"/>
              </a:ext>
            </a:extLst>
          </p:cNvPr>
          <p:cNvSpPr txBox="1">
            <a:spLocks noGrp="1"/>
          </p:cNvSpPr>
          <p:nvPr>
            <p:ph type="title" idx="2"/>
          </p:nvPr>
        </p:nvSpPr>
        <p:spPr>
          <a:xfrm>
            <a:off x="4849169" y="1001125"/>
            <a:ext cx="21297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a:extLst>
              <a:ext uri="{FF2B5EF4-FFF2-40B4-BE49-F238E27FC236}">
                <a16:creationId xmlns:a16="http://schemas.microsoft.com/office/drawing/2014/main" id="{9E51741F-1528-5BA2-BED8-83A0D1D49D1C}"/>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5592EFBF-91EB-0DF8-25D8-0F1A6A9AD5FE}"/>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69B8D79E-935C-F9F1-9023-1C45AE151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67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Un </a:t>
            </a:r>
            <a:r>
              <a:rPr lang="es-ES" b="1" dirty="0" err="1">
                <a:solidFill>
                  <a:schemeClr val="tx2"/>
                </a:solidFill>
                <a:latin typeface="Fira Sans Condensed Light" panose="020B0604020202020204" charset="0"/>
                <a:cs typeface="Times New Roman" panose="02020603050405020304" pitchFamily="18" charset="0"/>
              </a:rPr>
              <a:t>outlier</a:t>
            </a:r>
            <a:r>
              <a:rPr lang="es-ES"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dirty="0">
                <a:solidFill>
                  <a:schemeClr val="bg1">
                    <a:lumMod val="60000"/>
                    <a:lumOff val="40000"/>
                  </a:schemeClr>
                </a:solidFill>
                <a:latin typeface="Fira Sans Condensed Light" panose="020B0604020202020204" charset="0"/>
                <a:cs typeface="Times New Roman" panose="02020603050405020304" pitchFamily="18" charset="0"/>
              </a:rPr>
              <a:t>es una observación anormal y extrema en una muestra estadística o serie temporal de datos que puede afectar potencialmente a la estimación de los parámetros del mismo.</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 Los valores atípicos pueden ser indicativos de datos que pertenecen a una población diferente del resto de las muestras establecidas.</a:t>
            </a:r>
          </a:p>
        </p:txBody>
      </p:sp>
      <p:pic>
        <p:nvPicPr>
          <p:cNvPr id="2" name="Picture 2" descr="Curso de ESTADESTECA MAL: 3. ¿Tus datos son muy feos? Qué hacer con los  outliers | Fernando Blanco, PhD"/>
          <p:cNvPicPr>
            <a:picLocks noChangeAspect="1" noChangeArrowheads="1"/>
          </p:cNvPicPr>
          <p:nvPr/>
        </p:nvPicPr>
        <p:blipFill>
          <a:blip r:embed="rId3"/>
          <a:srcRect/>
          <a:stretch>
            <a:fillRect/>
          </a:stretch>
        </p:blipFill>
        <p:spPr bwMode="auto">
          <a:xfrm>
            <a:off x="4004095" y="1073499"/>
            <a:ext cx="5001050" cy="3890387"/>
          </a:xfrm>
          <a:prstGeom prst="rect">
            <a:avLst/>
          </a:prstGeom>
          <a:noFill/>
        </p:spPr>
      </p:pic>
      <p:pic>
        <p:nvPicPr>
          <p:cNvPr id="3" name="Picture 2" descr="Virtual Horizon BUAP">
            <a:extLst>
              <a:ext uri="{FF2B5EF4-FFF2-40B4-BE49-F238E27FC236}">
                <a16:creationId xmlns:a16="http://schemas.microsoft.com/office/drawing/2014/main" id="{930AD65D-9825-55BB-8011-1A1C9E177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atípicos son en ocasiones una cuestión subjetiva, y existen numerosos métodos para clasificarlos. </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El método más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enpleado</a:t>
            </a:r>
            <a:r>
              <a:rPr lang="es-ES" dirty="0">
                <a:solidFill>
                  <a:schemeClr val="bg1">
                    <a:lumMod val="60000"/>
                    <a:lumOff val="40000"/>
                  </a:schemeClr>
                </a:solidFill>
                <a:latin typeface="Fira Sans Condensed Light" panose="020B0604020202020204" charset="0"/>
                <a:cs typeface="Times New Roman" panose="02020603050405020304" pitchFamily="18" charset="0"/>
              </a:rPr>
              <a:t> por su sencillez y resultados es el </a:t>
            </a:r>
            <a:r>
              <a:rPr lang="es-ES" b="1" dirty="0">
                <a:solidFill>
                  <a:schemeClr val="tx2"/>
                </a:solidFill>
                <a:latin typeface="Fira Sans Condensed Light" panose="020B0604020202020204" charset="0"/>
                <a:cs typeface="Times New Roman" panose="02020603050405020304" pitchFamily="18" charset="0"/>
              </a:rPr>
              <a:t>test de </a:t>
            </a:r>
            <a:r>
              <a:rPr lang="es-ES" b="1" dirty="0" err="1">
                <a:solidFill>
                  <a:schemeClr val="tx2"/>
                </a:solidFill>
                <a:latin typeface="Fira Sans Condensed Light" panose="020B0604020202020204" charset="0"/>
                <a:cs typeface="Times New Roman" panose="02020603050405020304" pitchFamily="18" charset="0"/>
              </a:rPr>
              <a:t>Tukey</a:t>
            </a:r>
            <a:r>
              <a:rPr lang="es-ES" dirty="0">
                <a:solidFill>
                  <a:schemeClr val="bg1">
                    <a:lumMod val="60000"/>
                    <a:lumOff val="40000"/>
                  </a:schemeClr>
                </a:solidFill>
                <a:latin typeface="Fira Sans Condensed Light" panose="020B0604020202020204" charset="0"/>
                <a:cs typeface="Times New Roman" panose="02020603050405020304" pitchFamily="18" charset="0"/>
              </a:rPr>
              <a:t>, que toma como referencia la diferencia entre el primer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a:solidFill>
                  <a:schemeClr val="tx2"/>
                </a:solidFill>
                <a:latin typeface="Fira Sans Condensed Light" panose="020B0604020202020204" charset="0"/>
                <a:cs typeface="Times New Roman" panose="02020603050405020304" pitchFamily="18" charset="0"/>
              </a:rPr>
              <a:t>"Q1" </a:t>
            </a:r>
            <a:r>
              <a:rPr lang="es-ES" dirty="0">
                <a:solidFill>
                  <a:schemeClr val="bg1">
                    <a:lumMod val="60000"/>
                    <a:lumOff val="40000"/>
                  </a:schemeClr>
                </a:solidFill>
                <a:latin typeface="Fira Sans Condensed Light" panose="020B0604020202020204" charset="0"/>
                <a:cs typeface="Times New Roman" panose="02020603050405020304" pitchFamily="18" charset="0"/>
              </a:rPr>
              <a:t>y el tercer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a:solidFill>
                  <a:schemeClr val="tx2"/>
                </a:solidFill>
                <a:latin typeface="Fira Sans Condensed Light" panose="020B0604020202020204" charset="0"/>
                <a:cs typeface="Times New Roman" panose="02020603050405020304" pitchFamily="18" charset="0"/>
              </a:rPr>
              <a:t>"Q3", </a:t>
            </a:r>
            <a:r>
              <a:rPr lang="es-ES" dirty="0">
                <a:solidFill>
                  <a:schemeClr val="bg1">
                    <a:lumMod val="60000"/>
                    <a:lumOff val="40000"/>
                  </a:schemeClr>
                </a:solidFill>
                <a:latin typeface="Fira Sans Condensed Light" panose="020B0604020202020204" charset="0"/>
                <a:cs typeface="Times New Roman" panose="02020603050405020304" pitchFamily="18" charset="0"/>
              </a:rPr>
              <a:t>o rango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intercuartílico</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un diagrama de caja se considera un valor atípico el que se encuentra 1,5 veces esa distancia de uno de esos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cuartiles</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(atípico leve) o a 3 veces esa distancia (atípico extremo).</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6868" name="Picture 4" descr="Diagramas de caja"/>
          <p:cNvPicPr>
            <a:picLocks noChangeAspect="1" noChangeArrowheads="1"/>
          </p:cNvPicPr>
          <p:nvPr/>
        </p:nvPicPr>
        <p:blipFill>
          <a:blip r:embed="rId3"/>
          <a:srcRect/>
          <a:stretch>
            <a:fillRect/>
          </a:stretch>
        </p:blipFill>
        <p:spPr bwMode="auto">
          <a:xfrm>
            <a:off x="4026772" y="1840052"/>
            <a:ext cx="4835874" cy="2390304"/>
          </a:xfrm>
          <a:prstGeom prst="rect">
            <a:avLst/>
          </a:prstGeom>
          <a:noFill/>
        </p:spPr>
      </p:pic>
      <p:pic>
        <p:nvPicPr>
          <p:cNvPr id="2" name="Picture 2" descr="Virtual Horizon BUAP">
            <a:extLst>
              <a:ext uri="{FF2B5EF4-FFF2-40B4-BE49-F238E27FC236}">
                <a16:creationId xmlns:a16="http://schemas.microsoft.com/office/drawing/2014/main" id="{406E71ED-D553-A8D4-2507-A018D7469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Para el caso de la distribución normal se considera que un valor es extremo cuando está 3 desviaciones típicas alejado de la media. Dado que la distribución normal tiene 2 colas, tenemos que tener en cuenta de que puede alejarse tanto por el lado negativo como el lado positivo.</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extremos se denominan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outliers</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inglés.</a:t>
            </a: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internos se denominan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insiders</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inglés.</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8914" name="Picture 2" descr="Identificación de los valores atípicos"/>
          <p:cNvPicPr>
            <a:picLocks noChangeAspect="1" noChangeArrowheads="1"/>
          </p:cNvPicPr>
          <p:nvPr/>
        </p:nvPicPr>
        <p:blipFill>
          <a:blip r:embed="rId3"/>
          <a:srcRect/>
          <a:stretch>
            <a:fillRect/>
          </a:stretch>
        </p:blipFill>
        <p:spPr bwMode="auto">
          <a:xfrm>
            <a:off x="3979147" y="1156346"/>
            <a:ext cx="3125037" cy="1993218"/>
          </a:xfrm>
          <a:prstGeom prst="rect">
            <a:avLst/>
          </a:prstGeom>
          <a:noFill/>
        </p:spPr>
      </p:pic>
      <p:pic>
        <p:nvPicPr>
          <p:cNvPr id="38916" name="Picture 4" descr="Campana de Gauss en formación | mastermba"/>
          <p:cNvPicPr>
            <a:picLocks noChangeAspect="1" noChangeArrowheads="1"/>
          </p:cNvPicPr>
          <p:nvPr/>
        </p:nvPicPr>
        <p:blipFill>
          <a:blip r:embed="rId4"/>
          <a:srcRect/>
          <a:stretch>
            <a:fillRect/>
          </a:stretch>
        </p:blipFill>
        <p:spPr bwMode="auto">
          <a:xfrm>
            <a:off x="5081786" y="3239337"/>
            <a:ext cx="4062214" cy="1904163"/>
          </a:xfrm>
          <a:prstGeom prst="rect">
            <a:avLst/>
          </a:prstGeom>
          <a:noFill/>
        </p:spPr>
      </p:pic>
      <p:pic>
        <p:nvPicPr>
          <p:cNvPr id="2" name="Picture 2" descr="Virtual Horizon BUAP">
            <a:extLst>
              <a:ext uri="{FF2B5EF4-FFF2-40B4-BE49-F238E27FC236}">
                <a16:creationId xmlns:a16="http://schemas.microsoft.com/office/drawing/2014/main" id="{38FE601C-7A0E-EC3C-494E-5DEB57632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a:t>
            </a:r>
            <a:r>
              <a:rPr lang="en-US" sz="3000" b="1" dirty="0">
                <a:solidFill>
                  <a:srgbClr val="F3F3F3"/>
                </a:solidFill>
                <a:latin typeface="Rajdhani"/>
                <a:ea typeface="Rajdhani"/>
                <a:cs typeface="Rajdhani"/>
                <a:sym typeface="Rajdhani"/>
              </a:rPr>
              <a:t>.1</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(Valores</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Atípicos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4.1 (Valores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VentasTotales.csv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(Desviación Estándar y Rango Intercuartílico) para eliminar </a:t>
            </a:r>
            <a:r>
              <a:rPr lang="es-ES" sz="1600" b="1" dirty="0" err="1">
                <a:solidFill>
                  <a:schemeClr val="tx2"/>
                </a:solidFill>
                <a:latin typeface="Fira Sans Condensed Light" panose="020B0604020202020204" charset="0"/>
                <a:cs typeface="Times New Roman" panose="02020603050405020304" pitchFamily="18" charset="0"/>
              </a:rPr>
              <a:t>Outliers</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tx2"/>
                </a:solidFill>
                <a:latin typeface="Fira Sans Condensed Light" panose="020B0604020202020204" charset="0"/>
                <a:cs typeface="Times New Roman" panose="02020603050405020304" pitchFamily="18" charset="0"/>
              </a:rPr>
              <a:t>comprobar con diagramas de caja por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dirty="0">
                <a:solidFill>
                  <a:schemeClr val="tx2"/>
                </a:solidFill>
                <a:latin typeface="Fira Sans Condensed Light" panose="020B0604020202020204" charset="0"/>
                <a:cs typeface="Times New Roman" panose="02020603050405020304" pitchFamily="18" charset="0"/>
              </a:rPr>
              <a:t>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por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métodos </a:t>
            </a:r>
            <a:r>
              <a:rPr lang="en-US" sz="1600" dirty="0" err="1">
                <a:solidFill>
                  <a:schemeClr val="tx2"/>
                </a:solidFill>
                <a:latin typeface="Fira Sans Condensed Light" panose="020B0604020202020204" charset="0"/>
                <a:cs typeface="Times New Roman" panose="02020603050405020304" pitchFamily="18" charset="0"/>
              </a:rPr>
              <a:t>aplicado</a:t>
            </a:r>
            <a:r>
              <a:rPr lang="en-US" sz="1600"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87E868DA-D577-AD4E-CA13-4CA7E7CF0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93701" y="711259"/>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4.2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Atípicos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994906"/>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181746"/>
            <a:ext cx="8662473" cy="3647816"/>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4.2 (Valores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 </a:t>
            </a:r>
            <a:r>
              <a:rPr lang="en-US" sz="1600" b="1" dirty="0">
                <a:solidFill>
                  <a:schemeClr val="tx2"/>
                </a:solidFill>
                <a:latin typeface="Fira Sans Condensed Light" panose="020B0604020202020204" charset="0"/>
                <a:cs typeface="Times New Roman" panose="02020603050405020304" pitchFamily="18" charset="0"/>
              </a:rPr>
              <a:t>Pais.csv </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(Desviación Estándar y Rango Intercuartílico) para eliminar </a:t>
            </a:r>
            <a:r>
              <a:rPr lang="es-ES" sz="1600" b="1" dirty="0" err="1">
                <a:solidFill>
                  <a:schemeClr val="tx2"/>
                </a:solidFill>
                <a:latin typeface="Fira Sans Condensed Light" panose="020B0604020202020204" charset="0"/>
                <a:cs typeface="Times New Roman" panose="02020603050405020304" pitchFamily="18" charset="0"/>
              </a:rPr>
              <a:t>Outliers</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tx2"/>
                </a:solidFill>
                <a:latin typeface="Fira Sans Condensed Light" panose="020B0604020202020204" charset="0"/>
                <a:cs typeface="Times New Roman" panose="02020603050405020304" pitchFamily="18" charset="0"/>
              </a:rPr>
              <a:t>comprobar con diagramas de caja por cada columna</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COLAB o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dirty="0">
                <a:solidFill>
                  <a:schemeClr val="tx2"/>
                </a:solidFill>
                <a:latin typeface="Fira Sans Condensed Light" panose="020B0604020202020204" charset="0"/>
                <a:cs typeface="Times New Roman" panose="02020603050405020304" pitchFamily="18" charset="0"/>
              </a:rPr>
              <a:t>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por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métodos </a:t>
            </a:r>
            <a:r>
              <a:rPr lang="en-US" sz="1600" dirty="0" err="1">
                <a:solidFill>
                  <a:schemeClr val="tx2"/>
                </a:solidFill>
                <a:latin typeface="Fira Sans Condensed Light" panose="020B0604020202020204" charset="0"/>
                <a:cs typeface="Times New Roman" panose="02020603050405020304" pitchFamily="18" charset="0"/>
              </a:rPr>
              <a:t>aplicado</a:t>
            </a:r>
            <a:r>
              <a:rPr lang="en-US" sz="1600"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74F1FE4-9425-A12A-6DD4-89182DDA4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34E4FE95-487B-F6E7-B961-92100D7D004E}"/>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BEBD0CCD-83FB-0403-AE73-E14D9EFCDA18}"/>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691EA877-6D84-9175-24EA-AB3488F9EEAA}"/>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-Valores Nulos</a:t>
            </a:r>
            <a:endParaRPr dirty="0"/>
          </a:p>
        </p:txBody>
      </p:sp>
      <p:sp>
        <p:nvSpPr>
          <p:cNvPr id="176" name="Google Shape;176;p30">
            <a:extLst>
              <a:ext uri="{FF2B5EF4-FFF2-40B4-BE49-F238E27FC236}">
                <a16:creationId xmlns:a16="http://schemas.microsoft.com/office/drawing/2014/main" id="{CF426345-2AAF-DDF8-D1A9-02158E008E83}"/>
              </a:ext>
            </a:extLst>
          </p:cNvPr>
          <p:cNvSpPr txBox="1">
            <a:spLocks noGrp="1"/>
          </p:cNvSpPr>
          <p:nvPr>
            <p:ph type="title" idx="2"/>
          </p:nvPr>
        </p:nvSpPr>
        <p:spPr>
          <a:xfrm>
            <a:off x="4849169" y="1001125"/>
            <a:ext cx="21297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a:extLst>
              <a:ext uri="{FF2B5EF4-FFF2-40B4-BE49-F238E27FC236}">
                <a16:creationId xmlns:a16="http://schemas.microsoft.com/office/drawing/2014/main" id="{DAAF4F2D-D293-F51C-B7F6-00327F1A9780}"/>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06A82DC2-F5D6-F7BF-15AC-C1FDA8585AB6}"/>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A87EFD68-EA33-E764-1651-FACC3C0C9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780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b="1" dirty="0">
                <a:solidFill>
                  <a:schemeClr val="bg1">
                    <a:lumMod val="60000"/>
                    <a:lumOff val="40000"/>
                  </a:schemeClr>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interrogación, o N/A, como un 0 o simplemente como una celda en blanco, pero en su mayoría nos lo encontramos representado como </a:t>
            </a:r>
            <a:r>
              <a:rPr lang="es-ES"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b="1" dirty="0">
                <a:solidFill>
                  <a:schemeClr val="bg1">
                    <a:lumMod val="60000"/>
                    <a:lumOff val="40000"/>
                  </a:schemeClr>
                </a:solidFill>
                <a:latin typeface="Fira Sans Condensed Light" panose="020B0604020202020204" charset="0"/>
                <a:cs typeface="Times New Roman" panose="02020603050405020304" pitchFamily="18" charset="0"/>
              </a:rPr>
              <a:t> que se refiere a “no un número”</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3"/>
          <a:srcRect/>
          <a:stretch>
            <a:fillRect/>
          </a:stretch>
        </p:blipFill>
        <p:spPr bwMode="auto">
          <a:xfrm>
            <a:off x="382675" y="1557058"/>
            <a:ext cx="4842468" cy="3107742"/>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9769B7D3-4FC1-7E94-C3FF-D5FAD7035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3"/>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b="1" dirty="0">
                <a:solidFill>
                  <a:schemeClr val="bg1">
                    <a:lumMod val="60000"/>
                    <a:lumOff val="40000"/>
                  </a:schemeClr>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endParaRPr lang="es-ES" sz="1600" b="1" dirty="0">
              <a:solidFill>
                <a:schemeClr val="tx2"/>
              </a:solidFill>
              <a:latin typeface="Fira Sans Condensed Light" panose="020B0604020202020204" charset="0"/>
              <a:cs typeface="Times New Roman" panose="02020603050405020304" pitchFamily="18" charset="0"/>
            </a:endParaRPr>
          </a:p>
        </p:txBody>
      </p:sp>
      <p:pic>
        <p:nvPicPr>
          <p:cNvPr id="2" name="Picture 2" descr="Virtual Horizon BUAP">
            <a:extLst>
              <a:ext uri="{FF2B5EF4-FFF2-40B4-BE49-F238E27FC236}">
                <a16:creationId xmlns:a16="http://schemas.microsoft.com/office/drawing/2014/main" id="{D09577A5-BBE1-036C-F650-396D416FE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Valores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3.1”</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VentasTotales.csv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9410B92-B35C-CAEA-3CBE-F3F416079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3.2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Valores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37047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3.2”</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Gastos y costos 20-23.xslx</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 de cada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dataset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 </a:t>
            </a:r>
            <a:r>
              <a:rPr lang="en-US" sz="1600" dirty="0" err="1">
                <a:solidFill>
                  <a:schemeClr val="tx2"/>
                </a:solidFill>
                <a:latin typeface="Fira Sans Condensed Light" panose="020B0604020202020204" charset="0"/>
                <a:cs typeface="Times New Roman" panose="02020603050405020304" pitchFamily="18" charset="0"/>
              </a:rPr>
              <a:t>por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dataset.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6053757-30E1-F151-4AF4-43D29B226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05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59C4D6BD-3FCC-C1DA-4ACE-7F281441AE0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629C9A3C-BE90-EF60-F692-1AA99C12325E}"/>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3.3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73F5B6C-00AB-BB86-A730-E85DE2528BBE}"/>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4DA66C9-AAA6-FC45-5C2C-40D163F85189}"/>
              </a:ext>
            </a:extLst>
          </p:cNvPr>
          <p:cNvSpPr txBox="1"/>
          <p:nvPr/>
        </p:nvSpPr>
        <p:spPr>
          <a:xfrm>
            <a:off x="378522" y="137047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3.3”</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Pais.csv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 de cada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dataset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script </a:t>
            </a:r>
            <a:r>
              <a:rPr lang="en-US" sz="1600" dirty="0" err="1">
                <a:solidFill>
                  <a:schemeClr val="tx2"/>
                </a:solidFill>
                <a:latin typeface="Fira Sans Condensed Light" panose="020B0604020202020204" charset="0"/>
                <a:cs typeface="Times New Roman" panose="02020603050405020304" pitchFamily="18" charset="0"/>
              </a:rPr>
              <a:t>justificar</a:t>
            </a:r>
            <a:r>
              <a:rPr lang="en-US" sz="1600" dirty="0">
                <a:solidFill>
                  <a:schemeClr val="tx2"/>
                </a:solidFill>
                <a:latin typeface="Fira Sans Condensed Light" panose="020B0604020202020204" charset="0"/>
                <a:cs typeface="Times New Roman" panose="02020603050405020304" pitchFamily="18" charset="0"/>
              </a:rPr>
              <a:t> la </a:t>
            </a:r>
            <a:r>
              <a:rPr lang="en-US" sz="1600" dirty="0" err="1">
                <a:solidFill>
                  <a:schemeClr val="tx2"/>
                </a:solidFill>
                <a:latin typeface="Fira Sans Condensed Light" panose="020B0604020202020204" charset="0"/>
                <a:cs typeface="Times New Roman" panose="02020603050405020304" pitchFamily="18" charset="0"/>
              </a:rPr>
              <a:t>técnica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 sin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3EEC116F-6E66-5708-6B0E-059BE411E0C0}"/>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9DFAA0E-27E0-868A-D56F-C7F328B9D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181703"/>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8773</TotalTime>
  <Words>1112</Words>
  <Application>Microsoft Office PowerPoint</Application>
  <PresentationFormat>Presentación en pantalla (16:9)</PresentationFormat>
  <Paragraphs>184</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Rajdhani</vt:lpstr>
      <vt:lpstr>Advent Pro Light</vt:lpstr>
      <vt:lpstr>Arial</vt:lpstr>
      <vt:lpstr>Fira Sans Condensed Light</vt:lpstr>
      <vt:lpstr>Anton</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García Suárez</cp:lastModifiedBy>
  <cp:revision>267</cp:revision>
  <dcterms:modified xsi:type="dcterms:W3CDTF">2025-09-30T04:20:49Z</dcterms:modified>
</cp:coreProperties>
</file>