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0"/>
  </p:notesMasterIdLst>
  <p:sldIdLst>
    <p:sldId id="256" r:id="rId2"/>
    <p:sldId id="357" r:id="rId3"/>
    <p:sldId id="358" r:id="rId4"/>
    <p:sldId id="359" r:id="rId5"/>
    <p:sldId id="360" r:id="rId6"/>
    <p:sldId id="390" r:id="rId7"/>
    <p:sldId id="361" r:id="rId8"/>
    <p:sldId id="363" r:id="rId9"/>
    <p:sldId id="362" r:id="rId10"/>
    <p:sldId id="379" r:id="rId11"/>
    <p:sldId id="370" r:id="rId12"/>
    <p:sldId id="371" r:id="rId13"/>
    <p:sldId id="425" r:id="rId14"/>
    <p:sldId id="372" r:id="rId15"/>
    <p:sldId id="375" r:id="rId16"/>
    <p:sldId id="374" r:id="rId17"/>
    <p:sldId id="373" r:id="rId18"/>
    <p:sldId id="447" r:id="rId19"/>
  </p:sldIdLst>
  <p:sldSz cx="9144000" cy="5143500" type="screen16x9"/>
  <p:notesSz cx="6858000" cy="9144000"/>
  <p:embeddedFontLst>
    <p:embeddedFont>
      <p:font typeface="Advent Pro Light" panose="020B0604020202020204" charset="0"/>
      <p:regular r:id="rId21"/>
      <p:bold r:id="rId22"/>
    </p:embeddedFont>
    <p:embeddedFont>
      <p:font typeface="Anton" pitchFamily="2" charset="0"/>
      <p:regular r:id="rId23"/>
    </p:embeddedFont>
    <p:embeddedFont>
      <p:font typeface="Fira Sans Condensed Light" panose="020B0403050000020004" pitchFamily="34" charset="0"/>
      <p:regular r:id="rId24"/>
      <p:bold r:id="rId25"/>
      <p:italic r:id="rId26"/>
      <p:boldItalic r:id="rId27"/>
    </p:embeddedFont>
    <p:embeddedFont>
      <p:font typeface="Rajdhani"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8261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0798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5219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7098bb5640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590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7098bb5640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5907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a:extLst>
            <a:ext uri="{FF2B5EF4-FFF2-40B4-BE49-F238E27FC236}">
              <a16:creationId xmlns:a16="http://schemas.microsoft.com/office/drawing/2014/main" id="{9C442C65-14A3-9765-2BDD-94C6B14EA5CF}"/>
            </a:ext>
          </a:extLst>
        </p:cNvPr>
        <p:cNvGrpSpPr/>
        <p:nvPr/>
      </p:nvGrpSpPr>
      <p:grpSpPr>
        <a:xfrm>
          <a:off x="0" y="0"/>
          <a:ext cx="0" cy="0"/>
          <a:chOff x="0" y="0"/>
          <a:chExt cx="0" cy="0"/>
        </a:xfrm>
      </p:grpSpPr>
      <p:sp>
        <p:nvSpPr>
          <p:cNvPr id="1789" name="Google Shape;1789;g7098bb5640_0_1125:notes">
            <a:extLst>
              <a:ext uri="{FF2B5EF4-FFF2-40B4-BE49-F238E27FC236}">
                <a16:creationId xmlns:a16="http://schemas.microsoft.com/office/drawing/2014/main" id="{A94EE71F-2CBD-D105-8630-D07A3EA4EC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a:extLst>
              <a:ext uri="{FF2B5EF4-FFF2-40B4-BE49-F238E27FC236}">
                <a16:creationId xmlns:a16="http://schemas.microsoft.com/office/drawing/2014/main" id="{13C5E708-7ABE-AD0C-13D3-52F28DE8A3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2878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1648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1648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1648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ITIS007</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Modelado de Procesos de Negocio</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07 de Agosto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196546" y="1185686"/>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Evaluación</a:t>
            </a:r>
            <a:endParaRPr dirty="0"/>
          </a:p>
        </p:txBody>
      </p:sp>
      <p:cxnSp>
        <p:nvCxnSpPr>
          <p:cNvPr id="8" name="Google Shape;137;p27"/>
          <p:cNvCxnSpPr/>
          <p:nvPr/>
        </p:nvCxnSpPr>
        <p:spPr>
          <a:xfrm>
            <a:off x="2060232" y="1183023"/>
            <a:ext cx="0" cy="630600"/>
          </a:xfrm>
          <a:prstGeom prst="straightConnector1">
            <a:avLst/>
          </a:prstGeom>
          <a:noFill/>
          <a:ln w="19050" cap="flat" cmpd="sng">
            <a:solidFill>
              <a:srgbClr val="F3F3F3"/>
            </a:solidFill>
            <a:prstDash val="solid"/>
            <a:round/>
            <a:headEnd type="oval" w="med" len="med"/>
            <a:tailEnd type="oval" w="med" len="med"/>
          </a:ln>
        </p:spPr>
      </p:cxnSp>
      <p:sp>
        <p:nvSpPr>
          <p:cNvPr id="10" name="Google Shape;1762;p45"/>
          <p:cNvSpPr txBox="1">
            <a:spLocks/>
          </p:cNvSpPr>
          <p:nvPr/>
        </p:nvSpPr>
        <p:spPr>
          <a:xfrm>
            <a:off x="1897011" y="866046"/>
            <a:ext cx="5186757" cy="3828522"/>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endParaRPr lang="es-ES" sz="1400" b="1" dirty="0"/>
          </a:p>
          <a:p>
            <a:endParaRPr lang="es-ES" sz="1400" b="1" dirty="0"/>
          </a:p>
          <a:p>
            <a:endParaRPr lang="es-ES" sz="1400" b="1" dirty="0"/>
          </a:p>
          <a:p>
            <a:endParaRPr lang="es-ES" sz="1400" b="1" dirty="0"/>
          </a:p>
          <a:p>
            <a:endParaRPr lang="es-ES" sz="1400" b="1" dirty="0"/>
          </a:p>
          <a:p>
            <a:endParaRPr lang="es-ES" sz="1400" b="1" dirty="0"/>
          </a:p>
          <a:p>
            <a:endParaRPr lang="es-ES" sz="1400" b="1" dirty="0"/>
          </a:p>
          <a:p>
            <a:r>
              <a:rPr lang="es-ES" sz="1400" b="1" dirty="0"/>
              <a:t>Actividad 0 (</a:t>
            </a:r>
            <a:r>
              <a:rPr lang="es-ES" sz="1400" b="1" dirty="0">
                <a:solidFill>
                  <a:schemeClr val="bg1">
                    <a:lumMod val="40000"/>
                    <a:lumOff val="60000"/>
                  </a:schemeClr>
                </a:solidFill>
              </a:rPr>
              <a:t>Instalación</a:t>
            </a:r>
            <a:r>
              <a:rPr lang="es-ES" sz="1400" b="1" dirty="0"/>
              <a:t>)                                </a:t>
            </a:r>
            <a:r>
              <a:rPr lang="es-ES" sz="1400" b="1" dirty="0">
                <a:solidFill>
                  <a:schemeClr val="bg1">
                    <a:lumMod val="40000"/>
                    <a:lumOff val="60000"/>
                  </a:schemeClr>
                </a:solidFill>
              </a:rPr>
              <a:t>5%</a:t>
            </a:r>
          </a:p>
          <a:p>
            <a:endParaRPr lang="es-ES" sz="1400" b="1" dirty="0"/>
          </a:p>
          <a:p>
            <a:r>
              <a:rPr lang="es-ES" sz="1400" b="1" dirty="0"/>
              <a:t>Participación (</a:t>
            </a:r>
            <a:r>
              <a:rPr lang="es-ES" sz="1400" b="1" dirty="0">
                <a:solidFill>
                  <a:schemeClr val="bg1">
                    <a:lumMod val="40000"/>
                    <a:lumOff val="60000"/>
                  </a:schemeClr>
                </a:solidFill>
              </a:rPr>
              <a:t>Asistencia</a:t>
            </a:r>
            <a:r>
              <a:rPr lang="es-ES" sz="1400" b="1" dirty="0"/>
              <a:t>)                              </a:t>
            </a:r>
            <a:r>
              <a:rPr lang="es-ES" sz="1400" b="1" dirty="0">
                <a:solidFill>
                  <a:schemeClr val="bg1">
                    <a:lumMod val="40000"/>
                    <a:lumOff val="60000"/>
                  </a:schemeClr>
                </a:solidFill>
              </a:rPr>
              <a:t>10%</a:t>
            </a:r>
          </a:p>
          <a:p>
            <a:endParaRPr lang="es-ES" sz="1400" b="1" dirty="0"/>
          </a:p>
          <a:p>
            <a:r>
              <a:rPr lang="es-ES" sz="1400" b="1" dirty="0"/>
              <a:t>Exámenes parciales                                       </a:t>
            </a:r>
            <a:r>
              <a:rPr lang="es-ES" sz="1400" b="1" dirty="0">
                <a:solidFill>
                  <a:schemeClr val="bg1">
                    <a:lumMod val="40000"/>
                    <a:lumOff val="60000"/>
                  </a:schemeClr>
                </a:solidFill>
              </a:rPr>
              <a:t>30%</a:t>
            </a:r>
          </a:p>
          <a:p>
            <a:endParaRPr lang="es-ES" sz="1400" b="1" dirty="0"/>
          </a:p>
          <a:p>
            <a:r>
              <a:rPr lang="es-ES" sz="1400" b="1" dirty="0"/>
              <a:t>Tareas                                                            </a:t>
            </a:r>
            <a:r>
              <a:rPr lang="es-ES" sz="1400" b="1" dirty="0">
                <a:solidFill>
                  <a:schemeClr val="bg1">
                    <a:lumMod val="40000"/>
                    <a:lumOff val="60000"/>
                  </a:schemeClr>
                </a:solidFill>
              </a:rPr>
              <a:t>20%</a:t>
            </a:r>
          </a:p>
          <a:p>
            <a:endParaRPr lang="en-US" sz="1400" b="1" dirty="0"/>
          </a:p>
          <a:p>
            <a:r>
              <a:rPr lang="es-ES" sz="1400" b="1" dirty="0"/>
              <a:t>Proyecto final                                                </a:t>
            </a:r>
            <a:r>
              <a:rPr lang="es-ES" sz="1400" b="1" dirty="0">
                <a:solidFill>
                  <a:schemeClr val="bg1">
                    <a:lumMod val="40000"/>
                    <a:lumOff val="60000"/>
                  </a:schemeClr>
                </a:solidFill>
              </a:rPr>
              <a:t>35%</a:t>
            </a:r>
          </a:p>
          <a:p>
            <a:endParaRPr lang="es-ES" sz="1400" b="1" dirty="0"/>
          </a:p>
          <a:p>
            <a:pPr marL="152400" indent="0">
              <a:buNone/>
            </a:pPr>
            <a:r>
              <a:rPr lang="es-ES" sz="1400" b="1" dirty="0"/>
              <a:t>                                                                            </a:t>
            </a:r>
            <a:r>
              <a:rPr lang="es-ES" sz="1800" b="1" dirty="0"/>
              <a:t>100%</a:t>
            </a:r>
          </a:p>
          <a:p>
            <a:endParaRPr lang="en-US" sz="1400" b="1" dirty="0"/>
          </a:p>
          <a:p>
            <a:endParaRPr lang="es-ES" sz="1400" dirty="0"/>
          </a:p>
          <a:p>
            <a:pPr marL="1066800" lvl="2" indent="0">
              <a:buNone/>
            </a:pPr>
            <a:endParaRPr lang="en-US" dirty="0"/>
          </a:p>
        </p:txBody>
      </p: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ción de la Evaluación - Portafolio-e Rember">
            <a:extLst>
              <a:ext uri="{FF2B5EF4-FFF2-40B4-BE49-F238E27FC236}">
                <a16:creationId xmlns:a16="http://schemas.microsoft.com/office/drawing/2014/main" id="{3A4E5663-C096-3410-A12D-B0EDB101E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28" y="1018433"/>
            <a:ext cx="1265738" cy="91798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ector recto 3">
            <a:extLst>
              <a:ext uri="{FF2B5EF4-FFF2-40B4-BE49-F238E27FC236}">
                <a16:creationId xmlns:a16="http://schemas.microsoft.com/office/drawing/2014/main" id="{59C30A2B-E424-3D20-137C-DB7231AC51F8}"/>
              </a:ext>
            </a:extLst>
          </p:cNvPr>
          <p:cNvCxnSpPr/>
          <p:nvPr/>
        </p:nvCxnSpPr>
        <p:spPr>
          <a:xfrm>
            <a:off x="5216770" y="4203998"/>
            <a:ext cx="105507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208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pic>
        <p:nvPicPr>
          <p:cNvPr id="2050" name="Picture 2" descr="Qué es GitHub y por qué es útil al aprender programación | HACK A BOSS"/>
          <p:cNvPicPr>
            <a:picLocks noChangeAspect="1" noChangeArrowheads="1"/>
          </p:cNvPicPr>
          <p:nvPr/>
        </p:nvPicPr>
        <p:blipFill>
          <a:blip r:embed="rId3"/>
          <a:srcRect/>
          <a:stretch>
            <a:fillRect/>
          </a:stretch>
        </p:blipFill>
        <p:spPr bwMode="auto">
          <a:xfrm>
            <a:off x="457165" y="1990704"/>
            <a:ext cx="4346064" cy="2444661"/>
          </a:xfrm>
          <a:prstGeom prst="rect">
            <a:avLst/>
          </a:prstGeom>
          <a:noFill/>
        </p:spPr>
      </p:pic>
      <p:cxnSp>
        <p:nvCxnSpPr>
          <p:cNvPr id="9" name="Google Shape;258;p31"/>
          <p:cNvCxnSpPr/>
          <p:nvPr/>
        </p:nvCxnSpPr>
        <p:spPr>
          <a:xfrm rot="16200000" flipH="1">
            <a:off x="3904592" y="3231930"/>
            <a:ext cx="2564526" cy="10510"/>
          </a:xfrm>
          <a:prstGeom prst="straightConnector1">
            <a:avLst/>
          </a:prstGeom>
          <a:noFill/>
          <a:ln w="19050" cap="flat" cmpd="sng">
            <a:solidFill>
              <a:srgbClr val="F3F3F3"/>
            </a:solidFill>
            <a:prstDash val="solid"/>
            <a:round/>
            <a:headEnd type="oval" w="med" len="med"/>
            <a:tailEnd type="oval" w="med" len="med"/>
          </a:ln>
        </p:spPr>
      </p:cxnSp>
      <p:sp>
        <p:nvSpPr>
          <p:cNvPr id="10" name="Google Shape;1603;p42"/>
          <p:cNvSpPr txBox="1"/>
          <p:nvPr/>
        </p:nvSpPr>
        <p:spPr>
          <a:xfrm>
            <a:off x="5433849" y="1624678"/>
            <a:ext cx="3520965"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GitHub</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El sistema de control de versiones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fue diseñado por </a:t>
            </a:r>
            <a:r>
              <a:rPr lang="es-ES" sz="1600" dirty="0" err="1">
                <a:solidFill>
                  <a:schemeClr val="accent4"/>
                </a:solidFill>
                <a:latin typeface="Fira Sans Condensed Light" panose="020B0604020202020204" charset="0"/>
                <a:cs typeface="Times New Roman" panose="02020603050405020304" pitchFamily="18" charset="0"/>
              </a:rPr>
              <a:t>Linus</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Torvalds</a:t>
            </a:r>
            <a:r>
              <a:rPr lang="es-ES" sz="1600" dirty="0">
                <a:solidFill>
                  <a:schemeClr val="accent4"/>
                </a:solidFill>
                <a:latin typeface="Fira Sans Condensed Light" panose="020B0604020202020204" charset="0"/>
                <a:cs typeface="Times New Roman" panose="02020603050405020304" pitchFamily="18" charset="0"/>
              </a:rPr>
              <a:t>. Un sistema de gestión de versiones es utilizado por los desarrolladores para poder administrar su proyecto, ordenando el código de cada una de las nuevas versiones que sacan de sus aplicaciones para evitar confusiones. Así, al tener copias de cada una de las versiones de su aplicación, no se perderán los estados anteriores cuando se va a actualizar.</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85F4E849-8BB5-6F94-84FB-2918766C0B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Crear cuenta </a:t>
            </a:r>
          </a:p>
          <a:p>
            <a:pPr algn="just"/>
            <a:r>
              <a:rPr lang="es-ES" sz="1600" dirty="0">
                <a:solidFill>
                  <a:schemeClr val="accent4"/>
                </a:solidFill>
                <a:latin typeface="Fira Sans Condensed Light" panose="020B0604020202020204" charset="0"/>
                <a:cs typeface="Times New Roman" panose="02020603050405020304" pitchFamily="18" charset="0"/>
              </a:rPr>
              <a:t>Ingresar a: https://github.com/ </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1" name="Google Shape;1603;p42"/>
          <p:cNvSpPr txBox="1"/>
          <p:nvPr/>
        </p:nvSpPr>
        <p:spPr>
          <a:xfrm>
            <a:off x="423530" y="267044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Ingresar a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Sign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in</a:t>
            </a:r>
          </a:p>
        </p:txBody>
      </p:sp>
      <p:sp>
        <p:nvSpPr>
          <p:cNvPr id="12" name="Google Shape;1603;p42"/>
          <p:cNvSpPr txBox="1"/>
          <p:nvPr/>
        </p:nvSpPr>
        <p:spPr>
          <a:xfrm>
            <a:off x="418277" y="3085607"/>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los datos solicitados</a:t>
            </a:r>
          </a:p>
          <a:p>
            <a:pPr algn="just"/>
            <a:r>
              <a:rPr lang="en-US" sz="1600" dirty="0" err="1">
                <a:solidFill>
                  <a:srgbClr val="F3F3F3"/>
                </a:solidFill>
                <a:latin typeface="Fira Sans Condensed Light"/>
                <a:ea typeface="Fira Sans Condensed Light"/>
                <a:cs typeface="Fira Sans Condensed Light"/>
                <a:sym typeface="Fira Sans Condensed Light"/>
              </a:rPr>
              <a:t>Agregar</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correo</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crear</a:t>
            </a:r>
            <a:r>
              <a:rPr lang="en-US" sz="1600" dirty="0">
                <a:solidFill>
                  <a:srgbClr val="F3F3F3"/>
                </a:solidFill>
                <a:latin typeface="Fira Sans Condensed Light"/>
                <a:ea typeface="Fira Sans Condensed Light"/>
                <a:cs typeface="Fira Sans Condensed Light"/>
                <a:sym typeface="Fira Sans Condensed Light"/>
              </a:rPr>
              <a:t> password y username</a:t>
            </a:r>
            <a:endParaRPr lang="es-ES" sz="1600" dirty="0">
              <a:solidFill>
                <a:srgbClr val="F3F3F3"/>
              </a:solidFill>
              <a:latin typeface="Fira Sans Condensed Light"/>
              <a:ea typeface="Fira Sans Condensed Light"/>
              <a:cs typeface="Fira Sans Condensed Light"/>
              <a:sym typeface="Fira Sans Condensed Light"/>
            </a:endParaRPr>
          </a:p>
        </p:txBody>
      </p:sp>
      <p:sp>
        <p:nvSpPr>
          <p:cNvPr id="13" name="Google Shape;1603;p42"/>
          <p:cNvSpPr txBox="1"/>
          <p:nvPr/>
        </p:nvSpPr>
        <p:spPr>
          <a:xfrm>
            <a:off x="434041" y="375301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Verificar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antibot</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4" name="Google Shape;1603;p42"/>
          <p:cNvSpPr txBox="1"/>
          <p:nvPr/>
        </p:nvSpPr>
        <p:spPr>
          <a:xfrm>
            <a:off x="439296" y="413664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5. Confirmar código enviado a correo</a:t>
            </a:r>
          </a:p>
        </p:txBody>
      </p:sp>
      <p:sp>
        <p:nvSpPr>
          <p:cNvPr id="15" name="Google Shape;1603;p42"/>
          <p:cNvSpPr txBox="1"/>
          <p:nvPr/>
        </p:nvSpPr>
        <p:spPr>
          <a:xfrm>
            <a:off x="4611905" y="2050339"/>
            <a:ext cx="4111682"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6. Seleccionar  herramientas</a:t>
            </a:r>
          </a:p>
        </p:txBody>
      </p:sp>
      <p:sp>
        <p:nvSpPr>
          <p:cNvPr id="16" name="Google Shape;1603;p42"/>
          <p:cNvSpPr txBox="1"/>
          <p:nvPr/>
        </p:nvSpPr>
        <p:spPr>
          <a:xfrm>
            <a:off x="4627672" y="2581111"/>
            <a:ext cx="4111682" cy="81373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7. Crear nuevo repositorio</a:t>
            </a:r>
          </a:p>
          <a:p>
            <a:pPr algn="just"/>
            <a:r>
              <a:rPr lang="es-ES" sz="1600" dirty="0">
                <a:solidFill>
                  <a:schemeClr val="accent4"/>
                </a:solidFill>
                <a:latin typeface="Fira Sans Condensed Light" panose="020B0604020202020204" charset="0"/>
                <a:cs typeface="Times New Roman" panose="02020603050405020304" pitchFamily="18" charset="0"/>
              </a:rPr>
              <a:t>Nombre: </a:t>
            </a:r>
            <a:r>
              <a:rPr lang="en-US" sz="1600" b="1" dirty="0" err="1">
                <a:solidFill>
                  <a:schemeClr val="tx2"/>
                </a:solidFill>
                <a:latin typeface="Fira Sans Condensed Light" panose="020B0604020202020204" charset="0"/>
                <a:cs typeface="Times New Roman" panose="02020603050405020304" pitchFamily="18" charset="0"/>
              </a:rPr>
              <a:t>Inteligencia</a:t>
            </a:r>
            <a:r>
              <a:rPr lang="en-US" sz="1600" b="1" dirty="0">
                <a:solidFill>
                  <a:schemeClr val="tx2"/>
                </a:solidFill>
                <a:latin typeface="Fira Sans Condensed Light" panose="020B0604020202020204" charset="0"/>
                <a:cs typeface="Times New Roman" panose="02020603050405020304" pitchFamily="18" charset="0"/>
              </a:rPr>
              <a:t> de Negocios </a:t>
            </a:r>
            <a:endParaRPr lang="es-ES" sz="1600" dirty="0">
              <a:solidFill>
                <a:srgbClr val="F3F3F3"/>
              </a:solidFill>
              <a:latin typeface="Fira Sans Condensed Light"/>
              <a:ea typeface="Fira Sans Condensed Light"/>
              <a:cs typeface="Fira Sans Condensed Light"/>
              <a:sym typeface="Fira Sans Condensed Light"/>
            </a:endParaRP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4F44117E-68A2-2A05-65B4-CE9ACB3D6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GitHub del curso</a:t>
            </a: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6893" y="2809848"/>
            <a:ext cx="9401908" cy="824233"/>
          </a:xfrm>
          <a:prstGeom prst="rect">
            <a:avLst/>
          </a:prstGeom>
          <a:noFill/>
          <a:ln>
            <a:noFill/>
          </a:ln>
        </p:spPr>
        <p:txBody>
          <a:bodyPr spcFirstLastPara="1" wrap="square" lIns="91425" tIns="182875" rIns="91425" bIns="0" anchor="t" anchorCtr="0">
            <a:noAutofit/>
          </a:bodyPr>
          <a:lstStyle/>
          <a:p>
            <a:pPr algn="just"/>
            <a:r>
              <a:rPr lang="es-ES" sz="2250" b="1" dirty="0">
                <a:solidFill>
                  <a:srgbClr val="F3F3F3"/>
                </a:solidFill>
                <a:latin typeface="Fira Sans Condensed Light"/>
                <a:ea typeface="Fira Sans Condensed Light"/>
                <a:cs typeface="Fira Sans Condensed Light"/>
                <a:sym typeface="Fira Sans Condensed Light"/>
              </a:rPr>
              <a:t>https://github.com/freddy-7777/Modelado_de_Procesos_de_Negocio_2025.git</a:t>
            </a: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7D6F1E4-20B9-6812-54B1-CDD43462F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06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el interprete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a:solidFill>
                  <a:schemeClr val="accent4"/>
                </a:solidFill>
                <a:latin typeface="Fira Sans Condensed Light" panose="020B0604020202020204" charset="0"/>
                <a:cs typeface="Times New Roman" panose="02020603050405020304" pitchFamily="18" charset="0"/>
              </a:rPr>
              <a:t>Python</a:t>
            </a:r>
            <a:r>
              <a:rPr lang="es-ES" sz="1600" dirty="0">
                <a:solidFill>
                  <a:schemeClr val="accent4"/>
                </a:solidFill>
                <a:latin typeface="Fira Sans Condensed Light" panose="020B0604020202020204" charset="0"/>
                <a:cs typeface="Times New Roman" panose="02020603050405020304" pitchFamily="18" charset="0"/>
              </a:rPr>
              <a:t> es un lenguaje de alto nivel de programación interpretado cuya filosofía hace hincapié en la legibilidad de su código, se utiliza para desarrollar aplicaciones de todo tipo, ejemplos: </a:t>
            </a:r>
            <a:r>
              <a:rPr lang="es-ES" sz="1600" dirty="0" err="1">
                <a:solidFill>
                  <a:schemeClr val="accent4"/>
                </a:solidFill>
                <a:latin typeface="Fira Sans Condensed Light" panose="020B0604020202020204" charset="0"/>
                <a:cs typeface="Times New Roman" panose="02020603050405020304" pitchFamily="18" charset="0"/>
              </a:rPr>
              <a:t>Instagram</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Netflix</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Spotify</a:t>
            </a:r>
            <a:r>
              <a:rPr lang="es-ES" sz="1600" dirty="0">
                <a:solidFill>
                  <a:schemeClr val="accent4"/>
                </a:solidFill>
                <a:latin typeface="Fira Sans Condensed Light" panose="020B0604020202020204" charset="0"/>
                <a:cs typeface="Times New Roman" panose="02020603050405020304" pitchFamily="18" charset="0"/>
              </a:rPr>
              <a:t>, Panda 3D, entre otros.​ </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48132" name="Picture 4" descr="Los pickles de Python. Programación en Castellano."/>
          <p:cNvPicPr>
            <a:picLocks noChangeAspect="1" noChangeArrowheads="1"/>
          </p:cNvPicPr>
          <p:nvPr/>
        </p:nvPicPr>
        <p:blipFill>
          <a:blip r:embed="rId3"/>
          <a:srcRect/>
          <a:stretch>
            <a:fillRect/>
          </a:stretch>
        </p:blipFill>
        <p:spPr bwMode="auto">
          <a:xfrm>
            <a:off x="249723" y="2585545"/>
            <a:ext cx="4685635" cy="2032438"/>
          </a:xfrm>
          <a:prstGeom prst="rect">
            <a:avLst/>
          </a:prstGeom>
          <a:noFill/>
        </p:spPr>
      </p:pic>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43B1F471-F3FB-E6B1-CCF7-A788406BC2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la versión más reciente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https://www.python.org/</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80707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Crear una carpeta en el escritorio</a:t>
            </a:r>
          </a:p>
          <a:p>
            <a:pPr algn="just"/>
            <a:r>
              <a:rPr lang="en-US" sz="1600" dirty="0" err="1">
                <a:solidFill>
                  <a:srgbClr val="F3F3F3"/>
                </a:solidFill>
                <a:latin typeface="Fira Sans Condensed Light"/>
                <a:ea typeface="Fira Sans Condensed Light"/>
                <a:cs typeface="Fira Sans Condensed Light"/>
                <a:sym typeface="Fira Sans Condensed Light"/>
              </a:rPr>
              <a:t>Nombre</a:t>
            </a:r>
            <a:r>
              <a:rPr lang="en-US" sz="1600" dirty="0">
                <a:solidFill>
                  <a:srgbClr val="F3F3F3"/>
                </a:solidFill>
                <a:latin typeface="Fira Sans Condensed Light"/>
                <a:ea typeface="Fira Sans Condensed Light"/>
                <a:cs typeface="Fira Sans Condensed Light"/>
                <a:sym typeface="Fira Sans Condensed Light"/>
              </a:rPr>
              <a:t> de la </a:t>
            </a:r>
            <a:r>
              <a:rPr lang="en-US" sz="1600" dirty="0" err="1">
                <a:solidFill>
                  <a:srgbClr val="F3F3F3"/>
                </a:solidFill>
                <a:latin typeface="Fira Sans Condensed Light"/>
                <a:ea typeface="Fira Sans Condensed Light"/>
                <a:cs typeface="Fira Sans Condensed Light"/>
                <a:sym typeface="Fira Sans Condensed Light"/>
              </a:rPr>
              <a:t>carpeta</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Proyecto</a:t>
            </a:r>
            <a:endParaRPr lang="es-ES" sz="1600" dirty="0">
              <a:solidFill>
                <a:srgbClr val="F3F3F3"/>
              </a:solidFill>
              <a:latin typeface="Fira Sans Condensed Light"/>
              <a:ea typeface="Fira Sans Condensed Light"/>
              <a:cs typeface="Fira Sans Condensed Light"/>
              <a:sym typeface="Fira Sans Condensed Light"/>
            </a:endParaRP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35B5E8FF-9B55-8208-2002-0DA0C15EC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pic>
        <p:nvPicPr>
          <p:cNvPr id="48130" name="Picture 2" descr="Editor de código Visual Studio Code para el desarrollo web - Iván Andréi"/>
          <p:cNvPicPr>
            <a:picLocks noChangeAspect="1" noChangeArrowheads="1"/>
          </p:cNvPicPr>
          <p:nvPr/>
        </p:nvPicPr>
        <p:blipFill>
          <a:blip r:embed="rId3"/>
          <a:srcRect/>
          <a:stretch>
            <a:fillRect/>
          </a:stretch>
        </p:blipFill>
        <p:spPr bwMode="auto">
          <a:xfrm>
            <a:off x="583792" y="2449937"/>
            <a:ext cx="4072290" cy="2290229"/>
          </a:xfrm>
          <a:prstGeom prst="rect">
            <a:avLst/>
          </a:prstGeom>
          <a:noFill/>
        </p:spPr>
      </p:pic>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Es un editor de código fuente desarrollado por Microsoft para Windows, Linux, </a:t>
            </a:r>
            <a:r>
              <a:rPr lang="es-ES" sz="1600" dirty="0" err="1">
                <a:solidFill>
                  <a:schemeClr val="accent4"/>
                </a:solidFill>
                <a:latin typeface="Fira Sans Condensed Light" panose="020B0604020202020204" charset="0"/>
                <a:cs typeface="Times New Roman" panose="02020603050405020304" pitchFamily="18" charset="0"/>
              </a:rPr>
              <a:t>macOS</a:t>
            </a:r>
            <a:r>
              <a:rPr lang="es-ES" sz="1600" dirty="0">
                <a:solidFill>
                  <a:schemeClr val="accent4"/>
                </a:solidFill>
                <a:latin typeface="Fira Sans Condensed Light" panose="020B0604020202020204" charset="0"/>
                <a:cs typeface="Times New Roman" panose="02020603050405020304" pitchFamily="18" charset="0"/>
              </a:rPr>
              <a:t> y Web. Incluye soporte para la depuración, control integrado de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resaltado de sintaxis, finalización inteligente de código, fragmentos y refactorización de código.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A3C660F8-F53A-8453-4639-1533230691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https://code.visualstudio.com/</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78605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Elegir la versión apropiada para mi sistema operativo</a:t>
            </a:r>
          </a:p>
        </p:txBody>
      </p:sp>
      <p:sp>
        <p:nvSpPr>
          <p:cNvPr id="10" name="Google Shape;1603;p42"/>
          <p:cNvSpPr txBox="1"/>
          <p:nvPr/>
        </p:nvSpPr>
        <p:spPr>
          <a:xfrm>
            <a:off x="428787" y="3274791"/>
            <a:ext cx="5467516" cy="66659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atajo al escritorio</a:t>
            </a:r>
          </a:p>
        </p:txBody>
      </p:sp>
      <p:sp>
        <p:nvSpPr>
          <p:cNvPr id="11" name="Google Shape;1603;p42"/>
          <p:cNvSpPr txBox="1"/>
          <p:nvPr/>
        </p:nvSpPr>
        <p:spPr>
          <a:xfrm>
            <a:off x="444551" y="3763523"/>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Correr el programa </a:t>
            </a:r>
          </a:p>
        </p:txBody>
      </p:sp>
      <p:sp>
        <p:nvSpPr>
          <p:cNvPr id="12"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5254B26E-F263-F3D5-636F-2E34143789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5113291"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Actividad 0 (Instalación)</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603;p42">
            <a:extLst>
              <a:ext uri="{FF2B5EF4-FFF2-40B4-BE49-F238E27FC236}">
                <a16:creationId xmlns:a16="http://schemas.microsoft.com/office/drawing/2014/main" id="{34C0FFBE-EC30-69D8-A4B0-2C91F147A0C0}"/>
              </a:ext>
            </a:extLst>
          </p:cNvPr>
          <p:cNvSpPr txBox="1"/>
          <p:nvPr/>
        </p:nvSpPr>
        <p:spPr>
          <a:xfrm>
            <a:off x="617271" y="1711057"/>
            <a:ext cx="7682668" cy="256414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Instalar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interprete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a:solidFill>
                  <a:schemeClr val="tx2"/>
                </a:solidFill>
                <a:latin typeface="Fira Sans Condensed Light" panose="020B0604020202020204" charset="0"/>
                <a:cs typeface="Times New Roman" panose="02020603050405020304" pitchFamily="18" charset="0"/>
              </a:rPr>
              <a:t>Python,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su</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version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más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reciente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Instalar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editor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Visual Studio Code,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su</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version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más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reciente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3.</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1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Modelado</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Procesos</a:t>
            </a:r>
            <a:r>
              <a:rPr lang="en-US" sz="1600" b="1" dirty="0">
                <a:solidFill>
                  <a:schemeClr val="tx2"/>
                </a:solidFill>
                <a:latin typeface="Fira Sans Condensed Light" panose="020B0604020202020204" charset="0"/>
                <a:cs typeface="Times New Roman" panose="02020603050405020304" pitchFamily="18" charset="0"/>
              </a:rPr>
              <a:t> de Negocios”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que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contenga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“Actividad 1 (Extracción de Datos)”</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 </a:t>
            </a:r>
            <a:r>
              <a:rPr lang="en-US" sz="1600" b="1" dirty="0">
                <a:solidFill>
                  <a:schemeClr val="tx2"/>
                </a:solidFill>
                <a:latin typeface="Fira Sans Condensed Light" panose="020B0604020202020204" charset="0"/>
                <a:cs typeface="Times New Roman" panose="02020603050405020304" pitchFamily="18" charset="0"/>
              </a:rPr>
              <a:t>col537014@colaborador.buap.mx </a:t>
            </a:r>
            <a:r>
              <a:rPr lang="en-US" sz="1600" dirty="0">
                <a:solidFill>
                  <a:schemeClr val="tx2"/>
                </a:solidFill>
                <a:latin typeface="Fira Sans Condensed Light" panose="020B0604020202020204" charset="0"/>
                <a:cs typeface="Times New Roman" panose="02020603050405020304" pitchFamily="18" charset="0"/>
              </a:rPr>
              <a:t>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Martes 12 de </a:t>
            </a:r>
            <a:r>
              <a:rPr lang="en-US" sz="1600" b="1" dirty="0" err="1">
                <a:solidFill>
                  <a:srgbClr val="FFFF00"/>
                </a:solidFill>
                <a:latin typeface="Fira Sans Condensed Light" panose="020B0604020202020204" charset="0"/>
                <a:cs typeface="Times New Roman" panose="02020603050405020304" pitchFamily="18" charset="0"/>
              </a:rPr>
              <a:t>agosto</a:t>
            </a:r>
            <a:r>
              <a:rPr lang="en-US" sz="1600" b="1" dirty="0">
                <a:solidFill>
                  <a:srgbClr val="FFFF00"/>
                </a:solidFill>
                <a:latin typeface="Fira Sans Condensed Light" panose="020B0604020202020204" charset="0"/>
                <a:cs typeface="Times New Roman" panose="02020603050405020304" pitchFamily="18" charset="0"/>
              </a:rPr>
              <a:t> del 2025, hora 23:59</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Tree>
    <p:extLst>
      <p:ext uri="{BB962C8B-B14F-4D97-AF65-F5344CB8AC3E}">
        <p14:creationId xmlns:p14="http://schemas.microsoft.com/office/powerpoint/2010/main" val="214770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endParaRPr lang="es-ES" dirty="0"/>
          </a:p>
          <a:p>
            <a:pPr algn="l"/>
            <a:r>
              <a:rPr lang="es-ES" dirty="0"/>
              <a:t> </a:t>
            </a:r>
            <a:r>
              <a:rPr lang="es-ES" b="1" dirty="0"/>
              <a:t>“La interfaz de usuario es como un chiste: si tienes que explicarla, entonces no es tan buena.”   </a:t>
            </a:r>
          </a:p>
          <a:p>
            <a:pPr algn="l"/>
            <a:r>
              <a:rPr lang="es-ES" dirty="0"/>
              <a:t>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1" name="Google Shape;1603;p42"/>
          <p:cNvSpPr txBox="1"/>
          <p:nvPr/>
        </p:nvSpPr>
        <p:spPr>
          <a:xfrm>
            <a:off x="2005338" y="1970033"/>
            <a:ext cx="5967741" cy="138276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Conocer y aplicar el lenguaje de modelado </a:t>
            </a:r>
            <a:r>
              <a:rPr lang="es-ES" sz="1600" b="1" dirty="0">
                <a:solidFill>
                  <a:schemeClr val="accent4"/>
                </a:solidFill>
                <a:latin typeface="Fira Sans Condensed Light" panose="020B0604020202020204" charset="0"/>
                <a:cs typeface="Times New Roman" panose="02020603050405020304" pitchFamily="18" charset="0"/>
              </a:rPr>
              <a:t>unificado (UML), </a:t>
            </a:r>
            <a:r>
              <a:rPr lang="es-ES" sz="1600" dirty="0">
                <a:solidFill>
                  <a:schemeClr val="accent4"/>
                </a:solidFill>
                <a:latin typeface="Fira Sans Condensed Light" panose="020B0604020202020204" charset="0"/>
                <a:cs typeface="Times New Roman" panose="02020603050405020304" pitchFamily="18" charset="0"/>
              </a:rPr>
              <a:t>así como el objetivo principal del modelado de proceso de negocios, en el desarrollo de sistemas de información.</a:t>
            </a:r>
          </a:p>
        </p:txBody>
      </p:sp>
      <p:sp>
        <p:nvSpPr>
          <p:cNvPr id="34" name="Google Shape;1711;p42"/>
          <p:cNvSpPr txBox="1"/>
          <p:nvPr/>
        </p:nvSpPr>
        <p:spPr>
          <a:xfrm>
            <a:off x="2076925" y="1684270"/>
            <a:ext cx="6304946" cy="349200"/>
          </a:xfrm>
          <a:prstGeom prst="rect">
            <a:avLst/>
          </a:prstGeom>
          <a:noFill/>
          <a:ln>
            <a:noFill/>
          </a:ln>
        </p:spPr>
        <p:txBody>
          <a:bodyPr spcFirstLastPara="1" wrap="square" lIns="91425" tIns="54850" rIns="91425" bIns="0" anchor="t" anchorCtr="0">
            <a:noAutofit/>
          </a:bodyPr>
          <a:lstStyle/>
          <a:p>
            <a:pPr lvl="0">
              <a:spcAft>
                <a:spcPts val="1600"/>
              </a:spcAft>
            </a:pPr>
            <a:r>
              <a:rPr lang="es-ES" sz="2200" b="1" dirty="0">
                <a:solidFill>
                  <a:srgbClr val="F3F3F3"/>
                </a:solidFill>
                <a:latin typeface="Rajdhani"/>
                <a:ea typeface="Rajdhani"/>
                <a:cs typeface="Rajdhani"/>
                <a:sym typeface="Rajdhani"/>
              </a:rPr>
              <a:t>Objetivo principal del Curso</a:t>
            </a:r>
            <a:endParaRPr sz="2200" b="1" dirty="0">
              <a:solidFill>
                <a:srgbClr val="F3F3F3"/>
              </a:solidFill>
              <a:latin typeface="Rajdhani"/>
              <a:ea typeface="Rajdhani"/>
              <a:cs typeface="Rajdhani"/>
              <a:sym typeface="Rajdhani"/>
            </a:endParaRPr>
          </a:p>
        </p:txBody>
      </p:sp>
      <p:pic>
        <p:nvPicPr>
          <p:cNvPr id="28674" name="Picture 2" descr="Idea y objetivo concepto | Vector Premium"/>
          <p:cNvPicPr>
            <a:picLocks noChangeAspect="1" noChangeArrowheads="1"/>
          </p:cNvPicPr>
          <p:nvPr/>
        </p:nvPicPr>
        <p:blipFill>
          <a:blip r:embed="rId3"/>
          <a:srcRect b="4570"/>
          <a:stretch>
            <a:fillRect/>
          </a:stretch>
        </p:blipFill>
        <p:spPr bwMode="auto">
          <a:xfrm>
            <a:off x="884583" y="1794008"/>
            <a:ext cx="958465" cy="914664"/>
          </a:xfrm>
          <a:prstGeom prst="rect">
            <a:avLst/>
          </a:prstGeom>
          <a:noFill/>
        </p:spPr>
      </p:pic>
      <p:sp>
        <p:nvSpPr>
          <p:cNvPr id="7"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43F9AE0A-7BDA-98DD-1D28-022CA11A91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1" name="Google Shape;1603;p42"/>
          <p:cNvSpPr txBox="1"/>
          <p:nvPr/>
        </p:nvSpPr>
        <p:spPr>
          <a:xfrm>
            <a:off x="2005338" y="1761314"/>
            <a:ext cx="5967741" cy="88249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Analizar, reflexionar y ejercer un juicio crítico para utilizar el </a:t>
            </a:r>
            <a:r>
              <a:rPr lang="es-ES" sz="1600" b="1" dirty="0">
                <a:solidFill>
                  <a:schemeClr val="accent4"/>
                </a:solidFill>
                <a:latin typeface="Fira Sans Condensed Light" panose="020B0604020202020204" charset="0"/>
                <a:cs typeface="Times New Roman" panose="02020603050405020304" pitchFamily="18" charset="0"/>
              </a:rPr>
              <a:t>modelado de sistemas con UML </a:t>
            </a:r>
            <a:r>
              <a:rPr lang="es-ES" sz="1600" dirty="0">
                <a:solidFill>
                  <a:schemeClr val="accent4"/>
                </a:solidFill>
                <a:latin typeface="Fira Sans Condensed Light" panose="020B0604020202020204" charset="0"/>
                <a:cs typeface="Times New Roman" panose="02020603050405020304" pitchFamily="18" charset="0"/>
              </a:rPr>
              <a:t>y el modelado de procesos de negocio.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34" name="Google Shape;1711;p42"/>
          <p:cNvSpPr txBox="1"/>
          <p:nvPr/>
        </p:nvSpPr>
        <p:spPr>
          <a:xfrm>
            <a:off x="2076925" y="1415917"/>
            <a:ext cx="6304946" cy="349200"/>
          </a:xfrm>
          <a:prstGeom prst="rect">
            <a:avLst/>
          </a:prstGeom>
          <a:noFill/>
          <a:ln>
            <a:noFill/>
          </a:ln>
        </p:spPr>
        <p:txBody>
          <a:bodyPr spcFirstLastPara="1" wrap="square" lIns="91425" tIns="54850" rIns="91425" bIns="0" anchor="t" anchorCtr="0">
            <a:noAutofit/>
          </a:bodyPr>
          <a:lstStyle/>
          <a:p>
            <a:pPr lvl="0">
              <a:spcAft>
                <a:spcPts val="1600"/>
              </a:spcAft>
            </a:pPr>
            <a:r>
              <a:rPr lang="es-ES" sz="2200" b="1" dirty="0">
                <a:solidFill>
                  <a:srgbClr val="F3F3F3"/>
                </a:solidFill>
                <a:latin typeface="Rajdhani"/>
                <a:ea typeface="Rajdhani"/>
                <a:cs typeface="Rajdhani"/>
                <a:sym typeface="Rajdhani"/>
              </a:rPr>
              <a:t>Objetivos particulares del curso</a:t>
            </a:r>
            <a:endParaRPr sz="2200" b="1" dirty="0">
              <a:solidFill>
                <a:srgbClr val="F3F3F3"/>
              </a:solidFill>
              <a:latin typeface="Rajdhani"/>
              <a:ea typeface="Rajdhani"/>
              <a:cs typeface="Rajdhani"/>
              <a:sym typeface="Rajdhani"/>
            </a:endParaRPr>
          </a:p>
        </p:txBody>
      </p:sp>
      <p:pic>
        <p:nvPicPr>
          <p:cNvPr id="28674" name="Picture 2" descr="Idea y objetivo concepto | Vector Premium"/>
          <p:cNvPicPr>
            <a:picLocks noChangeAspect="1" noChangeArrowheads="1"/>
          </p:cNvPicPr>
          <p:nvPr/>
        </p:nvPicPr>
        <p:blipFill>
          <a:blip r:embed="rId3"/>
          <a:srcRect b="4570"/>
          <a:stretch>
            <a:fillRect/>
          </a:stretch>
        </p:blipFill>
        <p:spPr bwMode="auto">
          <a:xfrm>
            <a:off x="1302027" y="1962976"/>
            <a:ext cx="557213" cy="531749"/>
          </a:xfrm>
          <a:prstGeom prst="rect">
            <a:avLst/>
          </a:prstGeom>
          <a:noFill/>
        </p:spPr>
      </p:pic>
      <p:sp>
        <p:nvSpPr>
          <p:cNvPr id="6" name="Google Shape;1603;p42"/>
          <p:cNvSpPr txBox="1"/>
          <p:nvPr/>
        </p:nvSpPr>
        <p:spPr>
          <a:xfrm>
            <a:off x="2005338" y="2826257"/>
            <a:ext cx="5967741" cy="88249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Desarrollar competencias en el alumno para analizar las problemáticas sociales, ambientales y/o tecnológicas, proponiendo soluciones factibles, aplicando procesos cognitivos, como: comprensión, análisis y síntesis, clasificación, diseño, creación, </a:t>
            </a:r>
            <a:r>
              <a:rPr lang="es-ES" sz="1600" b="1" dirty="0">
                <a:solidFill>
                  <a:schemeClr val="accent4"/>
                </a:solidFill>
                <a:latin typeface="Fira Sans Condensed Light" panose="020B0604020202020204" charset="0"/>
                <a:cs typeface="Times New Roman" panose="02020603050405020304" pitchFamily="18" charset="0"/>
              </a:rPr>
              <a:t>evaluación y toma de decisiones. </a:t>
            </a:r>
            <a:r>
              <a:rPr lang="es-ES" sz="1600" dirty="0">
                <a:solidFill>
                  <a:schemeClr val="accent4"/>
                </a:solidFill>
                <a:latin typeface="Fira Sans Condensed Light" panose="020B0604020202020204" charset="0"/>
                <a:cs typeface="Times New Roman" panose="02020603050405020304" pitchFamily="18" charset="0"/>
              </a:rPr>
              <a:t>Desarrollo de pensamiento creativo para plantear las soluciones del problema y el pensamiento crítico para identificar la mejor propuesta.</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7" name="Picture 2" descr="Idea y objetivo concepto | Vector Premium"/>
          <p:cNvPicPr>
            <a:picLocks noChangeAspect="1" noChangeArrowheads="1"/>
          </p:cNvPicPr>
          <p:nvPr/>
        </p:nvPicPr>
        <p:blipFill>
          <a:blip r:embed="rId3"/>
          <a:srcRect b="4570"/>
          <a:stretch>
            <a:fillRect/>
          </a:stretch>
        </p:blipFill>
        <p:spPr bwMode="auto">
          <a:xfrm>
            <a:off x="1302027" y="3003191"/>
            <a:ext cx="557213" cy="531749"/>
          </a:xfrm>
          <a:prstGeom prst="rect">
            <a:avLst/>
          </a:prstGeom>
          <a:noFill/>
        </p:spPr>
      </p:pic>
      <p:sp>
        <p:nvSpPr>
          <p:cNvPr id="12"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br>
              <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A94EDA56-FDA6-FD74-325A-0839A06DC0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2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1">
          <a:extLst>
            <a:ext uri="{FF2B5EF4-FFF2-40B4-BE49-F238E27FC236}">
              <a16:creationId xmlns:a16="http://schemas.microsoft.com/office/drawing/2014/main" id="{9D42BAD0-7B8B-453C-0D32-F4743504AF4F}"/>
            </a:ext>
          </a:extLst>
        </p:cNvPr>
        <p:cNvGrpSpPr/>
        <p:nvPr/>
      </p:nvGrpSpPr>
      <p:grpSpPr>
        <a:xfrm>
          <a:off x="0" y="0"/>
          <a:ext cx="0" cy="0"/>
          <a:chOff x="0" y="0"/>
          <a:chExt cx="0" cy="0"/>
        </a:xfrm>
      </p:grpSpPr>
      <p:sp>
        <p:nvSpPr>
          <p:cNvPr id="11" name="Google Shape;1603;p42">
            <a:extLst>
              <a:ext uri="{FF2B5EF4-FFF2-40B4-BE49-F238E27FC236}">
                <a16:creationId xmlns:a16="http://schemas.microsoft.com/office/drawing/2014/main" id="{61769236-1CD0-4ECA-10BA-A4453D1FD59D}"/>
              </a:ext>
            </a:extLst>
          </p:cNvPr>
          <p:cNvSpPr txBox="1"/>
          <p:nvPr/>
        </p:nvSpPr>
        <p:spPr>
          <a:xfrm>
            <a:off x="2005338" y="1761314"/>
            <a:ext cx="5967741" cy="88249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Aporta los elementos diferenciadores en el desarrollo de las </a:t>
            </a:r>
            <a:r>
              <a:rPr lang="es-ES" sz="1600" b="1" dirty="0">
                <a:solidFill>
                  <a:schemeClr val="accent4"/>
                </a:solidFill>
                <a:latin typeface="Fira Sans Condensed Light" panose="020B0604020202020204" charset="0"/>
                <a:cs typeface="Times New Roman" panose="02020603050405020304" pitchFamily="18" charset="0"/>
              </a:rPr>
              <a:t>aplicaciones orientadas a servicios</a:t>
            </a:r>
            <a:r>
              <a:rPr lang="es-ES" sz="1600" dirty="0">
                <a:solidFill>
                  <a:schemeClr val="accent4"/>
                </a:solidFill>
                <a:latin typeface="Fira Sans Condensed Light" panose="020B0604020202020204" charset="0"/>
                <a:cs typeface="Times New Roman" panose="02020603050405020304" pitchFamily="18" charset="0"/>
              </a:rPr>
              <a:t>, lo que contribuya a una mayor competitividad en el desarrollo de software moderno.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34" name="Google Shape;1711;p42">
            <a:extLst>
              <a:ext uri="{FF2B5EF4-FFF2-40B4-BE49-F238E27FC236}">
                <a16:creationId xmlns:a16="http://schemas.microsoft.com/office/drawing/2014/main" id="{105665DB-FB3D-6A69-37B9-59E5DCF95D19}"/>
              </a:ext>
            </a:extLst>
          </p:cNvPr>
          <p:cNvSpPr txBox="1"/>
          <p:nvPr/>
        </p:nvSpPr>
        <p:spPr>
          <a:xfrm>
            <a:off x="2076925" y="1415917"/>
            <a:ext cx="6304946" cy="349200"/>
          </a:xfrm>
          <a:prstGeom prst="rect">
            <a:avLst/>
          </a:prstGeom>
          <a:noFill/>
          <a:ln>
            <a:noFill/>
          </a:ln>
        </p:spPr>
        <p:txBody>
          <a:bodyPr spcFirstLastPara="1" wrap="square" lIns="91425" tIns="54850" rIns="91425" bIns="0" anchor="t" anchorCtr="0">
            <a:noAutofit/>
          </a:bodyPr>
          <a:lstStyle/>
          <a:p>
            <a:pPr lvl="0">
              <a:spcAft>
                <a:spcPts val="1600"/>
              </a:spcAft>
            </a:pPr>
            <a:r>
              <a:rPr lang="es-ES" sz="2200" b="1" dirty="0">
                <a:solidFill>
                  <a:srgbClr val="F3F3F3"/>
                </a:solidFill>
                <a:latin typeface="Rajdhani"/>
                <a:ea typeface="Rajdhani"/>
                <a:cs typeface="Rajdhani"/>
                <a:sym typeface="Rajdhani"/>
              </a:rPr>
              <a:t>Objetivos particulares del curso</a:t>
            </a:r>
            <a:endParaRPr sz="2200" b="1" dirty="0">
              <a:solidFill>
                <a:srgbClr val="F3F3F3"/>
              </a:solidFill>
              <a:latin typeface="Rajdhani"/>
              <a:ea typeface="Rajdhani"/>
              <a:cs typeface="Rajdhani"/>
              <a:sym typeface="Rajdhani"/>
            </a:endParaRPr>
          </a:p>
        </p:txBody>
      </p:sp>
      <p:pic>
        <p:nvPicPr>
          <p:cNvPr id="28674" name="Picture 2" descr="Idea y objetivo concepto | Vector Premium">
            <a:extLst>
              <a:ext uri="{FF2B5EF4-FFF2-40B4-BE49-F238E27FC236}">
                <a16:creationId xmlns:a16="http://schemas.microsoft.com/office/drawing/2014/main" id="{C547EED7-FFF7-9700-B7A3-D19F941F44E3}"/>
              </a:ext>
            </a:extLst>
          </p:cNvPr>
          <p:cNvPicPr>
            <a:picLocks noChangeAspect="1" noChangeArrowheads="1"/>
          </p:cNvPicPr>
          <p:nvPr/>
        </p:nvPicPr>
        <p:blipFill>
          <a:blip r:embed="rId3"/>
          <a:srcRect b="4570"/>
          <a:stretch>
            <a:fillRect/>
          </a:stretch>
        </p:blipFill>
        <p:spPr bwMode="auto">
          <a:xfrm>
            <a:off x="1302027" y="1962976"/>
            <a:ext cx="557213" cy="531749"/>
          </a:xfrm>
          <a:prstGeom prst="rect">
            <a:avLst/>
          </a:prstGeom>
          <a:noFill/>
        </p:spPr>
      </p:pic>
      <p:sp>
        <p:nvSpPr>
          <p:cNvPr id="12" name="Google Shape;136;p27">
            <a:extLst>
              <a:ext uri="{FF2B5EF4-FFF2-40B4-BE49-F238E27FC236}">
                <a16:creationId xmlns:a16="http://schemas.microsoft.com/office/drawing/2014/main" id="{CACEFCFE-5013-00B3-C73B-DF9BD2F6B601}"/>
              </a:ext>
            </a:extLst>
          </p:cNvPr>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br>
              <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E525580C-E3F3-69D0-282B-92804B398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69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196547" y="1017526"/>
            <a:ext cx="161013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graphicFrame>
        <p:nvGraphicFramePr>
          <p:cNvPr id="647" name="Google Shape;647;p33"/>
          <p:cNvGraphicFramePr/>
          <p:nvPr>
            <p:extLst>
              <p:ext uri="{D42A27DB-BD31-4B8C-83A1-F6EECF244321}">
                <p14:modId xmlns:p14="http://schemas.microsoft.com/office/powerpoint/2010/main" val="342505150"/>
              </p:ext>
            </p:extLst>
          </p:nvPr>
        </p:nvGraphicFramePr>
        <p:xfrm>
          <a:off x="474785" y="1903579"/>
          <a:ext cx="8194430" cy="2885765"/>
        </p:xfrm>
        <a:graphic>
          <a:graphicData uri="http://schemas.openxmlformats.org/drawingml/2006/table">
            <a:tbl>
              <a:tblPr>
                <a:noFill/>
                <a:tableStyleId>{95E397FE-706D-4E7D-AA01-638484C1D090}</a:tableStyleId>
              </a:tblPr>
              <a:tblGrid>
                <a:gridCol w="1638886">
                  <a:extLst>
                    <a:ext uri="{9D8B030D-6E8A-4147-A177-3AD203B41FA5}">
                      <a16:colId xmlns:a16="http://schemas.microsoft.com/office/drawing/2014/main" val="20000"/>
                    </a:ext>
                  </a:extLst>
                </a:gridCol>
                <a:gridCol w="1638886">
                  <a:extLst>
                    <a:ext uri="{9D8B030D-6E8A-4147-A177-3AD203B41FA5}">
                      <a16:colId xmlns:a16="http://schemas.microsoft.com/office/drawing/2014/main" val="20001"/>
                    </a:ext>
                  </a:extLst>
                </a:gridCol>
                <a:gridCol w="1638886">
                  <a:extLst>
                    <a:ext uri="{9D8B030D-6E8A-4147-A177-3AD203B41FA5}">
                      <a16:colId xmlns:a16="http://schemas.microsoft.com/office/drawing/2014/main" val="20002"/>
                    </a:ext>
                  </a:extLst>
                </a:gridCol>
                <a:gridCol w="1638886">
                  <a:extLst>
                    <a:ext uri="{9D8B030D-6E8A-4147-A177-3AD203B41FA5}">
                      <a16:colId xmlns:a16="http://schemas.microsoft.com/office/drawing/2014/main" val="20003"/>
                    </a:ext>
                  </a:extLst>
                </a:gridCol>
                <a:gridCol w="1638886">
                  <a:extLst>
                    <a:ext uri="{9D8B030D-6E8A-4147-A177-3AD203B41FA5}">
                      <a16:colId xmlns:a16="http://schemas.microsoft.com/office/drawing/2014/main" val="20004"/>
                    </a:ext>
                  </a:extLst>
                </a:gridCol>
              </a:tblGrid>
              <a:tr h="691235">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M1</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M2</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M3</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M4</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lgn="ctr">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US" sz="3000" b="1" dirty="0">
                          <a:solidFill>
                            <a:srgbClr val="F3F3F3"/>
                          </a:solidFill>
                          <a:latin typeface="Rajdhani"/>
                          <a:ea typeface="Rajdhani"/>
                          <a:cs typeface="Rajdhani"/>
                          <a:sym typeface="Rajdhani"/>
                        </a:rPr>
                        <a:t>RETO</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lgn="ctr">
                      <a:solidFill>
                        <a:srgbClr val="F3F3F3"/>
                      </a:solidFill>
                      <a:prstDash val="solid"/>
                      <a:round/>
                      <a:headEnd type="none" w="sm" len="sm"/>
                      <a:tailEnd type="none" w="sm" len="sm"/>
                    </a:lnB>
                    <a:solidFill>
                      <a:srgbClr val="F3F3F3">
                        <a:alpha val="26570"/>
                      </a:srgbClr>
                    </a:solidFill>
                  </a:tcPr>
                </a:tc>
                <a:extLst>
                  <a:ext uri="{0D108BD9-81ED-4DB2-BD59-A6C34878D82A}">
                    <a16:rowId xmlns:a16="http://schemas.microsoft.com/office/drawing/2014/main" val="10000"/>
                  </a:ext>
                </a:extLst>
              </a:tr>
              <a:tr h="2172521">
                <a:tc>
                  <a:txBody>
                    <a:bodyPr/>
                    <a:lstStyle/>
                    <a:p>
                      <a:pPr marL="0" lvl="0" indent="0" algn="ctr" rtl="0">
                        <a:spcBef>
                          <a:spcPts val="0"/>
                        </a:spcBef>
                        <a:spcAft>
                          <a:spcPts val="0"/>
                        </a:spcAft>
                        <a:buNone/>
                      </a:pPr>
                      <a:r>
                        <a:rPr lang="es-ES" sz="1200" b="1" dirty="0">
                          <a:solidFill>
                            <a:srgbClr val="F3F3F3"/>
                          </a:solidFill>
                          <a:latin typeface="Fira Sans Condensed Light"/>
                          <a:ea typeface="Fira Sans Condensed Light"/>
                          <a:cs typeface="Fira Sans Condensed Light"/>
                          <a:sym typeface="Fira Sans Condensed Light"/>
                        </a:rPr>
                        <a:t>Introducción al modelado de procesos de negocio</a:t>
                      </a:r>
                    </a:p>
                    <a:p>
                      <a:pPr marL="0" lvl="0" indent="0" algn="ctr" rtl="0">
                        <a:spcBef>
                          <a:spcPts val="0"/>
                        </a:spcBef>
                        <a:spcAft>
                          <a:spcPts val="0"/>
                        </a:spcAft>
                        <a:buNone/>
                      </a:pP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b="1" dirty="0" err="1">
                          <a:solidFill>
                            <a:srgbClr val="F3F3F3"/>
                          </a:solidFill>
                          <a:latin typeface="Fira Sans Condensed Light"/>
                          <a:ea typeface="Fira Sans Condensed Light"/>
                          <a:cs typeface="Fira Sans Condensed Light"/>
                          <a:sym typeface="Fira Sans Condensed Light"/>
                        </a:rPr>
                        <a:t>Practicas</a:t>
                      </a: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dirty="0">
                          <a:solidFill>
                            <a:srgbClr val="F3F3F3"/>
                          </a:solidFill>
                          <a:latin typeface="Fira Sans Condensed Light"/>
                          <a:ea typeface="Fira Sans Condensed Light"/>
                          <a:cs typeface="Fira Sans Condensed Light"/>
                          <a:sym typeface="Fira Sans Condensed Light"/>
                        </a:rPr>
                        <a:t>Martes</a:t>
                      </a:r>
                      <a:r>
                        <a:rPr lang="en-US" sz="1200" baseline="0" dirty="0">
                          <a:solidFill>
                            <a:srgbClr val="F3F3F3"/>
                          </a:solidFill>
                          <a:latin typeface="Fira Sans Condensed Light"/>
                          <a:ea typeface="Fira Sans Condensed Light"/>
                          <a:cs typeface="Fira Sans Condensed Light"/>
                          <a:sym typeface="Fira Sans Condensed Light"/>
                        </a:rPr>
                        <a:t> 15:00 a 17:00</a:t>
                      </a:r>
                    </a:p>
                    <a:p>
                      <a:pPr marL="0" lvl="0" indent="0" algn="ctr" rtl="0">
                        <a:spcBef>
                          <a:spcPts val="0"/>
                        </a:spcBef>
                        <a:spcAft>
                          <a:spcPts val="0"/>
                        </a:spcAft>
                        <a:buNone/>
                      </a:pPr>
                      <a:r>
                        <a:rPr lang="en-US" sz="1200" b="1" baseline="0" dirty="0">
                          <a:solidFill>
                            <a:srgbClr val="F3F3F3"/>
                          </a:solidFill>
                          <a:latin typeface="Fira Sans Condensed Light"/>
                          <a:ea typeface="Fira Sans Condensed Light"/>
                          <a:cs typeface="Fira Sans Condensed Light"/>
                          <a:sym typeface="Fira Sans Condensed Light"/>
                        </a:rPr>
                        <a:t>Híbrido </a:t>
                      </a:r>
                    </a:p>
                    <a:p>
                      <a:pPr marL="0" lvl="0" indent="0" algn="ctr" rtl="0">
                        <a:spcBef>
                          <a:spcPts val="0"/>
                        </a:spcBef>
                        <a:spcAft>
                          <a:spcPts val="0"/>
                        </a:spcAft>
                        <a:buNone/>
                      </a:pPr>
                      <a:r>
                        <a:rPr lang="en-US" sz="1200" baseline="0" dirty="0">
                          <a:solidFill>
                            <a:srgbClr val="F3F3F3"/>
                          </a:solidFill>
                          <a:latin typeface="Fira Sans Condensed Light"/>
                          <a:ea typeface="Fira Sans Condensed Light"/>
                          <a:cs typeface="Fira Sans Condensed Light"/>
                          <a:sym typeface="Fira Sans Condensed Light"/>
                        </a:rPr>
                        <a:t>Jueves 15:00 a 17:00</a:t>
                      </a: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US" sz="1200" b="1" dirty="0" err="1">
                          <a:solidFill>
                            <a:srgbClr val="F3F3F3"/>
                          </a:solidFill>
                          <a:latin typeface="Fira Sans Condensed Light"/>
                          <a:ea typeface="Fira Sans Condensed Light"/>
                          <a:cs typeface="Fira Sans Condensed Light"/>
                          <a:sym typeface="Fira Sans Condensed Light"/>
                        </a:rPr>
                        <a:t>Diagrama</a:t>
                      </a:r>
                      <a:r>
                        <a:rPr lang="en-US" sz="1200" b="1" dirty="0">
                          <a:solidFill>
                            <a:srgbClr val="F3F3F3"/>
                          </a:solidFill>
                          <a:latin typeface="Fira Sans Condensed Light"/>
                          <a:ea typeface="Fira Sans Condensed Light"/>
                          <a:cs typeface="Fira Sans Condensed Light"/>
                          <a:sym typeface="Fira Sans Condensed Light"/>
                        </a:rPr>
                        <a:t> de </a:t>
                      </a:r>
                      <a:r>
                        <a:rPr lang="en-US" sz="1200" b="1" dirty="0" err="1">
                          <a:solidFill>
                            <a:srgbClr val="F3F3F3"/>
                          </a:solidFill>
                          <a:latin typeface="Fira Sans Condensed Light"/>
                          <a:ea typeface="Fira Sans Condensed Light"/>
                          <a:cs typeface="Fira Sans Condensed Light"/>
                          <a:sym typeface="Fira Sans Condensed Light"/>
                        </a:rPr>
                        <a:t>casos</a:t>
                      </a:r>
                      <a:r>
                        <a:rPr lang="en-US" sz="1200" b="1" dirty="0">
                          <a:solidFill>
                            <a:srgbClr val="F3F3F3"/>
                          </a:solidFill>
                          <a:latin typeface="Fira Sans Condensed Light"/>
                          <a:ea typeface="Fira Sans Condensed Light"/>
                          <a:cs typeface="Fira Sans Condensed Light"/>
                          <a:sym typeface="Fira Sans Condensed Light"/>
                        </a:rPr>
                        <a:t> de </a:t>
                      </a:r>
                      <a:r>
                        <a:rPr lang="en-US" sz="1200" b="1" dirty="0" err="1">
                          <a:solidFill>
                            <a:srgbClr val="F3F3F3"/>
                          </a:solidFill>
                          <a:latin typeface="Fira Sans Condensed Light"/>
                          <a:ea typeface="Fira Sans Condensed Light"/>
                          <a:cs typeface="Fira Sans Condensed Light"/>
                          <a:sym typeface="Fira Sans Condensed Light"/>
                        </a:rPr>
                        <a:t>uso</a:t>
                      </a: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b="1" dirty="0" err="1">
                          <a:solidFill>
                            <a:srgbClr val="F3F3F3"/>
                          </a:solidFill>
                          <a:latin typeface="Fira Sans Condensed Light"/>
                          <a:ea typeface="Fira Sans Condensed Light"/>
                          <a:cs typeface="Fira Sans Condensed Light"/>
                          <a:sym typeface="Fira Sans Condensed Light"/>
                        </a:rPr>
                        <a:t>Practicas</a:t>
                      </a: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dirty="0">
                          <a:solidFill>
                            <a:srgbClr val="F3F3F3"/>
                          </a:solidFill>
                          <a:latin typeface="Fira Sans Condensed Light"/>
                          <a:ea typeface="Fira Sans Condensed Light"/>
                          <a:cs typeface="Fira Sans Condensed Light"/>
                          <a:sym typeface="Fira Sans Condensed Light"/>
                        </a:rPr>
                        <a:t>Martes</a:t>
                      </a:r>
                      <a:r>
                        <a:rPr lang="en-US" sz="1200" baseline="0" dirty="0">
                          <a:solidFill>
                            <a:srgbClr val="F3F3F3"/>
                          </a:solidFill>
                          <a:latin typeface="Fira Sans Condensed Light"/>
                          <a:ea typeface="Fira Sans Condensed Light"/>
                          <a:cs typeface="Fira Sans Condensed Light"/>
                          <a:sym typeface="Fira Sans Condensed Light"/>
                        </a:rPr>
                        <a:t> 15:00 a 17:00</a:t>
                      </a:r>
                    </a:p>
                    <a:p>
                      <a:pPr marL="0" lvl="0" indent="0" algn="ctr" rtl="0">
                        <a:spcBef>
                          <a:spcPts val="0"/>
                        </a:spcBef>
                        <a:spcAft>
                          <a:spcPts val="0"/>
                        </a:spcAft>
                        <a:buNone/>
                      </a:pPr>
                      <a:r>
                        <a:rPr lang="en-US" sz="1200" b="1" baseline="0" dirty="0">
                          <a:solidFill>
                            <a:srgbClr val="F3F3F3"/>
                          </a:solidFill>
                          <a:latin typeface="Fira Sans Condensed Light"/>
                          <a:ea typeface="Fira Sans Condensed Light"/>
                          <a:cs typeface="Fira Sans Condensed Light"/>
                          <a:sym typeface="Fira Sans Condensed Light"/>
                        </a:rPr>
                        <a:t>Híbrido </a:t>
                      </a:r>
                    </a:p>
                    <a:p>
                      <a:pPr marL="0" lvl="0" indent="0" algn="ctr" rtl="0">
                        <a:spcBef>
                          <a:spcPts val="0"/>
                        </a:spcBef>
                        <a:spcAft>
                          <a:spcPts val="0"/>
                        </a:spcAft>
                        <a:buNone/>
                      </a:pPr>
                      <a:r>
                        <a:rPr lang="en-US" sz="1200" baseline="0" dirty="0">
                          <a:solidFill>
                            <a:srgbClr val="F3F3F3"/>
                          </a:solidFill>
                          <a:latin typeface="Fira Sans Condensed Light"/>
                          <a:ea typeface="Fira Sans Condensed Light"/>
                          <a:cs typeface="Fira Sans Condensed Light"/>
                          <a:sym typeface="Fira Sans Condensed Light"/>
                        </a:rPr>
                        <a:t>Jueves 15:00 a 17:00</a:t>
                      </a: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s-ES" sz="1200" b="1" dirty="0">
                          <a:solidFill>
                            <a:srgbClr val="F3F3F3"/>
                          </a:solidFill>
                          <a:latin typeface="Fira Sans Condensed Light"/>
                          <a:ea typeface="Fira Sans Condensed Light"/>
                          <a:cs typeface="Fira Sans Condensed Light"/>
                          <a:sym typeface="Fira Sans Condensed Light"/>
                        </a:rPr>
                        <a:t>Diagrama de clases y diagrama de interacción</a:t>
                      </a: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b="1" dirty="0" err="1">
                          <a:solidFill>
                            <a:srgbClr val="F3F3F3"/>
                          </a:solidFill>
                          <a:latin typeface="Fira Sans Condensed Light"/>
                          <a:ea typeface="Fira Sans Condensed Light"/>
                          <a:cs typeface="Fira Sans Condensed Light"/>
                          <a:sym typeface="Fira Sans Condensed Light"/>
                        </a:rPr>
                        <a:t>Practicas</a:t>
                      </a: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dirty="0">
                          <a:solidFill>
                            <a:srgbClr val="F3F3F3"/>
                          </a:solidFill>
                          <a:latin typeface="Fira Sans Condensed Light"/>
                          <a:ea typeface="Fira Sans Condensed Light"/>
                          <a:cs typeface="Fira Sans Condensed Light"/>
                          <a:sym typeface="Fira Sans Condensed Light"/>
                        </a:rPr>
                        <a:t>Martes</a:t>
                      </a:r>
                      <a:r>
                        <a:rPr lang="en-US" sz="1200" baseline="0" dirty="0">
                          <a:solidFill>
                            <a:srgbClr val="F3F3F3"/>
                          </a:solidFill>
                          <a:latin typeface="Fira Sans Condensed Light"/>
                          <a:ea typeface="Fira Sans Condensed Light"/>
                          <a:cs typeface="Fira Sans Condensed Light"/>
                          <a:sym typeface="Fira Sans Condensed Light"/>
                        </a:rPr>
                        <a:t> 15:00 a 17:00</a:t>
                      </a:r>
                    </a:p>
                    <a:p>
                      <a:pPr marL="0" lvl="0" indent="0" algn="ctr" rtl="0">
                        <a:spcBef>
                          <a:spcPts val="0"/>
                        </a:spcBef>
                        <a:spcAft>
                          <a:spcPts val="0"/>
                        </a:spcAft>
                        <a:buNone/>
                      </a:pPr>
                      <a:r>
                        <a:rPr lang="en-US" sz="1200" b="1" baseline="0" dirty="0">
                          <a:solidFill>
                            <a:srgbClr val="F3F3F3"/>
                          </a:solidFill>
                          <a:latin typeface="Fira Sans Condensed Light"/>
                          <a:ea typeface="Fira Sans Condensed Light"/>
                          <a:cs typeface="Fira Sans Condensed Light"/>
                          <a:sym typeface="Fira Sans Condensed Light"/>
                        </a:rPr>
                        <a:t>Híbrido </a:t>
                      </a:r>
                    </a:p>
                    <a:p>
                      <a:pPr marL="0" lvl="0" indent="0" algn="ctr" rtl="0">
                        <a:spcBef>
                          <a:spcPts val="0"/>
                        </a:spcBef>
                        <a:spcAft>
                          <a:spcPts val="0"/>
                        </a:spcAft>
                        <a:buNone/>
                      </a:pPr>
                      <a:r>
                        <a:rPr lang="en-US" sz="1200" baseline="0" dirty="0">
                          <a:solidFill>
                            <a:srgbClr val="F3F3F3"/>
                          </a:solidFill>
                          <a:latin typeface="Fira Sans Condensed Light"/>
                          <a:ea typeface="Fira Sans Condensed Light"/>
                          <a:cs typeface="Fira Sans Condensed Light"/>
                          <a:sym typeface="Fira Sans Condensed Light"/>
                        </a:rPr>
                        <a:t>Jueves 15:00 a 17:00</a:t>
                      </a: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US" sz="1200" b="1" dirty="0" err="1">
                          <a:solidFill>
                            <a:srgbClr val="F3F3F3"/>
                          </a:solidFill>
                          <a:latin typeface="Fira Sans Condensed Light"/>
                          <a:ea typeface="Fira Sans Condensed Light"/>
                          <a:cs typeface="Fira Sans Condensed Light"/>
                          <a:sym typeface="Fira Sans Condensed Light"/>
                        </a:rPr>
                        <a:t>Paradigmas</a:t>
                      </a:r>
                      <a:r>
                        <a:rPr lang="en-US" sz="1200" b="1" dirty="0">
                          <a:solidFill>
                            <a:srgbClr val="F3F3F3"/>
                          </a:solidFill>
                          <a:latin typeface="Fira Sans Condensed Light"/>
                          <a:ea typeface="Fira Sans Condensed Light"/>
                          <a:cs typeface="Fira Sans Condensed Light"/>
                          <a:sym typeface="Fira Sans Condensed Light"/>
                        </a:rPr>
                        <a:t> de </a:t>
                      </a:r>
                      <a:r>
                        <a:rPr lang="en-US" sz="1200" b="1" dirty="0" err="1">
                          <a:solidFill>
                            <a:srgbClr val="F3F3F3"/>
                          </a:solidFill>
                          <a:latin typeface="Fira Sans Condensed Light"/>
                          <a:ea typeface="Fira Sans Condensed Light"/>
                          <a:cs typeface="Fira Sans Condensed Light"/>
                          <a:sym typeface="Fira Sans Condensed Light"/>
                        </a:rPr>
                        <a:t>modelado</a:t>
                      </a:r>
                      <a:r>
                        <a:rPr lang="en-US" sz="1200" b="1" dirty="0">
                          <a:solidFill>
                            <a:srgbClr val="F3F3F3"/>
                          </a:solidFill>
                          <a:latin typeface="Fira Sans Condensed Light"/>
                          <a:ea typeface="Fira Sans Condensed Light"/>
                          <a:cs typeface="Fira Sans Condensed Light"/>
                          <a:sym typeface="Fira Sans Condensed Light"/>
                        </a:rPr>
                        <a:t> de </a:t>
                      </a:r>
                      <a:r>
                        <a:rPr lang="en-US" sz="1200" b="1" dirty="0" err="1">
                          <a:solidFill>
                            <a:srgbClr val="F3F3F3"/>
                          </a:solidFill>
                          <a:latin typeface="Fira Sans Condensed Light"/>
                          <a:ea typeface="Fira Sans Condensed Light"/>
                          <a:cs typeface="Fira Sans Condensed Light"/>
                          <a:sym typeface="Fira Sans Condensed Light"/>
                        </a:rPr>
                        <a:t>procesos</a:t>
                      </a:r>
                      <a:r>
                        <a:rPr lang="en-US" sz="1200" b="1" dirty="0">
                          <a:solidFill>
                            <a:srgbClr val="F3F3F3"/>
                          </a:solidFill>
                          <a:latin typeface="Fira Sans Condensed Light"/>
                          <a:ea typeface="Fira Sans Condensed Light"/>
                          <a:cs typeface="Fira Sans Condensed Light"/>
                          <a:sym typeface="Fira Sans Condensed Light"/>
                        </a:rPr>
                        <a:t> de </a:t>
                      </a:r>
                      <a:r>
                        <a:rPr lang="en-US" sz="1200" b="1" dirty="0" err="1">
                          <a:solidFill>
                            <a:srgbClr val="F3F3F3"/>
                          </a:solidFill>
                          <a:latin typeface="Fira Sans Condensed Light"/>
                          <a:ea typeface="Fira Sans Condensed Light"/>
                          <a:cs typeface="Fira Sans Condensed Light"/>
                          <a:sym typeface="Fira Sans Condensed Light"/>
                        </a:rPr>
                        <a:t>negocio</a:t>
                      </a: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n-U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b="1" dirty="0" err="1">
                          <a:solidFill>
                            <a:srgbClr val="F3F3F3"/>
                          </a:solidFill>
                          <a:latin typeface="Fira Sans Condensed Light"/>
                          <a:ea typeface="Fira Sans Condensed Light"/>
                          <a:cs typeface="Fira Sans Condensed Light"/>
                          <a:sym typeface="Fira Sans Condensed Light"/>
                        </a:rPr>
                        <a:t>Practicas</a:t>
                      </a: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dirty="0">
                          <a:solidFill>
                            <a:srgbClr val="F3F3F3"/>
                          </a:solidFill>
                          <a:latin typeface="Fira Sans Condensed Light"/>
                          <a:ea typeface="Fira Sans Condensed Light"/>
                          <a:cs typeface="Fira Sans Condensed Light"/>
                          <a:sym typeface="Fira Sans Condensed Light"/>
                        </a:rPr>
                        <a:t>Martes</a:t>
                      </a:r>
                      <a:r>
                        <a:rPr lang="en-US" sz="1200" baseline="0" dirty="0">
                          <a:solidFill>
                            <a:srgbClr val="F3F3F3"/>
                          </a:solidFill>
                          <a:latin typeface="Fira Sans Condensed Light"/>
                          <a:ea typeface="Fira Sans Condensed Light"/>
                          <a:cs typeface="Fira Sans Condensed Light"/>
                          <a:sym typeface="Fira Sans Condensed Light"/>
                        </a:rPr>
                        <a:t> 15:00 a 17:00</a:t>
                      </a:r>
                    </a:p>
                    <a:p>
                      <a:pPr marL="0" lvl="0" indent="0" algn="ctr" rtl="0">
                        <a:spcBef>
                          <a:spcPts val="0"/>
                        </a:spcBef>
                        <a:spcAft>
                          <a:spcPts val="0"/>
                        </a:spcAft>
                        <a:buNone/>
                      </a:pPr>
                      <a:r>
                        <a:rPr lang="en-US" sz="1200" b="1" baseline="0" dirty="0">
                          <a:solidFill>
                            <a:srgbClr val="F3F3F3"/>
                          </a:solidFill>
                          <a:latin typeface="Fira Sans Condensed Light"/>
                          <a:ea typeface="Fira Sans Condensed Light"/>
                          <a:cs typeface="Fira Sans Condensed Light"/>
                          <a:sym typeface="Fira Sans Condensed Light"/>
                        </a:rPr>
                        <a:t>Híbrido </a:t>
                      </a:r>
                    </a:p>
                    <a:p>
                      <a:pPr marL="0" lvl="0" indent="0" algn="ctr" rtl="0">
                        <a:spcBef>
                          <a:spcPts val="0"/>
                        </a:spcBef>
                        <a:spcAft>
                          <a:spcPts val="0"/>
                        </a:spcAft>
                        <a:buNone/>
                      </a:pPr>
                      <a:r>
                        <a:rPr lang="en-US" sz="1200" baseline="0" dirty="0">
                          <a:solidFill>
                            <a:srgbClr val="F3F3F3"/>
                          </a:solidFill>
                          <a:latin typeface="Fira Sans Condensed Light"/>
                          <a:ea typeface="Fira Sans Condensed Light"/>
                          <a:cs typeface="Fira Sans Condensed Light"/>
                          <a:sym typeface="Fira Sans Condensed Light"/>
                        </a:rPr>
                        <a:t>Jueves 15:00 a 17:00</a:t>
                      </a: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txBody>
                  <a:tcPr marL="91425" marR="91425" marT="91425" marB="91425" anchor="ctr">
                    <a:lnL w="19050" cap="flat" cmpd="sng">
                      <a:solidFill>
                        <a:srgbClr val="F3F3F3"/>
                      </a:solidFill>
                      <a:prstDash val="solid"/>
                      <a:round/>
                      <a:headEnd type="none" w="sm" len="sm"/>
                      <a:tailEnd type="none" w="sm" len="sm"/>
                    </a:lnL>
                    <a:lnR w="19050" cap="flat" cmpd="sng" algn="ctr">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200" b="1" dirty="0">
                          <a:solidFill>
                            <a:srgbClr val="F3F3F3"/>
                          </a:solidFill>
                          <a:latin typeface="Fira Sans Condensed Light"/>
                          <a:ea typeface="Fira Sans Condensed Light"/>
                          <a:cs typeface="Fira Sans Condensed Light"/>
                          <a:sym typeface="Fira Sans Condensed Light"/>
                        </a:rPr>
                        <a:t>Toma de decisiones (</a:t>
                      </a:r>
                      <a:r>
                        <a:rPr lang="es-ES" sz="1200" b="1" dirty="0" err="1">
                          <a:solidFill>
                            <a:srgbClr val="F3F3F3"/>
                          </a:solidFill>
                          <a:latin typeface="Fira Sans Condensed Light"/>
                          <a:ea typeface="Fira Sans Condensed Light"/>
                          <a:cs typeface="Fira Sans Condensed Light"/>
                          <a:sym typeface="Fira Sans Condensed Light"/>
                        </a:rPr>
                        <a:t>Dashboard</a:t>
                      </a:r>
                      <a:r>
                        <a:rPr lang="es-ES" sz="1200" b="1" dirty="0">
                          <a:solidFill>
                            <a:srgbClr val="F3F3F3"/>
                          </a:solidFill>
                          <a:latin typeface="Fira Sans Condensed Light"/>
                          <a:ea typeface="Fira Sans Condensed Light"/>
                          <a:cs typeface="Fira Sans Condensed Light"/>
                          <a:sym typeface="Fira Sans Condensed Light"/>
                        </a:rPr>
                        <a:t>)</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lgn="ctr">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extLst>
                  <a:ext uri="{0D108BD9-81ED-4DB2-BD59-A6C34878D82A}">
                    <a16:rowId xmlns:a16="http://schemas.microsoft.com/office/drawing/2014/main" val="10001"/>
                  </a:ext>
                </a:extLst>
              </a:tr>
            </a:tbl>
          </a:graphicData>
        </a:graphic>
      </p:graphicFrame>
      <p:pic>
        <p:nvPicPr>
          <p:cNvPr id="30722" name="Picture 2" descr="Trucos para organizar mejor la agenda de trabajo | Organizar tareas"/>
          <p:cNvPicPr>
            <a:picLocks noChangeAspect="1" noChangeArrowheads="1"/>
          </p:cNvPicPr>
          <p:nvPr/>
        </p:nvPicPr>
        <p:blipFill>
          <a:blip r:embed="rId3"/>
          <a:srcRect/>
          <a:stretch>
            <a:fillRect/>
          </a:stretch>
        </p:blipFill>
        <p:spPr bwMode="auto">
          <a:xfrm>
            <a:off x="404054" y="898985"/>
            <a:ext cx="1414807" cy="874608"/>
          </a:xfrm>
          <a:prstGeom prst="rect">
            <a:avLst/>
          </a:prstGeom>
          <a:noFill/>
        </p:spPr>
      </p:pic>
      <p:cxnSp>
        <p:nvCxnSpPr>
          <p:cNvPr id="8" name="Google Shape;137;p27"/>
          <p:cNvCxnSpPr/>
          <p:nvPr/>
        </p:nvCxnSpPr>
        <p:spPr>
          <a:xfrm>
            <a:off x="2060232" y="1014863"/>
            <a:ext cx="0" cy="6306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52248"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D8752CCB-62C4-A013-4442-DC5A405A1F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3121458" y="1416912"/>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DINÁMICA DE CLASES </a:t>
            </a:r>
            <a:endParaRPr dirty="0"/>
          </a:p>
        </p:txBody>
      </p:sp>
      <p:cxnSp>
        <p:nvCxnSpPr>
          <p:cNvPr id="8" name="Google Shape;137;p27"/>
          <p:cNvCxnSpPr/>
          <p:nvPr/>
        </p:nvCxnSpPr>
        <p:spPr>
          <a:xfrm>
            <a:off x="2943102" y="1403738"/>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3"/>
          <a:srcRect/>
          <a:stretch>
            <a:fillRect/>
          </a:stretch>
        </p:blipFill>
        <p:spPr bwMode="auto">
          <a:xfrm>
            <a:off x="291044" y="1051034"/>
            <a:ext cx="2410373" cy="1355835"/>
          </a:xfrm>
          <a:prstGeom prst="rect">
            <a:avLst/>
          </a:prstGeom>
          <a:noFill/>
        </p:spPr>
      </p:pic>
      <p:sp>
        <p:nvSpPr>
          <p:cNvPr id="9" name="Google Shape;1762;p45"/>
          <p:cNvSpPr txBox="1">
            <a:spLocks/>
          </p:cNvSpPr>
          <p:nvPr/>
        </p:nvSpPr>
        <p:spPr>
          <a:xfrm>
            <a:off x="1303288" y="2837794"/>
            <a:ext cx="6654857" cy="169216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endParaRPr lang="es-ES" sz="1400" b="1" dirty="0"/>
          </a:p>
          <a:p>
            <a:pPr>
              <a:buNone/>
            </a:pPr>
            <a:endParaRPr lang="es-ES" sz="1400" b="1" dirty="0"/>
          </a:p>
          <a:p>
            <a:r>
              <a:rPr lang="en-US" sz="1600" b="1" dirty="0" err="1">
                <a:solidFill>
                  <a:schemeClr val="bg1">
                    <a:lumMod val="60000"/>
                    <a:lumOff val="40000"/>
                  </a:schemeClr>
                </a:solidFill>
              </a:rPr>
              <a:t>Introducción</a:t>
            </a:r>
            <a:r>
              <a:rPr lang="en-US" sz="1600" b="1" dirty="0">
                <a:solidFill>
                  <a:schemeClr val="bg1">
                    <a:lumMod val="60000"/>
                    <a:lumOff val="40000"/>
                  </a:schemeClr>
                </a:solidFill>
              </a:rPr>
              <a:t>:</a:t>
            </a:r>
            <a:r>
              <a:rPr lang="en-US" sz="1600" b="1" dirty="0"/>
              <a:t> </a:t>
            </a:r>
            <a:r>
              <a:rPr lang="en-US" sz="1600" dirty="0" err="1"/>
              <a:t>Teória</a:t>
            </a:r>
            <a:r>
              <a:rPr lang="en-US" sz="1600" dirty="0"/>
              <a:t> y </a:t>
            </a:r>
            <a:r>
              <a:rPr lang="en-US" sz="1600" dirty="0" err="1"/>
              <a:t>descripción</a:t>
            </a:r>
            <a:r>
              <a:rPr lang="en-US" sz="1600" dirty="0"/>
              <a:t> de </a:t>
            </a:r>
            <a:r>
              <a:rPr lang="en-US" sz="1600" dirty="0" err="1"/>
              <a:t>conceptos</a:t>
            </a:r>
            <a:r>
              <a:rPr lang="en-US" sz="1600" dirty="0"/>
              <a:t> y </a:t>
            </a:r>
            <a:r>
              <a:rPr lang="en-US" sz="1600" dirty="0" err="1"/>
              <a:t>procedimientos</a:t>
            </a:r>
            <a:r>
              <a:rPr lang="en-US" sz="1600" dirty="0"/>
              <a:t>.</a:t>
            </a:r>
            <a:endParaRPr lang="es-ES" sz="1600" dirty="0"/>
          </a:p>
          <a:p>
            <a:endParaRPr lang="es-ES" sz="1600" b="1" dirty="0"/>
          </a:p>
          <a:p>
            <a:r>
              <a:rPr lang="es-ES" sz="1600" b="1" dirty="0">
                <a:solidFill>
                  <a:schemeClr val="bg1">
                    <a:lumMod val="60000"/>
                    <a:lumOff val="40000"/>
                  </a:schemeClr>
                </a:solidFill>
              </a:rPr>
              <a:t>Desarrollo: </a:t>
            </a:r>
            <a:r>
              <a:rPr lang="es-ES" sz="1600" dirty="0"/>
              <a:t>Aplicación y seguimiento práctico de los conceptos teóricos.</a:t>
            </a:r>
          </a:p>
          <a:p>
            <a:endParaRPr lang="es-ES" sz="1600" b="1" dirty="0"/>
          </a:p>
          <a:p>
            <a:r>
              <a:rPr lang="es-ES" sz="1600" b="1" dirty="0">
                <a:solidFill>
                  <a:schemeClr val="bg1">
                    <a:lumMod val="60000"/>
                    <a:lumOff val="40000"/>
                  </a:schemeClr>
                </a:solidFill>
              </a:rPr>
              <a:t>Finalización:  </a:t>
            </a:r>
            <a:r>
              <a:rPr lang="es-ES" sz="1600" dirty="0"/>
              <a:t>Practica individual o por equipos de retos por sesión. </a:t>
            </a:r>
            <a:endParaRPr lang="en-US" sz="1600" dirty="0"/>
          </a:p>
          <a:p>
            <a:endParaRPr lang="es-ES" sz="1400" dirty="0"/>
          </a:p>
          <a:p>
            <a:pPr marL="1066800" lvl="2" indent="0">
              <a:buNone/>
            </a:pPr>
            <a:endParaRPr lang="en-US"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0F37C4E2-3592-419F-4733-7BFC59FE3E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196546" y="1185686"/>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ALFREDO GARCIA </a:t>
            </a:r>
            <a:endParaRPr dirty="0"/>
          </a:p>
        </p:txBody>
      </p:sp>
      <p:cxnSp>
        <p:nvCxnSpPr>
          <p:cNvPr id="8" name="Google Shape;137;p27"/>
          <p:cNvCxnSpPr/>
          <p:nvPr/>
        </p:nvCxnSpPr>
        <p:spPr>
          <a:xfrm>
            <a:off x="2060232" y="1183023"/>
            <a:ext cx="0" cy="630600"/>
          </a:xfrm>
          <a:prstGeom prst="straightConnector1">
            <a:avLst/>
          </a:prstGeom>
          <a:noFill/>
          <a:ln w="19050" cap="flat" cmpd="sng">
            <a:solidFill>
              <a:srgbClr val="F3F3F3"/>
            </a:solidFill>
            <a:prstDash val="solid"/>
            <a:round/>
            <a:headEnd type="oval" w="med" len="med"/>
            <a:tailEnd type="oval" w="med" len="med"/>
          </a:ln>
        </p:spPr>
      </p:cxnSp>
      <p:pic>
        <p:nvPicPr>
          <p:cNvPr id="34818" name="Picture 2" descr="C:\Users\Alfredo Garcia\Desktop\FaceApp_1659560400894.jpg"/>
          <p:cNvPicPr>
            <a:picLocks noChangeAspect="1" noChangeArrowheads="1"/>
          </p:cNvPicPr>
          <p:nvPr/>
        </p:nvPicPr>
        <p:blipFill>
          <a:blip r:embed="rId3"/>
          <a:srcRect/>
          <a:stretch>
            <a:fillRect/>
          </a:stretch>
        </p:blipFill>
        <p:spPr bwMode="auto">
          <a:xfrm>
            <a:off x="882486" y="927279"/>
            <a:ext cx="894962" cy="1060397"/>
          </a:xfrm>
          <a:prstGeom prst="rect">
            <a:avLst/>
          </a:prstGeom>
          <a:noFill/>
        </p:spPr>
      </p:pic>
      <p:sp>
        <p:nvSpPr>
          <p:cNvPr id="10" name="Google Shape;1762;p45"/>
          <p:cNvSpPr txBox="1">
            <a:spLocks/>
          </p:cNvSpPr>
          <p:nvPr/>
        </p:nvSpPr>
        <p:spPr>
          <a:xfrm>
            <a:off x="1777448" y="657489"/>
            <a:ext cx="5186757" cy="3828522"/>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endParaRPr lang="es-ES" sz="1400" b="1" dirty="0"/>
          </a:p>
          <a:p>
            <a:endParaRPr lang="es-ES" sz="1400" b="1" dirty="0"/>
          </a:p>
          <a:p>
            <a:endParaRPr lang="es-ES" sz="1400" b="1" dirty="0"/>
          </a:p>
          <a:p>
            <a:endParaRPr lang="es-ES" sz="1400" b="1" dirty="0"/>
          </a:p>
          <a:p>
            <a:endParaRPr lang="es-ES" sz="1400" b="1" dirty="0"/>
          </a:p>
          <a:p>
            <a:endParaRPr lang="es-ES" sz="1400" b="1" dirty="0"/>
          </a:p>
          <a:p>
            <a:endParaRPr lang="es-ES" sz="1400" b="1" dirty="0"/>
          </a:p>
          <a:p>
            <a:endParaRPr lang="es-ES" sz="1400" b="1" dirty="0"/>
          </a:p>
          <a:p>
            <a:r>
              <a:rPr lang="es-ES" sz="1400" b="1" dirty="0"/>
              <a:t>Doctorado en Ingeniería del Lenguaje  y del Conocimiento</a:t>
            </a:r>
          </a:p>
          <a:p>
            <a:endParaRPr lang="es-ES" sz="1400" b="1" dirty="0"/>
          </a:p>
          <a:p>
            <a:r>
              <a:rPr lang="es-ES" sz="1400" b="1" dirty="0"/>
              <a:t>Inteligencia Artificial</a:t>
            </a:r>
          </a:p>
          <a:p>
            <a:endParaRPr lang="es-ES" sz="1400" b="1" dirty="0"/>
          </a:p>
          <a:p>
            <a:r>
              <a:rPr lang="es-ES" sz="1400" b="1" dirty="0"/>
              <a:t>Desarrollo </a:t>
            </a:r>
            <a:r>
              <a:rPr lang="es-ES" sz="1400" b="1" dirty="0" err="1"/>
              <a:t>IoT</a:t>
            </a:r>
            <a:endParaRPr lang="es-ES" sz="1400" b="1" dirty="0"/>
          </a:p>
          <a:p>
            <a:endParaRPr lang="en-US" sz="1400" b="1" dirty="0"/>
          </a:p>
          <a:p>
            <a:r>
              <a:rPr lang="es-ES" sz="1400" b="1" dirty="0"/>
              <a:t>Interacción Humano-Computador</a:t>
            </a:r>
          </a:p>
          <a:p>
            <a:endParaRPr lang="es-ES" sz="1400" b="1" dirty="0"/>
          </a:p>
          <a:p>
            <a:r>
              <a:rPr lang="es-ES" sz="1400" b="1" dirty="0"/>
              <a:t>SNI Nivel Candidato</a:t>
            </a:r>
          </a:p>
          <a:p>
            <a:endParaRPr lang="en-US" sz="1400" b="1" dirty="0"/>
          </a:p>
          <a:p>
            <a:endParaRPr lang="es-ES" sz="1400" dirty="0"/>
          </a:p>
          <a:p>
            <a:pPr marL="1066800" lvl="2" indent="0">
              <a:buNone/>
            </a:pPr>
            <a:endParaRPr lang="en-US" dirty="0"/>
          </a:p>
        </p:txBody>
      </p: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7550</TotalTime>
  <Words>1057</Words>
  <Application>Microsoft Office PowerPoint</Application>
  <PresentationFormat>Presentación en pantalla (16:9)</PresentationFormat>
  <Paragraphs>222</Paragraphs>
  <Slides>18</Slides>
  <Notes>18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Anton</vt:lpstr>
      <vt:lpstr>Arial</vt:lpstr>
      <vt:lpstr>Advent Pro Light</vt:lpstr>
      <vt:lpstr>Fira Sans Condensed Light</vt:lpstr>
      <vt:lpstr>Rajdhani</vt:lpstr>
      <vt:lpstr>Ai Tech Agency by Slidesgo</vt:lpstr>
      <vt:lpstr>Presentación de PowerPoint</vt:lpstr>
      <vt:lpstr>Bienvenida</vt:lpstr>
      <vt:lpstr>Presentación de PowerPoint</vt:lpstr>
      <vt:lpstr>Presentación de PowerPoint</vt:lpstr>
      <vt:lpstr>Presentación de PowerPoint</vt:lpstr>
      <vt:lpstr>Presentación de PowerPoint</vt:lpstr>
      <vt:lpstr>AGENDA</vt:lpstr>
      <vt:lpstr>DINÁMICA DE CLASES </vt:lpstr>
      <vt:lpstr>ALFREDO GARCIA </vt:lpstr>
      <vt:lpstr>Evaluación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Actividad 0 (Instalación)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250</cp:revision>
  <dcterms:modified xsi:type="dcterms:W3CDTF">2025-08-07T19:56:35Z</dcterms:modified>
</cp:coreProperties>
</file>