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256" r:id="rId2"/>
    <p:sldId id="357" r:id="rId3"/>
    <p:sldId id="358" r:id="rId4"/>
    <p:sldId id="359" r:id="rId5"/>
    <p:sldId id="360" r:id="rId6"/>
    <p:sldId id="390" r:id="rId7"/>
    <p:sldId id="562" r:id="rId8"/>
    <p:sldId id="440" r:id="rId9"/>
    <p:sldId id="441" r:id="rId10"/>
    <p:sldId id="423" r:id="rId11"/>
    <p:sldId id="422" r:id="rId12"/>
    <p:sldId id="442" r:id="rId13"/>
    <p:sldId id="443" r:id="rId14"/>
    <p:sldId id="446" r:id="rId15"/>
    <p:sldId id="407" r:id="rId16"/>
    <p:sldId id="408" r:id="rId17"/>
    <p:sldId id="425" r:id="rId18"/>
    <p:sldId id="426" r:id="rId19"/>
    <p:sldId id="447" r:id="rId20"/>
  </p:sldIdLst>
  <p:sldSz cx="9144000" cy="5143500" type="screen16x9"/>
  <p:notesSz cx="6858000" cy="9144000"/>
  <p:embeddedFontLst>
    <p:embeddedFont>
      <p:font typeface="Advent Pro Light" panose="020B0604020202020204" charset="0"/>
      <p:regular r:id="rId22"/>
      <p:bold r:id="rId23"/>
    </p:embeddedFont>
    <p:embeddedFont>
      <p:font typeface="Anton" pitchFamily="2" charset="0"/>
      <p:regular r:id="rId24"/>
    </p:embeddedFont>
    <p:embeddedFont>
      <p:font typeface="Fira Sans Condensed Light" panose="020B0403050000020004" pitchFamily="34" charset="0"/>
      <p:regular r:id="rId25"/>
      <p:bold r:id="rId26"/>
      <p:italic r:id="rId27"/>
      <p:boldItalic r:id="rId28"/>
    </p:embeddedFont>
    <p:embeddedFont>
      <p:font typeface="Rajdhani"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23" autoAdjust="0"/>
  </p:normalViewPr>
  <p:slideViewPr>
    <p:cSldViewPr snapToGrid="0">
      <p:cViewPr varScale="1">
        <p:scale>
          <a:sx n="83" d="100"/>
          <a:sy n="83" d="100"/>
        </p:scale>
        <p:origin x="102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504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2141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DE9D36F-A8D6-0733-E54E-8264F47EE7BB}"/>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CA2086AA-AA3A-8BA3-66C4-F880C1FFBE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FEDB0B8-7812-71E5-6BCB-692880BE97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9876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306859A-02E2-33B8-8B78-F5E756D4A92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DC1560-EEF2-B70D-EAA9-9B4E85175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981C5FE-F165-DBB9-50C9-349490445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6060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C130F45F-30C4-3C8C-C653-889F45B708B7}"/>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43848EAE-8DD8-467E-ADD7-1BE882EA3E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3F8D5514-3443-00A0-4F63-BF3E81E331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970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878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ADE7E85-1F77-00B1-E552-CAAC07A6089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1C8B426-7FE2-5491-C480-5334FC8B56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DF54BE0B-531C-4ED6-F87D-F7957D11B4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989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9C442C65-14A3-9765-2BDD-94C6B14EA5CF}"/>
            </a:ext>
          </a:extLst>
        </p:cNvPr>
        <p:cNvGrpSpPr/>
        <p:nvPr/>
      </p:nvGrpSpPr>
      <p:grpSpPr>
        <a:xfrm>
          <a:off x="0" y="0"/>
          <a:ext cx="0" cy="0"/>
          <a:chOff x="0" y="0"/>
          <a:chExt cx="0" cy="0"/>
        </a:xfrm>
      </p:grpSpPr>
      <p:sp>
        <p:nvSpPr>
          <p:cNvPr id="1789" name="Google Shape;1789;g7098bb5640_0_1125:notes">
            <a:extLst>
              <a:ext uri="{FF2B5EF4-FFF2-40B4-BE49-F238E27FC236}">
                <a16:creationId xmlns:a16="http://schemas.microsoft.com/office/drawing/2014/main" id="{A94EE71F-2CBD-D105-8630-D07A3EA4EC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a:extLst>
              <a:ext uri="{FF2B5EF4-FFF2-40B4-BE49-F238E27FC236}">
                <a16:creationId xmlns:a16="http://schemas.microsoft.com/office/drawing/2014/main" id="{13C5E708-7ABE-AD0C-13D3-52F28DE8A3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87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031CF635-3E9A-9AB0-E8F9-F0D57C0BA2FF}"/>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D358FF1B-0DF1-D220-AE7D-DEE4B87987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270B4B65-EFE1-C853-16DA-3CA546917A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1908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064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210692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2" r:id="rId7"/>
    <p:sldLayoutId id="214748367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ITIS007</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Modelado de Procesos de Negocio</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04 de Septiembre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Datos de Facturación</a:t>
            </a:r>
            <a:r>
              <a:rPr lang="en-US" sz="1600" b="1" dirty="0">
                <a:solidFill>
                  <a:schemeClr val="tx2"/>
                </a:solidFill>
                <a:latin typeface="Fira Sans Condensed Light" panose="020B0604020202020204" charset="0"/>
                <a:cs typeface="Times New Roman" panose="02020603050405020304" pitchFamily="18" charset="0"/>
              </a:rPr>
              <a:t>.xlsx</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tx2"/>
                </a:solidFill>
                <a:latin typeface="Fira Sans Condensed Light" panose="020B0604020202020204" charset="0"/>
                <a:cs typeface="Times New Roman" panose="02020603050405020304" pitchFamily="18" charset="0"/>
              </a:rPr>
              <a:t>1-CVE_CLPV      (valores: 1000 a 2000)</a:t>
            </a:r>
          </a:p>
          <a:p>
            <a:pPr algn="just"/>
            <a:r>
              <a:rPr lang="es-ES" sz="1600" b="1" dirty="0">
                <a:solidFill>
                  <a:schemeClr val="tx2"/>
                </a:solidFill>
                <a:latin typeface="Fira Sans Condensed Light" panose="020B0604020202020204" charset="0"/>
                <a:cs typeface="Times New Roman" panose="02020603050405020304" pitchFamily="18" charset="0"/>
              </a:rPr>
              <a:t>2-CVE_VEND     (Todas las claves excepto “5” y “4”)</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3-FECHA_ENT   (Fechas de “28/02/2022”)</a:t>
            </a:r>
          </a:p>
          <a:p>
            <a:pPr algn="just"/>
            <a:r>
              <a:rPr lang="es-ES" sz="1600" b="1" dirty="0">
                <a:solidFill>
                  <a:schemeClr val="tx2"/>
                </a:solidFill>
                <a:latin typeface="Fira Sans Condensed Light" panose="020B0604020202020204" charset="0"/>
                <a:cs typeface="Times New Roman" panose="02020603050405020304" pitchFamily="18" charset="0"/>
              </a:rPr>
              <a:t>4-CAN_TOT       (Cantidades menores a 5951.7)   o  STATUS (“E”)</a:t>
            </a:r>
          </a:p>
          <a:p>
            <a:pPr algn="just"/>
            <a:r>
              <a:rPr lang="es-ES" sz="1600" b="1" dirty="0">
                <a:solidFill>
                  <a:schemeClr val="tx2"/>
                </a:solidFill>
                <a:latin typeface="Fira Sans Condensed Light" panose="020B0604020202020204" charset="0"/>
                <a:cs typeface="Times New Roman" panose="02020603050405020304" pitchFamily="18" charset="0"/>
              </a:rPr>
              <a:t>5-Solo las columnas: CVE_DOC, FECHA_ENT, FECHA_VEN y CAN_TOT</a:t>
            </a:r>
          </a:p>
          <a:p>
            <a:pPr algn="just"/>
            <a:r>
              <a:rPr lang="es-ES" sz="1600" b="1" dirty="0">
                <a:solidFill>
                  <a:schemeClr val="tx2"/>
                </a:solidFill>
                <a:latin typeface="Fira Sans Condensed Light" panose="020B0604020202020204" charset="0"/>
                <a:cs typeface="Times New Roman" panose="02020603050405020304" pitchFamily="18" charset="0"/>
              </a:rPr>
              <a:t>6-Solo las filas de 7001-7099</a:t>
            </a:r>
          </a:p>
          <a:p>
            <a:pPr algn="just"/>
            <a:r>
              <a:rPr lang="es-ES" sz="1600" b="1" dirty="0">
                <a:solidFill>
                  <a:schemeClr val="tx2"/>
                </a:solidFill>
                <a:latin typeface="Fira Sans Condensed Light" panose="020B0604020202020204" charset="0"/>
                <a:cs typeface="Times New Roman" panose="02020603050405020304" pitchFamily="18" charset="0"/>
              </a:rPr>
              <a:t>7-Index= CVE_VEND (valores: 1, 2)  (columna: FECHAELAB)</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252C545-9885-53CC-6060-FBE91FB59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33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2.1</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Martes 26 de </a:t>
            </a:r>
            <a:r>
              <a:rPr lang="en-US" sz="1600" b="1" dirty="0" err="1">
                <a:solidFill>
                  <a:srgbClr val="FFFF00"/>
                </a:solidFill>
                <a:latin typeface="Fira Sans Condensed Light" panose="020B0604020202020204" charset="0"/>
                <a:cs typeface="Times New Roman" panose="02020603050405020304" pitchFamily="18" charset="0"/>
              </a:rPr>
              <a:t>agosto</a:t>
            </a:r>
            <a:r>
              <a:rPr lang="en-US" sz="1600" b="1" dirty="0">
                <a:solidFill>
                  <a:srgbClr val="FFFF00"/>
                </a:solidFill>
                <a:latin typeface="Fira Sans Condensed Light" panose="020B0604020202020204" charset="0"/>
                <a:cs typeface="Times New Roman" panose="02020603050405020304" pitchFamily="18" charset="0"/>
              </a:rPr>
              <a:t> del 2025, hora 23:59</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5651D988-663A-7C3F-A0BE-FD32BCDC3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6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126370-FE3A-15B7-AC41-8BDD0EE7A31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A93B1ADB-BF3A-0C5A-9026-8CA1F5F807ED}"/>
              </a:ext>
            </a:extLst>
          </p:cNvPr>
          <p:cNvSpPr txBox="1">
            <a:spLocks/>
          </p:cNvSpPr>
          <p:nvPr/>
        </p:nvSpPr>
        <p:spPr>
          <a:xfrm>
            <a:off x="378522" y="76783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E4CCB87-49C5-6E48-F38C-7F189DA208A3}"/>
              </a:ext>
            </a:extLst>
          </p:cNvPr>
          <p:cNvCxnSpPr/>
          <p:nvPr/>
        </p:nvCxnSpPr>
        <p:spPr>
          <a:xfrm rot="5400000">
            <a:off x="203203" y="1043005"/>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1A1B827-5CCF-A8E5-4B9C-4168963C5B15}"/>
              </a:ext>
            </a:extLst>
          </p:cNvPr>
          <p:cNvSpPr txBox="1"/>
          <p:nvPr/>
        </p:nvSpPr>
        <p:spPr>
          <a:xfrm>
            <a:off x="378522" y="116849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Extracción</a:t>
            </a:r>
            <a:r>
              <a:rPr lang="en-US" sz="1600" b="1" dirty="0">
                <a:solidFill>
                  <a:schemeClr val="tx2"/>
                </a:solidFill>
                <a:latin typeface="Fira Sans Condensed Light" panose="020B0604020202020204" charset="0"/>
                <a:cs typeface="Times New Roman" panose="02020603050405020304" pitchFamily="18" charset="0"/>
              </a:rPr>
              <a:t> de Datos,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2.2”</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Ingresar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base de datos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correspondiente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Archivo “pais.csv”</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los siguientes filtros: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a:t>
            </a:r>
            <a:r>
              <a:rPr lang="es-ES" sz="1600" b="1" dirty="0">
                <a:solidFill>
                  <a:schemeClr val="tx2"/>
                </a:solidFill>
                <a:latin typeface="Fira Sans Condensed Light" panose="020B0604020202020204" charset="0"/>
                <a:cs typeface="Times New Roman" panose="02020603050405020304" pitchFamily="18" charset="0"/>
              </a:rPr>
              <a:t>Los registros de 5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host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name</a:t>
            </a:r>
            <a:r>
              <a:rPr lang="es-ES" sz="1600" b="1" dirty="0">
                <a:solidFill>
                  <a:schemeClr val="tx2"/>
                </a:solidFill>
                <a:latin typeface="Fira Sans Condensed Light" panose="020B0604020202020204" charset="0"/>
                <a:cs typeface="Times New Roman" panose="02020603050405020304" pitchFamily="18" charset="0"/>
              </a:rPr>
              <a:t>”  diferentes</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 </a:t>
            </a:r>
            <a:r>
              <a:rPr lang="es-ES" sz="1600" b="1" dirty="0">
                <a:solidFill>
                  <a:schemeClr val="tx2"/>
                </a:solidFill>
                <a:latin typeface="Fira Sans Condensed Light" panose="020B0604020202020204" charset="0"/>
                <a:cs typeface="Times New Roman" panose="02020603050405020304" pitchFamily="18" charset="0"/>
              </a:rPr>
              <a:t>Los registros de los host que se hallan unido a Airbnb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despues</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del año 2020</a:t>
            </a:r>
            <a:r>
              <a:rPr lang="es-E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 </a:t>
            </a:r>
            <a:r>
              <a:rPr lang="es-ES" sz="1600" b="1" dirty="0">
                <a:solidFill>
                  <a:schemeClr val="tx2"/>
                </a:solidFill>
                <a:latin typeface="Fira Sans Condensed Light" panose="020B0604020202020204" charset="0"/>
                <a:cs typeface="Times New Roman" panose="02020603050405020304" pitchFamily="18" charset="0"/>
              </a:rPr>
              <a:t>Los registros de los host que responden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más tardar en 1 día</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 </a:t>
            </a:r>
            <a:r>
              <a:rPr lang="es-ES" sz="1600" b="1" dirty="0">
                <a:solidFill>
                  <a:schemeClr val="tx2"/>
                </a:solidFill>
                <a:latin typeface="Fira Sans Condensed Light" panose="020B0604020202020204" charset="0"/>
                <a:cs typeface="Times New Roman" panose="02020603050405020304" pitchFamily="18" charset="0"/>
              </a:rPr>
              <a:t>Los registros de las filas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Múltiplos de 200… (400, 600, 800, etc.)</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 </a:t>
            </a:r>
            <a:r>
              <a:rPr lang="es-ES" sz="1600" b="1" dirty="0">
                <a:solidFill>
                  <a:schemeClr val="tx2"/>
                </a:solidFill>
                <a:latin typeface="Fira Sans Condensed Light" panose="020B0604020202020204" charset="0"/>
                <a:cs typeface="Times New Roman" panose="02020603050405020304" pitchFamily="18" charset="0"/>
              </a:rPr>
              <a:t>Los registros de los tipos de cuarto: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Entire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home”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Private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room</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 lo mucho cuenten con 4 camas</a:t>
            </a:r>
            <a:r>
              <a:rPr lang="es-ES" sz="1600" b="1" dirty="0">
                <a:solidFill>
                  <a:schemeClr val="tx2"/>
                </a:solidFill>
                <a:latin typeface="Fira Sans Condensed Light" panose="020B0604020202020204" charset="0"/>
                <a:cs typeface="Times New Roman" panose="02020603050405020304" pitchFamily="18" charset="0"/>
              </a:rPr>
              <a:t>” </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g) </a:t>
            </a:r>
            <a:r>
              <a:rPr lang="es-ES" sz="1600" b="1" dirty="0">
                <a:solidFill>
                  <a:schemeClr val="tx2"/>
                </a:solidFill>
                <a:latin typeface="Fira Sans Condensed Light" panose="020B0604020202020204" charset="0"/>
                <a:cs typeface="Times New Roman" panose="02020603050405020304" pitchFamily="18" charset="0"/>
              </a:rPr>
              <a:t>Los registros que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sean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superhost</a:t>
            </a:r>
            <a:r>
              <a:rPr lang="es-E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h) </a:t>
            </a:r>
            <a:r>
              <a:rPr lang="es-ES" sz="1600" b="1" dirty="0">
                <a:solidFill>
                  <a:schemeClr val="tx2"/>
                </a:solidFill>
                <a:latin typeface="Fira Sans Condensed Light" panose="020B0604020202020204" charset="0"/>
                <a:cs typeface="Times New Roman" panose="02020603050405020304" pitchFamily="18" charset="0"/>
              </a:rPr>
              <a:t>Los registros de las columnas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impares</a:t>
            </a:r>
            <a:r>
              <a:rPr lang="es-ES" sz="1600" b="1" dirty="0">
                <a:solidFill>
                  <a:schemeClr val="tx2"/>
                </a:solidFill>
                <a:latin typeface="Fira Sans Condensed Light" panose="020B0604020202020204" charset="0"/>
                <a:cs typeface="Times New Roman" panose="02020603050405020304" pitchFamily="18" charset="0"/>
              </a:rPr>
              <a:t>”</a:t>
            </a:r>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9DBD206E-5D7A-57DC-8D03-C2C705ECC1E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CF53BD39-BF0F-A1C1-DCD4-332B3FA61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63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C94A7997-2F1E-1407-C93D-0E7AD6C207F1}"/>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4EEC20BC-1FB1-B3AB-D35F-478F88B97A83}"/>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7B71352-2E90-0B88-6225-871F9A82C172}"/>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E407D344-2ED7-A7CF-4006-934741FBBA51}"/>
              </a:ext>
            </a:extLst>
          </p:cNvPr>
          <p:cNvSpPr txBox="1"/>
          <p:nvPr/>
        </p:nvSpPr>
        <p:spPr>
          <a:xfrm>
            <a:off x="378522" y="1323582"/>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filtro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 </a:t>
            </a:r>
            <a:r>
              <a:rPr lang="en-US" sz="1600" dirty="0">
                <a:solidFill>
                  <a:schemeClr val="tx2"/>
                </a:solidFill>
                <a:latin typeface="Fira Sans Condensed Light" panose="020B0604020202020204" charset="0"/>
                <a:cs typeface="Times New Roman" panose="02020603050405020304" pitchFamily="18" charset="0"/>
              </a:rPr>
              <a:t>con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nombre</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filtro</a:t>
            </a:r>
            <a:r>
              <a:rPr lang="en-US" sz="1600" dirty="0">
                <a:solidFill>
                  <a:schemeClr val="tx2"/>
                </a:solidFill>
                <a:latin typeface="Fira Sans Condensed Light" panose="020B0604020202020204" charset="0"/>
                <a:cs typeface="Times New Roman" panose="02020603050405020304" pitchFamily="18" charset="0"/>
              </a:rPr>
              <a:t> y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variables </a:t>
            </a:r>
            <a:r>
              <a:rPr lang="en-US" sz="1600" dirty="0" err="1">
                <a:solidFill>
                  <a:schemeClr val="tx2"/>
                </a:solidFill>
                <a:latin typeface="Fira Sans Condensed Light" panose="020B0604020202020204" charset="0"/>
                <a:cs typeface="Times New Roman" panose="02020603050405020304" pitchFamily="18" charset="0"/>
              </a:rPr>
              <a:t>filtradas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dentro</a:t>
            </a:r>
            <a:r>
              <a:rPr lang="en-US" sz="1600" dirty="0">
                <a:solidFill>
                  <a:schemeClr val="tx2"/>
                </a:solidFill>
                <a:latin typeface="Fira Sans Condensed Light" panose="020B0604020202020204" charset="0"/>
                <a:cs typeface="Times New Roman" panose="02020603050405020304" pitchFamily="18" charset="0"/>
              </a:rPr>
              <a:t> del script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Martes 26 de </a:t>
            </a:r>
            <a:r>
              <a:rPr lang="en-US" sz="1600" b="1" dirty="0" err="1">
                <a:solidFill>
                  <a:srgbClr val="FFFF00"/>
                </a:solidFill>
                <a:latin typeface="Fira Sans Condensed Light" panose="020B0604020202020204" charset="0"/>
                <a:cs typeface="Times New Roman" panose="02020603050405020304" pitchFamily="18" charset="0"/>
              </a:rPr>
              <a:t>agosto</a:t>
            </a:r>
            <a:r>
              <a:rPr lang="en-US" sz="1600" b="1" dirty="0">
                <a:solidFill>
                  <a:srgbClr val="FFFF00"/>
                </a:solidFill>
                <a:latin typeface="Fira Sans Condensed Light" panose="020B0604020202020204" charset="0"/>
                <a:cs typeface="Times New Roman" panose="02020603050405020304" pitchFamily="18" charset="0"/>
              </a:rPr>
              <a:t> del 2025, hora 23:59</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CA88E2DA-717D-B153-7EBD-911940F0793C}"/>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4D702B1-FBC1-9181-A6AE-F1CBEBEC2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23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34E4FE95-487B-F6E7-B961-92100D7D004E}"/>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BEBD0CCD-83FB-0403-AE73-E14D9EFCDA18}"/>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691EA877-6D84-9175-24EA-AB3488F9EEAA}"/>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-Valores Nulos</a:t>
            </a:r>
            <a:endParaRPr dirty="0"/>
          </a:p>
        </p:txBody>
      </p:sp>
      <p:sp>
        <p:nvSpPr>
          <p:cNvPr id="176" name="Google Shape;176;p30">
            <a:extLst>
              <a:ext uri="{FF2B5EF4-FFF2-40B4-BE49-F238E27FC236}">
                <a16:creationId xmlns:a16="http://schemas.microsoft.com/office/drawing/2014/main" id="{CF426345-2AAF-DDF8-D1A9-02158E008E83}"/>
              </a:ext>
            </a:extLst>
          </p:cNvPr>
          <p:cNvSpPr txBox="1">
            <a:spLocks noGrp="1"/>
          </p:cNvSpPr>
          <p:nvPr>
            <p:ph type="title" idx="2"/>
          </p:nvPr>
        </p:nvSpPr>
        <p:spPr>
          <a:xfrm>
            <a:off x="4849169" y="1001125"/>
            <a:ext cx="21297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a:extLst>
              <a:ext uri="{FF2B5EF4-FFF2-40B4-BE49-F238E27FC236}">
                <a16:creationId xmlns:a16="http://schemas.microsoft.com/office/drawing/2014/main" id="{DAAF4F2D-D293-F51C-B7F6-00327F1A9780}"/>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06A82DC2-F5D6-F7BF-15AC-C1FDA8585AB6}"/>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A87EFD68-EA33-E764-1651-FACC3C0C9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78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interrogación, o N/A, como un 0 o simplemente como una celda en blanco, pero en su mayoría nos lo encontramos representado como </a:t>
            </a:r>
            <a:r>
              <a:rPr lang="es-ES"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que se refiere a “no un número”</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3"/>
          <a:srcRect/>
          <a:stretch>
            <a:fillRect/>
          </a:stretch>
        </p:blipFill>
        <p:spPr bwMode="auto">
          <a:xfrm>
            <a:off x="382675" y="1557058"/>
            <a:ext cx="4842468" cy="3107742"/>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9769B7D3-4FC1-7E94-C3FF-D5FAD7035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3"/>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endParaRPr lang="es-ES" sz="1600" b="1" dirty="0">
              <a:solidFill>
                <a:schemeClr val="tx2"/>
              </a:solidFill>
              <a:latin typeface="Fira Sans Condensed Light" panose="020B0604020202020204" charset="0"/>
              <a:cs typeface="Times New Roman" panose="02020603050405020304" pitchFamily="18" charset="0"/>
            </a:endParaRPr>
          </a:p>
        </p:txBody>
      </p:sp>
      <p:pic>
        <p:nvPicPr>
          <p:cNvPr id="2" name="Picture 2" descr="Virtual Horizon BUAP">
            <a:extLst>
              <a:ext uri="{FF2B5EF4-FFF2-40B4-BE49-F238E27FC236}">
                <a16:creationId xmlns:a16="http://schemas.microsoft.com/office/drawing/2014/main" id="{D09577A5-BBE1-036C-F650-396D416FED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Valores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3.1”</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9410B92-B35C-CAEA-3CBE-F3F416079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Valores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37047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3.2”</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Gastos y costos 20-23.xslx</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 de cada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dataset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dataset.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6053757-30E1-F151-4AF4-43D29B226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05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59C4D6BD-3FCC-C1DA-4ACE-7F281441AE05}"/>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629C9A3C-BE90-EF60-F692-1AA99C12325E}"/>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3.3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73F5B6C-00AB-BB86-A730-E85DE2528BBE}"/>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4DA66C9-AAA6-FC45-5C2C-40D163F85189}"/>
              </a:ext>
            </a:extLst>
          </p:cNvPr>
          <p:cNvSpPr txBox="1"/>
          <p:nvPr/>
        </p:nvSpPr>
        <p:spPr>
          <a:xfrm>
            <a:off x="378522" y="137047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3.3”</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Pais.csv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 de cada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dataset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script </a:t>
            </a:r>
            <a:r>
              <a:rPr lang="en-US" sz="1600" dirty="0" err="1">
                <a:solidFill>
                  <a:schemeClr val="tx2"/>
                </a:solidFill>
                <a:latin typeface="Fira Sans Condensed Light" panose="020B0604020202020204" charset="0"/>
                <a:cs typeface="Times New Roman" panose="02020603050405020304" pitchFamily="18" charset="0"/>
              </a:rPr>
              <a:t>justificar</a:t>
            </a:r>
            <a:r>
              <a:rPr lang="en-US" sz="1600" dirty="0">
                <a:solidFill>
                  <a:schemeClr val="tx2"/>
                </a:solidFill>
                <a:latin typeface="Fira Sans Condensed Light" panose="020B0604020202020204" charset="0"/>
                <a:cs typeface="Times New Roman" panose="02020603050405020304" pitchFamily="18" charset="0"/>
              </a:rPr>
              <a:t> la </a:t>
            </a:r>
            <a:r>
              <a:rPr lang="en-US" sz="1600" dirty="0" err="1">
                <a:solidFill>
                  <a:schemeClr val="tx2"/>
                </a:solidFill>
                <a:latin typeface="Fira Sans Condensed Light" panose="020B0604020202020204" charset="0"/>
                <a:cs typeface="Times New Roman" panose="02020603050405020304" pitchFamily="18" charset="0"/>
              </a:rPr>
              <a:t>técnica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 sin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3EEC116F-6E66-5708-6B0E-059BE411E0C0}"/>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79DFAA0E-27E0-868A-D56F-C7F328B9D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181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970033"/>
            <a:ext cx="5967741" cy="138276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Conocer y aplicar el lenguaje de modelado </a:t>
            </a:r>
            <a:r>
              <a:rPr lang="es-ES" sz="1600" b="1" dirty="0">
                <a:solidFill>
                  <a:schemeClr val="accent4"/>
                </a:solidFill>
                <a:latin typeface="Fira Sans Condensed Light" panose="020B0604020202020204" charset="0"/>
                <a:cs typeface="Times New Roman" panose="02020603050405020304" pitchFamily="18" charset="0"/>
              </a:rPr>
              <a:t>unificado (UML), </a:t>
            </a:r>
            <a:r>
              <a:rPr lang="es-ES" sz="1600" dirty="0">
                <a:solidFill>
                  <a:schemeClr val="accent4"/>
                </a:solidFill>
                <a:latin typeface="Fira Sans Condensed Light" panose="020B0604020202020204" charset="0"/>
                <a:cs typeface="Times New Roman" panose="02020603050405020304" pitchFamily="18" charset="0"/>
              </a:rPr>
              <a:t>así como el objetivo principal del modelado de proceso de negocios, en el desarrollo de sistemas de información.</a:t>
            </a:r>
          </a:p>
        </p:txBody>
      </p:sp>
      <p:sp>
        <p:nvSpPr>
          <p:cNvPr id="34" name="Google Shape;1711;p42"/>
          <p:cNvSpPr txBox="1"/>
          <p:nvPr/>
        </p:nvSpPr>
        <p:spPr>
          <a:xfrm>
            <a:off x="2076925" y="1684270"/>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 principal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884583" y="1794008"/>
            <a:ext cx="958465" cy="914664"/>
          </a:xfrm>
          <a:prstGeom prst="rect">
            <a:avLst/>
          </a:prstGeom>
          <a:noFill/>
        </p:spPr>
      </p:pic>
      <p:sp>
        <p:nvSpPr>
          <p:cNvPr id="7"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3F9AE0A-7BDA-98DD-1D28-022CA11A9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Analizar, reflexionar y ejercer un juicio crítico para utilizar el </a:t>
            </a:r>
            <a:r>
              <a:rPr lang="es-ES" sz="1600" b="1" dirty="0">
                <a:solidFill>
                  <a:schemeClr val="accent4"/>
                </a:solidFill>
                <a:latin typeface="Fira Sans Condensed Light" panose="020B0604020202020204" charset="0"/>
                <a:cs typeface="Times New Roman" panose="02020603050405020304" pitchFamily="18" charset="0"/>
              </a:rPr>
              <a:t>modelado de sistemas con UML </a:t>
            </a:r>
            <a:r>
              <a:rPr lang="es-ES" sz="1600" dirty="0">
                <a:solidFill>
                  <a:schemeClr val="accent4"/>
                </a:solidFill>
                <a:latin typeface="Fira Sans Condensed Light" panose="020B0604020202020204" charset="0"/>
                <a:cs typeface="Times New Roman" panose="02020603050405020304" pitchFamily="18" charset="0"/>
              </a:rPr>
              <a:t>y el modelado de procesos de negocio.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p:cNvSpPr txBox="1"/>
          <p:nvPr/>
        </p:nvSpPr>
        <p:spPr>
          <a:xfrm>
            <a:off x="2005338" y="2826257"/>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Desarrollar competencias en el alumno para analizar las problemáticas sociales, ambientales y/o tecnológicas, proponiendo soluciones factibles, aplicando procesos cognitivos, como: comprensión, análisis y síntesis, clasificación, diseño, creación, </a:t>
            </a:r>
            <a:r>
              <a:rPr lang="es-ES" sz="1600" b="1" dirty="0">
                <a:solidFill>
                  <a:schemeClr val="accent4"/>
                </a:solidFill>
                <a:latin typeface="Fira Sans Condensed Light" panose="020B0604020202020204" charset="0"/>
                <a:cs typeface="Times New Roman" panose="02020603050405020304" pitchFamily="18" charset="0"/>
              </a:rPr>
              <a:t>evaluación y toma de decisiones. </a:t>
            </a:r>
            <a:r>
              <a:rPr lang="es-ES" sz="1600" dirty="0">
                <a:solidFill>
                  <a:schemeClr val="accent4"/>
                </a:solidFill>
                <a:latin typeface="Fira Sans Condensed Light" panose="020B0604020202020204" charset="0"/>
                <a:cs typeface="Times New Roman" panose="02020603050405020304" pitchFamily="18" charset="0"/>
              </a:rPr>
              <a:t>Desarrollo de pensamiento creativo para plantear las soluciones del problema y el pensamiento crítico para identificar la mejor propuesta.</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p:cNvPicPr>
            <a:picLocks noChangeAspect="1" noChangeArrowheads="1"/>
          </p:cNvPicPr>
          <p:nvPr/>
        </p:nvPicPr>
        <p:blipFill>
          <a:blip r:embed="rId3"/>
          <a:srcRect b="4570"/>
          <a:stretch>
            <a:fillRect/>
          </a:stretch>
        </p:blipFill>
        <p:spPr bwMode="auto">
          <a:xfrm>
            <a:off x="1302027" y="3003191"/>
            <a:ext cx="557213" cy="531749"/>
          </a:xfrm>
          <a:prstGeom prst="rect">
            <a:avLst/>
          </a:prstGeom>
          <a:noFill/>
        </p:spPr>
      </p:pic>
      <p:sp>
        <p:nvSpPr>
          <p:cNvPr id="12"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A94EDA56-FDA6-FD74-325A-0839A06DC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9D42BAD0-7B8B-453C-0D32-F4743504AF4F}"/>
            </a:ext>
          </a:extLst>
        </p:cNvPr>
        <p:cNvGrpSpPr/>
        <p:nvPr/>
      </p:nvGrpSpPr>
      <p:grpSpPr>
        <a:xfrm>
          <a:off x="0" y="0"/>
          <a:ext cx="0" cy="0"/>
          <a:chOff x="0" y="0"/>
          <a:chExt cx="0" cy="0"/>
        </a:xfrm>
      </p:grpSpPr>
      <p:sp>
        <p:nvSpPr>
          <p:cNvPr id="11" name="Google Shape;1603;p42">
            <a:extLst>
              <a:ext uri="{FF2B5EF4-FFF2-40B4-BE49-F238E27FC236}">
                <a16:creationId xmlns:a16="http://schemas.microsoft.com/office/drawing/2014/main" id="{61769236-1CD0-4ECA-10BA-A4453D1FD59D}"/>
              </a:ext>
            </a:extLst>
          </p:cNvPr>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Aporta los elementos diferenciadores en el desarrollo de las </a:t>
            </a:r>
            <a:r>
              <a:rPr lang="es-ES" sz="1600" b="1" dirty="0">
                <a:solidFill>
                  <a:schemeClr val="accent4"/>
                </a:solidFill>
                <a:latin typeface="Fira Sans Condensed Light" panose="020B0604020202020204" charset="0"/>
                <a:cs typeface="Times New Roman" panose="02020603050405020304" pitchFamily="18" charset="0"/>
              </a:rPr>
              <a:t>aplicaciones orientadas a servicios</a:t>
            </a:r>
            <a:r>
              <a:rPr lang="es-ES" sz="1600" dirty="0">
                <a:solidFill>
                  <a:schemeClr val="accent4"/>
                </a:solidFill>
                <a:latin typeface="Fira Sans Condensed Light" panose="020B0604020202020204" charset="0"/>
                <a:cs typeface="Times New Roman" panose="02020603050405020304" pitchFamily="18" charset="0"/>
              </a:rPr>
              <a:t>, lo que contribuya a una mayor competitividad en el desarrollo de software moderno.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a:extLst>
              <a:ext uri="{FF2B5EF4-FFF2-40B4-BE49-F238E27FC236}">
                <a16:creationId xmlns:a16="http://schemas.microsoft.com/office/drawing/2014/main" id="{105665DB-FB3D-6A69-37B9-59E5DCF95D19}"/>
              </a:ext>
            </a:extLst>
          </p:cNvPr>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a:extLst>
              <a:ext uri="{FF2B5EF4-FFF2-40B4-BE49-F238E27FC236}">
                <a16:creationId xmlns:a16="http://schemas.microsoft.com/office/drawing/2014/main" id="{C547EED7-FFF7-9700-B7A3-D19F941F44E3}"/>
              </a:ext>
            </a:extLst>
          </p:cNvPr>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12" name="Google Shape;136;p27">
            <a:extLst>
              <a:ext uri="{FF2B5EF4-FFF2-40B4-BE49-F238E27FC236}">
                <a16:creationId xmlns:a16="http://schemas.microsoft.com/office/drawing/2014/main" id="{CACEFCFE-5013-00B3-C73B-DF9BD2F6B601}"/>
              </a:ext>
            </a:extLst>
          </p:cNvPr>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525580C-E3F3-69D0-282B-92804B398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9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23CE4255-4DEC-7AD0-6B12-6CFBB78006CD}"/>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DFF6D4BB-9DD1-7075-FE39-653F85A2052D}"/>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CDE08601-13A7-E962-8F43-DCC13A0B832C}"/>
              </a:ext>
            </a:extLst>
          </p:cNvPr>
          <p:cNvSpPr txBox="1">
            <a:spLocks noGrp="1"/>
          </p:cNvSpPr>
          <p:nvPr>
            <p:ph type="subTitle" idx="1"/>
          </p:nvPr>
        </p:nvSpPr>
        <p:spPr>
          <a:xfrm>
            <a:off x="4917749" y="3290549"/>
            <a:ext cx="3703425" cy="1091779"/>
          </a:xfrm>
          <a:prstGeom prst="rect">
            <a:avLst/>
          </a:prstGeom>
        </p:spPr>
        <p:txBody>
          <a:bodyPr spcFirstLastPara="1" wrap="square" lIns="91425" tIns="91425" rIns="91425" bIns="91425" anchor="t" anchorCtr="0">
            <a:noAutofit/>
          </a:bodyPr>
          <a:lstStyle/>
          <a:p>
            <a:pPr marL="146050" indent="0">
              <a:buSzPts val="1300"/>
            </a:pPr>
            <a:r>
              <a:rPr lang="es-ES" dirty="0"/>
              <a:t>-Situación Problema</a:t>
            </a:r>
          </a:p>
          <a:p>
            <a:pPr marL="146050" lvl="0" indent="0">
              <a:buSzPts val="1300"/>
            </a:pPr>
            <a:r>
              <a:rPr lang="es-ES" dirty="0"/>
              <a:t>-Extracción de datos</a:t>
            </a:r>
          </a:p>
        </p:txBody>
      </p:sp>
      <p:sp>
        <p:nvSpPr>
          <p:cNvPr id="176" name="Google Shape;176;p30">
            <a:extLst>
              <a:ext uri="{FF2B5EF4-FFF2-40B4-BE49-F238E27FC236}">
                <a16:creationId xmlns:a16="http://schemas.microsoft.com/office/drawing/2014/main" id="{60156F27-F955-D61D-B7FC-8719E499CE69}"/>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a:extLst>
              <a:ext uri="{FF2B5EF4-FFF2-40B4-BE49-F238E27FC236}">
                <a16:creationId xmlns:a16="http://schemas.microsoft.com/office/drawing/2014/main" id="{B3EA75AA-4F91-0794-7AC6-DD23996B55AD}"/>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F88AD131-B24C-0697-E9ED-C3F1E4B7FC7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74791F9-E5C8-716E-66E7-A41570F7F7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532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1026" name="Picture 2" descr="Filtrar datos—ArcGIS Insights | Documentación">
            <a:extLst>
              <a:ext uri="{FF2B5EF4-FFF2-40B4-BE49-F238E27FC236}">
                <a16:creationId xmlns:a16="http://schemas.microsoft.com/office/drawing/2014/main" id="{EBC3BAFE-71F7-6DE9-DB49-A91BDF4A2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41" y="2770696"/>
            <a:ext cx="2876550" cy="2295525"/>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cxnSp>
        <p:nvCxnSpPr>
          <p:cNvPr id="8" name="7 Conector recto de flecha"/>
          <p:cNvCxnSpPr>
            <a:cxnSpLocks/>
          </p:cNvCxnSpPr>
          <p:nvPr/>
        </p:nvCxnSpPr>
        <p:spPr>
          <a:xfrm>
            <a:off x="2444486" y="4074366"/>
            <a:ext cx="1453662" cy="48362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8D9680CD-3CD3-D4D1-4DB8-2970914D4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Dataset filters">
            <a:extLst>
              <a:ext uri="{FF2B5EF4-FFF2-40B4-BE49-F238E27FC236}">
                <a16:creationId xmlns:a16="http://schemas.microsoft.com/office/drawing/2014/main" id="{C28334A7-4213-BBD8-7767-4CA3CEB8C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12" b="57248"/>
          <a:stretch/>
        </p:blipFill>
        <p:spPr bwMode="auto">
          <a:xfrm>
            <a:off x="393701" y="3045207"/>
            <a:ext cx="2293937" cy="13959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filters">
            <a:extLst>
              <a:ext uri="{FF2B5EF4-FFF2-40B4-BE49-F238E27FC236}">
                <a16:creationId xmlns:a16="http://schemas.microsoft.com/office/drawing/2014/main" id="{76106C82-538F-D931-184B-EB99135684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 t="44078" r="2112" b="23533"/>
          <a:stretch/>
        </p:blipFill>
        <p:spPr bwMode="auto">
          <a:xfrm>
            <a:off x="3406127" y="2944536"/>
            <a:ext cx="2211905" cy="1665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set filters">
            <a:extLst>
              <a:ext uri="{FF2B5EF4-FFF2-40B4-BE49-F238E27FC236}">
                <a16:creationId xmlns:a16="http://schemas.microsoft.com/office/drawing/2014/main" id="{14AA7B78-6B57-55CC-42DC-D7BDB459B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 t="76389" r="3798" b="678"/>
          <a:stretch/>
        </p:blipFill>
        <p:spPr bwMode="auto">
          <a:xfrm>
            <a:off x="6336522" y="3153403"/>
            <a:ext cx="2211905" cy="1179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Virtual Horizon BUAP">
            <a:extLst>
              <a:ext uri="{FF2B5EF4-FFF2-40B4-BE49-F238E27FC236}">
                <a16:creationId xmlns:a16="http://schemas.microsoft.com/office/drawing/2014/main" id="{E65AEA04-AD3C-B72D-2F7E-9300B47CC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10829"/>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8755</TotalTime>
  <Words>1479</Words>
  <Application>Microsoft Office PowerPoint</Application>
  <PresentationFormat>Presentación en pantalla (16:9)</PresentationFormat>
  <Paragraphs>223</Paragraphs>
  <Slides>19</Slides>
  <Notes>19</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19</vt:i4>
      </vt:variant>
    </vt:vector>
  </HeadingPairs>
  <TitlesOfParts>
    <vt:vector size="25" baseType="lpstr">
      <vt:lpstr>Arial</vt:lpstr>
      <vt:lpstr>Anton</vt:lpstr>
      <vt:lpstr>Fira Sans Condensed Light</vt:lpstr>
      <vt:lpstr>Rajdhani</vt:lpstr>
      <vt:lpstr>Advent Pro Light</vt:lpstr>
      <vt:lpstr>Ai Tech Agency by Slidesgo</vt:lpstr>
      <vt:lpstr>Presentación de PowerPoint</vt:lpstr>
      <vt:lpstr>Bienvenida</vt:lpstr>
      <vt:lpstr>Presentación de PowerPoint</vt:lpstr>
      <vt:lpstr>Presentación de PowerPoint</vt:lpstr>
      <vt:lpstr>Presentación de PowerPoint</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265</cp:revision>
  <dcterms:modified xsi:type="dcterms:W3CDTF">2025-09-04T20:01:19Z</dcterms:modified>
</cp:coreProperties>
</file>