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0"/>
  </p:notesMasterIdLst>
  <p:sldIdLst>
    <p:sldId id="256" r:id="rId2"/>
    <p:sldId id="357" r:id="rId3"/>
    <p:sldId id="358" r:id="rId4"/>
    <p:sldId id="390" r:id="rId5"/>
    <p:sldId id="440" r:id="rId6"/>
    <p:sldId id="441" r:id="rId7"/>
    <p:sldId id="439" r:id="rId8"/>
    <p:sldId id="442" r:id="rId9"/>
    <p:sldId id="443" r:id="rId10"/>
    <p:sldId id="444" r:id="rId11"/>
    <p:sldId id="401" r:id="rId12"/>
    <p:sldId id="445" r:id="rId13"/>
    <p:sldId id="364" r:id="rId14"/>
    <p:sldId id="426" r:id="rId15"/>
    <p:sldId id="400" r:id="rId16"/>
    <p:sldId id="446" r:id="rId17"/>
    <p:sldId id="447" r:id="rId18"/>
    <p:sldId id="280" r:id="rId19"/>
  </p:sldIdLst>
  <p:sldSz cx="9144000" cy="5143500" type="screen16x9"/>
  <p:notesSz cx="6858000" cy="9144000"/>
  <p:embeddedFontLst>
    <p:embeddedFont>
      <p:font typeface="Advent Pro Light" panose="020B0604020202020204" charset="0"/>
      <p:regular r:id="rId21"/>
      <p:bold r:id="rId22"/>
    </p:embeddedFont>
    <p:embeddedFont>
      <p:font typeface="Anton" pitchFamily="2" charset="0"/>
      <p:regular r:id="rId23"/>
    </p:embeddedFont>
    <p:embeddedFont>
      <p:font typeface="Fira Sans Condensed Light" panose="020B0403050000020004" pitchFamily="34" charset="0"/>
      <p:regular r:id="rId24"/>
      <p:bold r:id="rId25"/>
      <p:italic r:id="rId26"/>
      <p:boldItalic r:id="rId27"/>
    </p:embeddedFont>
    <p:embeddedFont>
      <p:font typeface="Rajdhani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749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1732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760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287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660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0938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219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20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920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834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4070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192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573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ITIS257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Modelos de Desarrollo WEB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                      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23 de Enero del 2023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1026" name="Picture 2" descr="Virtual Horizon BUAP">
            <a:extLst>
              <a:ext uri="{FF2B5EF4-FFF2-40B4-BE49-F238E27FC236}">
                <a16:creationId xmlns:a16="http://schemas.microsoft.com/office/drawing/2014/main" id="{171633F6-0612-2C83-AC54-6A799E30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53"/>
            <a:ext cx="3597147" cy="18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FUNCIÓN FILTER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EB5F02AB-62FA-429D-6B4E-E01D2AE44351}"/>
              </a:ext>
            </a:extLst>
          </p:cNvPr>
          <p:cNvSpPr txBox="1">
            <a:spLocks/>
          </p:cNvSpPr>
          <p:nvPr/>
        </p:nvSpPr>
        <p:spPr>
          <a:xfrm>
            <a:off x="1865304" y="1464984"/>
            <a:ext cx="6189180" cy="37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Filtro por QUERY:</a:t>
            </a:r>
          </a:p>
          <a:p>
            <a:pPr marL="152400" indent="0">
              <a:buNone/>
            </a:pPr>
            <a:endParaRPr lang="es-ES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	</a:t>
            </a:r>
            <a:endParaRPr lang="es-ES" sz="14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011742-B851-9B40-16F6-AE9A9CC55D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358" t="11938" r="11915" b="47577"/>
          <a:stretch/>
        </p:blipFill>
        <p:spPr>
          <a:xfrm>
            <a:off x="105820" y="1731419"/>
            <a:ext cx="8932360" cy="295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4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522305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CRUD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What is CRUD? Definition, Meaning &amp; Operations ⚙️">
            <a:extLst>
              <a:ext uri="{FF2B5EF4-FFF2-40B4-BE49-F238E27FC236}">
                <a16:creationId xmlns:a16="http://schemas.microsoft.com/office/drawing/2014/main" id="{14C3B0FC-C718-9229-FBF0-4C8010221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354" y="1404020"/>
            <a:ext cx="5522056" cy="331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14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Función APPEND ()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9B5B8BD1-C011-CD67-4128-0C60F9513298}"/>
              </a:ext>
            </a:extLst>
          </p:cNvPr>
          <p:cNvSpPr txBox="1">
            <a:spLocks/>
          </p:cNvSpPr>
          <p:nvPr/>
        </p:nvSpPr>
        <p:spPr>
          <a:xfrm>
            <a:off x="1502692" y="1603800"/>
            <a:ext cx="6724770" cy="147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¿Qué hace la función APPEND ()?</a:t>
            </a:r>
          </a:p>
          <a:p>
            <a:pPr marL="152400" indent="0">
              <a:buNone/>
            </a:pPr>
            <a:r>
              <a:rPr lang="es-ES" sz="1800" b="1" dirty="0" err="1">
                <a:solidFill>
                  <a:schemeClr val="tx2"/>
                </a:solidFill>
              </a:rPr>
              <a:t>append</a:t>
            </a:r>
            <a:r>
              <a:rPr lang="es-ES" sz="1800" b="1" dirty="0">
                <a:solidFill>
                  <a:schemeClr val="tx2"/>
                </a:solidFill>
              </a:rPr>
              <a:t>() agrega el elemento completo al final de la lista. Si el elemento es una secuencia como una lista, una tupla o un diccionario, la secuencia completa será añadida como un elemento de la lista.	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381725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BACKEND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 CRUD (</a:t>
            </a:r>
            <a:r>
              <a:rPr lang="es-ES" dirty="0" err="1"/>
              <a:t>Put</a:t>
            </a:r>
            <a:r>
              <a:rPr lang="es-ES" dirty="0"/>
              <a:t> y </a:t>
            </a:r>
            <a:r>
              <a:rPr lang="es-ES" dirty="0" err="1"/>
              <a:t>Delete</a:t>
            </a:r>
            <a:r>
              <a:rPr lang="es-ES" dirty="0"/>
              <a:t>)</a:t>
            </a:r>
          </a:p>
          <a:p>
            <a:pPr marL="146050" lvl="0" indent="0">
              <a:buSzPts val="1300"/>
            </a:pPr>
            <a:r>
              <a:rPr lang="es-ES" dirty="0"/>
              <a:t> - Api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489796B-5FA5-6D9A-2D48-0393C0B1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 para interactuar con Backend (Cliente API)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asic CRUD Operations - DEV Community 👩‍💻👨‍💻">
            <a:extLst>
              <a:ext uri="{FF2B5EF4-FFF2-40B4-BE49-F238E27FC236}">
                <a16:creationId xmlns:a16="http://schemas.microsoft.com/office/drawing/2014/main" id="{3A169871-74F9-612F-AEC9-7B3F886D8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84" y="1767525"/>
            <a:ext cx="4226846" cy="29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2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522305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FastAPI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601FF45C-725D-C894-1F56-3BB4DE9D87B8}"/>
              </a:ext>
            </a:extLst>
          </p:cNvPr>
          <p:cNvSpPr txBox="1">
            <a:spLocks/>
          </p:cNvSpPr>
          <p:nvPr/>
        </p:nvSpPr>
        <p:spPr>
          <a:xfrm>
            <a:off x="1860299" y="1603800"/>
            <a:ext cx="3352797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tx2"/>
                </a:solidFill>
              </a:rPr>
              <a:t>Es hora de programar…</a:t>
            </a:r>
          </a:p>
          <a:p>
            <a:pPr marL="152400" indent="0">
              <a:buNone/>
            </a:pPr>
            <a:endParaRPr lang="es-ES" sz="1400" b="1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400" b="1" dirty="0"/>
          </a:p>
        </p:txBody>
      </p:sp>
      <p:pic>
        <p:nvPicPr>
          <p:cNvPr id="8200" name="Picture 8" descr="El futuro de los programadores en la industria 4.0 | Blogs U. Continental">
            <a:extLst>
              <a:ext uri="{FF2B5EF4-FFF2-40B4-BE49-F238E27FC236}">
                <a16:creationId xmlns:a16="http://schemas.microsoft.com/office/drawing/2014/main" id="{4F7021F4-88FD-BF49-A0C4-D821A981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94" y="2032424"/>
            <a:ext cx="5138418" cy="28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17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522305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2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601FF45C-725D-C894-1F56-3BB4DE9D87B8}"/>
              </a:ext>
            </a:extLst>
          </p:cNvPr>
          <p:cNvSpPr txBox="1">
            <a:spLocks/>
          </p:cNvSpPr>
          <p:nvPr/>
        </p:nvSpPr>
        <p:spPr>
          <a:xfrm>
            <a:off x="4861261" y="1146039"/>
            <a:ext cx="3352797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tx2"/>
                </a:solidFill>
              </a:rPr>
              <a:t>Es hora de programar…</a:t>
            </a:r>
          </a:p>
          <a:p>
            <a:pPr marL="152400" indent="0">
              <a:buNone/>
            </a:pPr>
            <a:endParaRPr lang="es-ES" sz="1400" b="1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76725D-47B9-6E90-8DD7-2DF0E78F2F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23" t="31172" r="27564" b="11022"/>
          <a:stretch/>
        </p:blipFill>
        <p:spPr>
          <a:xfrm>
            <a:off x="1097335" y="1583257"/>
            <a:ext cx="6704850" cy="30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7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5113291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2 (API con CRUD)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34C0FFBE-EC30-69D8-A4B0-2C91F147A0C0}"/>
              </a:ext>
            </a:extLst>
          </p:cNvPr>
          <p:cNvSpPr txBox="1"/>
          <p:nvPr/>
        </p:nvSpPr>
        <p:spPr>
          <a:xfrm>
            <a:off x="711055" y="1399252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nuevo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CRUD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Titanic.csv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 lista de usuarios con los primeros 25 registros del archivo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Titanic.csv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función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poder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consultar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dicha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lista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25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acciones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registros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utilizando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funciones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Post, Put y Delete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obtén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lista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final</a:t>
            </a:r>
          </a:p>
          <a:p>
            <a:pPr algn="just"/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ç </a:t>
            </a: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6.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Obtén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documentación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API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agregala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7.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Enviar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alfredo.garcias@alumno.buap.mx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02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Alfredo.garcias@alumno.buap.mx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Contacto:2224237171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4578" name="Picture 2" descr="Qué es un Modelo de Analítica de Datos? - North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235" y="1749286"/>
            <a:ext cx="3965646" cy="1928191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91F1C88C-6A24-28C0-4CBA-C67E35BC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699846"/>
            <a:ext cx="0" cy="203981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594711" y="1716157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“Los datos se están convirtiendo en la nueva materia prima de los negocios.”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–Craig </a:t>
            </a:r>
            <a:r>
              <a:rPr lang="es-ES" dirty="0" err="1"/>
              <a:t>Mundie</a:t>
            </a:r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dirty="0"/>
              <a:t> </a:t>
            </a:r>
            <a:r>
              <a:rPr lang="es-ES" b="1" dirty="0"/>
              <a:t>“La interfaz de usuario es como un chiste: si tienes que explicarla, entonces no es tan buena.”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–Martín </a:t>
            </a:r>
            <a:r>
              <a:rPr lang="es-ES" dirty="0" err="1"/>
              <a:t>LeBlanc</a:t>
            </a:r>
            <a:endParaRPr lang="es-ES" dirty="0"/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26626" name="Picture 2" descr="Reconocer los diferentes tipos de datos, indispensable en la era del Big 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872" y="1396958"/>
            <a:ext cx="3805398" cy="2757599"/>
          </a:xfrm>
          <a:prstGeom prst="rect">
            <a:avLst/>
          </a:prstGeom>
          <a:noFill/>
        </p:spPr>
      </p:pic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D65EA074-15B0-6137-A4BF-F0353DE8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-Repaso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489796B-5FA5-6D9A-2D48-0393C0B1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7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FUNCIÓN FILTER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EB5F02AB-62FA-429D-6B4E-E01D2AE44351}"/>
              </a:ext>
            </a:extLst>
          </p:cNvPr>
          <p:cNvSpPr txBox="1">
            <a:spLocks/>
          </p:cNvSpPr>
          <p:nvPr/>
        </p:nvSpPr>
        <p:spPr>
          <a:xfrm>
            <a:off x="1865304" y="1347649"/>
            <a:ext cx="6189180" cy="37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Creación de Lista en formato JSON MANUAL:</a:t>
            </a:r>
          </a:p>
          <a:p>
            <a:pPr marL="152400" indent="0">
              <a:buNone/>
            </a:pPr>
            <a:endParaRPr lang="es-ES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	</a:t>
            </a:r>
            <a:endParaRPr lang="es-ES" sz="1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1CD9FB-23FE-3474-D855-E22C197590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170" t="22073" r="19102" b="23862"/>
          <a:stretch/>
        </p:blipFill>
        <p:spPr>
          <a:xfrm>
            <a:off x="1478464" y="1491783"/>
            <a:ext cx="6187072" cy="331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0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FUNCIÓN FILTER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EB5F02AB-62FA-429D-6B4E-E01D2AE44351}"/>
              </a:ext>
            </a:extLst>
          </p:cNvPr>
          <p:cNvSpPr txBox="1">
            <a:spLocks/>
          </p:cNvSpPr>
          <p:nvPr/>
        </p:nvSpPr>
        <p:spPr>
          <a:xfrm>
            <a:off x="1865303" y="1347649"/>
            <a:ext cx="6807489" cy="37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Creación de Lista con estructura de tipado de la clase </a:t>
            </a:r>
            <a:r>
              <a:rPr lang="es-E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BaseModel</a:t>
            </a:r>
            <a:r>
              <a:rPr lang="es-E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152400" indent="0">
              <a:buNone/>
            </a:pPr>
            <a:endParaRPr lang="es-ES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	</a:t>
            </a:r>
            <a:endParaRPr lang="es-ES" sz="14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1D4DF3-0D66-BE73-46A9-E9EB14C63E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102" t="28502" r="13077" b="24090"/>
          <a:stretch/>
        </p:blipFill>
        <p:spPr>
          <a:xfrm>
            <a:off x="853238" y="1595457"/>
            <a:ext cx="7437524" cy="315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9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FUNCIÓN FILTER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EB5F02AB-62FA-429D-6B4E-E01D2AE44351}"/>
              </a:ext>
            </a:extLst>
          </p:cNvPr>
          <p:cNvSpPr txBox="1">
            <a:spLocks/>
          </p:cNvSpPr>
          <p:nvPr/>
        </p:nvSpPr>
        <p:spPr>
          <a:xfrm>
            <a:off x="1865304" y="1464984"/>
            <a:ext cx="6189180" cy="37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Filtro por PATH:</a:t>
            </a:r>
          </a:p>
          <a:p>
            <a:pPr marL="152400" indent="0">
              <a:buNone/>
            </a:pPr>
            <a:endParaRPr lang="es-ES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	</a:t>
            </a:r>
            <a:endParaRPr lang="es-ES" sz="1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0EB066-730D-C4E6-D938-1FE5B1A625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18" t="35801" r="15769" b="29082"/>
          <a:stretch/>
        </p:blipFill>
        <p:spPr>
          <a:xfrm>
            <a:off x="302741" y="1795366"/>
            <a:ext cx="8538517" cy="278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5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FUNCIÓN FILTER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EB5F02AB-62FA-429D-6B4E-E01D2AE44351}"/>
              </a:ext>
            </a:extLst>
          </p:cNvPr>
          <p:cNvSpPr txBox="1">
            <a:spLocks/>
          </p:cNvSpPr>
          <p:nvPr/>
        </p:nvSpPr>
        <p:spPr>
          <a:xfrm>
            <a:off x="1865304" y="1464984"/>
            <a:ext cx="6189180" cy="37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Filtro por PATH:</a:t>
            </a:r>
          </a:p>
          <a:p>
            <a:pPr marL="152400" indent="0">
              <a:buNone/>
            </a:pPr>
            <a:endParaRPr lang="es-ES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	</a:t>
            </a:r>
            <a:endParaRPr lang="es-ES" sz="14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91874A-7D38-2A53-1952-DE544292D6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399" t="11939" r="11915" b="47805"/>
          <a:stretch/>
        </p:blipFill>
        <p:spPr>
          <a:xfrm>
            <a:off x="439945" y="1765087"/>
            <a:ext cx="8264110" cy="276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5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FUNCIÓN FILTER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EB5F02AB-62FA-429D-6B4E-E01D2AE44351}"/>
              </a:ext>
            </a:extLst>
          </p:cNvPr>
          <p:cNvSpPr txBox="1">
            <a:spLocks/>
          </p:cNvSpPr>
          <p:nvPr/>
        </p:nvSpPr>
        <p:spPr>
          <a:xfrm>
            <a:off x="1865304" y="1464984"/>
            <a:ext cx="6189180" cy="37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Filtro por QUERY:</a:t>
            </a:r>
          </a:p>
          <a:p>
            <a:pPr marL="152400" indent="0">
              <a:buNone/>
            </a:pPr>
            <a:endParaRPr lang="es-ES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	</a:t>
            </a:r>
            <a:endParaRPr lang="es-ES" sz="1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95AC3CF-F2AA-FA30-D07D-2A01471BD0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231" t="26199" r="13846" b="26598"/>
          <a:stretch/>
        </p:blipFill>
        <p:spPr>
          <a:xfrm>
            <a:off x="949204" y="1650920"/>
            <a:ext cx="7245592" cy="310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14282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15198</TotalTime>
  <Words>498</Words>
  <Application>Microsoft Office PowerPoint</Application>
  <PresentationFormat>Presentación en pantalla (16:9)</PresentationFormat>
  <Paragraphs>138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Fira Sans Condensed Light</vt:lpstr>
      <vt:lpstr>Rajdhani</vt:lpstr>
      <vt:lpstr>Anton</vt:lpstr>
      <vt:lpstr>Arial</vt:lpstr>
      <vt:lpstr>Advent Pro Light</vt:lpstr>
      <vt:lpstr>Ai Tech Agency by Slidesgo</vt:lpstr>
      <vt:lpstr>Presentación de PowerPoint</vt:lpstr>
      <vt:lpstr>Bienvenida</vt:lpstr>
      <vt:lpstr>Presentación de PowerPoint</vt:lpstr>
      <vt:lpstr>Clase Anterior</vt:lpstr>
      <vt:lpstr>FUNCIÓN FILTER</vt:lpstr>
      <vt:lpstr>FUNCIÓN FILTER</vt:lpstr>
      <vt:lpstr>FUNCIÓN FILTER</vt:lpstr>
      <vt:lpstr>FUNCIÓN FILTER</vt:lpstr>
      <vt:lpstr>FUNCIÓN FILTER</vt:lpstr>
      <vt:lpstr>FUNCIÓN FILTER</vt:lpstr>
      <vt:lpstr>CRUD</vt:lpstr>
      <vt:lpstr>Función APPEND ()</vt:lpstr>
      <vt:lpstr>BACKEND</vt:lpstr>
      <vt:lpstr>Métodos para interactuar con Backend (Cliente API)</vt:lpstr>
      <vt:lpstr>FastAPI</vt:lpstr>
      <vt:lpstr>Actividad 2</vt:lpstr>
      <vt:lpstr>Actividad 2 (API con CRUD)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García Suárez</cp:lastModifiedBy>
  <cp:revision>260</cp:revision>
  <dcterms:modified xsi:type="dcterms:W3CDTF">2023-01-23T19:44:05Z</dcterms:modified>
</cp:coreProperties>
</file>