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5"/>
  </p:notesMasterIdLst>
  <p:sldIdLst>
    <p:sldId id="256" r:id="rId2"/>
    <p:sldId id="357" r:id="rId3"/>
    <p:sldId id="358" r:id="rId4"/>
    <p:sldId id="390" r:id="rId5"/>
    <p:sldId id="413" r:id="rId6"/>
    <p:sldId id="416" r:id="rId7"/>
    <p:sldId id="414" r:id="rId8"/>
    <p:sldId id="417" r:id="rId9"/>
    <p:sldId id="418" r:id="rId10"/>
    <p:sldId id="415" r:id="rId11"/>
    <p:sldId id="419" r:id="rId12"/>
    <p:sldId id="420" r:id="rId13"/>
    <p:sldId id="421" r:id="rId14"/>
    <p:sldId id="422" r:id="rId15"/>
    <p:sldId id="423" r:id="rId16"/>
    <p:sldId id="424" r:id="rId17"/>
    <p:sldId id="425" r:id="rId18"/>
    <p:sldId id="426" r:id="rId19"/>
    <p:sldId id="427" r:id="rId20"/>
    <p:sldId id="429" r:id="rId21"/>
    <p:sldId id="428" r:id="rId22"/>
    <p:sldId id="364" r:id="rId23"/>
    <p:sldId id="430" r:id="rId24"/>
    <p:sldId id="431" r:id="rId25"/>
    <p:sldId id="432" r:id="rId26"/>
    <p:sldId id="433" r:id="rId27"/>
    <p:sldId id="434" r:id="rId28"/>
    <p:sldId id="435" r:id="rId29"/>
    <p:sldId id="436" r:id="rId30"/>
    <p:sldId id="437" r:id="rId31"/>
    <p:sldId id="438" r:id="rId32"/>
    <p:sldId id="400" r:id="rId33"/>
    <p:sldId id="280" r:id="rId34"/>
  </p:sldIdLst>
  <p:sldSz cx="9144000" cy="5143500" type="screen16x9"/>
  <p:notesSz cx="6858000" cy="9144000"/>
  <p:embeddedFontLst>
    <p:embeddedFont>
      <p:font typeface="Advent Pro Light" panose="020B0604020202020204" charset="0"/>
      <p:regular r:id="rId36"/>
      <p:bold r:id="rId37"/>
    </p:embeddedFont>
    <p:embeddedFont>
      <p:font typeface="Anton" pitchFamily="2" charset="0"/>
      <p:regular r:id="rId38"/>
    </p:embeddedFont>
    <p:embeddedFont>
      <p:font typeface="Fira Sans Condensed Light" panose="020B0403050000020004" pitchFamily="34" charset="0"/>
      <p:regular r:id="rId39"/>
      <p:bold r:id="rId40"/>
      <p:italic r:id="rId41"/>
      <p:boldItalic r:id="rId42"/>
    </p:embeddedFont>
    <p:embeddedFont>
      <p:font typeface="Rajdhani"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344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286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8944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8411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8591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7265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5706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270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8287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65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17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774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2236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235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7882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4576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5083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9430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834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5991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9155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660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920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205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56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149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7841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214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ITIS257</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Modelos de Desarrollo WEB</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23 </a:t>
            </a:r>
            <a:r>
              <a:rPr lang="es-ES" sz="1600" b="1">
                <a:solidFill>
                  <a:schemeClr val="tx2"/>
                </a:solidFill>
                <a:latin typeface="Fira Sans Condensed Light" panose="020B0604020202020204" charset="0"/>
                <a:cs typeface="Times New Roman" panose="02020603050405020304" pitchFamily="18" charset="0"/>
              </a:rPr>
              <a:t>de Agosto </a:t>
            </a:r>
            <a:r>
              <a:rPr lang="es-ES" sz="1600" b="1" dirty="0">
                <a:solidFill>
                  <a:schemeClr val="tx2"/>
                </a:solidFill>
                <a:latin typeface="Fira Sans Condensed Light" panose="020B0604020202020204" charset="0"/>
                <a:cs typeface="Times New Roman" panose="02020603050405020304" pitchFamily="18" charset="0"/>
              </a:rPr>
              <a:t>del 2023</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Códigos de Respuesta de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53120FC-B415-0C1F-3E79-EAEFF7D50734}"/>
              </a:ext>
            </a:extLst>
          </p:cNvPr>
          <p:cNvPicPr>
            <a:picLocks noChangeAspect="1"/>
          </p:cNvPicPr>
          <p:nvPr/>
        </p:nvPicPr>
        <p:blipFill rotWithShape="1">
          <a:blip r:embed="rId5"/>
          <a:srcRect l="20399" t="62228" r="27180" b="9040"/>
          <a:stretch/>
        </p:blipFill>
        <p:spPr>
          <a:xfrm>
            <a:off x="679543" y="1980802"/>
            <a:ext cx="7784913" cy="2398956"/>
          </a:xfrm>
          <a:prstGeom prst="rect">
            <a:avLst/>
          </a:prstGeom>
        </p:spPr>
      </p:pic>
    </p:spTree>
    <p:extLst>
      <p:ext uri="{BB962C8B-B14F-4D97-AF65-F5344CB8AC3E}">
        <p14:creationId xmlns:p14="http://schemas.microsoft.com/office/powerpoint/2010/main" val="63696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Respuesta de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0730BF39-ADDE-33FA-253C-8507A082F922}"/>
              </a:ext>
            </a:extLst>
          </p:cNvPr>
          <p:cNvPicPr>
            <a:picLocks noChangeAspect="1"/>
          </p:cNvPicPr>
          <p:nvPr/>
        </p:nvPicPr>
        <p:blipFill rotWithShape="1">
          <a:blip r:embed="rId5"/>
          <a:srcRect t="4055" r="48077" b="61031"/>
          <a:stretch/>
        </p:blipFill>
        <p:spPr>
          <a:xfrm>
            <a:off x="1301260" y="1789386"/>
            <a:ext cx="6901617" cy="2609188"/>
          </a:xfrm>
          <a:prstGeom prst="rect">
            <a:avLst/>
          </a:prstGeom>
        </p:spPr>
      </p:pic>
    </p:spTree>
    <p:extLst>
      <p:ext uri="{BB962C8B-B14F-4D97-AF65-F5344CB8AC3E}">
        <p14:creationId xmlns:p14="http://schemas.microsoft.com/office/powerpoint/2010/main" val="210425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Documentación de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SP.NET Core Swagger UI Authorization using IdentityServer4">
            <a:extLst>
              <a:ext uri="{FF2B5EF4-FFF2-40B4-BE49-F238E27FC236}">
                <a16:creationId xmlns:a16="http://schemas.microsoft.com/office/drawing/2014/main" id="{7234BF4B-42AD-AE4A-C595-D2E91AE53A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421" y="1921238"/>
            <a:ext cx="8031373" cy="224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84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Documentación de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F436E0AE-49DE-9B0C-70A6-6606161F39C7}"/>
              </a:ext>
            </a:extLst>
          </p:cNvPr>
          <p:cNvPicPr>
            <a:picLocks noChangeAspect="1"/>
          </p:cNvPicPr>
          <p:nvPr/>
        </p:nvPicPr>
        <p:blipFill rotWithShape="1">
          <a:blip r:embed="rId5"/>
          <a:srcRect t="4055" r="66667" b="48033"/>
          <a:stretch/>
        </p:blipFill>
        <p:spPr>
          <a:xfrm>
            <a:off x="2211958" y="1245612"/>
            <a:ext cx="4325701" cy="3495701"/>
          </a:xfrm>
          <a:prstGeom prst="rect">
            <a:avLst/>
          </a:prstGeom>
        </p:spPr>
      </p:pic>
    </p:spTree>
    <p:extLst>
      <p:ext uri="{BB962C8B-B14F-4D97-AF65-F5344CB8AC3E}">
        <p14:creationId xmlns:p14="http://schemas.microsoft.com/office/powerpoint/2010/main" val="353979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Documentación de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me · Redocly">
            <a:extLst>
              <a:ext uri="{FF2B5EF4-FFF2-40B4-BE49-F238E27FC236}">
                <a16:creationId xmlns:a16="http://schemas.microsoft.com/office/drawing/2014/main" id="{14D246AF-B08B-2601-83AB-D882F1B7BA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353" y="2011832"/>
            <a:ext cx="6988486" cy="188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91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Documentación de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A90A3BA-0EF6-759E-15A5-8A506D76CFB4}"/>
              </a:ext>
            </a:extLst>
          </p:cNvPr>
          <p:cNvPicPr>
            <a:picLocks noChangeAspect="1"/>
          </p:cNvPicPr>
          <p:nvPr/>
        </p:nvPicPr>
        <p:blipFill rotWithShape="1">
          <a:blip r:embed="rId5"/>
          <a:srcRect t="4055" r="47820" b="35263"/>
          <a:stretch/>
        </p:blipFill>
        <p:spPr>
          <a:xfrm>
            <a:off x="1865304" y="1315282"/>
            <a:ext cx="5232294" cy="3421073"/>
          </a:xfrm>
          <a:prstGeom prst="rect">
            <a:avLst/>
          </a:prstGeom>
        </p:spPr>
      </p:pic>
    </p:spTree>
    <p:extLst>
      <p:ext uri="{BB962C8B-B14F-4D97-AF65-F5344CB8AC3E}">
        <p14:creationId xmlns:p14="http://schemas.microsoft.com/office/powerpoint/2010/main" val="392915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Aplicaciones para interactuar con Backend (Cliente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ostman I: Explorando la herramienta - Sngular">
            <a:extLst>
              <a:ext uri="{FF2B5EF4-FFF2-40B4-BE49-F238E27FC236}">
                <a16:creationId xmlns:a16="http://schemas.microsoft.com/office/drawing/2014/main" id="{352C4156-B038-B859-7BAE-9035402F9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5304" y="1731961"/>
            <a:ext cx="5330419" cy="278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627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Aplicaciones para interactuar con Backend (Cliente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Thunder Client - Postman dentro de Visual Studio Code - YouTube">
            <a:extLst>
              <a:ext uri="{FF2B5EF4-FFF2-40B4-BE49-F238E27FC236}">
                <a16:creationId xmlns:a16="http://schemas.microsoft.com/office/drawing/2014/main" id="{F8E96A4A-DDFA-EEE3-5381-6044843427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255" y="1650921"/>
            <a:ext cx="5293622" cy="297766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9FE5453E-BB47-841C-17D6-0E6AD0CDC391}"/>
              </a:ext>
            </a:extLst>
          </p:cNvPr>
          <p:cNvSpPr txBox="1">
            <a:spLocks/>
          </p:cNvSpPr>
          <p:nvPr/>
        </p:nvSpPr>
        <p:spPr>
          <a:xfrm>
            <a:off x="6373683" y="3018585"/>
            <a:ext cx="2910993" cy="1171399"/>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Descargamos extensión</a:t>
            </a:r>
            <a:endParaRPr lang="es-ES" sz="1400" b="1" dirty="0"/>
          </a:p>
        </p:txBody>
      </p:sp>
    </p:spTree>
    <p:extLst>
      <p:ext uri="{BB962C8B-B14F-4D97-AF65-F5344CB8AC3E}">
        <p14:creationId xmlns:p14="http://schemas.microsoft.com/office/powerpoint/2010/main" val="370819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Métodos para interactuar con Backend (Cliente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Basic CRUD Operations - DEV Community 👩‍💻👨‍💻">
            <a:extLst>
              <a:ext uri="{FF2B5EF4-FFF2-40B4-BE49-F238E27FC236}">
                <a16:creationId xmlns:a16="http://schemas.microsoft.com/office/drawing/2014/main" id="{3A169871-74F9-612F-AEC9-7B3F886D82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1184" y="1767525"/>
            <a:ext cx="4226846" cy="299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PATH</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 </a:t>
            </a:r>
            <a:r>
              <a:rPr lang="es-ES" sz="1800" b="1" dirty="0" err="1">
                <a:solidFill>
                  <a:schemeClr val="accent6">
                    <a:lumMod val="60000"/>
                    <a:lumOff val="40000"/>
                  </a:schemeClr>
                </a:solidFill>
              </a:rPr>
              <a:t>Path</a:t>
            </a:r>
            <a:r>
              <a:rPr lang="es-ES" sz="1800" b="1" dirty="0">
                <a:solidFill>
                  <a:schemeClr val="accent6">
                    <a:lumMod val="60000"/>
                    <a:lumOff val="40000"/>
                  </a:schemeClr>
                </a:solidFill>
              </a:rPr>
              <a:t>?</a:t>
            </a:r>
          </a:p>
          <a:p>
            <a:pPr marL="152400" indent="0" algn="just">
              <a:buNone/>
            </a:pPr>
            <a:r>
              <a:rPr lang="es-ES" sz="1800" b="1" dirty="0">
                <a:solidFill>
                  <a:schemeClr val="tx2"/>
                </a:solidFill>
              </a:rPr>
              <a:t>En informática, una ruta (</a:t>
            </a:r>
            <a:r>
              <a:rPr lang="es-ES" sz="1800" b="1" dirty="0" err="1">
                <a:solidFill>
                  <a:schemeClr val="tx2"/>
                </a:solidFill>
              </a:rPr>
              <a:t>path</a:t>
            </a:r>
            <a:r>
              <a:rPr lang="es-ES" sz="1800" b="1" dirty="0">
                <a:solidFill>
                  <a:schemeClr val="tx2"/>
                </a:solidFill>
              </a:rPr>
              <a:t>, en inglés) es la forma de referenciar un archivo informático o directorio en un sistema de archivos de un sistema operativo determinado. Una ruta señala la localización exacta de un archivo o directorio mediante una cadena de caracteres concreta.</a:t>
            </a:r>
          </a:p>
          <a:p>
            <a:pPr marL="152400" indent="0" algn="just">
              <a:buNone/>
            </a:pPr>
            <a:r>
              <a:rPr lang="es-ES" sz="1800" b="1" dirty="0">
                <a:solidFill>
                  <a:schemeClr val="tx2"/>
                </a:solidFill>
              </a:rPr>
              <a:t>	</a:t>
            </a:r>
            <a:endParaRPr lang="es-ES" sz="1400" b="1" dirty="0"/>
          </a:p>
        </p:txBody>
      </p:sp>
    </p:spTree>
    <p:extLst>
      <p:ext uri="{BB962C8B-B14F-4D97-AF65-F5344CB8AC3E}">
        <p14:creationId xmlns:p14="http://schemas.microsoft.com/office/powerpoint/2010/main" val="86730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PATH</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4F1DECAA-0EE3-9DCC-F4F0-4D52950150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 y="1808261"/>
            <a:ext cx="809625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77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Modelo Relación-Entidad</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2.1. INTRODUCCIÓN — Gestión de Bases de Datos">
            <a:extLst>
              <a:ext uri="{FF2B5EF4-FFF2-40B4-BE49-F238E27FC236}">
                <a16:creationId xmlns:a16="http://schemas.microsoft.com/office/drawing/2014/main" id="{AEC6AA1F-CADA-71B2-3785-A5033171F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783" y="2050987"/>
            <a:ext cx="77914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187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BACKEND</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 </a:t>
            </a:r>
            <a:r>
              <a:rPr lang="es-ES" dirty="0" err="1"/>
              <a:t>Filter</a:t>
            </a:r>
            <a:endParaRPr lang="es-ES" dirty="0"/>
          </a:p>
          <a:p>
            <a:pPr marL="146050" lvl="0" indent="0">
              <a:buSzPts val="1300"/>
            </a:pPr>
            <a:r>
              <a:rPr lang="es-ES" dirty="0"/>
              <a:t> - Api</a:t>
            </a:r>
            <a:endParaRPr dirty="0"/>
          </a:p>
        </p:txBody>
      </p:sp>
      <p:sp>
        <p:nvSpPr>
          <p:cNvPr id="176" name="Google Shape;176;p30"/>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489796B-5FA5-6D9A-2D48-0393C0B1B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la función FILTER?</a:t>
            </a:r>
          </a:p>
          <a:p>
            <a:pPr marL="152400" indent="0" algn="just">
              <a:buNone/>
            </a:pPr>
            <a:r>
              <a:rPr lang="es-ES" sz="1800" b="1" dirty="0">
                <a:solidFill>
                  <a:schemeClr val="tx2"/>
                </a:solidFill>
              </a:rPr>
              <a:t>La función </a:t>
            </a:r>
            <a:r>
              <a:rPr lang="es-ES" sz="1800" b="1" dirty="0" err="1">
                <a:solidFill>
                  <a:schemeClr val="tx2"/>
                </a:solidFill>
              </a:rPr>
              <a:t>filter</a:t>
            </a:r>
            <a:r>
              <a:rPr lang="es-ES" sz="1800" b="1" dirty="0">
                <a:solidFill>
                  <a:schemeClr val="tx2"/>
                </a:solidFill>
              </a:rPr>
              <a:t>() integrada de Python puede usarse para crear un nuevo iterador a partir de un iterable existente (como una lista o un diccionario) que filtrará de forma eficiente los elementos usando una función que proporcionamos. Un iterable es un objeto Python que puede “repetirse” es decir, devolverá elementos en una secuencia de forma que podamos usarla en un bucle </a:t>
            </a:r>
            <a:r>
              <a:rPr lang="es-ES" sz="1800" b="1" dirty="0" err="1">
                <a:solidFill>
                  <a:schemeClr val="tx2"/>
                </a:solidFill>
              </a:rPr>
              <a:t>for</a:t>
            </a:r>
            <a:r>
              <a:rPr lang="es-ES" sz="1800" b="1" dirty="0">
                <a:solidFill>
                  <a:schemeClr val="tx2"/>
                </a:solidFill>
              </a:rPr>
              <a:t>.	</a:t>
            </a:r>
            <a:endParaRPr lang="es-ES" sz="1400" b="1" dirty="0"/>
          </a:p>
        </p:txBody>
      </p:sp>
    </p:spTree>
    <p:extLst>
      <p:ext uri="{BB962C8B-B14F-4D97-AF65-F5344CB8AC3E}">
        <p14:creationId xmlns:p14="http://schemas.microsoft.com/office/powerpoint/2010/main" val="49979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La sintaxis básica para la función </a:t>
            </a:r>
            <a:r>
              <a:rPr lang="es-ES" sz="1800" b="1" dirty="0" err="1">
                <a:solidFill>
                  <a:schemeClr val="accent6">
                    <a:lumMod val="60000"/>
                    <a:lumOff val="40000"/>
                  </a:schemeClr>
                </a:solidFill>
              </a:rPr>
              <a:t>filter</a:t>
            </a:r>
            <a:r>
              <a:rPr lang="es-ES" sz="1800" b="1" dirty="0">
                <a:solidFill>
                  <a:schemeClr val="accent6">
                    <a:lumMod val="60000"/>
                    <a:lumOff val="40000"/>
                  </a:schemeClr>
                </a:solidFill>
              </a:rPr>
              <a:t>() es:</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1" name="Imagen 10">
            <a:extLst>
              <a:ext uri="{FF2B5EF4-FFF2-40B4-BE49-F238E27FC236}">
                <a16:creationId xmlns:a16="http://schemas.microsoft.com/office/drawing/2014/main" id="{47CA2556-BACC-B953-3566-8660CFB3BA34}"/>
              </a:ext>
            </a:extLst>
          </p:cNvPr>
          <p:cNvPicPr>
            <a:picLocks noChangeAspect="1"/>
          </p:cNvPicPr>
          <p:nvPr/>
        </p:nvPicPr>
        <p:blipFill rotWithShape="1">
          <a:blip r:embed="rId5"/>
          <a:srcRect t="1" r="30567" b="-9034"/>
          <a:stretch/>
        </p:blipFill>
        <p:spPr>
          <a:xfrm>
            <a:off x="1985106" y="2754535"/>
            <a:ext cx="5783387" cy="587251"/>
          </a:xfrm>
          <a:prstGeom prst="rect">
            <a:avLst/>
          </a:prstGeom>
        </p:spPr>
      </p:pic>
    </p:spTree>
    <p:extLst>
      <p:ext uri="{BB962C8B-B14F-4D97-AF65-F5344CB8AC3E}">
        <p14:creationId xmlns:p14="http://schemas.microsoft.com/office/powerpoint/2010/main" val="1146495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863752"/>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¿Cómo usar la función FILTER?</a:t>
            </a:r>
          </a:p>
          <a:p>
            <a:pPr marL="152400" indent="0" algn="just">
              <a:buNone/>
            </a:pPr>
            <a:r>
              <a:rPr lang="es-ES" sz="1800" b="1" dirty="0">
                <a:solidFill>
                  <a:schemeClr val="tx2"/>
                </a:solidFill>
              </a:rPr>
              <a:t>El primer argumento para </a:t>
            </a:r>
            <a:r>
              <a:rPr lang="es-ES" sz="1800" b="1" dirty="0" err="1">
                <a:solidFill>
                  <a:schemeClr val="tx2"/>
                </a:solidFill>
              </a:rPr>
              <a:t>filter</a:t>
            </a:r>
            <a:r>
              <a:rPr lang="es-ES" sz="1800" b="1" dirty="0">
                <a:solidFill>
                  <a:schemeClr val="tx2"/>
                </a:solidFill>
              </a:rPr>
              <a:t>() es una función, que usamos para decidir si incluir o filtrar cada elemento. La función se invoca una vez para cada elemento en el iterable pasado como segundo argumento y cada vez que devuelve False, se suelta el valor. Ya que este argumento es una función, podemos pasar una función normal o podemos usar las funciones lambda, sobre todo cuando la expresión es menos compleja.</a:t>
            </a:r>
          </a:p>
          <a:p>
            <a:pPr marL="152400" indent="0" algn="just">
              <a:buNone/>
            </a:pPr>
            <a:endParaRPr lang="es-ES" sz="1600" b="1" dirty="0">
              <a:solidFill>
                <a:schemeClr val="tx2"/>
              </a:solidFill>
            </a:endParaRPr>
          </a:p>
          <a:p>
            <a:pPr marL="152400" indent="0" algn="just">
              <a:buNone/>
            </a:pPr>
            <a:r>
              <a:rPr lang="es-ES" sz="1600" b="1" dirty="0">
                <a:solidFill>
                  <a:schemeClr val="tx2"/>
                </a:solidFill>
              </a:rPr>
              <a:t>	</a:t>
            </a:r>
            <a:endParaRPr lang="es-ES" sz="1600" b="1" dirty="0"/>
          </a:p>
        </p:txBody>
      </p:sp>
    </p:spTree>
    <p:extLst>
      <p:ext uri="{BB962C8B-B14F-4D97-AF65-F5344CB8AC3E}">
        <p14:creationId xmlns:p14="http://schemas.microsoft.com/office/powerpoint/2010/main" val="192910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1800" b="1" dirty="0">
              <a:solidFill>
                <a:schemeClr val="tx2"/>
              </a:solidFill>
            </a:endParaRPr>
          </a:p>
          <a:p>
            <a:pPr marL="152400" indent="0" algn="just">
              <a:buNone/>
            </a:pPr>
            <a:r>
              <a:rPr lang="es-ES" sz="1800" b="1" dirty="0">
                <a:solidFill>
                  <a:schemeClr val="tx2"/>
                </a:solidFill>
              </a:rPr>
              <a:t>A continuación, está la sintaxis de un lambda con </a:t>
            </a:r>
            <a:r>
              <a:rPr lang="es-ES" sz="1800" b="1" dirty="0" err="1">
                <a:solidFill>
                  <a:schemeClr val="tx2"/>
                </a:solidFill>
              </a:rPr>
              <a:t>filter</a:t>
            </a:r>
            <a:r>
              <a:rPr lang="es-ES" sz="1800" b="1" dirty="0">
                <a:solidFill>
                  <a:schemeClr val="tx2"/>
                </a:solidFill>
              </a:rPr>
              <a:t>():</a:t>
            </a:r>
            <a:r>
              <a:rPr lang="es-ES" sz="1600" b="1" dirty="0">
                <a:solidFill>
                  <a:schemeClr val="tx2"/>
                </a:solidFill>
              </a:rPr>
              <a:t>	</a:t>
            </a:r>
            <a:endParaRPr lang="es-ES" sz="1600" b="1" dirty="0"/>
          </a:p>
        </p:txBody>
      </p:sp>
      <p:pic>
        <p:nvPicPr>
          <p:cNvPr id="6" name="Imagen 5">
            <a:extLst>
              <a:ext uri="{FF2B5EF4-FFF2-40B4-BE49-F238E27FC236}">
                <a16:creationId xmlns:a16="http://schemas.microsoft.com/office/drawing/2014/main" id="{AF55624C-443A-3B5F-FB3D-02BEA627C6F2}"/>
              </a:ext>
            </a:extLst>
          </p:cNvPr>
          <p:cNvPicPr>
            <a:picLocks noChangeAspect="1"/>
          </p:cNvPicPr>
          <p:nvPr/>
        </p:nvPicPr>
        <p:blipFill>
          <a:blip r:embed="rId5"/>
          <a:stretch>
            <a:fillRect/>
          </a:stretch>
        </p:blipFill>
        <p:spPr>
          <a:xfrm>
            <a:off x="1856326" y="2747160"/>
            <a:ext cx="6576247" cy="630599"/>
          </a:xfrm>
          <a:prstGeom prst="rect">
            <a:avLst/>
          </a:prstGeom>
        </p:spPr>
      </p:pic>
    </p:spTree>
    <p:extLst>
      <p:ext uri="{BB962C8B-B14F-4D97-AF65-F5344CB8AC3E}">
        <p14:creationId xmlns:p14="http://schemas.microsoft.com/office/powerpoint/2010/main" val="2115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Ejemplo:</a:t>
            </a:r>
          </a:p>
          <a:p>
            <a:pPr marL="152400" indent="0">
              <a:buNone/>
            </a:pPr>
            <a:r>
              <a:rPr lang="es-ES" sz="1800" b="1" dirty="0">
                <a:solidFill>
                  <a:schemeClr val="tx2"/>
                </a:solidFill>
              </a:rPr>
              <a:t>Con una lista, como la siguiente, podemos incorporar una función lambda con una expresión contra la cual queremos evaluar cada elemento de la lista:</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2" name="Imagen 11">
            <a:extLst>
              <a:ext uri="{FF2B5EF4-FFF2-40B4-BE49-F238E27FC236}">
                <a16:creationId xmlns:a16="http://schemas.microsoft.com/office/drawing/2014/main" id="{33B225FE-0A53-245E-940C-C444191D3686}"/>
              </a:ext>
            </a:extLst>
          </p:cNvPr>
          <p:cNvPicPr>
            <a:picLocks noChangeAspect="1"/>
          </p:cNvPicPr>
          <p:nvPr/>
        </p:nvPicPr>
        <p:blipFill>
          <a:blip r:embed="rId5"/>
          <a:stretch>
            <a:fillRect/>
          </a:stretch>
        </p:blipFill>
        <p:spPr>
          <a:xfrm>
            <a:off x="834622" y="3139143"/>
            <a:ext cx="7729813" cy="575624"/>
          </a:xfrm>
          <a:prstGeom prst="rect">
            <a:avLst/>
          </a:prstGeom>
        </p:spPr>
      </p:pic>
    </p:spTree>
    <p:extLst>
      <p:ext uri="{BB962C8B-B14F-4D97-AF65-F5344CB8AC3E}">
        <p14:creationId xmlns:p14="http://schemas.microsoft.com/office/powerpoint/2010/main" val="86282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Ejemplo:</a:t>
            </a:r>
          </a:p>
          <a:p>
            <a:pPr marL="152400" indent="0">
              <a:buNone/>
            </a:pPr>
            <a:r>
              <a:rPr lang="es-ES" sz="1800" b="1" dirty="0">
                <a:solidFill>
                  <a:schemeClr val="tx2"/>
                </a:solidFill>
              </a:rPr>
              <a:t>Para filtrar esta lista para encontrar los nombres de nuestras criaturas de acuario que comienzan con vocal, podemos ejecutar la siguiente función lambda:</a:t>
            </a: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3" name="Imagen 12">
            <a:extLst>
              <a:ext uri="{FF2B5EF4-FFF2-40B4-BE49-F238E27FC236}">
                <a16:creationId xmlns:a16="http://schemas.microsoft.com/office/drawing/2014/main" id="{8C34DDA0-A377-5CF1-3BDD-A6BA040088E4}"/>
              </a:ext>
            </a:extLst>
          </p:cNvPr>
          <p:cNvPicPr>
            <a:picLocks noChangeAspect="1"/>
          </p:cNvPicPr>
          <p:nvPr/>
        </p:nvPicPr>
        <p:blipFill>
          <a:blip r:embed="rId5"/>
          <a:stretch>
            <a:fillRect/>
          </a:stretch>
        </p:blipFill>
        <p:spPr>
          <a:xfrm>
            <a:off x="708311" y="3280938"/>
            <a:ext cx="8032178" cy="582866"/>
          </a:xfrm>
          <a:prstGeom prst="rect">
            <a:avLst/>
          </a:prstGeom>
        </p:spPr>
      </p:pic>
    </p:spTree>
    <p:extLst>
      <p:ext uri="{BB962C8B-B14F-4D97-AF65-F5344CB8AC3E}">
        <p14:creationId xmlns:p14="http://schemas.microsoft.com/office/powerpoint/2010/main" val="259331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14415" y="2152062"/>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600" b="1" dirty="0">
                <a:solidFill>
                  <a:schemeClr val="accent6">
                    <a:lumMod val="60000"/>
                    <a:lumOff val="40000"/>
                  </a:schemeClr>
                </a:solidFill>
              </a:rPr>
              <a:t>Ejemplo:</a:t>
            </a:r>
          </a:p>
          <a:p>
            <a:pPr marL="152400" indent="0">
              <a:buNone/>
            </a:pPr>
            <a:r>
              <a:rPr lang="es-ES" sz="1600" b="1" dirty="0">
                <a:solidFill>
                  <a:schemeClr val="tx2"/>
                </a:solidFill>
              </a:rPr>
              <a:t>Aquí declaramos un elemento en nuestra lista como x. Luego establecemos nuestra expresión para acceder al primer carácter de cada cadena (o carácter “cero”, de forma que x[0]. Reduciendo la capitalización de cada nombre garantiza que esto hará coincidir las letras con la cadena en nuestra expresión "</a:t>
            </a:r>
            <a:r>
              <a:rPr lang="es-ES" sz="1600" b="1" dirty="0" err="1">
                <a:solidFill>
                  <a:schemeClr val="tx2"/>
                </a:solidFill>
              </a:rPr>
              <a:t>aeiou</a:t>
            </a:r>
            <a:r>
              <a:rPr lang="es-ES" sz="1600" b="1" dirty="0">
                <a:solidFill>
                  <a:schemeClr val="tx2"/>
                </a:solidFill>
              </a:rPr>
              <a:t>".</a:t>
            </a:r>
          </a:p>
          <a:p>
            <a:pPr marL="152400" indent="0">
              <a:buNone/>
            </a:pPr>
            <a:r>
              <a:rPr lang="es-ES" sz="1600" b="1" dirty="0">
                <a:solidFill>
                  <a:schemeClr val="tx2"/>
                </a:solidFill>
              </a:rPr>
              <a:t>Finalmente, pasamos el iterable </a:t>
            </a:r>
            <a:r>
              <a:rPr lang="es-ES" sz="1600" b="1" dirty="0" err="1">
                <a:solidFill>
                  <a:schemeClr val="tx2"/>
                </a:solidFill>
              </a:rPr>
              <a:t>creature_names</a:t>
            </a:r>
            <a:r>
              <a:rPr lang="es-ES" sz="1600" b="1" dirty="0">
                <a:solidFill>
                  <a:schemeClr val="tx2"/>
                </a:solidFill>
              </a:rPr>
              <a:t>. Al igual que la sección anterior, aplicamos </a:t>
            </a:r>
            <a:r>
              <a:rPr lang="es-ES" sz="1600" b="1" dirty="0" err="1">
                <a:solidFill>
                  <a:schemeClr val="tx2"/>
                </a:solidFill>
              </a:rPr>
              <a:t>list</a:t>
            </a:r>
            <a:r>
              <a:rPr lang="es-ES" sz="1600" b="1" dirty="0">
                <a:solidFill>
                  <a:schemeClr val="tx2"/>
                </a:solidFill>
              </a:rPr>
              <a:t>() al resultado para crear una lista desde el iterador </a:t>
            </a:r>
            <a:r>
              <a:rPr lang="es-ES" sz="1600" b="1" dirty="0" err="1">
                <a:solidFill>
                  <a:schemeClr val="tx2"/>
                </a:solidFill>
              </a:rPr>
              <a:t>filter</a:t>
            </a:r>
            <a:r>
              <a:rPr lang="es-ES" sz="1600" b="1" dirty="0">
                <a:solidFill>
                  <a:schemeClr val="tx2"/>
                </a:solidFill>
              </a:rPr>
              <a:t>() que devuelve.</a:t>
            </a:r>
          </a:p>
          <a:p>
            <a:pPr marL="152400" indent="0">
              <a:buNone/>
            </a:pPr>
            <a:endParaRPr lang="es-ES" sz="1600" b="1" dirty="0">
              <a:solidFill>
                <a:schemeClr val="tx2"/>
              </a:solidFill>
            </a:endParaRPr>
          </a:p>
          <a:p>
            <a:pPr marL="152400" indent="0">
              <a:buNone/>
            </a:pPr>
            <a:r>
              <a:rPr lang="es-ES" sz="1600" b="1" dirty="0">
                <a:solidFill>
                  <a:schemeClr val="tx2"/>
                </a:solidFill>
              </a:rPr>
              <a:t>El resultado será el siguiente:</a:t>
            </a:r>
            <a:r>
              <a:rPr lang="es-ES" sz="1800" b="1" dirty="0">
                <a:solidFill>
                  <a:schemeClr val="tx2"/>
                </a:solidFill>
              </a:rPr>
              <a:t>	</a:t>
            </a:r>
            <a:endParaRPr lang="es-ES" sz="1400" b="1" dirty="0"/>
          </a:p>
        </p:txBody>
      </p:sp>
      <p:pic>
        <p:nvPicPr>
          <p:cNvPr id="12" name="Imagen 11">
            <a:extLst>
              <a:ext uri="{FF2B5EF4-FFF2-40B4-BE49-F238E27FC236}">
                <a16:creationId xmlns:a16="http://schemas.microsoft.com/office/drawing/2014/main" id="{F014AA2F-C8E7-28EC-D32D-81686B679F8C}"/>
              </a:ext>
            </a:extLst>
          </p:cNvPr>
          <p:cNvPicPr>
            <a:picLocks noChangeAspect="1"/>
          </p:cNvPicPr>
          <p:nvPr/>
        </p:nvPicPr>
        <p:blipFill>
          <a:blip r:embed="rId5"/>
          <a:stretch>
            <a:fillRect/>
          </a:stretch>
        </p:blipFill>
        <p:spPr>
          <a:xfrm>
            <a:off x="5427419" y="3900707"/>
            <a:ext cx="2344982" cy="937993"/>
          </a:xfrm>
          <a:prstGeom prst="rect">
            <a:avLst/>
          </a:prstGeom>
        </p:spPr>
      </p:pic>
    </p:spTree>
    <p:extLst>
      <p:ext uri="{BB962C8B-B14F-4D97-AF65-F5344CB8AC3E}">
        <p14:creationId xmlns:p14="http://schemas.microsoft.com/office/powerpoint/2010/main" val="260343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02692" y="1603800"/>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una </a:t>
            </a:r>
            <a:r>
              <a:rPr lang="es-ES" sz="1800" b="1" dirty="0" err="1">
                <a:solidFill>
                  <a:schemeClr val="accent6">
                    <a:lumMod val="60000"/>
                    <a:lumOff val="40000"/>
                  </a:schemeClr>
                </a:solidFill>
              </a:rPr>
              <a:t>Query</a:t>
            </a:r>
            <a:r>
              <a:rPr lang="es-ES" sz="1800" b="1" dirty="0">
                <a:solidFill>
                  <a:schemeClr val="accent6">
                    <a:lumMod val="60000"/>
                    <a:lumOff val="40000"/>
                  </a:schemeClr>
                </a:solidFill>
              </a:rPr>
              <a:t>?</a:t>
            </a:r>
          </a:p>
          <a:p>
            <a:pPr marL="152400" indent="0">
              <a:buNone/>
            </a:pPr>
            <a:r>
              <a:rPr lang="es-ES" sz="1800" b="1" dirty="0">
                <a:solidFill>
                  <a:schemeClr val="tx2"/>
                </a:solidFill>
              </a:rPr>
              <a:t>Una </a:t>
            </a:r>
            <a:r>
              <a:rPr lang="es-ES" sz="1800" b="1" dirty="0" err="1">
                <a:solidFill>
                  <a:schemeClr val="tx2"/>
                </a:solidFill>
              </a:rPr>
              <a:t>query</a:t>
            </a:r>
            <a:r>
              <a:rPr lang="es-ES" sz="1800" b="1" dirty="0">
                <a:solidFill>
                  <a:schemeClr val="tx2"/>
                </a:solidFill>
              </a:rPr>
              <a:t> es una pregunta o consulta. En internet, en el contexto de acciones realizadas en motores de búsqueda, se refiere a cada consulta individual que se realiza en la web. En términos informáticos, una </a:t>
            </a:r>
            <a:r>
              <a:rPr lang="es-ES" sz="1800" b="1" dirty="0" err="1">
                <a:solidFill>
                  <a:schemeClr val="tx2"/>
                </a:solidFill>
              </a:rPr>
              <a:t>query</a:t>
            </a:r>
            <a:r>
              <a:rPr lang="es-ES" sz="1800" b="1" dirty="0">
                <a:solidFill>
                  <a:schemeClr val="tx2"/>
                </a:solidFill>
              </a:rPr>
              <a:t> es una petición precisa para obtener información en una base de datos o sistema de información.	</a:t>
            </a:r>
            <a:endParaRPr lang="es-ES" sz="1800" b="1" dirty="0"/>
          </a:p>
        </p:txBody>
      </p:sp>
    </p:spTree>
    <p:extLst>
      <p:ext uri="{BB962C8B-B14F-4D97-AF65-F5344CB8AC3E}">
        <p14:creationId xmlns:p14="http://schemas.microsoft.com/office/powerpoint/2010/main" val="3957507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02692" y="1603801"/>
            <a:ext cx="6724770" cy="44773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una </a:t>
            </a:r>
            <a:r>
              <a:rPr lang="es-ES" sz="1800" b="1" dirty="0" err="1">
                <a:solidFill>
                  <a:schemeClr val="accent6">
                    <a:lumMod val="60000"/>
                    <a:lumOff val="40000"/>
                  </a:schemeClr>
                </a:solidFill>
              </a:rPr>
              <a:t>Query</a:t>
            </a:r>
            <a:r>
              <a:rPr lang="es-ES" sz="1800" b="1" dirty="0">
                <a:solidFill>
                  <a:schemeClr val="accent6">
                    <a:lumMod val="60000"/>
                    <a:lumOff val="40000"/>
                  </a:schemeClr>
                </a:solidFill>
              </a:rPr>
              <a:t>?</a:t>
            </a:r>
          </a:p>
          <a:p>
            <a:pPr marL="152400" indent="0">
              <a:buNone/>
            </a:pPr>
            <a:r>
              <a:rPr lang="es-ES" sz="1800" b="1" dirty="0">
                <a:solidFill>
                  <a:schemeClr val="tx2"/>
                </a:solidFill>
              </a:rPr>
              <a:t>	</a:t>
            </a:r>
            <a:endParaRPr lang="es-ES" sz="1800" b="1" dirty="0"/>
          </a:p>
        </p:txBody>
      </p:sp>
      <p:pic>
        <p:nvPicPr>
          <p:cNvPr id="1026" name="Picture 2" descr="A Guide to URL Parameters">
            <a:extLst>
              <a:ext uri="{FF2B5EF4-FFF2-40B4-BE49-F238E27FC236}">
                <a16:creationId xmlns:a16="http://schemas.microsoft.com/office/drawing/2014/main" id="{FC2CCE79-AF51-9BBC-5A6E-FFAFA6BA56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67" b="14478"/>
          <a:stretch/>
        </p:blipFill>
        <p:spPr bwMode="auto">
          <a:xfrm>
            <a:off x="1188910" y="2051539"/>
            <a:ext cx="6766179" cy="261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294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FastAPI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601FF45C-725D-C894-1F56-3BB4DE9D87B8}"/>
              </a:ext>
            </a:extLst>
          </p:cNvPr>
          <p:cNvSpPr txBox="1">
            <a:spLocks/>
          </p:cNvSpPr>
          <p:nvPr/>
        </p:nvSpPr>
        <p:spPr>
          <a:xfrm>
            <a:off x="1860299" y="1603800"/>
            <a:ext cx="3352797"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tx2"/>
                </a:solidFill>
              </a:rPr>
              <a:t>Es hora de programar…</a:t>
            </a:r>
          </a:p>
          <a:p>
            <a:pPr marL="152400" indent="0">
              <a:buNone/>
            </a:pPr>
            <a:endParaRPr lang="es-ES" sz="1400" b="1" dirty="0">
              <a:solidFill>
                <a:schemeClr val="tx2"/>
              </a:solidFill>
            </a:endParaRPr>
          </a:p>
          <a:p>
            <a:pPr marL="152400" indent="0">
              <a:buNone/>
            </a:pPr>
            <a:endParaRPr lang="es-ES" sz="1400" b="1" dirty="0"/>
          </a:p>
        </p:txBody>
      </p:sp>
      <p:pic>
        <p:nvPicPr>
          <p:cNvPr id="8200" name="Picture 8" descr="El futuro de los programadores en la industria 4.0 | Blogs U. Continental">
            <a:extLst>
              <a:ext uri="{FF2B5EF4-FFF2-40B4-BE49-F238E27FC236}">
                <a16:creationId xmlns:a16="http://schemas.microsoft.com/office/drawing/2014/main" id="{4F7021F4-88FD-BF49-A0C4-D821A98143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994" y="2032424"/>
            <a:ext cx="5138418" cy="289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417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t>Alfredo.garcias@alumno.buap.mx</a:t>
            </a:r>
          </a:p>
          <a:p>
            <a:pPr marL="0" indent="0" algn="ctr">
              <a:buClr>
                <a:schemeClr val="dk1"/>
              </a:buClr>
              <a:buFont typeface="Arial"/>
              <a:buNone/>
            </a:pPr>
            <a:r>
              <a:rPr lang="es-ES" dirty="0"/>
              <a:t>Contacto:2224237171</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-Repaso</a:t>
            </a:r>
            <a:endParaRPr dirty="0"/>
          </a:p>
        </p:txBody>
      </p:sp>
      <p:sp>
        <p:nvSpPr>
          <p:cNvPr id="176" name="Google Shape;176;p30"/>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489796B-5FA5-6D9A-2D48-0393C0B1B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7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962CE46A-677D-CE74-DE4A-C3711FA8DC26}"/>
              </a:ext>
            </a:extLst>
          </p:cNvPr>
          <p:cNvPicPr>
            <a:picLocks noChangeAspect="1"/>
          </p:cNvPicPr>
          <p:nvPr/>
        </p:nvPicPr>
        <p:blipFill rotWithShape="1">
          <a:blip r:embed="rId5"/>
          <a:srcRect l="23681" t="20975" r="32564" b="51661"/>
          <a:stretch/>
        </p:blipFill>
        <p:spPr>
          <a:xfrm>
            <a:off x="664822" y="1769822"/>
            <a:ext cx="7814356" cy="2747653"/>
          </a:xfrm>
          <a:prstGeom prst="rect">
            <a:avLst/>
          </a:prstGeom>
        </p:spPr>
      </p:pic>
    </p:spTree>
    <p:extLst>
      <p:ext uri="{BB962C8B-B14F-4D97-AF65-F5344CB8AC3E}">
        <p14:creationId xmlns:p14="http://schemas.microsoft.com/office/powerpoint/2010/main" val="272882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FD7D501-AA5B-661B-87D8-00E0A9787B84}"/>
              </a:ext>
            </a:extLst>
          </p:cNvPr>
          <p:cNvPicPr>
            <a:picLocks noChangeAspect="1"/>
          </p:cNvPicPr>
          <p:nvPr/>
        </p:nvPicPr>
        <p:blipFill rotWithShape="1">
          <a:blip r:embed="rId5"/>
          <a:srcRect t="4055" r="53462" b="56014"/>
          <a:stretch/>
        </p:blipFill>
        <p:spPr>
          <a:xfrm>
            <a:off x="1865304" y="1631642"/>
            <a:ext cx="5793448" cy="2794774"/>
          </a:xfrm>
          <a:prstGeom prst="rect">
            <a:avLst/>
          </a:prstGeom>
        </p:spPr>
      </p:pic>
    </p:spTree>
    <p:extLst>
      <p:ext uri="{BB962C8B-B14F-4D97-AF65-F5344CB8AC3E}">
        <p14:creationId xmlns:p14="http://schemas.microsoft.com/office/powerpoint/2010/main" val="260055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9E326638-6589-9041-06CC-4F5A06FAC2C2}"/>
              </a:ext>
            </a:extLst>
          </p:cNvPr>
          <p:cNvPicPr>
            <a:picLocks noChangeAspect="1"/>
          </p:cNvPicPr>
          <p:nvPr/>
        </p:nvPicPr>
        <p:blipFill rotWithShape="1">
          <a:blip r:embed="rId5"/>
          <a:srcRect l="24184" t="31172" r="15264" b="46665"/>
          <a:stretch/>
        </p:blipFill>
        <p:spPr>
          <a:xfrm>
            <a:off x="129497" y="2145603"/>
            <a:ext cx="8885549" cy="1828520"/>
          </a:xfrm>
          <a:prstGeom prst="rect">
            <a:avLst/>
          </a:prstGeom>
        </p:spPr>
      </p:pic>
    </p:spTree>
    <p:extLst>
      <p:ext uri="{BB962C8B-B14F-4D97-AF65-F5344CB8AC3E}">
        <p14:creationId xmlns:p14="http://schemas.microsoft.com/office/powerpoint/2010/main" val="284423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091E100-C03F-D24C-28D5-17355F1411A8}"/>
              </a:ext>
            </a:extLst>
          </p:cNvPr>
          <p:cNvPicPr>
            <a:picLocks noChangeAspect="1"/>
          </p:cNvPicPr>
          <p:nvPr/>
        </p:nvPicPr>
        <p:blipFill rotWithShape="1">
          <a:blip r:embed="rId5"/>
          <a:srcRect t="4054" r="13846" b="47577"/>
          <a:stretch/>
        </p:blipFill>
        <p:spPr>
          <a:xfrm>
            <a:off x="175086" y="1666807"/>
            <a:ext cx="8751869" cy="2762467"/>
          </a:xfrm>
          <a:prstGeom prst="rect">
            <a:avLst/>
          </a:prstGeom>
        </p:spPr>
      </p:pic>
    </p:spTree>
    <p:extLst>
      <p:ext uri="{BB962C8B-B14F-4D97-AF65-F5344CB8AC3E}">
        <p14:creationId xmlns:p14="http://schemas.microsoft.com/office/powerpoint/2010/main" val="332942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Peticiones a servidor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091E100-C03F-D24C-28D5-17355F1411A8}"/>
              </a:ext>
            </a:extLst>
          </p:cNvPr>
          <p:cNvPicPr>
            <a:picLocks noChangeAspect="1"/>
          </p:cNvPicPr>
          <p:nvPr/>
        </p:nvPicPr>
        <p:blipFill rotWithShape="1">
          <a:blip r:embed="rId5"/>
          <a:srcRect t="4054" r="13846" b="47577"/>
          <a:stretch/>
        </p:blipFill>
        <p:spPr>
          <a:xfrm>
            <a:off x="175086" y="1666807"/>
            <a:ext cx="8751869" cy="2762467"/>
          </a:xfrm>
          <a:prstGeom prst="rect">
            <a:avLst/>
          </a:prstGeom>
        </p:spPr>
      </p:pic>
    </p:spTree>
    <p:extLst>
      <p:ext uri="{BB962C8B-B14F-4D97-AF65-F5344CB8AC3E}">
        <p14:creationId xmlns:p14="http://schemas.microsoft.com/office/powerpoint/2010/main" val="1898211557"/>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14219</TotalTime>
  <Words>932</Words>
  <Application>Microsoft Office PowerPoint</Application>
  <PresentationFormat>Presentación en pantalla (16:9)</PresentationFormat>
  <Paragraphs>188</Paragraphs>
  <Slides>33</Slides>
  <Notes>33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Anton</vt:lpstr>
      <vt:lpstr>Fira Sans Condensed Light</vt:lpstr>
      <vt:lpstr>Rajdhani</vt:lpstr>
      <vt:lpstr>Advent Pro Light</vt:lpstr>
      <vt:lpstr>Ai Tech Agency by Slidesgo</vt:lpstr>
      <vt:lpstr>Presentación de PowerPoint</vt:lpstr>
      <vt:lpstr>Bienvenida</vt:lpstr>
      <vt:lpstr>Presentación de PowerPoint</vt:lpstr>
      <vt:lpstr>Clase Anterior</vt:lpstr>
      <vt:lpstr>Peticiones a servidor</vt:lpstr>
      <vt:lpstr>Peticiones a servidor</vt:lpstr>
      <vt:lpstr>Peticiones a servidor</vt:lpstr>
      <vt:lpstr>Peticiones a servidor</vt:lpstr>
      <vt:lpstr>Peticiones a servidor</vt:lpstr>
      <vt:lpstr>Códigos de Respuesta de servidor</vt:lpstr>
      <vt:lpstr>Respuesta de servidor</vt:lpstr>
      <vt:lpstr>Documentación de API</vt:lpstr>
      <vt:lpstr>Documentación de API</vt:lpstr>
      <vt:lpstr>Documentación de API</vt:lpstr>
      <vt:lpstr>Documentación de API</vt:lpstr>
      <vt:lpstr>Aplicaciones para interactuar con Backend (Cliente API)</vt:lpstr>
      <vt:lpstr>Aplicaciones para interactuar con Backend (Cliente API)</vt:lpstr>
      <vt:lpstr>Métodos para interactuar con Backend (Cliente API)</vt:lpstr>
      <vt:lpstr>PATH</vt:lpstr>
      <vt:lpstr>PATH</vt:lpstr>
      <vt:lpstr>Modelo Relación-Entidad</vt:lpstr>
      <vt:lpstr>BACKEND</vt:lpstr>
      <vt:lpstr>FUNCIÓN FILTER</vt:lpstr>
      <vt:lpstr>FUNCIÓN FILTER</vt:lpstr>
      <vt:lpstr>FUNCIÓN FILTER</vt:lpstr>
      <vt:lpstr>FUNCIÓN FILTER</vt:lpstr>
      <vt:lpstr>FUNCIÓN FILTER</vt:lpstr>
      <vt:lpstr>FUNCIÓN FILTER</vt:lpstr>
      <vt:lpstr>FUNCIÓN FILTER</vt:lpstr>
      <vt:lpstr>QUERY</vt:lpstr>
      <vt:lpstr>QUERY</vt:lpstr>
      <vt:lpstr>FastAPI</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248</cp:revision>
  <dcterms:modified xsi:type="dcterms:W3CDTF">2023-08-23T03:47:47Z</dcterms:modified>
</cp:coreProperties>
</file>