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30" r:id="rId2"/>
    <p:sldId id="328" r:id="rId3"/>
    <p:sldId id="327" r:id="rId4"/>
    <p:sldId id="326" r:id="rId5"/>
    <p:sldId id="329" r:id="rId6"/>
    <p:sldId id="263" r:id="rId7"/>
    <p:sldId id="300" r:id="rId8"/>
    <p:sldId id="301" r:id="rId9"/>
    <p:sldId id="304" r:id="rId10"/>
    <p:sldId id="331" r:id="rId11"/>
    <p:sldId id="325" r:id="rId12"/>
    <p:sldId id="313" r:id="rId13"/>
    <p:sldId id="314" r:id="rId14"/>
    <p:sldId id="315" r:id="rId15"/>
    <p:sldId id="316" r:id="rId16"/>
    <p:sldId id="306" r:id="rId17"/>
    <p:sldId id="307" r:id="rId18"/>
    <p:sldId id="308" r:id="rId19"/>
    <p:sldId id="309" r:id="rId20"/>
    <p:sldId id="310" r:id="rId21"/>
    <p:sldId id="311" r:id="rId22"/>
    <p:sldId id="317" r:id="rId23"/>
    <p:sldId id="332" r:id="rId24"/>
    <p:sldId id="333" r:id="rId25"/>
    <p:sldId id="318" r:id="rId26"/>
    <p:sldId id="319" r:id="rId27"/>
    <p:sldId id="320" r:id="rId28"/>
    <p:sldId id="321" r:id="rId29"/>
    <p:sldId id="322" r:id="rId30"/>
    <p:sldId id="323" r:id="rId31"/>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Calibri"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65" autoAdjust="0"/>
    <p:restoredTop sz="83379" autoAdjust="0"/>
  </p:normalViewPr>
  <p:slideViewPr>
    <p:cSldViewPr snapToGrid="0">
      <p:cViewPr varScale="1">
        <p:scale>
          <a:sx n="73" d="100"/>
          <a:sy n="73" d="100"/>
        </p:scale>
        <p:origin x="708" y="5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70"/>
    </p:cViewPr>
  </p:sorterViewPr>
  <p:notesViewPr>
    <p:cSldViewPr snapToGrid="0">
      <p:cViewPr>
        <p:scale>
          <a:sx n="190" d="100"/>
          <a:sy n="190" d="100"/>
        </p:scale>
        <p:origin x="-1620" y="64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4320" tIns="47160" rIns="94320" bIns="47160" rtlCol="0"/>
          <a:lstStyle>
            <a:lvl1pPr algn="l" eaLnBrk="1" fontAlgn="auto" hangingPunct="1">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sz="quarter" idx="1"/>
          </p:nvPr>
        </p:nvSpPr>
        <p:spPr>
          <a:xfrm>
            <a:off x="4021294" y="0"/>
            <a:ext cx="3076363" cy="513508"/>
          </a:xfrm>
          <a:prstGeom prst="rect">
            <a:avLst/>
          </a:prstGeom>
        </p:spPr>
        <p:txBody>
          <a:bodyPr vert="horz" wrap="square" lIns="94320" tIns="47160" rIns="94320" bIns="47160" numCol="1" anchor="t" anchorCtr="0" compatLnSpc="1">
            <a:prstTxWarp prst="textNoShape">
              <a:avLst/>
            </a:prstTxWarp>
          </a:bodyPr>
          <a:lstStyle>
            <a:lvl1pPr algn="r" eaLnBrk="1" hangingPunct="1">
              <a:defRPr sz="1200"/>
            </a:lvl1pPr>
          </a:lstStyle>
          <a:p>
            <a:fld id="{22C932E4-E229-FB4B-9AB8-41F6BA0A8BCD}" type="datetimeFigureOut">
              <a:rPr lang="de-DE"/>
              <a:pPr/>
              <a:t>20.12.2023</a:t>
            </a:fld>
            <a:endParaRPr lang="de-DE"/>
          </a:p>
        </p:txBody>
      </p:sp>
      <p:sp>
        <p:nvSpPr>
          <p:cNvPr id="4" name="Fußzeilenplatzhalter 3"/>
          <p:cNvSpPr>
            <a:spLocks noGrp="1"/>
          </p:cNvSpPr>
          <p:nvPr>
            <p:ph type="ftr" sz="quarter" idx="2"/>
          </p:nvPr>
        </p:nvSpPr>
        <p:spPr>
          <a:xfrm>
            <a:off x="0" y="9721107"/>
            <a:ext cx="3076363" cy="513507"/>
          </a:xfrm>
          <a:prstGeom prst="rect">
            <a:avLst/>
          </a:prstGeom>
        </p:spPr>
        <p:txBody>
          <a:bodyPr vert="horz" lIns="94320" tIns="47160" rIns="94320" bIns="47160" rtlCol="0" anchor="b"/>
          <a:lstStyle>
            <a:lvl1pPr algn="l" eaLnBrk="1" fontAlgn="auto" hangingPunct="1">
              <a:spcBef>
                <a:spcPts val="0"/>
              </a:spcBef>
              <a:spcAft>
                <a:spcPts val="0"/>
              </a:spcAft>
              <a:defRPr sz="1200">
                <a:latin typeface="+mn-lt"/>
                <a:ea typeface="+mn-ea"/>
              </a:defRPr>
            </a:lvl1pPr>
          </a:lstStyle>
          <a:p>
            <a:pPr>
              <a:defRPr/>
            </a:pPr>
            <a:endParaRPr lang="de-DE"/>
          </a:p>
        </p:txBody>
      </p:sp>
      <p:sp>
        <p:nvSpPr>
          <p:cNvPr id="5" name="Foliennummernplatzhalter 4"/>
          <p:cNvSpPr>
            <a:spLocks noGrp="1"/>
          </p:cNvSpPr>
          <p:nvPr>
            <p:ph type="sldNum" sz="quarter" idx="3"/>
          </p:nvPr>
        </p:nvSpPr>
        <p:spPr>
          <a:xfrm>
            <a:off x="4021294" y="9721107"/>
            <a:ext cx="3076363" cy="513507"/>
          </a:xfrm>
          <a:prstGeom prst="rect">
            <a:avLst/>
          </a:prstGeom>
        </p:spPr>
        <p:txBody>
          <a:bodyPr vert="horz" wrap="square" lIns="94320" tIns="47160" rIns="94320" bIns="47160" numCol="1" anchor="b" anchorCtr="0" compatLnSpc="1">
            <a:prstTxWarp prst="textNoShape">
              <a:avLst/>
            </a:prstTxWarp>
          </a:bodyPr>
          <a:lstStyle>
            <a:lvl1pPr algn="r" eaLnBrk="1" hangingPunct="1">
              <a:defRPr sz="1200"/>
            </a:lvl1pPr>
          </a:lstStyle>
          <a:p>
            <a:fld id="{195E5518-4765-5944-9026-1DA1887A5F76}" type="slidenum">
              <a:rPr lang="de-DE"/>
              <a:pPr/>
              <a:t>‹Nr.›</a:t>
            </a:fld>
            <a:endParaRPr lang="de-DE"/>
          </a:p>
        </p:txBody>
      </p:sp>
    </p:spTree>
    <p:extLst>
      <p:ext uri="{BB962C8B-B14F-4D97-AF65-F5344CB8AC3E}">
        <p14:creationId xmlns:p14="http://schemas.microsoft.com/office/powerpoint/2010/main" val="1899369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4320" tIns="47160" rIns="94320" bIns="47160" rtlCol="0"/>
          <a:lstStyle>
            <a:lvl1pPr algn="l">
              <a:defRPr sz="1200" smtClean="0">
                <a:latin typeface="Calibri" panose="020F0502020204030204" pitchFamily="34" charset="0"/>
                <a:ea typeface="+mn-ea"/>
              </a:defRPr>
            </a:lvl1pPr>
          </a:lstStyle>
          <a:p>
            <a:pPr>
              <a:defRPr/>
            </a:pPr>
            <a:endParaRPr lang="de-DE"/>
          </a:p>
        </p:txBody>
      </p:sp>
      <p:sp>
        <p:nvSpPr>
          <p:cNvPr id="3" name="Datumsplatzhalter 2"/>
          <p:cNvSpPr>
            <a:spLocks noGrp="1"/>
          </p:cNvSpPr>
          <p:nvPr>
            <p:ph type="dt" idx="1"/>
          </p:nvPr>
        </p:nvSpPr>
        <p:spPr>
          <a:xfrm>
            <a:off x="4021294" y="0"/>
            <a:ext cx="3076363" cy="513508"/>
          </a:xfrm>
          <a:prstGeom prst="rect">
            <a:avLst/>
          </a:prstGeom>
        </p:spPr>
        <p:txBody>
          <a:bodyPr vert="horz" wrap="square" lIns="94320" tIns="47160" rIns="94320" bIns="47160" numCol="1" anchor="t" anchorCtr="0" compatLnSpc="1">
            <a:prstTxWarp prst="textNoShape">
              <a:avLst/>
            </a:prstTxWarp>
          </a:bodyPr>
          <a:lstStyle>
            <a:lvl1pPr algn="r">
              <a:defRPr sz="1200"/>
            </a:lvl1pPr>
          </a:lstStyle>
          <a:p>
            <a:fld id="{167EB29B-E5A9-2A4A-B24C-B7A3B907AD9E}" type="datetimeFigureOut">
              <a:rPr lang="de-DE"/>
              <a:pPr/>
              <a:t>14.12.2023</a:t>
            </a:fld>
            <a:endParaRPr 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320" tIns="47160" rIns="94320" bIns="47160" rtlCol="0" anchor="ctr"/>
          <a:lstStyle/>
          <a:p>
            <a:pPr lvl="0"/>
            <a:endParaRPr lang="de-DE" noProof="0"/>
          </a:p>
        </p:txBody>
      </p:sp>
      <p:sp>
        <p:nvSpPr>
          <p:cNvPr id="5" name="Notizenplatzhalter 4"/>
          <p:cNvSpPr>
            <a:spLocks noGrp="1"/>
          </p:cNvSpPr>
          <p:nvPr>
            <p:ph type="body" sz="quarter" idx="3"/>
          </p:nvPr>
        </p:nvSpPr>
        <p:spPr>
          <a:xfrm>
            <a:off x="709930" y="4925408"/>
            <a:ext cx="5679440" cy="4029879"/>
          </a:xfrm>
          <a:prstGeom prst="rect">
            <a:avLst/>
          </a:prstGeom>
        </p:spPr>
        <p:txBody>
          <a:bodyPr vert="horz" wrap="square" lIns="94320" tIns="47160" rIns="94320" bIns="4716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6363" cy="513507"/>
          </a:xfrm>
          <a:prstGeom prst="rect">
            <a:avLst/>
          </a:prstGeom>
        </p:spPr>
        <p:txBody>
          <a:bodyPr vert="horz" lIns="94320" tIns="47160" rIns="94320" bIns="47160" rtlCol="0" anchor="b"/>
          <a:lstStyle>
            <a:lvl1pPr algn="l">
              <a:defRPr sz="1200" smtClean="0">
                <a:latin typeface="Calibri" panose="020F0502020204030204" pitchFamily="34" charset="0"/>
                <a:ea typeface="+mn-ea"/>
              </a:defRPr>
            </a:lvl1pPr>
          </a:lstStyle>
          <a:p>
            <a:pPr>
              <a:defRPr/>
            </a:pPr>
            <a:endParaRPr lang="de-DE"/>
          </a:p>
        </p:txBody>
      </p:sp>
      <p:sp>
        <p:nvSpPr>
          <p:cNvPr id="7" name="Foliennummernplatzhalter 6"/>
          <p:cNvSpPr>
            <a:spLocks noGrp="1"/>
          </p:cNvSpPr>
          <p:nvPr>
            <p:ph type="sldNum" sz="quarter" idx="5"/>
          </p:nvPr>
        </p:nvSpPr>
        <p:spPr>
          <a:xfrm>
            <a:off x="4021294" y="9721107"/>
            <a:ext cx="3076363" cy="513507"/>
          </a:xfrm>
          <a:prstGeom prst="rect">
            <a:avLst/>
          </a:prstGeom>
        </p:spPr>
        <p:txBody>
          <a:bodyPr vert="horz" wrap="square" lIns="94320" tIns="47160" rIns="94320" bIns="47160" numCol="1" anchor="b" anchorCtr="0" compatLnSpc="1">
            <a:prstTxWarp prst="textNoShape">
              <a:avLst/>
            </a:prstTxWarp>
          </a:bodyPr>
          <a:lstStyle>
            <a:lvl1pPr algn="r">
              <a:defRPr sz="1200"/>
            </a:lvl1pPr>
          </a:lstStyle>
          <a:p>
            <a:fld id="{64C20C58-D781-FF49-BE40-4E6407A1C87F}" type="slidenum">
              <a:rPr lang="de-DE"/>
              <a:pPr/>
              <a:t>‹Nr.›</a:t>
            </a:fld>
            <a:endParaRPr lang="de-DE"/>
          </a:p>
        </p:txBody>
      </p:sp>
    </p:spTree>
    <p:extLst>
      <p:ext uri="{BB962C8B-B14F-4D97-AF65-F5344CB8AC3E}">
        <p14:creationId xmlns:p14="http://schemas.microsoft.com/office/powerpoint/2010/main" val="613050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We already mentioned the brute force method, but now I want to step into the details.</a:t>
            </a:r>
          </a:p>
          <a:p>
            <a:r>
              <a:rPr lang="en-US" noProof="0" dirty="0"/>
              <a:t>And I would like to show you, how I</a:t>
            </a:r>
            <a:r>
              <a:rPr lang="en-US" baseline="0" noProof="0" dirty="0"/>
              <a:t> used the brute force method very early in my career for a gear milling machine.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a:t>
            </a:fld>
            <a:endParaRPr lang="de-DE" dirty="0"/>
          </a:p>
        </p:txBody>
      </p:sp>
    </p:spTree>
    <p:extLst>
      <p:ext uri="{BB962C8B-B14F-4D97-AF65-F5344CB8AC3E}">
        <p14:creationId xmlns:p14="http://schemas.microsoft.com/office/powerpoint/2010/main" val="418314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3204">
              <a:defRPr/>
            </a:pPr>
            <a:r>
              <a:rPr lang="en-US" baseline="0" noProof="0" dirty="0"/>
              <a:t>This is our first working code as it was just developed in matlab. It works very well to find combinations with a Gear Ratio of 0.02 or if I change the value of RD for any Gear Ratio which is possible without an error. But as we have a limited choice of gear wheels, not all Gear Ratios can be realized without an error. </a:t>
            </a:r>
          </a:p>
          <a:p>
            <a:pPr defTabSz="943204">
              <a:defRPr/>
            </a:pPr>
            <a:endParaRPr lang="de-DE" baseline="0" noProof="0" dirty="0"/>
          </a:p>
          <a:p>
            <a:pPr defTabSz="943204">
              <a:defRPr/>
            </a:pPr>
            <a:r>
              <a:rPr lang="en-US" baseline="0" noProof="0" dirty="0"/>
              <a:t>If we change RD for example to 0.02005, there is no combination matching this value, thus our </a:t>
            </a:r>
            <a:r>
              <a:rPr lang="en-US" baseline="0" noProof="0" dirty="0" err="1"/>
              <a:t>bestcombi</a:t>
            </a:r>
            <a:r>
              <a:rPr lang="en-US" baseline="0" noProof="0" dirty="0"/>
              <a:t> array is empty. </a:t>
            </a:r>
          </a:p>
          <a:p>
            <a:pPr defTabSz="943204">
              <a:defRPr/>
            </a:pPr>
            <a:endParaRPr lang="en-US" baseline="0" noProof="0" dirty="0"/>
          </a:p>
          <a:p>
            <a:pPr defTabSz="943204">
              <a:defRPr/>
            </a:pPr>
            <a:r>
              <a:rPr lang="en-US" baseline="0" noProof="0" dirty="0"/>
              <a:t>Because of the small difference R=0.02 might still work, but asking for a perfect match by the line </a:t>
            </a:r>
            <a:r>
              <a:rPr lang="en-US" dirty="0">
                <a:solidFill>
                  <a:srgbClr val="000000"/>
                </a:solidFill>
                <a:latin typeface="Courier New"/>
              </a:rPr>
              <a:t>rows=error==</a:t>
            </a:r>
            <a:r>
              <a:rPr lang="en-US" b="0" dirty="0">
                <a:solidFill>
                  <a:srgbClr val="000000"/>
                </a:solidFill>
                <a:latin typeface="Courier New"/>
              </a:rPr>
              <a:t>RD,</a:t>
            </a:r>
            <a:r>
              <a:rPr lang="en-US" b="0" baseline="0" dirty="0">
                <a:solidFill>
                  <a:srgbClr val="000000"/>
                </a:solidFill>
                <a:latin typeface="Courier New"/>
              </a:rPr>
              <a:t> we do </a:t>
            </a:r>
            <a:r>
              <a:rPr lang="en-US" b="0" u="sng" baseline="0" dirty="0">
                <a:solidFill>
                  <a:srgbClr val="000000"/>
                </a:solidFill>
                <a:latin typeface="Courier New"/>
              </a:rPr>
              <a:t>not</a:t>
            </a:r>
            <a:r>
              <a:rPr lang="en-US" b="0" baseline="0" dirty="0">
                <a:solidFill>
                  <a:srgbClr val="000000"/>
                </a:solidFill>
                <a:latin typeface="Courier New"/>
              </a:rPr>
              <a:t> get the closest match.</a:t>
            </a:r>
            <a:endParaRPr lang="en-US" dirty="0">
              <a:solidFill>
                <a:srgbClr val="000000"/>
              </a:solidFill>
              <a:latin typeface="Courier New"/>
            </a:endParaRPr>
          </a:p>
          <a:p>
            <a:pPr defTabSz="943204">
              <a:defRPr/>
            </a:pPr>
            <a:endParaRPr lang="en-US" noProof="0" dirty="0"/>
          </a:p>
          <a:p>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10</a:t>
            </a:fld>
            <a:endParaRPr lang="de-DE" dirty="0"/>
          </a:p>
        </p:txBody>
      </p:sp>
    </p:spTree>
    <p:extLst>
      <p:ext uri="{BB962C8B-B14F-4D97-AF65-F5344CB8AC3E}">
        <p14:creationId xmlns:p14="http://schemas.microsoft.com/office/powerpoint/2010/main" val="35132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Here is an approach to overcome this problem.</a:t>
            </a:r>
          </a:p>
          <a:p>
            <a:r>
              <a:rPr lang="en-US" noProof="0" dirty="0"/>
              <a:t>Now Smith calculates the error </a:t>
            </a:r>
          </a:p>
          <a:p>
            <a:endParaRPr lang="en-US" noProof="0" dirty="0"/>
          </a:p>
          <a:p>
            <a:r>
              <a:rPr lang="en-US" noProof="0" dirty="0"/>
              <a:t>of each of his combinations. </a:t>
            </a:r>
          </a:p>
          <a:p>
            <a:endParaRPr lang="en-US" noProof="0" dirty="0"/>
          </a:p>
          <a:p>
            <a:r>
              <a:rPr lang="en-US" noProof="0" dirty="0"/>
              <a:t>Miller</a:t>
            </a:r>
            <a:r>
              <a:rPr lang="en-US" baseline="0" noProof="0" dirty="0"/>
              <a:t> then picks  the combinations with the smallest error instead of the combinations with error 0. Thus we always get suggestions.</a:t>
            </a:r>
          </a:p>
          <a:p>
            <a:endParaRPr lang="en-US" baseline="0" noProof="0" dirty="0"/>
          </a:p>
          <a:p>
            <a:r>
              <a:rPr lang="en-US" baseline="0" noProof="0" dirty="0"/>
              <a:t>In this example we still get 4 combinations with an error as small as 1.something times 10 to the power of -5.</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11</a:t>
            </a:fld>
            <a:endParaRPr lang="de-DE" dirty="0"/>
          </a:p>
        </p:txBody>
      </p:sp>
    </p:spTree>
    <p:extLst>
      <p:ext uri="{BB962C8B-B14F-4D97-AF65-F5344CB8AC3E}">
        <p14:creationId xmlns:p14="http://schemas.microsoft.com/office/powerpoint/2010/main" val="351329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a:t>
            </a:r>
            <a:r>
              <a:rPr lang="en-US" baseline="0" noProof="0" dirty="0"/>
              <a:t> version we have right now, has the advantage, that it is easy to understand as we only have a few lines of code. But style-wise it resembles a mixture of two programming paradigms within matlab:</a:t>
            </a:r>
          </a:p>
          <a:p>
            <a:r>
              <a:rPr lang="en-US" baseline="0" noProof="0" dirty="0"/>
              <a:t>Use loops and nothing special</a:t>
            </a:r>
          </a:p>
          <a:p>
            <a:r>
              <a:rPr lang="en-US" baseline="0" noProof="0" dirty="0"/>
              <a:t>Use special functions for matrices.</a:t>
            </a:r>
          </a:p>
          <a:p>
            <a:r>
              <a:rPr lang="en-US" baseline="0" noProof="0" dirty="0"/>
              <a:t>As matlab (remember the full name matrix laboratory ) is specialized in Matrix operations, it’s full elegance and beauty only shows up if you use matrix functions.</a:t>
            </a:r>
          </a:p>
          <a:p>
            <a:r>
              <a:rPr lang="en-US" baseline="0" noProof="0" dirty="0"/>
              <a:t>On the other side, a lot of people are no native matlab programmers, they started their career in C or Java-programming. These people like to have it in a more close to C-style. So let‘s look on two more style-consistent solutions.</a:t>
            </a:r>
          </a:p>
          <a:p>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12</a:t>
            </a:fld>
            <a:endParaRPr lang="de-DE" dirty="0"/>
          </a:p>
        </p:txBody>
      </p:sp>
    </p:spTree>
    <p:extLst>
      <p:ext uri="{BB962C8B-B14F-4D97-AF65-F5344CB8AC3E}">
        <p14:creationId xmlns:p14="http://schemas.microsoft.com/office/powerpoint/2010/main" val="264782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This</a:t>
            </a:r>
            <a:r>
              <a:rPr lang="en-US" baseline="0" noProof="0" dirty="0"/>
              <a:t> version does not use a loop at all, but employs the function allcomb to produce all possible combinations. This function is not part of matlab, but can be found within matlab central, where matlab-wizzards from all over the world add useful functions that are not included in the official matlab releases.</a:t>
            </a:r>
          </a:p>
          <a:p>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13</a:t>
            </a:fld>
            <a:endParaRPr lang="de-DE" dirty="0"/>
          </a:p>
        </p:txBody>
      </p:sp>
    </p:spTree>
    <p:extLst>
      <p:ext uri="{BB962C8B-B14F-4D97-AF65-F5344CB8AC3E}">
        <p14:creationId xmlns:p14="http://schemas.microsoft.com/office/powerpoint/2010/main" val="264782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This version only uses loops. </a:t>
            </a:r>
          </a:p>
          <a:p>
            <a:r>
              <a:rPr lang="en-US" noProof="0" dirty="0"/>
              <a:t>There</a:t>
            </a:r>
            <a:r>
              <a:rPr lang="en-US" baseline="0" noProof="0" dirty="0"/>
              <a:t> are two changes to the work of Jones: The size of combi is pre-calculated by the command combi=zeros(11^4,4). So for the  rest to the program, the size of combi is fixed.</a:t>
            </a:r>
          </a:p>
          <a:p>
            <a:r>
              <a:rPr lang="en-US" baseline="0" noProof="0" dirty="0"/>
              <a:t>Second change is, we only write element wise to combi so we need four commands, where we had only one vectorial command. And the index CombiNr is to be increased with every loop step.</a:t>
            </a:r>
            <a:endParaRPr lang="en-US" noProof="0" dirty="0"/>
          </a:p>
          <a:p>
            <a:endParaRPr lang="en-US" noProof="0" dirty="0"/>
          </a:p>
          <a:p>
            <a:r>
              <a:rPr lang="en-US" noProof="0" dirty="0"/>
              <a:t>The work of smith is now also done in a loop. The array</a:t>
            </a:r>
            <a:r>
              <a:rPr lang="en-US" baseline="0" noProof="0" dirty="0"/>
              <a:t> error is dimensioned and defined with the zeros command. For every value of error we take a loop step.</a:t>
            </a:r>
          </a:p>
          <a:p>
            <a:endParaRPr lang="en-US" baseline="0" noProof="0" dirty="0"/>
          </a:p>
          <a:p>
            <a:r>
              <a:rPr lang="en-US" baseline="0" noProof="0" dirty="0"/>
              <a:t>And also Miller works through a loop now. Here we loose something, as Miller will only report the last good combination in the variables r1 best to r4 best, while in the matrix version, we had all the good combinations.</a:t>
            </a:r>
            <a:endParaRPr lang="en-US" noProof="0" dirty="0"/>
          </a:p>
          <a:p>
            <a:r>
              <a:rPr lang="en-US" noProof="0" dirty="0"/>
              <a:t>It‘s nice, that Jones,</a:t>
            </a:r>
            <a:r>
              <a:rPr lang="en-US" baseline="0" noProof="0" dirty="0"/>
              <a:t> Smith and Miller are separated in the code. </a:t>
            </a:r>
            <a:r>
              <a:rPr lang="en-US" noProof="0" dirty="0"/>
              <a:t>But it loops</a:t>
            </a:r>
            <a:r>
              <a:rPr lang="en-US" baseline="0" noProof="0" dirty="0"/>
              <a:t> several times over the same array combi.</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14</a:t>
            </a:fld>
            <a:endParaRPr lang="de-DE" dirty="0"/>
          </a:p>
        </p:txBody>
      </p:sp>
    </p:spTree>
    <p:extLst>
      <p:ext uri="{BB962C8B-B14F-4D97-AF65-F5344CB8AC3E}">
        <p14:creationId xmlns:p14="http://schemas.microsoft.com/office/powerpoint/2010/main" val="264782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This version only uses one loop</a:t>
            </a:r>
            <a:r>
              <a:rPr lang="en-US" baseline="0" noProof="0" dirty="0"/>
              <a:t> and no array at all.</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15</a:t>
            </a:fld>
            <a:endParaRPr lang="de-DE" dirty="0"/>
          </a:p>
        </p:txBody>
      </p:sp>
    </p:spTree>
    <p:extLst>
      <p:ext uri="{BB962C8B-B14F-4D97-AF65-F5344CB8AC3E}">
        <p14:creationId xmlns:p14="http://schemas.microsoft.com/office/powerpoint/2010/main" val="2647829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Now the controller of your company says: it is not possible to deliver four different boxes with each machine. Just two</a:t>
            </a:r>
            <a:r>
              <a:rPr lang="en-US" baseline="0" noProof="0" dirty="0"/>
              <a:t> boxes have to suffice. First think about whether this makes sense. Then change the code to meet this new requirement. </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16</a:t>
            </a:fld>
            <a:endParaRPr lang="de-DE" dirty="0"/>
          </a:p>
        </p:txBody>
      </p:sp>
    </p:spTree>
    <p:extLst>
      <p:ext uri="{BB962C8B-B14F-4D97-AF65-F5344CB8AC3E}">
        <p14:creationId xmlns:p14="http://schemas.microsoft.com/office/powerpoint/2010/main" val="328061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 highlighted part of the code is added. All combinations</a:t>
            </a:r>
            <a:r>
              <a:rPr lang="en-US" baseline="0" noProof="0" dirty="0"/>
              <a:t> are generated, but only those that satisfy the condition r1 being different form r3 and r2 being different from r4 are used.</a:t>
            </a:r>
          </a:p>
          <a:p>
            <a:r>
              <a:rPr lang="en-US" baseline="0" noProof="0" dirty="0"/>
              <a:t>It is quite common, that you do not have a good scheme to come up only with those combinations, that are interesting. Therefor you generate all and filter out the misfits.</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17</a:t>
            </a:fld>
            <a:endParaRPr lang="de-DE" dirty="0"/>
          </a:p>
        </p:txBody>
      </p:sp>
    </p:spTree>
    <p:extLst>
      <p:ext uri="{BB962C8B-B14F-4D97-AF65-F5344CB8AC3E}">
        <p14:creationId xmlns:p14="http://schemas.microsoft.com/office/powerpoint/2010/main" val="605246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a:t>
            </a:r>
            <a:r>
              <a:rPr lang="en-US" baseline="0" dirty="0"/>
              <a:t> far, we accepted combinations with different locations of shaft 4. Assuming shaft 1 fix, the relative location of shaft 4 would be r1+r2-r3-r4.  Now this relative position shall be zero Thus: r1+r2=r3+r4</a:t>
            </a:r>
          </a:p>
          <a:p>
            <a:r>
              <a:rPr lang="en-US" baseline="0" noProof="0" dirty="0"/>
              <a:t>Note that we still allow shaft 2 or shaft 3 respectively to move. </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18</a:t>
            </a:fld>
            <a:endParaRPr lang="de-DE" dirty="0"/>
          </a:p>
        </p:txBody>
      </p:sp>
    </p:spTree>
    <p:extLst>
      <p:ext uri="{BB962C8B-B14F-4D97-AF65-F5344CB8AC3E}">
        <p14:creationId xmlns:p14="http://schemas.microsoft.com/office/powerpoint/2010/main" val="66347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In the highlighted region of the code the condition r1+r2==r3+r4</a:t>
            </a:r>
            <a:r>
              <a:rPr lang="en-US" baseline="0" noProof="0" dirty="0"/>
              <a:t>  is added.</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19</a:t>
            </a:fld>
            <a:endParaRPr lang="de-DE" dirty="0"/>
          </a:p>
        </p:txBody>
      </p:sp>
    </p:spTree>
    <p:extLst>
      <p:ext uri="{BB962C8B-B14F-4D97-AF65-F5344CB8AC3E}">
        <p14:creationId xmlns:p14="http://schemas.microsoft.com/office/powerpoint/2010/main" val="306214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This example is about a gear milling machine. </a:t>
            </a:r>
          </a:p>
          <a:p>
            <a:endParaRPr lang="en-US" noProof="0" dirty="0"/>
          </a:p>
          <a:p>
            <a:r>
              <a:rPr lang="en-US" noProof="0" dirty="0"/>
              <a:t>The red cylinder is a blank</a:t>
            </a:r>
            <a:r>
              <a:rPr lang="en-US" baseline="0" noProof="0" dirty="0"/>
              <a:t> to become a spur-gear. </a:t>
            </a:r>
          </a:p>
          <a:p>
            <a:endParaRPr lang="en-US" baseline="0" noProof="0" dirty="0"/>
          </a:p>
          <a:p>
            <a:r>
              <a:rPr lang="en-US" baseline="0" noProof="0" dirty="0"/>
              <a:t>There is a rotating form cutter going through the blank to remove the tooth gaps. For simplicity the drive of the form cutter and the bearing of the form cutter is not shown.</a:t>
            </a:r>
          </a:p>
          <a:p>
            <a:endParaRPr lang="en-US" baseline="0" noProof="0" dirty="0"/>
          </a:p>
          <a:p>
            <a:r>
              <a:rPr lang="en-US" baseline="0" noProof="0" dirty="0"/>
              <a:t>The feed motion is realized via a rotating axle having a trapezoidal thread.</a:t>
            </a:r>
          </a:p>
          <a:p>
            <a:endParaRPr lang="en-US" baseline="0" noProof="0" dirty="0"/>
          </a:p>
          <a:p>
            <a:r>
              <a:rPr lang="en-US" baseline="0" noProof="0" dirty="0"/>
              <a:t>Each feed travel produces one tooth gap.</a:t>
            </a:r>
          </a:p>
          <a:p>
            <a:r>
              <a:rPr lang="en-US" baseline="0" noProof="0" dirty="0"/>
              <a:t>Between milling one tooth gap and milling the next tooth gap, the blank has to be turned according to the gap distance. This is not shown.</a:t>
            </a:r>
          </a:p>
          <a:p>
            <a:r>
              <a:rPr lang="en-US" baseline="0" noProof="0" dirty="0"/>
              <a:t>Having done all tooth gaps, the result is a spur-toothed gear.</a:t>
            </a:r>
          </a:p>
          <a:p>
            <a:r>
              <a:rPr lang="en-US" baseline="0" noProof="0" dirty="0"/>
              <a:t>If you want to produce a skewed-toothed gear, you have to turn the blank while milling.</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a:t>
            </a:fld>
            <a:endParaRPr lang="de-DE"/>
          </a:p>
        </p:txBody>
      </p:sp>
    </p:spTree>
    <p:extLst>
      <p:ext uri="{BB962C8B-B14F-4D97-AF65-F5344CB8AC3E}">
        <p14:creationId xmlns:p14="http://schemas.microsoft.com/office/powerpoint/2010/main" val="3639926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20</a:t>
            </a:fld>
            <a:endParaRPr lang="de-DE" dirty="0"/>
          </a:p>
        </p:txBody>
      </p:sp>
    </p:spTree>
    <p:extLst>
      <p:ext uri="{BB962C8B-B14F-4D97-AF65-F5344CB8AC3E}">
        <p14:creationId xmlns:p14="http://schemas.microsoft.com/office/powerpoint/2010/main" val="3122114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 ideal distance for the axis</a:t>
            </a:r>
            <a:r>
              <a:rPr lang="en-US" baseline="0" noProof="0" dirty="0"/>
              <a:t> is that one, which maximizes the number of possible combinations. So finding the optimal axis distance is a brute force problem by itself. Variable NrOfCombis counts for each distance d, how many valid combinations are possible. The first two conditions in line 10 refer to the right distance of the gears, the last one reflects , that each gear size is available only once. You could add a condition r2&lt;&gt;r4, but that one is logically included </a:t>
            </a:r>
            <a:r>
              <a:rPr lang="en-US" baseline="0" noProof="0" dirty="0">
                <a:solidFill>
                  <a:schemeClr val="accent1">
                    <a:lumMod val="75000"/>
                  </a:schemeClr>
                </a:solidFill>
              </a:rPr>
              <a:t>from </a:t>
            </a:r>
            <a:r>
              <a:rPr lang="en-US" baseline="0" noProof="0" dirty="0"/>
              <a:t>the other 3 conditions.</a:t>
            </a:r>
          </a:p>
        </p:txBody>
      </p:sp>
      <p:sp>
        <p:nvSpPr>
          <p:cNvPr id="4" name="Foliennummernplatzhalter 3"/>
          <p:cNvSpPr>
            <a:spLocks noGrp="1"/>
          </p:cNvSpPr>
          <p:nvPr>
            <p:ph type="sldNum" sz="quarter" idx="10"/>
          </p:nvPr>
        </p:nvSpPr>
        <p:spPr/>
        <p:txBody>
          <a:bodyPr/>
          <a:lstStyle/>
          <a:p>
            <a:fld id="{64C20C58-D781-FF49-BE40-4E6407A1C87F}" type="slidenum">
              <a:rPr lang="de-DE" smtClean="0"/>
              <a:pPr/>
              <a:t>21</a:t>
            </a:fld>
            <a:endParaRPr lang="de-DE" dirty="0"/>
          </a:p>
        </p:txBody>
      </p:sp>
    </p:spTree>
    <p:extLst>
      <p:ext uri="{BB962C8B-B14F-4D97-AF65-F5344CB8AC3E}">
        <p14:creationId xmlns:p14="http://schemas.microsoft.com/office/powerpoint/2010/main" val="276599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With</a:t>
            </a:r>
            <a:r>
              <a:rPr lang="en-US" baseline="0" noProof="0" dirty="0"/>
              <a:t> the fixed distance d, r2 is determined by d and r1; as well as r4 is determined by d and r3. Thus we only need two loops.</a:t>
            </a:r>
          </a:p>
        </p:txBody>
      </p:sp>
      <p:sp>
        <p:nvSpPr>
          <p:cNvPr id="4" name="Foliennummernplatzhalter 3"/>
          <p:cNvSpPr>
            <a:spLocks noGrp="1"/>
          </p:cNvSpPr>
          <p:nvPr>
            <p:ph type="sldNum" sz="quarter" idx="10"/>
          </p:nvPr>
        </p:nvSpPr>
        <p:spPr/>
        <p:txBody>
          <a:bodyPr/>
          <a:lstStyle/>
          <a:p>
            <a:fld id="{64C20C58-D781-FF49-BE40-4E6407A1C87F}" type="slidenum">
              <a:rPr lang="de-DE" smtClean="0"/>
              <a:pPr/>
              <a:t>22</a:t>
            </a:fld>
            <a:endParaRPr lang="de-DE" dirty="0"/>
          </a:p>
        </p:txBody>
      </p:sp>
    </p:spTree>
    <p:extLst>
      <p:ext uri="{BB962C8B-B14F-4D97-AF65-F5344CB8AC3E}">
        <p14:creationId xmlns:p14="http://schemas.microsoft.com/office/powerpoint/2010/main" val="2765998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 function </a:t>
            </a:r>
            <a:r>
              <a:rPr lang="en-US" noProof="0" dirty="0" err="1"/>
              <a:t>allcomb</a:t>
            </a:r>
            <a:r>
              <a:rPr lang="en-US" noProof="0" dirty="0"/>
              <a:t> was taken from </a:t>
            </a:r>
            <a:r>
              <a:rPr lang="en-US" noProof="0" dirty="0" err="1"/>
              <a:t>matlab</a:t>
            </a:r>
            <a:r>
              <a:rPr lang="en-US" noProof="0"/>
              <a:t> central</a:t>
            </a:r>
            <a:endParaRPr lang="en-US" baseline="0"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23</a:t>
            </a:fld>
            <a:endParaRPr lang="de-DE" dirty="0"/>
          </a:p>
        </p:txBody>
      </p:sp>
    </p:spTree>
    <p:extLst>
      <p:ext uri="{BB962C8B-B14F-4D97-AF65-F5344CB8AC3E}">
        <p14:creationId xmlns:p14="http://schemas.microsoft.com/office/powerpoint/2010/main" val="1875417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 function combinations is available since </a:t>
            </a:r>
            <a:r>
              <a:rPr lang="en-US" noProof="0" dirty="0" err="1"/>
              <a:t>matlab</a:t>
            </a:r>
            <a:r>
              <a:rPr lang="en-US" noProof="0" dirty="0"/>
              <a:t> version 2023a</a:t>
            </a:r>
            <a:endParaRPr lang="en-US" baseline="0"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24</a:t>
            </a:fld>
            <a:endParaRPr lang="de-DE" dirty="0"/>
          </a:p>
        </p:txBody>
      </p:sp>
    </p:spTree>
    <p:extLst>
      <p:ext uri="{BB962C8B-B14F-4D97-AF65-F5344CB8AC3E}">
        <p14:creationId xmlns:p14="http://schemas.microsoft.com/office/powerpoint/2010/main" val="4089689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25</a:t>
            </a:fld>
            <a:endParaRPr lang="de-DE" dirty="0"/>
          </a:p>
        </p:txBody>
      </p:sp>
    </p:spTree>
    <p:extLst>
      <p:ext uri="{BB962C8B-B14F-4D97-AF65-F5344CB8AC3E}">
        <p14:creationId xmlns:p14="http://schemas.microsoft.com/office/powerpoint/2010/main" val="2765998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An </a:t>
            </a:r>
            <a:r>
              <a:rPr lang="en-US" baseline="0" noProof="0" dirty="0"/>
              <a:t>unknown weight W </a:t>
            </a:r>
          </a:p>
          <a:p>
            <a:endParaRPr lang="en-US" baseline="0" noProof="0" dirty="0"/>
          </a:p>
          <a:p>
            <a:r>
              <a:rPr lang="en-US" baseline="0" noProof="0" dirty="0"/>
              <a:t>has to be determined </a:t>
            </a:r>
          </a:p>
          <a:p>
            <a:endParaRPr lang="en-US" baseline="0" noProof="0" dirty="0"/>
          </a:p>
          <a:p>
            <a:r>
              <a:rPr lang="en-US" baseline="0" noProof="0" dirty="0"/>
              <a:t>using a beam balance.</a:t>
            </a:r>
          </a:p>
          <a:p>
            <a:endParaRPr lang="en-US" baseline="0" noProof="0" dirty="0"/>
          </a:p>
          <a:p>
            <a:r>
              <a:rPr lang="en-US" baseline="0" noProof="0" dirty="0"/>
              <a:t> The weight W is an integer multiply of 1 kg and is smaller or equal Wmax. </a:t>
            </a:r>
          </a:p>
          <a:p>
            <a:r>
              <a:rPr lang="en-US" baseline="0" noProof="0" dirty="0"/>
              <a:t>You can choose 4 reference weights to make this possible.</a:t>
            </a:r>
          </a:p>
          <a:p>
            <a:r>
              <a:rPr lang="en-US" baseline="0" noProof="0" dirty="0"/>
              <a:t>According to Divide and conquer the solution is subdivided in two steps:</a:t>
            </a:r>
            <a:br>
              <a:rPr lang="en-US" baseline="0" noProof="0" dirty="0"/>
            </a:br>
            <a:r>
              <a:rPr lang="en-US" baseline="0" noProof="0" dirty="0"/>
              <a:t>Step1</a:t>
            </a:r>
          </a:p>
          <a:p>
            <a:r>
              <a:rPr lang="en-US" baseline="0" noProof="0" dirty="0"/>
              <a:t>Learn How to decide whether a certain weight can be determined with a given set of W1 to W4.</a:t>
            </a:r>
          </a:p>
          <a:p>
            <a:r>
              <a:rPr lang="de-DE" baseline="0" noProof="0" dirty="0"/>
              <a:t>Step2</a:t>
            </a:r>
            <a:endParaRPr lang="en-US" baseline="0" noProof="0" dirty="0"/>
          </a:p>
          <a:p>
            <a:r>
              <a:rPr lang="en-US" baseline="0" noProof="0" dirty="0"/>
              <a:t>Use step one to find a set of W1 to W4 suitable to measure all weights smaller equal Wmax.</a:t>
            </a:r>
          </a:p>
          <a:p>
            <a:r>
              <a:rPr lang="en-US" baseline="0" noProof="0" dirty="0"/>
              <a:t>For the first step:</a:t>
            </a:r>
          </a:p>
          <a:p>
            <a:r>
              <a:rPr lang="en-US" baseline="0" noProof="0" dirty="0"/>
              <a:t>The unknown Weight W is always placed on the left scale pan. The weights W1 to W4 can either be placed on the left pan (coded by Position  P= -1)</a:t>
            </a:r>
          </a:p>
          <a:p>
            <a:endParaRPr lang="en-US" baseline="0" noProof="0" dirty="0"/>
          </a:p>
          <a:p>
            <a:r>
              <a:rPr lang="en-US" baseline="0" noProof="0" dirty="0"/>
              <a:t> or on the right pan (coded by P=1)</a:t>
            </a:r>
          </a:p>
          <a:p>
            <a:endParaRPr lang="en-US" baseline="0" noProof="0" dirty="0"/>
          </a:p>
          <a:p>
            <a:r>
              <a:rPr lang="en-US" baseline="0" noProof="0" dirty="0"/>
              <a:t> or may not be used at all (coded by P=0).</a:t>
            </a:r>
          </a:p>
          <a:p>
            <a:endParaRPr lang="en-US" baseline="0" noProof="0" dirty="0"/>
          </a:p>
          <a:p>
            <a:r>
              <a:rPr lang="en-US" baseline="0" noProof="0" dirty="0"/>
              <a:t>So in the picture P1=-1, P2=1, P3=1 and P4=0.</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26</a:t>
            </a:fld>
            <a:endParaRPr lang="de-DE" dirty="0"/>
          </a:p>
        </p:txBody>
      </p:sp>
    </p:spTree>
    <p:extLst>
      <p:ext uri="{BB962C8B-B14F-4D97-AF65-F5344CB8AC3E}">
        <p14:creationId xmlns:p14="http://schemas.microsoft.com/office/powerpoint/2010/main" val="3501137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The</a:t>
            </a:r>
            <a:r>
              <a:rPr lang="en-US" baseline="0" noProof="0" dirty="0"/>
              <a:t> weight W and the Weights W1 to W4 are passed to the function </a:t>
            </a:r>
            <a:r>
              <a:rPr lang="en-US" b="1" baseline="0" noProof="0" dirty="0"/>
              <a:t>Positions</a:t>
            </a:r>
            <a:r>
              <a:rPr lang="en-US" baseline="0" noProof="0" dirty="0"/>
              <a:t> as arguments.</a:t>
            </a:r>
            <a:endParaRPr lang="en-US" noProof="0" dirty="0"/>
          </a:p>
          <a:p>
            <a:r>
              <a:rPr lang="en-US" noProof="0" dirty="0"/>
              <a:t>The four</a:t>
            </a:r>
            <a:r>
              <a:rPr lang="en-US" baseline="0" noProof="0" dirty="0"/>
              <a:t> for loops try all possible weighting configurations for the 4 Weights W1 to W4.</a:t>
            </a:r>
          </a:p>
          <a:p>
            <a:endParaRPr lang="en-US" baseline="0" noProof="0" dirty="0"/>
          </a:p>
          <a:p>
            <a:r>
              <a:rPr lang="en-US" baseline="0" noProof="0" dirty="0"/>
              <a:t> In line 6 we check if both pans balance. </a:t>
            </a:r>
          </a:p>
          <a:p>
            <a:endParaRPr lang="en-US" baseline="0" noProof="0" dirty="0"/>
          </a:p>
          <a:p>
            <a:r>
              <a:rPr lang="en-US" baseline="0" noProof="0" dirty="0"/>
              <a:t>If yes, we stop the function (keyword return) the return values are the current values of  P1 to P4. If no working weighting combination is found, we return the impossible positions 2 which stands for no success.</a:t>
            </a:r>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27</a:t>
            </a:fld>
            <a:endParaRPr lang="de-DE" dirty="0"/>
          </a:p>
        </p:txBody>
      </p:sp>
    </p:spTree>
    <p:extLst>
      <p:ext uri="{BB962C8B-B14F-4D97-AF65-F5344CB8AC3E}">
        <p14:creationId xmlns:p14="http://schemas.microsoft.com/office/powerpoint/2010/main" val="3501137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Now all possible</a:t>
            </a:r>
            <a:r>
              <a:rPr lang="en-US" baseline="0" noProof="0" dirty="0"/>
              <a:t> combinations of weights W1 to W4 are tried (lines 2 to 5) . If a combination fails to measure one of the weights (test in line 8), the next combination is tried (break command in line 10).</a:t>
            </a:r>
          </a:p>
          <a:p>
            <a:r>
              <a:rPr lang="en-US" baseline="0" noProof="0" dirty="0"/>
              <a:t>If a combination worked  (condition Works in line 13) then the program is finished. Otherwise the program ends, when all combinations are tried without success. In this case Works has the value false.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28</a:t>
            </a:fld>
            <a:endParaRPr lang="de-DE" dirty="0"/>
          </a:p>
        </p:txBody>
      </p:sp>
    </p:spTree>
    <p:extLst>
      <p:ext uri="{BB962C8B-B14F-4D97-AF65-F5344CB8AC3E}">
        <p14:creationId xmlns:p14="http://schemas.microsoft.com/office/powerpoint/2010/main" val="4197832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As the last extension of this problem, let’s determine the biggest maximum weight, that is possible with 4 weights. Our old program is</a:t>
            </a:r>
            <a:r>
              <a:rPr lang="en-US" baseline="0" noProof="0" dirty="0"/>
              <a:t> turned into a function. A new one looks for the maximum weight. This version may take some time (on my machine 90 s). If you want to stop the execution you can hit “control c”.</a:t>
            </a:r>
            <a:br>
              <a:rPr lang="en-US" baseline="0" noProof="0" dirty="0"/>
            </a:br>
            <a:r>
              <a:rPr lang="en-US" baseline="0" noProof="0" dirty="0"/>
              <a:t>Some details on the code:</a:t>
            </a:r>
          </a:p>
          <a:p>
            <a:r>
              <a:rPr lang="en-US" baseline="0" noProof="0" dirty="0"/>
              <a:t>We increase Wmax after we find a possible weight set. This means we recognize 40 works then increase to 41 and find that 41 does not work. So the last working Wmax is Wmax leaving the loop minus 1.</a:t>
            </a:r>
          </a:p>
          <a:p>
            <a:endParaRPr lang="en-US" baseline="0" noProof="0" dirty="0"/>
          </a:p>
          <a:p>
            <a:r>
              <a:rPr lang="de-DE" noProof="0" dirty="0" err="1"/>
              <a:t>Positions</a:t>
            </a:r>
            <a:r>
              <a:rPr lang="de-DE" noProof="0" dirty="0"/>
              <a:t>==2 </a:t>
            </a:r>
            <a:r>
              <a:rPr lang="de-DE" noProof="0" dirty="0" err="1"/>
              <a:t>is</a:t>
            </a:r>
            <a:r>
              <a:rPr lang="de-DE" noProof="0" dirty="0"/>
              <a:t> a </a:t>
            </a:r>
            <a:r>
              <a:rPr lang="de-DE" noProof="0" dirty="0" err="1"/>
              <a:t>shortcut</a:t>
            </a:r>
            <a:r>
              <a:rPr lang="de-DE" noProof="0" dirty="0"/>
              <a:t> </a:t>
            </a:r>
            <a:r>
              <a:rPr lang="de-DE" noProof="0" dirty="0" err="1"/>
              <a:t>to</a:t>
            </a:r>
            <a:r>
              <a:rPr lang="de-DE" noProof="0" dirty="0"/>
              <a:t>  </a:t>
            </a:r>
            <a:r>
              <a:rPr lang="de-DE" noProof="0" dirty="0" err="1"/>
              <a:t>assigning</a:t>
            </a:r>
            <a:r>
              <a:rPr lang="de-DE" noProof="0" dirty="0"/>
              <a:t> </a:t>
            </a:r>
            <a:r>
              <a:rPr lang="de-DE" noProof="0" dirty="0" err="1"/>
              <a:t>the</a:t>
            </a:r>
            <a:r>
              <a:rPr lang="de-DE" noProof="0" dirty="0"/>
              <a:t> </a:t>
            </a:r>
            <a:r>
              <a:rPr lang="de-DE" noProof="0" dirty="0" err="1"/>
              <a:t>output</a:t>
            </a:r>
            <a:r>
              <a:rPr lang="de-DE" noProof="0" dirty="0"/>
              <a:t> </a:t>
            </a:r>
            <a:r>
              <a:rPr lang="de-DE" noProof="0" dirty="0" err="1"/>
              <a:t>of</a:t>
            </a:r>
            <a:r>
              <a:rPr lang="de-DE" noProof="0" dirty="0"/>
              <a:t> </a:t>
            </a:r>
            <a:r>
              <a:rPr lang="de-DE" noProof="0" dirty="0" err="1"/>
              <a:t>the</a:t>
            </a:r>
            <a:r>
              <a:rPr lang="de-DE" noProof="0" dirty="0"/>
              <a:t> </a:t>
            </a:r>
            <a:r>
              <a:rPr lang="de-DE" noProof="0" dirty="0" err="1"/>
              <a:t>function</a:t>
            </a:r>
            <a:r>
              <a:rPr lang="de-DE" noProof="0" dirty="0"/>
              <a:t> </a:t>
            </a:r>
            <a:r>
              <a:rPr lang="de-DE" noProof="0" dirty="0" err="1"/>
              <a:t>to</a:t>
            </a:r>
            <a:r>
              <a:rPr lang="de-DE" noProof="0" dirty="0"/>
              <a:t> an</a:t>
            </a:r>
            <a:r>
              <a:rPr lang="de-DE" baseline="0" noProof="0" dirty="0"/>
              <a:t> </a:t>
            </a:r>
            <a:r>
              <a:rPr lang="de-DE" baseline="0" noProof="0" dirty="0" err="1"/>
              <a:t>array</a:t>
            </a:r>
            <a:r>
              <a:rPr lang="de-DE" baseline="0" noProof="0" dirty="0"/>
              <a:t> </a:t>
            </a:r>
            <a:r>
              <a:rPr lang="de-DE" baseline="0" noProof="0" dirty="0" err="1"/>
              <a:t>holding</a:t>
            </a:r>
            <a:r>
              <a:rPr lang="de-DE" baseline="0" noProof="0" dirty="0"/>
              <a:t> P1 </a:t>
            </a:r>
            <a:r>
              <a:rPr lang="de-DE" baseline="0" noProof="0" dirty="0" err="1"/>
              <a:t>to</a:t>
            </a:r>
            <a:r>
              <a:rPr lang="de-DE" baseline="0" noProof="0" dirty="0"/>
              <a:t> P4 </a:t>
            </a:r>
            <a:r>
              <a:rPr lang="de-DE" baseline="0" noProof="0" dirty="0" err="1"/>
              <a:t>and</a:t>
            </a:r>
            <a:r>
              <a:rPr lang="de-DE" baseline="0" noProof="0" dirty="0"/>
              <a:t> </a:t>
            </a:r>
            <a:r>
              <a:rPr lang="de-DE" baseline="0" noProof="0" dirty="0" err="1"/>
              <a:t>then</a:t>
            </a:r>
            <a:r>
              <a:rPr lang="de-DE" baseline="0" noProof="0" dirty="0"/>
              <a:t> </a:t>
            </a:r>
            <a:r>
              <a:rPr lang="de-DE" baseline="0" noProof="0" dirty="0" err="1"/>
              <a:t>asking</a:t>
            </a:r>
            <a:r>
              <a:rPr lang="de-DE" baseline="0" noProof="0" dirty="0"/>
              <a:t> </a:t>
            </a:r>
            <a:r>
              <a:rPr lang="de-DE" baseline="0" noProof="0" dirty="0" err="1"/>
              <a:t>for</a:t>
            </a:r>
            <a:r>
              <a:rPr lang="de-DE" baseline="0" noProof="0" dirty="0"/>
              <a:t> </a:t>
            </a:r>
            <a:r>
              <a:rPr lang="de-DE" baseline="0" noProof="0" dirty="0" err="1"/>
              <a:t>any</a:t>
            </a:r>
            <a:r>
              <a:rPr lang="de-DE" baseline="0" noProof="0" dirty="0"/>
              <a:t> </a:t>
            </a:r>
            <a:r>
              <a:rPr lang="de-DE" baseline="0" noProof="0" dirty="0" err="1"/>
              <a:t>of</a:t>
            </a:r>
            <a:r>
              <a:rPr lang="de-DE" baseline="0" noProof="0" dirty="0"/>
              <a:t> </a:t>
            </a:r>
            <a:r>
              <a:rPr lang="de-DE" baseline="0" noProof="0" dirty="0" err="1"/>
              <a:t>these</a:t>
            </a:r>
            <a:r>
              <a:rPr lang="de-DE" baseline="0" noProof="0" dirty="0"/>
              <a:t> </a:t>
            </a:r>
            <a:r>
              <a:rPr lang="de-DE" baseline="0" noProof="0" dirty="0" err="1"/>
              <a:t>positions</a:t>
            </a:r>
            <a:r>
              <a:rPr lang="de-DE" baseline="0" noProof="0" dirty="0"/>
              <a:t> </a:t>
            </a:r>
            <a:r>
              <a:rPr lang="de-DE" baseline="0" noProof="0" dirty="0" err="1"/>
              <a:t>whether</a:t>
            </a:r>
            <a:r>
              <a:rPr lang="de-DE" baseline="0" noProof="0" dirty="0"/>
              <a:t> </a:t>
            </a:r>
            <a:r>
              <a:rPr lang="de-DE" baseline="0" noProof="0" dirty="0" err="1"/>
              <a:t>it</a:t>
            </a:r>
            <a:r>
              <a:rPr lang="de-DE" baseline="0" noProof="0" dirty="0"/>
              <a:t> </a:t>
            </a:r>
            <a:r>
              <a:rPr lang="de-DE" baseline="0" noProof="0" dirty="0" err="1"/>
              <a:t>is</a:t>
            </a:r>
            <a:r>
              <a:rPr lang="de-DE" baseline="0" noProof="0" dirty="0"/>
              <a:t> 2 (</a:t>
            </a:r>
            <a:r>
              <a:rPr lang="de-DE" baseline="0" noProof="0" dirty="0" err="1"/>
              <a:t>which</a:t>
            </a:r>
            <a:r>
              <a:rPr lang="de-DE" baseline="0" noProof="0" dirty="0"/>
              <a:t> </a:t>
            </a:r>
            <a:r>
              <a:rPr lang="de-DE" baseline="0" noProof="0" dirty="0" err="1"/>
              <a:t>means</a:t>
            </a:r>
            <a:r>
              <a:rPr lang="de-DE" baseline="0" noProof="0" dirty="0"/>
              <a:t> </a:t>
            </a:r>
            <a:r>
              <a:rPr lang="de-DE" baseline="0" noProof="0" dirty="0" err="1"/>
              <a:t>impossible</a:t>
            </a:r>
            <a:r>
              <a:rPr lang="de-DE" baseline="0" noProof="0" dirty="0"/>
              <a:t>)</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29</a:t>
            </a:fld>
            <a:endParaRPr lang="de-DE" dirty="0"/>
          </a:p>
        </p:txBody>
      </p:sp>
    </p:spTree>
    <p:extLst>
      <p:ext uri="{BB962C8B-B14F-4D97-AF65-F5344CB8AC3E}">
        <p14:creationId xmlns:p14="http://schemas.microsoft.com/office/powerpoint/2010/main" val="419783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Here</a:t>
            </a:r>
            <a:r>
              <a:rPr lang="en-US" baseline="0" noProof="0" dirty="0"/>
              <a:t> you see a schematic gearing system to turn the red blanket during milling in order to make a skew toothed gearing.</a:t>
            </a:r>
          </a:p>
          <a:p>
            <a:r>
              <a:rPr lang="en-US" baseline="0" noProof="0" dirty="0"/>
              <a:t>In order to </a:t>
            </a:r>
            <a:r>
              <a:rPr lang="en-US" baseline="0" noProof="0" dirty="0" err="1"/>
              <a:t>adust</a:t>
            </a:r>
            <a:r>
              <a:rPr lang="en-US" baseline="0" noProof="0" dirty="0"/>
              <a:t> the skew angle, there is a gear box with gears 1 to 4 which can be changed.</a:t>
            </a:r>
          </a:p>
          <a:p>
            <a:endParaRPr lang="en-US" baseline="0" noProof="0" dirty="0"/>
          </a:p>
          <a:p>
            <a:r>
              <a:rPr lang="en-US" baseline="0" noProof="0" dirty="0"/>
              <a:t>In order to adjust the skew angle, the right gear ratio n4/n1 has to be realized.</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3</a:t>
            </a:fld>
            <a:endParaRPr lang="de-DE" dirty="0"/>
          </a:p>
        </p:txBody>
      </p:sp>
    </p:spTree>
    <p:extLst>
      <p:ext uri="{BB962C8B-B14F-4D97-AF65-F5344CB8AC3E}">
        <p14:creationId xmlns:p14="http://schemas.microsoft.com/office/powerpoint/2010/main" val="3639926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For simplicity, the code for wmax did not include an output of the final weight set. The</a:t>
            </a:r>
            <a:r>
              <a:rPr lang="en-US" baseline="0" noProof="0" dirty="0"/>
              <a:t> final weight set can be seen running the previous code with Wmax=40.</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30</a:t>
            </a:fld>
            <a:endParaRPr lang="de-DE" dirty="0"/>
          </a:p>
        </p:txBody>
      </p:sp>
    </p:spTree>
    <p:extLst>
      <p:ext uri="{BB962C8B-B14F-4D97-AF65-F5344CB8AC3E}">
        <p14:creationId xmlns:p14="http://schemas.microsoft.com/office/powerpoint/2010/main" val="411246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Remember chapter 3, when Karin talked about brain storming?</a:t>
            </a:r>
            <a:r>
              <a:rPr lang="en-US" baseline="0" dirty="0"/>
              <a:t> This was my first sketch for the gear milling machine.</a:t>
            </a:r>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4</a:t>
            </a:fld>
            <a:endParaRPr lang="de-DE" dirty="0"/>
          </a:p>
        </p:txBody>
      </p:sp>
    </p:spTree>
    <p:extLst>
      <p:ext uri="{BB962C8B-B14F-4D97-AF65-F5344CB8AC3E}">
        <p14:creationId xmlns:p14="http://schemas.microsoft.com/office/powerpoint/2010/main" val="363992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Now how can we adjust the gear ratio?</a:t>
            </a:r>
          </a:p>
          <a:p>
            <a:endParaRPr lang="en-US" dirty="0"/>
          </a:p>
          <a:p>
            <a:r>
              <a:rPr lang="en-US" dirty="0"/>
              <a:t>Assume we have 4 different boxes, each containing wheels for one position in the gear box:</a:t>
            </a:r>
          </a:p>
          <a:p>
            <a:r>
              <a:rPr lang="en-US" dirty="0"/>
              <a:t>For the first wheel position we can pick a wheel with a radius from 5 to 55 in steps of 5.</a:t>
            </a:r>
          </a:p>
          <a:p>
            <a:r>
              <a:rPr lang="en-US" dirty="0"/>
              <a:t>For the second position we choose from 100 to 150 - again with steps of 5.</a:t>
            </a:r>
          </a:p>
          <a:p>
            <a:r>
              <a:rPr lang="en-US" dirty="0"/>
              <a:t>The third wheel’s radius ranges again from 5 to 55.</a:t>
            </a:r>
          </a:p>
          <a:p>
            <a:r>
              <a:rPr lang="en-US" dirty="0"/>
              <a:t>And the last wheel can be taken from 100 to 150.</a:t>
            </a:r>
          </a:p>
          <a:p>
            <a:r>
              <a:rPr lang="en-US" dirty="0"/>
              <a:t>This makes 11 different wheels for each wheel position.</a:t>
            </a:r>
          </a:p>
          <a:p>
            <a:endParaRPr lang="de-DE" dirty="0"/>
          </a:p>
          <a:p>
            <a:r>
              <a:rPr lang="en-US" noProof="0" dirty="0"/>
              <a:t>Now the task</a:t>
            </a:r>
            <a:r>
              <a:rPr lang="en-US" baseline="0" noProof="0" dirty="0"/>
              <a:t> for brute force is:</a:t>
            </a:r>
            <a:endParaRPr lang="en-US" noProof="0" dirty="0"/>
          </a:p>
          <a:p>
            <a:r>
              <a:rPr lang="en-US" dirty="0"/>
              <a:t>Find a combination that best realizes a gear ratio of 0.02005!</a:t>
            </a:r>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5</a:t>
            </a:fld>
            <a:endParaRPr lang="de-DE"/>
          </a:p>
        </p:txBody>
      </p:sp>
    </p:spTree>
    <p:extLst>
      <p:ext uri="{BB962C8B-B14F-4D97-AF65-F5344CB8AC3E}">
        <p14:creationId xmlns:p14="http://schemas.microsoft.com/office/powerpoint/2010/main" val="356494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Although we want to demonstrate Brute Force, it is not forbidden</a:t>
            </a:r>
            <a:r>
              <a:rPr lang="en-US" baseline="0" noProof="0" dirty="0"/>
              <a:t> to use also the Divide and conquer tool.</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6</a:t>
            </a:fld>
            <a:endParaRPr lang="de-DE"/>
          </a:p>
        </p:txBody>
      </p:sp>
    </p:spTree>
    <p:extLst>
      <p:ext uri="{BB962C8B-B14F-4D97-AF65-F5344CB8AC3E}">
        <p14:creationId xmlns:p14="http://schemas.microsoft.com/office/powerpoint/2010/main" val="418314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So one approach to partition the work could be:</a:t>
            </a:r>
          </a:p>
          <a:p>
            <a:r>
              <a:rPr lang="en-US" dirty="0">
                <a:latin typeface="Arial" panose="020B0604020202020204" pitchFamily="34" charset="0"/>
                <a:cs typeface="Arial" panose="020B0604020202020204" pitchFamily="34" charset="0"/>
              </a:rPr>
              <a:t>Mr</a:t>
            </a:r>
            <a:r>
              <a:rPr lang="en-US" noProof="0" dirty="0">
                <a:latin typeface="Arial" panose="020B0604020202020204" pitchFamily="34" charset="0"/>
                <a:cs typeface="Arial" panose="020B0604020202020204" pitchFamily="34" charset="0"/>
              </a:rPr>
              <a:t>. Jones should generate all possible combinations of r1,r2,r3,r4</a:t>
            </a:r>
          </a:p>
          <a:p>
            <a:endParaRPr lang="en-US" noProof="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Mr. Smith should find out  how to calculate the gear ratio as a function of r1,r2,r3,r4</a:t>
            </a:r>
          </a:p>
          <a:p>
            <a:endParaRPr lang="en-US" dirty="0">
              <a:latin typeface="Arial" panose="020B0604020202020204" pitchFamily="34" charset="0"/>
              <a:cs typeface="Arial" panose="020B0604020202020204" pitchFamily="34" charset="0"/>
            </a:endParaRPr>
          </a:p>
          <a:p>
            <a:r>
              <a:rPr lang="en-US" noProof="0" dirty="0">
                <a:latin typeface="Arial" panose="020B0604020202020204" pitchFamily="34" charset="0"/>
                <a:cs typeface="Arial" panose="020B0604020202020204" pitchFamily="34" charset="0"/>
              </a:rPr>
              <a:t>Mr. Miller will memorize the best combination Mr. Jones generated and Mr. Smith evaluated.</a:t>
            </a:r>
            <a:endParaRPr lang="en-US" dirty="0">
              <a:latin typeface="Arial" panose="020B0604020202020204" pitchFamily="34" charset="0"/>
              <a:cs typeface="Arial" panose="020B0604020202020204" pitchFamily="34" charset="0"/>
            </a:endParaRPr>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7</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How jones creates the combinations will be shown</a:t>
            </a:r>
            <a:r>
              <a:rPr lang="en-US" baseline="0" noProof="0" dirty="0"/>
              <a:t> live in Matlab.</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8</a:t>
            </a:fld>
            <a:endParaRPr lang="de-DE" dirty="0"/>
          </a:p>
        </p:txBody>
      </p:sp>
    </p:spTree>
    <p:extLst>
      <p:ext uri="{BB962C8B-B14F-4D97-AF65-F5344CB8AC3E}">
        <p14:creationId xmlns:p14="http://schemas.microsoft.com/office/powerpoint/2010/main" val="3557113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dirty="0">
                <a:latin typeface="Arial" panose="020B0604020202020204" pitchFamily="34" charset="0"/>
                <a:cs typeface="Arial" panose="020B0604020202020204" pitchFamily="34" charset="0"/>
              </a:rPr>
              <a:t>Now we have to leave Matlab for a short time, because before Smith can start his Matlab work, he has to do some calculations on a piece of paper.</a:t>
            </a:r>
          </a:p>
          <a:p>
            <a:pPr algn="l"/>
            <a:r>
              <a:rPr lang="en-US" dirty="0">
                <a:latin typeface="Arial" panose="020B0604020202020204" pitchFamily="34" charset="0"/>
                <a:cs typeface="Arial" panose="020B0604020202020204" pitchFamily="34" charset="0"/>
              </a:rPr>
              <a:t>Here are his thoughts on how to calculate the gear ratio of a combination.</a:t>
            </a:r>
          </a:p>
          <a:p>
            <a:pPr algn="l"/>
            <a:r>
              <a:rPr lang="en-US" dirty="0">
                <a:latin typeface="Arial" panose="020B0604020202020204" pitchFamily="34" charset="0"/>
                <a:cs typeface="Arial" panose="020B0604020202020204" pitchFamily="34" charset="0"/>
              </a:rPr>
              <a:t>What is a gear tooth system good for?</a:t>
            </a:r>
          </a:p>
          <a:p>
            <a:pPr algn="l"/>
            <a:r>
              <a:rPr lang="en-US" noProof="0" dirty="0">
                <a:latin typeface="Arial" panose="020B0604020202020204" pitchFamily="34" charset="0"/>
                <a:cs typeface="Arial" panose="020B0604020202020204" pitchFamily="34" charset="0"/>
              </a:rPr>
              <a:t>Avoid slippage, thus the translational</a:t>
            </a:r>
            <a:r>
              <a:rPr lang="en-US" baseline="0" noProof="0" dirty="0">
                <a:latin typeface="Arial" panose="020B0604020202020204" pitchFamily="34" charset="0"/>
                <a:cs typeface="Arial" panose="020B0604020202020204" pitchFamily="34" charset="0"/>
              </a:rPr>
              <a:t> velocities of gear 1 and gear 2 are identical. The same is true for gear 3 and gear 4.</a:t>
            </a:r>
            <a:endParaRPr lang="en-US" noProof="0" dirty="0">
              <a:latin typeface="Arial" panose="020B0604020202020204" pitchFamily="34" charset="0"/>
              <a:cs typeface="Arial" panose="020B0604020202020204" pitchFamily="34" charset="0"/>
            </a:endParaRPr>
          </a:p>
          <a:p>
            <a:pPr algn="l"/>
            <a:endParaRPr lang="en-US" noProof="0" dirty="0">
              <a:latin typeface="Arial" panose="020B0604020202020204" pitchFamily="34" charset="0"/>
              <a:cs typeface="Arial" panose="020B0604020202020204" pitchFamily="34" charset="0"/>
            </a:endParaRPr>
          </a:p>
          <a:p>
            <a:pPr defTabSz="943204">
              <a:defRPr/>
            </a:pPr>
            <a:r>
              <a:rPr lang="en-US" dirty="0">
                <a:latin typeface="Arial" panose="020B0604020202020204" pitchFamily="34" charset="0"/>
                <a:cs typeface="Arial" panose="020B0604020202020204" pitchFamily="34" charset="0"/>
              </a:rPr>
              <a:t>Gear wheel 2 and Gear wheel 3 or on the same shaft, therefor they have the same angular velocity:</a:t>
            </a:r>
          </a:p>
          <a:p>
            <a:pPr defTabSz="943204">
              <a:defRPr/>
            </a:pPr>
            <a:endParaRPr lang="de-DE" dirty="0">
              <a:latin typeface="Arial" panose="020B0604020202020204" pitchFamily="34" charset="0"/>
              <a:cs typeface="Arial" panose="020B0604020202020204" pitchFamily="34" charset="0"/>
            </a:endParaRPr>
          </a:p>
          <a:p>
            <a:pPr defTabSz="943204">
              <a:defRPr/>
            </a:pPr>
            <a:r>
              <a:rPr lang="en-US" dirty="0">
                <a:latin typeface="Arial" panose="020B0604020202020204" pitchFamily="34" charset="0"/>
                <a:cs typeface="Arial" panose="020B0604020202020204" pitchFamily="34" charset="0"/>
              </a:rPr>
              <a:t>From that after some basic steps we get the final Gear ratio R</a:t>
            </a:r>
          </a:p>
          <a:p>
            <a:pPr defTabSz="943204">
              <a:defRPr/>
            </a:pPr>
            <a:endParaRPr lang="en-US" dirty="0">
              <a:latin typeface="Arial" panose="020B0604020202020204" pitchFamily="34" charset="0"/>
              <a:cs typeface="Arial" panose="020B0604020202020204" pitchFamily="34" charset="0"/>
            </a:endParaRPr>
          </a:p>
          <a:p>
            <a:pPr defTabSz="943204">
              <a:defRPr/>
            </a:pPr>
            <a:r>
              <a:rPr lang="en-US" dirty="0">
                <a:latin typeface="Arial" panose="020B0604020202020204" pitchFamily="34" charset="0"/>
                <a:cs typeface="Arial" panose="020B0604020202020204" pitchFamily="34" charset="0"/>
              </a:rPr>
              <a:t>In the matlab code, the desired Gear ratio is denoted as RD. And first we start with RD=0.02.</a:t>
            </a:r>
          </a:p>
          <a:p>
            <a:pPr algn="l"/>
            <a:endParaRPr lang="de-DE" dirty="0">
              <a:latin typeface="Arial" panose="020B0604020202020204" pitchFamily="34" charset="0"/>
              <a:cs typeface="Arial" panose="020B0604020202020204" pitchFamily="34" charset="0"/>
            </a:endParaRPr>
          </a:p>
          <a:p>
            <a:pPr algn="l"/>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9</a:t>
            </a:fld>
            <a:endParaRPr lang="de-DE" dirty="0"/>
          </a:p>
        </p:txBody>
      </p:sp>
    </p:spTree>
    <p:extLst>
      <p:ext uri="{BB962C8B-B14F-4D97-AF65-F5344CB8AC3E}">
        <p14:creationId xmlns:p14="http://schemas.microsoft.com/office/powerpoint/2010/main" val="356494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5" name="Grafik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8100" y="346075"/>
            <a:ext cx="635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33100" y="788988"/>
            <a:ext cx="1208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50256" y="2006825"/>
            <a:ext cx="9144000" cy="1441465"/>
          </a:xfrm>
        </p:spPr>
        <p:txBody>
          <a:bodyPr anchor="b"/>
          <a:lstStyle>
            <a:lvl1pPr algn="l">
              <a:defRPr sz="4800">
                <a:latin typeface="Arial" panose="020B0604020202020204" pitchFamily="34" charset="0"/>
                <a:cs typeface="Arial" panose="020B0604020202020204" pitchFamily="34"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552953" y="3448290"/>
            <a:ext cx="9144000" cy="1655762"/>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7" name="Datumsplatzhalter 3"/>
          <p:cNvSpPr>
            <a:spLocks noGrp="1"/>
          </p:cNvSpPr>
          <p:nvPr>
            <p:ph type="dt" sz="half" idx="10"/>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1400">
                <a:latin typeface="Arial" charset="0"/>
                <a:cs typeface="Arial" charset="0"/>
              </a:defRPr>
            </a:lvl1pPr>
          </a:lstStyle>
          <a:p>
            <a:fld id="{228D52AA-06A7-2A45-B02D-E71315FC61AB}" type="datetimeFigureOut">
              <a:rPr lang="de-DE"/>
              <a:pPr/>
              <a:t>14.12.2023</a:t>
            </a:fld>
            <a:endParaRPr lang="de-DE" dirty="0"/>
          </a:p>
        </p:txBody>
      </p:sp>
      <p:sp>
        <p:nvSpPr>
          <p:cNvPr id="8" name="Fußzeilenplatzhalter 4"/>
          <p:cNvSpPr>
            <a:spLocks noGrp="1"/>
          </p:cNvSpPr>
          <p:nvPr>
            <p:ph type="ftr" sz="quarter" idx="11"/>
          </p:nvPr>
        </p:nvSpPr>
        <p:spPr>
          <a:xfrm>
            <a:off x="4038600" y="6356350"/>
            <a:ext cx="4114800" cy="365125"/>
          </a:xfrm>
          <a:prstGeom prst="rect">
            <a:avLst/>
          </a:prstGeom>
        </p:spPr>
        <p:txBody>
          <a:bodyPr/>
          <a:lstStyle>
            <a:lvl1pPr>
              <a:defRPr sz="1400" dirty="0">
                <a:latin typeface="Arial" panose="020B0604020202020204" pitchFamily="34" charset="0"/>
                <a:ea typeface="+mn-ea"/>
                <a:cs typeface="Arial" panose="020B0604020202020204" pitchFamily="34" charset="0"/>
              </a:defRPr>
            </a:lvl1pPr>
          </a:lstStyle>
          <a:p>
            <a:pPr>
              <a:defRPr/>
            </a:pPr>
            <a:endParaRPr lang="de-DE" dirty="0"/>
          </a:p>
        </p:txBody>
      </p:sp>
      <p:sp>
        <p:nvSpPr>
          <p:cNvPr id="9" name="Foliennummernplatzhalter 5"/>
          <p:cNvSpPr>
            <a:spLocks noGrp="1"/>
          </p:cNvSpPr>
          <p:nvPr>
            <p:ph type="sldNum" sz="quarter" idx="12"/>
          </p:nvPr>
        </p:nvSpPr>
        <p:spPr>
          <a:xfrm>
            <a:off x="8610600" y="6356350"/>
            <a:ext cx="2743200" cy="365125"/>
          </a:xfrm>
          <a:prstGeom prst="rect">
            <a:avLst/>
          </a:prstGeom>
        </p:spPr>
        <p:txBody>
          <a:bodyPr/>
          <a:lstStyle>
            <a:lvl1pPr>
              <a:defRPr/>
            </a:lvl1pPr>
          </a:lstStyle>
          <a:p>
            <a:fld id="{0D5BBC55-09FC-9F4D-8F54-761F05412451}" type="slidenum">
              <a:rPr lang="de-DE"/>
              <a:pPr/>
              <a:t>‹Nr.›</a:t>
            </a:fld>
            <a:endParaRPr lang="de-DE" dirty="0"/>
          </a:p>
        </p:txBody>
      </p:sp>
      <p:sp>
        <p:nvSpPr>
          <p:cNvPr id="10" name="AutoShape 1"/>
          <p:cNvSpPr>
            <a:spLocks noChangeArrowheads="1"/>
          </p:cNvSpPr>
          <p:nvPr userDrawn="1"/>
        </p:nvSpPr>
        <p:spPr bwMode="auto">
          <a:xfrm>
            <a:off x="0" y="185738"/>
            <a:ext cx="12192000" cy="936625"/>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pic>
        <p:nvPicPr>
          <p:cNvPr id="11" name="Grafik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198509" y="345880"/>
            <a:ext cx="634683" cy="593736"/>
          </a:xfrm>
          <a:prstGeom prst="rect">
            <a:avLst/>
          </a:prstGeom>
        </p:spPr>
      </p:pic>
      <p:pic>
        <p:nvPicPr>
          <p:cNvPr id="12" name="Grafik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33192" y="789446"/>
            <a:ext cx="1208111" cy="337950"/>
          </a:xfrm>
          <a:prstGeom prst="rect">
            <a:avLst/>
          </a:prstGeom>
        </p:spPr>
      </p:pic>
    </p:spTree>
    <p:extLst>
      <p:ext uri="{BB962C8B-B14F-4D97-AF65-F5344CB8AC3E}">
        <p14:creationId xmlns:p14="http://schemas.microsoft.com/office/powerpoint/2010/main" val="134745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sp>
        <p:nvSpPr>
          <p:cNvPr id="2" name="Rechteck 1"/>
          <p:cNvSpPr/>
          <p:nvPr userDrawn="1"/>
        </p:nvSpPr>
        <p:spPr>
          <a:xfrm>
            <a:off x="596259" y="6460223"/>
            <a:ext cx="3070728" cy="307777"/>
          </a:xfrm>
          <a:prstGeom prst="rect">
            <a:avLst/>
          </a:prstGeom>
        </p:spPr>
        <p:txBody>
          <a:bodyPr wrap="square">
            <a:spAutoFit/>
          </a:bodyPr>
          <a:lstStyle/>
          <a:p>
            <a:pPr lvl="0"/>
            <a:r>
              <a:rPr lang="de-DE" sz="1400" dirty="0">
                <a:solidFill>
                  <a:schemeClr val="bg1"/>
                </a:solidFill>
                <a:latin typeface="Arial"/>
                <a:cs typeface="Arial"/>
              </a:rPr>
              <a:t>Prof. Dr.-Ing. Patrick Metzler</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dirty="0">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899" y="625527"/>
            <a:ext cx="11006295" cy="618584"/>
          </a:xfrm>
        </p:spPr>
        <p:txBody>
          <a:bodyPr/>
          <a:lstStyle>
            <a:lvl1pPr>
              <a:defRPr sz="2400"/>
            </a:lvl1pPr>
          </a:lstStyle>
          <a:p>
            <a:r>
              <a:rPr lang="de-DE"/>
              <a:t>Titelmasterformat durch Klicken bearbeiten</a:t>
            </a:r>
            <a:endParaRPr lang="de-DE" dirty="0"/>
          </a:p>
        </p:txBody>
      </p:sp>
      <p:sp>
        <p:nvSpPr>
          <p:cNvPr id="17" name="Inhaltsplatzhalter 2"/>
          <p:cNvSpPr>
            <a:spLocks noGrp="1"/>
          </p:cNvSpPr>
          <p:nvPr>
            <p:ph idx="1"/>
          </p:nvPr>
        </p:nvSpPr>
        <p:spPr>
          <a:xfrm>
            <a:off x="596899" y="1444983"/>
            <a:ext cx="11006296"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Rechteck 2"/>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a:p>
            <a:pPr lvl="0" algn="ctr"/>
            <a:endParaRPr lang="de-DE" sz="1400" dirty="0">
              <a:solidFill>
                <a:schemeClr val="bg1"/>
              </a:solidFill>
              <a:latin typeface="Arial"/>
              <a:cs typeface="Arial"/>
            </a:endParaRPr>
          </a:p>
        </p:txBody>
      </p:sp>
      <p:sp>
        <p:nvSpPr>
          <p:cNvPr id="9"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4537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1"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24" name="Rechteck 23"/>
          <p:cNvSpPr/>
          <p:nvPr userDrawn="1"/>
        </p:nvSpPr>
        <p:spPr>
          <a:xfrm>
            <a:off x="596259" y="6460223"/>
            <a:ext cx="2334739" cy="307777"/>
          </a:xfrm>
          <a:prstGeom prst="rect">
            <a:avLst/>
          </a:prstGeom>
        </p:spPr>
        <p:txBody>
          <a:bodyPr wrap="square">
            <a:spAutoFit/>
          </a:bodyPr>
          <a:lstStyle/>
          <a:p>
            <a:pPr lvl="0"/>
            <a:r>
              <a:rPr lang="de-DE" sz="1400" dirty="0">
                <a:solidFill>
                  <a:schemeClr val="bg1"/>
                </a:solidFill>
                <a:latin typeface="Arial"/>
                <a:cs typeface="Arial"/>
              </a:rPr>
              <a:t>Dr. Patrick Metzler</a:t>
            </a:r>
          </a:p>
        </p:txBody>
      </p:sp>
      <p:sp>
        <p:nvSpPr>
          <p:cNvPr id="25" name="Rechteck 24"/>
          <p:cNvSpPr/>
          <p:nvPr userDrawn="1"/>
        </p:nvSpPr>
        <p:spPr>
          <a:xfrm>
            <a:off x="3666987" y="6440492"/>
            <a:ext cx="4925096" cy="307777"/>
          </a:xfrm>
          <a:prstGeom prst="rect">
            <a:avLst/>
          </a:prstGeom>
        </p:spPr>
        <p:txBody>
          <a:bodyPr wrap="square">
            <a:spAutoFit/>
          </a:bodyPr>
          <a:lstStyle/>
          <a:p>
            <a:pPr lvl="0" algn="ct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p:txBody>
      </p:sp>
      <p:sp>
        <p:nvSpPr>
          <p:cNvPr id="26"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51385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2"/>
          <p:cNvSpPr>
            <a:spLocks noGrp="1"/>
          </p:cNvSpPr>
          <p:nvPr>
            <p:ph type="pic" idx="24"/>
          </p:nvPr>
        </p:nvSpPr>
        <p:spPr>
          <a:xfrm>
            <a:off x="8614867" y="1448810"/>
            <a:ext cx="2976000" cy="4825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27"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28" name="Rechteck 27"/>
          <p:cNvSpPr/>
          <p:nvPr userDrawn="1"/>
        </p:nvSpPr>
        <p:spPr>
          <a:xfrm>
            <a:off x="596259" y="6460223"/>
            <a:ext cx="2334739" cy="307777"/>
          </a:xfrm>
          <a:prstGeom prst="rect">
            <a:avLst/>
          </a:prstGeom>
        </p:spPr>
        <p:txBody>
          <a:bodyPr wrap="square">
            <a:spAutoFit/>
          </a:bodyPr>
          <a:lstStyle/>
          <a:p>
            <a:pPr lvl="0"/>
            <a:r>
              <a:rPr lang="de-DE" sz="1400" dirty="0">
                <a:solidFill>
                  <a:schemeClr val="bg1"/>
                </a:solidFill>
                <a:latin typeface="Arial"/>
                <a:cs typeface="Arial"/>
              </a:rPr>
              <a:t>Dr. Patrick Metzler</a:t>
            </a:r>
          </a:p>
        </p:txBody>
      </p:sp>
      <p:sp>
        <p:nvSpPr>
          <p:cNvPr id="29" name="Rechteck 28"/>
          <p:cNvSpPr/>
          <p:nvPr userDrawn="1"/>
        </p:nvSpPr>
        <p:spPr>
          <a:xfrm>
            <a:off x="3666987" y="6440492"/>
            <a:ext cx="4925096" cy="307777"/>
          </a:xfrm>
          <a:prstGeom prst="rect">
            <a:avLst/>
          </a:prstGeom>
        </p:spPr>
        <p:txBody>
          <a:bodyPr wrap="square">
            <a:spAutoFit/>
          </a:bodyPr>
          <a:lstStyle/>
          <a:p>
            <a:pPr lvl="0" algn="ct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p:txBody>
      </p:sp>
      <p:sp>
        <p:nvSpPr>
          <p:cNvPr id="3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9204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7" name="Inhaltsplatzhalter 2"/>
          <p:cNvSpPr>
            <a:spLocks noGrp="1"/>
          </p:cNvSpPr>
          <p:nvPr>
            <p:ph idx="1"/>
          </p:nvPr>
        </p:nvSpPr>
        <p:spPr>
          <a:xfrm>
            <a:off x="4061159" y="1444982"/>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2"/>
          <p:cNvSpPr>
            <a:spLocks noGrp="1"/>
          </p:cNvSpPr>
          <p:nvPr>
            <p:ph type="pic" idx="24"/>
          </p:nvPr>
        </p:nvSpPr>
        <p:spPr>
          <a:xfrm>
            <a:off x="595187" y="1448810"/>
            <a:ext cx="2976000" cy="4817443"/>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p:txBody>
      </p:sp>
      <p:sp>
        <p:nvSpPr>
          <p:cNvPr id="21"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105309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7" name="Inhaltsplatzhalter 2"/>
          <p:cNvSpPr>
            <a:spLocks noGrp="1"/>
          </p:cNvSpPr>
          <p:nvPr>
            <p:ph idx="1"/>
          </p:nvPr>
        </p:nvSpPr>
        <p:spPr>
          <a:xfrm>
            <a:off x="6338229" y="1439020"/>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Inhaltsplatzhalter 2"/>
          <p:cNvSpPr>
            <a:spLocks noGrp="1"/>
          </p:cNvSpPr>
          <p:nvPr>
            <p:ph idx="24"/>
          </p:nvPr>
        </p:nvSpPr>
        <p:spPr>
          <a:xfrm>
            <a:off x="593631" y="1436403"/>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6"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8" name="Rechteck 17"/>
          <p:cNvSpPr/>
          <p:nvPr userDrawn="1"/>
        </p:nvSpPr>
        <p:spPr>
          <a:xfrm>
            <a:off x="596259" y="6460223"/>
            <a:ext cx="2334739" cy="307777"/>
          </a:xfrm>
          <a:prstGeom prst="rect">
            <a:avLst/>
          </a:prstGeom>
        </p:spPr>
        <p:txBody>
          <a:bodyPr wrap="square">
            <a:spAutoFit/>
          </a:bodyPr>
          <a:lstStyle/>
          <a:p>
            <a:pPr lvl="0"/>
            <a:r>
              <a:rPr lang="de-DE" sz="1400" dirty="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p:txBody>
      </p:sp>
      <p:sp>
        <p:nvSpPr>
          <p:cNvPr id="22"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88834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sp>
        <p:nvSpPr>
          <p:cNvPr id="18" name="Bildplatzhalter 2"/>
          <p:cNvSpPr>
            <a:spLocks noGrp="1"/>
          </p:cNvSpPr>
          <p:nvPr>
            <p:ph type="pic" idx="25"/>
          </p:nvPr>
        </p:nvSpPr>
        <p:spPr>
          <a:xfrm>
            <a:off x="596899" y="1437001"/>
            <a:ext cx="7584000" cy="4829251"/>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9" name="Textplatzhalter 3"/>
          <p:cNvSpPr>
            <a:spLocks noGrp="1"/>
          </p:cNvSpPr>
          <p:nvPr>
            <p:ph type="body" sz="half" idx="2"/>
          </p:nvPr>
        </p:nvSpPr>
        <p:spPr>
          <a:xfrm>
            <a:off x="8616000" y="1437001"/>
            <a:ext cx="2976000" cy="4829251"/>
          </a:xfrm>
        </p:spPr>
        <p:txBody>
          <a:bodyPr tIns="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a:solidFill>
                  <a:schemeClr val="bg1"/>
                </a:solidFill>
                <a:latin typeface="Arial"/>
                <a:cs typeface="Arial"/>
              </a:rPr>
              <a:t>Dr. Patrick Metzler</a:t>
            </a:r>
          </a:p>
        </p:txBody>
      </p:sp>
      <p:sp>
        <p:nvSpPr>
          <p:cNvPr id="17" name="Rechteck 16"/>
          <p:cNvSpPr/>
          <p:nvPr userDrawn="1"/>
        </p:nvSpPr>
        <p:spPr>
          <a:xfrm>
            <a:off x="3666987" y="6440492"/>
            <a:ext cx="4925096" cy="307777"/>
          </a:xfrm>
          <a:prstGeom prst="rect">
            <a:avLst/>
          </a:prstGeom>
        </p:spPr>
        <p:txBody>
          <a:bodyPr wrap="square">
            <a:spAutoFit/>
          </a:bodyPr>
          <a:lstStyle/>
          <a:p>
            <a:pPr lvl="0" algn="ct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p:txBody>
      </p:sp>
      <p:sp>
        <p:nvSpPr>
          <p:cNvPr id="2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a:t>Titelmasterformat durch Klicken bearbeiten</a:t>
            </a:r>
            <a:endParaRPr lang="de-DE" dirty="0"/>
          </a:p>
        </p:txBody>
      </p:sp>
      <p:sp>
        <p:nvSpPr>
          <p:cNvPr id="18" name="Bildplatzhalter 2"/>
          <p:cNvSpPr>
            <a:spLocks noGrp="1"/>
          </p:cNvSpPr>
          <p:nvPr>
            <p:ph type="pic" idx="1"/>
          </p:nvPr>
        </p:nvSpPr>
        <p:spPr>
          <a:xfrm>
            <a:off x="596899" y="1436886"/>
            <a:ext cx="10993968" cy="4828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4" name="Rechteck 13"/>
          <p:cNvSpPr/>
          <p:nvPr userDrawn="1"/>
        </p:nvSpPr>
        <p:spPr>
          <a:xfrm>
            <a:off x="596259" y="6460223"/>
            <a:ext cx="2842266" cy="307777"/>
          </a:xfrm>
          <a:prstGeom prst="rect">
            <a:avLst/>
          </a:prstGeom>
        </p:spPr>
        <p:txBody>
          <a:bodyPr wrap="square">
            <a:spAutoFit/>
          </a:bodyPr>
          <a:lstStyle/>
          <a:p>
            <a:pPr lvl="0"/>
            <a:r>
              <a:rPr lang="de-DE" sz="1400" dirty="0">
                <a:solidFill>
                  <a:schemeClr val="bg1"/>
                </a:solidFill>
                <a:latin typeface="Arial"/>
                <a:cs typeface="Arial"/>
              </a:rPr>
              <a:t>Prof. Dr.-Ing. Patrick Metzler</a:t>
            </a:r>
          </a:p>
        </p:txBody>
      </p:sp>
      <p:sp>
        <p:nvSpPr>
          <p:cNvPr id="16" name="Rechteck 15"/>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1400" dirty="0" err="1">
                <a:solidFill>
                  <a:schemeClr val="bg1"/>
                </a:solidFill>
                <a:latin typeface="Arial"/>
                <a:cs typeface="Arial"/>
              </a:rPr>
              <a:t>Modelling</a:t>
            </a:r>
            <a:r>
              <a:rPr lang="de-DE" sz="1400" dirty="0">
                <a:solidFill>
                  <a:schemeClr val="bg1"/>
                </a:solidFill>
                <a:latin typeface="Arial"/>
                <a:cs typeface="Arial"/>
              </a:rPr>
              <a:t> </a:t>
            </a:r>
            <a:r>
              <a:rPr lang="de-DE" sz="1400" dirty="0" err="1">
                <a:solidFill>
                  <a:schemeClr val="bg1"/>
                </a:solidFill>
                <a:latin typeface="Arial"/>
                <a:cs typeface="Arial"/>
              </a:rPr>
              <a:t>and</a:t>
            </a:r>
            <a:r>
              <a:rPr lang="de-DE" sz="1400" dirty="0">
                <a:solidFill>
                  <a:schemeClr val="bg1"/>
                </a:solidFill>
                <a:latin typeface="Arial"/>
                <a:cs typeface="Arial"/>
              </a:rPr>
              <a:t> Simulation </a:t>
            </a:r>
            <a:r>
              <a:rPr lang="de-DE" sz="1400" dirty="0" err="1">
                <a:solidFill>
                  <a:schemeClr val="bg1"/>
                </a:solidFill>
                <a:latin typeface="Arial"/>
                <a:cs typeface="Arial"/>
              </a:rPr>
              <a:t>using</a:t>
            </a:r>
            <a:r>
              <a:rPr lang="de-DE" sz="1400" dirty="0">
                <a:solidFill>
                  <a:schemeClr val="bg1"/>
                </a:solidFill>
                <a:latin typeface="Arial"/>
                <a:cs typeface="Arial"/>
              </a:rPr>
              <a:t> MATLAB©</a:t>
            </a:r>
          </a:p>
          <a:p>
            <a:pPr lvl="0" algn="ctr"/>
            <a:endParaRPr lang="de-DE" sz="1400" dirty="0">
              <a:solidFill>
                <a:schemeClr val="bg1"/>
              </a:solidFill>
              <a:latin typeface="Arial"/>
              <a:cs typeface="Arial"/>
            </a:endParaRPr>
          </a:p>
        </p:txBody>
      </p:sp>
      <p:sp>
        <p:nvSpPr>
          <p:cNvPr id="17"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838200" y="1127125"/>
            <a:ext cx="10515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Textplatzhalter 2"/>
          <p:cNvSpPr>
            <a:spLocks noGrp="1"/>
          </p:cNvSpPr>
          <p:nvPr>
            <p:ph type="body" idx="1"/>
          </p:nvPr>
        </p:nvSpPr>
        <p:spPr bwMode="auto">
          <a:xfrm>
            <a:off x="838200" y="2408238"/>
            <a:ext cx="105156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 bg1="lt1" tx1="dk1" bg2="lt2" tx2="dk2" accent1="accent1" accent2="accent2" accent3="accent3" accent4="accent4" accent5="accent5" accent6="accent6" hlink="hlink" folHlink="folHlink"/>
  <p:sldLayoutIdLst>
    <p:sldLayoutId id="2147483667" r:id="rId1"/>
    <p:sldLayoutId id="2147483676" r:id="rId2"/>
    <p:sldLayoutId id="2147483668" r:id="rId3"/>
    <p:sldLayoutId id="2147483677" r:id="rId4"/>
    <p:sldLayoutId id="2147483678" r:id="rId5"/>
    <p:sldLayoutId id="2147483679" r:id="rId6"/>
    <p:sldLayoutId id="2147483680" r:id="rId7"/>
    <p:sldLayoutId id="2147483681" r:id="rId8"/>
  </p:sldLayoutIdLst>
  <p:txStyles>
    <p:titleStyle>
      <a:lvl1pPr algn="l" rtl="0" eaLnBrk="1" fontAlgn="base" hangingPunct="1">
        <a:lnSpc>
          <a:spcPct val="90000"/>
        </a:lnSpc>
        <a:spcBef>
          <a:spcPct val="0"/>
        </a:spcBef>
        <a:spcAft>
          <a:spcPct val="0"/>
        </a:spcAft>
        <a:defRPr sz="40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rial" panose="020B0604020202020204" pitchFamily="34" charset="0"/>
          <a:ea typeface="ＭＳ Ｐゴシック" charset="0"/>
          <a:cs typeface="Arial" panose="020B0604020202020204" pitchFamily="34"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rial" panose="020B0604020202020204" pitchFamily="34" charset="0"/>
          <a:ea typeface="Arial" charset="0"/>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rial" panose="020B0604020202020204" pitchFamily="34" charset="0"/>
          <a:ea typeface="Arial"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3"/>
          </p:nvPr>
        </p:nvSpPr>
        <p:spPr/>
        <p:txBody>
          <a:bodyPr/>
          <a:lstStyle/>
          <a:p>
            <a:endParaRPr lang="en-US" dirty="0"/>
          </a:p>
        </p:txBody>
      </p:sp>
      <p:sp>
        <p:nvSpPr>
          <p:cNvPr id="7" name="Textplatzhalter 6"/>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en-US" altLang="de-DE" b="1" dirty="0"/>
              <a:t>Problem solver‘s tool box</a:t>
            </a:r>
            <a:endParaRPr lang="en-US" dirty="0"/>
          </a:p>
        </p:txBody>
      </p:sp>
      <p:sp>
        <p:nvSpPr>
          <p:cNvPr id="5" name="Inhaltsplatzhalter 4"/>
          <p:cNvSpPr>
            <a:spLocks noGrp="1"/>
          </p:cNvSpPr>
          <p:nvPr>
            <p:ph idx="1"/>
          </p:nvPr>
        </p:nvSpPr>
        <p:spPr/>
        <p:txBody>
          <a:bodyPr/>
          <a:lstStyle/>
          <a:p>
            <a:pPr>
              <a:spcBef>
                <a:spcPct val="0"/>
              </a:spcBef>
            </a:pPr>
            <a:r>
              <a:rPr lang="en-US" altLang="de-DE" dirty="0"/>
              <a:t>Analogies</a:t>
            </a:r>
          </a:p>
          <a:p>
            <a:pPr>
              <a:spcBef>
                <a:spcPct val="0"/>
              </a:spcBef>
            </a:pPr>
            <a:r>
              <a:rPr lang="en-US" altLang="de-DE" dirty="0"/>
              <a:t>Bottom up vs. Top down</a:t>
            </a:r>
          </a:p>
          <a:p>
            <a:pPr>
              <a:spcBef>
                <a:spcPct val="0"/>
              </a:spcBef>
            </a:pPr>
            <a:r>
              <a:rPr lang="en-US" altLang="de-DE" dirty="0"/>
              <a:t>Brute Force Simulation</a:t>
            </a:r>
          </a:p>
          <a:p>
            <a:pPr>
              <a:spcBef>
                <a:spcPct val="0"/>
              </a:spcBef>
            </a:pPr>
            <a:r>
              <a:rPr lang="en-US" altLang="de-DE" dirty="0"/>
              <a:t>Definitions</a:t>
            </a:r>
          </a:p>
          <a:p>
            <a:pPr>
              <a:spcBef>
                <a:spcPct val="0"/>
              </a:spcBef>
            </a:pPr>
            <a:r>
              <a:rPr lang="en-US" altLang="de-DE" dirty="0"/>
              <a:t>Divide and conquer</a:t>
            </a:r>
          </a:p>
          <a:p>
            <a:pPr>
              <a:spcBef>
                <a:spcPct val="0"/>
              </a:spcBef>
            </a:pPr>
            <a:r>
              <a:rPr lang="en-US" altLang="de-DE" dirty="0"/>
              <a:t>Examples</a:t>
            </a:r>
          </a:p>
          <a:p>
            <a:pPr>
              <a:spcBef>
                <a:spcPct val="0"/>
              </a:spcBef>
            </a:pPr>
            <a:r>
              <a:rPr lang="en-US" altLang="de-DE" dirty="0"/>
              <a:t>Exchange of „given“ and „looked for“</a:t>
            </a:r>
          </a:p>
          <a:p>
            <a:pPr>
              <a:spcBef>
                <a:spcPct val="0"/>
              </a:spcBef>
            </a:pPr>
            <a:r>
              <a:rPr lang="en-US" altLang="de-DE" dirty="0"/>
              <a:t>Formula Symbols and Equations</a:t>
            </a:r>
          </a:p>
          <a:p>
            <a:pPr>
              <a:spcBef>
                <a:spcPct val="0"/>
              </a:spcBef>
            </a:pPr>
            <a:r>
              <a:rPr lang="en-US" altLang="de-DE" dirty="0"/>
              <a:t>Interim values</a:t>
            </a:r>
          </a:p>
          <a:p>
            <a:pPr>
              <a:spcBef>
                <a:spcPct val="0"/>
              </a:spcBef>
            </a:pPr>
            <a:r>
              <a:rPr lang="en-US" altLang="de-DE" dirty="0"/>
              <a:t>Invariants</a:t>
            </a:r>
          </a:p>
          <a:p>
            <a:pPr>
              <a:spcBef>
                <a:spcPct val="0"/>
              </a:spcBef>
            </a:pPr>
            <a:r>
              <a:rPr lang="en-US" altLang="de-DE" dirty="0"/>
              <a:t>Monte Carlo Simulation</a:t>
            </a:r>
          </a:p>
          <a:p>
            <a:pPr>
              <a:spcBef>
                <a:spcPct val="0"/>
              </a:spcBef>
            </a:pPr>
            <a:r>
              <a:rPr lang="en-US" altLang="de-DE" dirty="0"/>
              <a:t>Plausibility tests</a:t>
            </a:r>
          </a:p>
          <a:p>
            <a:pPr>
              <a:spcBef>
                <a:spcPct val="0"/>
              </a:spcBef>
            </a:pPr>
            <a:r>
              <a:rPr lang="en-US" altLang="de-DE" dirty="0"/>
              <a:t>Repetitions (-&gt;loops)</a:t>
            </a:r>
          </a:p>
          <a:p>
            <a:pPr>
              <a:spcBef>
                <a:spcPct val="0"/>
              </a:spcBef>
            </a:pPr>
            <a:r>
              <a:rPr lang="en-US" altLang="de-DE" dirty="0"/>
              <a:t>Search the world </a:t>
            </a:r>
          </a:p>
        </p:txBody>
      </p:sp>
      <p:sp>
        <p:nvSpPr>
          <p:cNvPr id="9" name="Rechteck 8"/>
          <p:cNvSpPr/>
          <p:nvPr/>
        </p:nvSpPr>
        <p:spPr>
          <a:xfrm>
            <a:off x="632797" y="2053309"/>
            <a:ext cx="5112568" cy="3339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Grafik 1"/>
          <p:cNvPicPr>
            <a:picLocks noChangeAspect="1"/>
          </p:cNvPicPr>
          <p:nvPr/>
        </p:nvPicPr>
        <p:blipFill rotWithShape="1">
          <a:blip r:embed="rId3" cstate="email">
            <a:extLst>
              <a:ext uri="{28A0092B-C50C-407E-A947-70E740481C1C}">
                <a14:useLocalDpi xmlns:a14="http://schemas.microsoft.com/office/drawing/2010/main" val="0"/>
              </a:ext>
            </a:extLst>
          </a:blip>
          <a:srcRect l="9291" r="16504"/>
          <a:stretch/>
        </p:blipFill>
        <p:spPr>
          <a:xfrm>
            <a:off x="6010275" y="1057275"/>
            <a:ext cx="6257589" cy="4743449"/>
          </a:xfrm>
          <a:prstGeom prst="rect">
            <a:avLst/>
          </a:prstGeom>
        </p:spPr>
      </p:pic>
    </p:spTree>
    <p:extLst>
      <p:ext uri="{BB962C8B-B14F-4D97-AF65-F5344CB8AC3E}">
        <p14:creationId xmlns:p14="http://schemas.microsoft.com/office/powerpoint/2010/main" val="315272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7" name="Rechteck 6"/>
          <p:cNvSpPr/>
          <p:nvPr/>
        </p:nvSpPr>
        <p:spPr>
          <a:xfrm>
            <a:off x="1685923" y="855345"/>
            <a:ext cx="10086975" cy="5078313"/>
          </a:xfrm>
          <a:prstGeom prst="rect">
            <a:avLst/>
          </a:prstGeom>
        </p:spPr>
        <p:txBody>
          <a:bodyPr wrap="square">
            <a:spAutoFit/>
          </a:bodyPr>
          <a:lstStyle/>
          <a:p>
            <a:r>
              <a:rPr lang="en-US" dirty="0">
                <a:solidFill>
                  <a:srgbClr val="228B22"/>
                </a:solidFill>
                <a:latin typeface="Courier New"/>
              </a:rPr>
              <a:t>% jones should do the combinations</a:t>
            </a:r>
          </a:p>
          <a:p>
            <a:r>
              <a:rPr lang="en-US" dirty="0">
                <a:solidFill>
                  <a:srgbClr val="000000"/>
                </a:solidFill>
                <a:latin typeface="Courier New"/>
              </a:rPr>
              <a:t>clc</a:t>
            </a:r>
          </a:p>
          <a:p>
            <a:r>
              <a:rPr lang="en-US" dirty="0">
                <a:solidFill>
                  <a:srgbClr val="000000"/>
                </a:solidFill>
                <a:latin typeface="Courier New"/>
              </a:rPr>
              <a:t>combi=[];</a:t>
            </a:r>
          </a:p>
          <a:p>
            <a:r>
              <a:rPr lang="en-US" dirty="0">
                <a:solidFill>
                  <a:srgbClr val="0000FF"/>
                </a:solidFill>
                <a:latin typeface="Courier New"/>
              </a:rPr>
              <a:t>for</a:t>
            </a:r>
            <a:r>
              <a:rPr lang="en-US" dirty="0">
                <a:solidFill>
                  <a:srgbClr val="000000"/>
                </a:solidFill>
                <a:latin typeface="Courier New"/>
              </a:rPr>
              <a:t> r1=5:5:55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r2=100:5:150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r3=5:5:55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r4=100:5:150</a:t>
            </a:r>
          </a:p>
          <a:p>
            <a:r>
              <a:rPr lang="en-US" dirty="0">
                <a:solidFill>
                  <a:srgbClr val="000000"/>
                </a:solidFill>
                <a:latin typeface="Courier New"/>
              </a:rPr>
              <a:t>                combi=[combi;r1,r2,r3,r4];</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end</a:t>
            </a:r>
          </a:p>
          <a:p>
            <a:r>
              <a:rPr lang="pt-BR" dirty="0">
                <a:solidFill>
                  <a:srgbClr val="228B22"/>
                </a:solidFill>
                <a:latin typeface="Courier New"/>
              </a:rPr>
              <a:t>%smith calculates the Gear Ratios R=r1*r3/r2/r4</a:t>
            </a:r>
          </a:p>
          <a:p>
            <a:r>
              <a:rPr lang="en-US" dirty="0">
                <a:solidFill>
                  <a:srgbClr val="000000"/>
                </a:solidFill>
                <a:latin typeface="Courier New"/>
              </a:rPr>
              <a:t>R=combi(:,1).*combi(:,3)./combi(:,2)./combi(:,4);</a:t>
            </a:r>
          </a:p>
          <a:p>
            <a:r>
              <a:rPr lang="en-US" dirty="0">
                <a:solidFill>
                  <a:srgbClr val="000000"/>
                </a:solidFill>
                <a:latin typeface="Courier New"/>
              </a:rPr>
              <a:t>Rd=0.02;</a:t>
            </a:r>
          </a:p>
          <a:p>
            <a:r>
              <a:rPr lang="en-US" dirty="0">
                <a:solidFill>
                  <a:srgbClr val="228B22"/>
                </a:solidFill>
                <a:latin typeface="Courier New"/>
              </a:rPr>
              <a:t>%miller pick up some combinations</a:t>
            </a:r>
          </a:p>
          <a:p>
            <a:r>
              <a:rPr lang="en-US" dirty="0">
                <a:solidFill>
                  <a:srgbClr val="000000"/>
                </a:solidFill>
                <a:latin typeface="Courier New"/>
              </a:rPr>
              <a:t>rows=R==Rd;</a:t>
            </a:r>
          </a:p>
          <a:p>
            <a:r>
              <a:rPr lang="en-US" dirty="0">
                <a:solidFill>
                  <a:srgbClr val="000000"/>
                </a:solidFill>
                <a:latin typeface="Courier New"/>
              </a:rPr>
              <a:t>bestcombi=combi(rows,:);</a:t>
            </a:r>
          </a:p>
        </p:txBody>
      </p:sp>
      <p:sp>
        <p:nvSpPr>
          <p:cNvPr id="4" name="Rechteck 3"/>
          <p:cNvSpPr/>
          <p:nvPr/>
        </p:nvSpPr>
        <p:spPr>
          <a:xfrm>
            <a:off x="1685923" y="4692134"/>
            <a:ext cx="1701107" cy="369332"/>
          </a:xfrm>
          <a:prstGeom prst="rect">
            <a:avLst/>
          </a:prstGeom>
          <a:solidFill>
            <a:schemeClr val="bg1"/>
          </a:solidFill>
        </p:spPr>
        <p:txBody>
          <a:bodyPr wrap="none">
            <a:spAutoFit/>
          </a:bodyPr>
          <a:lstStyle/>
          <a:p>
            <a:r>
              <a:rPr lang="en-US" b="1" dirty="0">
                <a:solidFill>
                  <a:srgbClr val="000000"/>
                </a:solidFill>
                <a:latin typeface="Courier New"/>
              </a:rPr>
              <a:t>Rd=0.02005;</a:t>
            </a:r>
          </a:p>
        </p:txBody>
      </p:sp>
      <p:sp>
        <p:nvSpPr>
          <p:cNvPr id="5" name="Ellipse 4"/>
          <p:cNvSpPr/>
          <p:nvPr/>
        </p:nvSpPr>
        <p:spPr>
          <a:xfrm>
            <a:off x="1428750" y="4692134"/>
            <a:ext cx="2190750" cy="36933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1590673" y="5242441"/>
            <a:ext cx="2190750" cy="36933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0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7" name="Rechteck 6"/>
          <p:cNvSpPr/>
          <p:nvPr/>
        </p:nvSpPr>
        <p:spPr>
          <a:xfrm>
            <a:off x="619123" y="819150"/>
            <a:ext cx="10086975" cy="5355312"/>
          </a:xfrm>
          <a:prstGeom prst="rect">
            <a:avLst/>
          </a:prstGeom>
        </p:spPr>
        <p:txBody>
          <a:bodyPr wrap="square">
            <a:spAutoFit/>
          </a:bodyPr>
          <a:lstStyle/>
          <a:p>
            <a:r>
              <a:rPr lang="en-US" dirty="0">
                <a:solidFill>
                  <a:srgbClr val="228B22"/>
                </a:solidFill>
                <a:latin typeface="Courier New"/>
              </a:rPr>
              <a:t>% jones should do the combinations</a:t>
            </a:r>
          </a:p>
          <a:p>
            <a:r>
              <a:rPr lang="en-US" dirty="0">
                <a:solidFill>
                  <a:srgbClr val="000000"/>
                </a:solidFill>
                <a:latin typeface="Courier New"/>
              </a:rPr>
              <a:t>clc</a:t>
            </a:r>
          </a:p>
          <a:p>
            <a:r>
              <a:rPr lang="en-US" dirty="0">
                <a:solidFill>
                  <a:srgbClr val="000000"/>
                </a:solidFill>
                <a:latin typeface="Courier New"/>
              </a:rPr>
              <a:t>combi=[];</a:t>
            </a:r>
          </a:p>
          <a:p>
            <a:r>
              <a:rPr lang="en-US" dirty="0">
                <a:solidFill>
                  <a:srgbClr val="0000FF"/>
                </a:solidFill>
                <a:latin typeface="Courier New"/>
              </a:rPr>
              <a:t>for</a:t>
            </a:r>
            <a:r>
              <a:rPr lang="en-US" dirty="0">
                <a:solidFill>
                  <a:srgbClr val="000000"/>
                </a:solidFill>
                <a:latin typeface="Courier New"/>
              </a:rPr>
              <a:t> r1=5:5:55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r2=100:5:150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r3=5:5:55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r4=100:5:150</a:t>
            </a:r>
          </a:p>
          <a:p>
            <a:r>
              <a:rPr lang="en-US" dirty="0">
                <a:solidFill>
                  <a:srgbClr val="000000"/>
                </a:solidFill>
                <a:latin typeface="Courier New"/>
              </a:rPr>
              <a:t>                combi=[combi;r1,r2,r3,r4];</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end</a:t>
            </a:r>
          </a:p>
          <a:p>
            <a:r>
              <a:rPr lang="pt-BR" dirty="0">
                <a:solidFill>
                  <a:srgbClr val="228B22"/>
                </a:solidFill>
                <a:latin typeface="Courier New"/>
              </a:rPr>
              <a:t>%smith calculates the Gear Ratios R=r1*r3/r2/r4</a:t>
            </a:r>
          </a:p>
          <a:p>
            <a:r>
              <a:rPr lang="en-US" dirty="0">
                <a:solidFill>
                  <a:srgbClr val="000000"/>
                </a:solidFill>
                <a:latin typeface="Courier New"/>
              </a:rPr>
              <a:t>R=combi(:,1).*combi(:,3)./combi(:,2)./combi(:,4);</a:t>
            </a:r>
          </a:p>
          <a:p>
            <a:r>
              <a:rPr lang="en-US" dirty="0">
                <a:solidFill>
                  <a:srgbClr val="000000"/>
                </a:solidFill>
                <a:latin typeface="Courier New"/>
              </a:rPr>
              <a:t>Rd=0.02005;</a:t>
            </a:r>
          </a:p>
          <a:p>
            <a:r>
              <a:rPr lang="en-US" b="1" dirty="0">
                <a:solidFill>
                  <a:srgbClr val="000000"/>
                </a:solidFill>
                <a:latin typeface="Courier New"/>
              </a:rPr>
              <a:t>error=abs(R-Rd);</a:t>
            </a:r>
          </a:p>
          <a:p>
            <a:r>
              <a:rPr lang="en-US" dirty="0">
                <a:solidFill>
                  <a:srgbClr val="228B22"/>
                </a:solidFill>
                <a:latin typeface="Courier New"/>
              </a:rPr>
              <a:t>%miller pick up some combinations</a:t>
            </a:r>
          </a:p>
          <a:p>
            <a:r>
              <a:rPr lang="en-US" dirty="0">
                <a:solidFill>
                  <a:srgbClr val="000000"/>
                </a:solidFill>
                <a:latin typeface="Courier New"/>
              </a:rPr>
              <a:t>rows=error==</a:t>
            </a:r>
            <a:r>
              <a:rPr lang="en-US" b="1" dirty="0">
                <a:solidFill>
                  <a:srgbClr val="000000"/>
                </a:solidFill>
                <a:latin typeface="Courier New"/>
              </a:rPr>
              <a:t>min(error)</a:t>
            </a:r>
            <a:r>
              <a:rPr lang="en-US" dirty="0">
                <a:solidFill>
                  <a:srgbClr val="000000"/>
                </a:solidFill>
                <a:latin typeface="Courier New"/>
              </a:rPr>
              <a:t>;</a:t>
            </a:r>
          </a:p>
          <a:p>
            <a:r>
              <a:rPr lang="en-US" dirty="0">
                <a:solidFill>
                  <a:srgbClr val="000000"/>
                </a:solidFill>
                <a:latin typeface="Courier New"/>
              </a:rPr>
              <a:t>bestcombi=combi(rows,:);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729228"/>
            <a:ext cx="5276850" cy="283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3961763"/>
            <a:ext cx="2609850" cy="221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a:off x="361950" y="4914900"/>
            <a:ext cx="2705100" cy="419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628650" y="5429250"/>
            <a:ext cx="3429000" cy="419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7" name="Rechteck 6"/>
          <p:cNvSpPr/>
          <p:nvPr/>
        </p:nvSpPr>
        <p:spPr>
          <a:xfrm>
            <a:off x="1685923" y="855345"/>
            <a:ext cx="10086975" cy="5355312"/>
          </a:xfrm>
          <a:prstGeom prst="rect">
            <a:avLst/>
          </a:prstGeom>
        </p:spPr>
        <p:txBody>
          <a:bodyPr wrap="square">
            <a:spAutoFit/>
          </a:bodyPr>
          <a:lstStyle/>
          <a:p>
            <a:r>
              <a:rPr lang="en-US" dirty="0">
                <a:solidFill>
                  <a:srgbClr val="228B22"/>
                </a:solidFill>
                <a:latin typeface="Courier New"/>
              </a:rPr>
              <a:t>% jones should do the combinations</a:t>
            </a:r>
          </a:p>
          <a:p>
            <a:r>
              <a:rPr lang="en-US" dirty="0">
                <a:solidFill>
                  <a:srgbClr val="000000"/>
                </a:solidFill>
                <a:latin typeface="Courier New"/>
              </a:rPr>
              <a:t>clc</a:t>
            </a:r>
          </a:p>
          <a:p>
            <a:r>
              <a:rPr lang="en-US" dirty="0">
                <a:solidFill>
                  <a:srgbClr val="000000"/>
                </a:solidFill>
                <a:latin typeface="Courier New"/>
              </a:rPr>
              <a:t>combi=[];</a:t>
            </a:r>
          </a:p>
          <a:p>
            <a:r>
              <a:rPr lang="en-US" dirty="0">
                <a:solidFill>
                  <a:srgbClr val="0000FF"/>
                </a:solidFill>
                <a:latin typeface="Courier New"/>
              </a:rPr>
              <a:t>for</a:t>
            </a:r>
            <a:r>
              <a:rPr lang="en-US" dirty="0">
                <a:solidFill>
                  <a:srgbClr val="000000"/>
                </a:solidFill>
                <a:latin typeface="Courier New"/>
              </a:rPr>
              <a:t> r1=5:5:55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r2=100:5:150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r3=5:5:55</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r4=100:5:150</a:t>
            </a:r>
          </a:p>
          <a:p>
            <a:r>
              <a:rPr lang="en-US" dirty="0">
                <a:solidFill>
                  <a:srgbClr val="000000"/>
                </a:solidFill>
                <a:latin typeface="Courier New"/>
              </a:rPr>
              <a:t>                combi=[combi;r1,r2,r3,r4];</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end</a:t>
            </a:r>
          </a:p>
          <a:p>
            <a:r>
              <a:rPr lang="pt-BR" dirty="0">
                <a:solidFill>
                  <a:srgbClr val="228B22"/>
                </a:solidFill>
                <a:latin typeface="Courier New"/>
              </a:rPr>
              <a:t>%smith calculates the Gear Ratios R=r1*r3/r2/r4</a:t>
            </a:r>
          </a:p>
          <a:p>
            <a:r>
              <a:rPr lang="en-US" dirty="0">
                <a:solidFill>
                  <a:srgbClr val="000000"/>
                </a:solidFill>
                <a:latin typeface="Courier New"/>
              </a:rPr>
              <a:t>R=combi(:,1).*combi(:,3)./combi(:,2)./combi(:,4);</a:t>
            </a:r>
          </a:p>
          <a:p>
            <a:r>
              <a:rPr lang="en-US" dirty="0">
                <a:solidFill>
                  <a:srgbClr val="000000"/>
                </a:solidFill>
                <a:latin typeface="Courier New"/>
              </a:rPr>
              <a:t>Rd=0.02005;</a:t>
            </a:r>
          </a:p>
          <a:p>
            <a:r>
              <a:rPr lang="en-US" b="1" dirty="0">
                <a:solidFill>
                  <a:srgbClr val="000000"/>
                </a:solidFill>
                <a:latin typeface="Courier New"/>
              </a:rPr>
              <a:t>error=abs(R-Rd);</a:t>
            </a:r>
          </a:p>
          <a:p>
            <a:r>
              <a:rPr lang="en-US" dirty="0">
                <a:solidFill>
                  <a:srgbClr val="228B22"/>
                </a:solidFill>
                <a:latin typeface="Courier New"/>
              </a:rPr>
              <a:t>%miller pick up some combinations</a:t>
            </a:r>
          </a:p>
          <a:p>
            <a:r>
              <a:rPr lang="en-US" dirty="0">
                <a:solidFill>
                  <a:srgbClr val="000000"/>
                </a:solidFill>
                <a:latin typeface="Courier New"/>
              </a:rPr>
              <a:t>rows=error==</a:t>
            </a:r>
            <a:r>
              <a:rPr lang="en-US" b="1" dirty="0">
                <a:solidFill>
                  <a:srgbClr val="000000"/>
                </a:solidFill>
                <a:latin typeface="Courier New"/>
              </a:rPr>
              <a:t>min(error)</a:t>
            </a:r>
            <a:r>
              <a:rPr lang="en-US" dirty="0">
                <a:solidFill>
                  <a:srgbClr val="000000"/>
                </a:solidFill>
                <a:latin typeface="Courier New"/>
              </a:rPr>
              <a:t>;</a:t>
            </a:r>
          </a:p>
          <a:p>
            <a:r>
              <a:rPr lang="en-US" dirty="0">
                <a:solidFill>
                  <a:srgbClr val="000000"/>
                </a:solidFill>
                <a:latin typeface="Courier New"/>
              </a:rPr>
              <a:t>bestcombi=combi(rows,:);</a:t>
            </a:r>
          </a:p>
        </p:txBody>
      </p:sp>
    </p:spTree>
    <p:extLst>
      <p:ext uri="{BB962C8B-B14F-4D97-AF65-F5344CB8AC3E}">
        <p14:creationId xmlns:p14="http://schemas.microsoft.com/office/powerpoint/2010/main" val="416243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5" name="Rechteck 4"/>
          <p:cNvSpPr/>
          <p:nvPr/>
        </p:nvSpPr>
        <p:spPr>
          <a:xfrm>
            <a:off x="876300" y="981492"/>
            <a:ext cx="10029825" cy="4893647"/>
          </a:xfrm>
          <a:prstGeom prst="rect">
            <a:avLst/>
          </a:prstGeom>
        </p:spPr>
        <p:txBody>
          <a:bodyPr wrap="square">
            <a:spAutoFit/>
          </a:bodyPr>
          <a:lstStyle/>
          <a:p>
            <a:r>
              <a:rPr lang="en-US" sz="2400" dirty="0">
                <a:solidFill>
                  <a:srgbClr val="228B22"/>
                </a:solidFill>
                <a:latin typeface="Courier New"/>
              </a:rPr>
              <a:t>% jones should do the combinations</a:t>
            </a:r>
          </a:p>
          <a:p>
            <a:r>
              <a:rPr lang="en-US" sz="2400" dirty="0">
                <a:solidFill>
                  <a:srgbClr val="000000"/>
                </a:solidFill>
                <a:latin typeface="Courier New"/>
              </a:rPr>
              <a:t>r1=5:5:55;</a:t>
            </a:r>
          </a:p>
          <a:p>
            <a:r>
              <a:rPr lang="en-US" sz="2400" dirty="0">
                <a:solidFill>
                  <a:srgbClr val="000000"/>
                </a:solidFill>
                <a:latin typeface="Courier New"/>
              </a:rPr>
              <a:t>r2=100:5:150;</a:t>
            </a:r>
          </a:p>
          <a:p>
            <a:r>
              <a:rPr lang="en-US" sz="2400" dirty="0">
                <a:solidFill>
                  <a:srgbClr val="000000"/>
                </a:solidFill>
                <a:latin typeface="Courier New"/>
              </a:rPr>
              <a:t>r3=5:5:55;</a:t>
            </a:r>
          </a:p>
          <a:p>
            <a:r>
              <a:rPr lang="en-US" sz="2400" dirty="0">
                <a:solidFill>
                  <a:srgbClr val="000000"/>
                </a:solidFill>
                <a:latin typeface="Courier New"/>
              </a:rPr>
              <a:t>r4=100:5:150;</a:t>
            </a:r>
          </a:p>
          <a:p>
            <a:r>
              <a:rPr lang="en-US" sz="2400" dirty="0" err="1">
                <a:solidFill>
                  <a:srgbClr val="000000"/>
                </a:solidFill>
                <a:latin typeface="Courier New"/>
              </a:rPr>
              <a:t>combi</a:t>
            </a:r>
            <a:r>
              <a:rPr lang="en-US" sz="2400" dirty="0">
                <a:solidFill>
                  <a:srgbClr val="000000"/>
                </a:solidFill>
                <a:latin typeface="Courier New"/>
              </a:rPr>
              <a:t>=</a:t>
            </a:r>
            <a:r>
              <a:rPr lang="en-US" sz="2400" dirty="0" err="1">
                <a:solidFill>
                  <a:srgbClr val="000000"/>
                </a:solidFill>
                <a:latin typeface="Courier New"/>
              </a:rPr>
              <a:t>allcomb</a:t>
            </a:r>
            <a:r>
              <a:rPr lang="en-US" sz="2400" dirty="0">
                <a:solidFill>
                  <a:srgbClr val="000000"/>
                </a:solidFill>
                <a:latin typeface="Courier New"/>
              </a:rPr>
              <a:t>(r1,r2,r3,r4);</a:t>
            </a:r>
          </a:p>
          <a:p>
            <a:r>
              <a:rPr lang="pt-BR" sz="2400" dirty="0">
                <a:solidFill>
                  <a:srgbClr val="228B22"/>
                </a:solidFill>
                <a:latin typeface="Courier New"/>
              </a:rPr>
              <a:t>%smith calculates the Gear Ratios R=r1*r3/r2/r4</a:t>
            </a:r>
          </a:p>
          <a:p>
            <a:r>
              <a:rPr lang="en-US" sz="2400" dirty="0">
                <a:solidFill>
                  <a:srgbClr val="000000"/>
                </a:solidFill>
                <a:latin typeface="Courier New"/>
              </a:rPr>
              <a:t>R=</a:t>
            </a:r>
            <a:r>
              <a:rPr lang="en-US" sz="2400" dirty="0" err="1">
                <a:solidFill>
                  <a:srgbClr val="000000"/>
                </a:solidFill>
                <a:latin typeface="Courier New"/>
              </a:rPr>
              <a:t>combi</a:t>
            </a:r>
            <a:r>
              <a:rPr lang="en-US" sz="2400" dirty="0">
                <a:solidFill>
                  <a:srgbClr val="000000"/>
                </a:solidFill>
                <a:latin typeface="Courier New"/>
              </a:rPr>
              <a:t>(:,1).*</a:t>
            </a:r>
            <a:r>
              <a:rPr lang="en-US" sz="2400" dirty="0" err="1">
                <a:solidFill>
                  <a:srgbClr val="000000"/>
                </a:solidFill>
                <a:latin typeface="Courier New"/>
              </a:rPr>
              <a:t>combi</a:t>
            </a:r>
            <a:r>
              <a:rPr lang="en-US" sz="2400" dirty="0">
                <a:solidFill>
                  <a:srgbClr val="000000"/>
                </a:solidFill>
                <a:latin typeface="Courier New"/>
              </a:rPr>
              <a:t>(:,3)./</a:t>
            </a:r>
            <a:r>
              <a:rPr lang="en-US" sz="2400" dirty="0" err="1">
                <a:solidFill>
                  <a:srgbClr val="000000"/>
                </a:solidFill>
                <a:latin typeface="Courier New"/>
              </a:rPr>
              <a:t>combi</a:t>
            </a:r>
            <a:r>
              <a:rPr lang="en-US" sz="2400" dirty="0">
                <a:solidFill>
                  <a:srgbClr val="000000"/>
                </a:solidFill>
                <a:latin typeface="Courier New"/>
              </a:rPr>
              <a:t>(:,2)./</a:t>
            </a:r>
            <a:r>
              <a:rPr lang="en-US" sz="2400" dirty="0" err="1">
                <a:solidFill>
                  <a:srgbClr val="000000"/>
                </a:solidFill>
                <a:latin typeface="Courier New"/>
              </a:rPr>
              <a:t>combi</a:t>
            </a:r>
            <a:r>
              <a:rPr lang="en-US" sz="2400" dirty="0">
                <a:solidFill>
                  <a:srgbClr val="000000"/>
                </a:solidFill>
                <a:latin typeface="Courier New"/>
              </a:rPr>
              <a:t>(:,4);</a:t>
            </a:r>
          </a:p>
          <a:p>
            <a:r>
              <a:rPr lang="en-US" sz="2400" dirty="0">
                <a:solidFill>
                  <a:srgbClr val="000000"/>
                </a:solidFill>
                <a:latin typeface="Courier New"/>
              </a:rPr>
              <a:t>Rd=0.02005;</a:t>
            </a:r>
          </a:p>
          <a:p>
            <a:r>
              <a:rPr lang="en-US" sz="2400" dirty="0">
                <a:solidFill>
                  <a:srgbClr val="000000"/>
                </a:solidFill>
                <a:latin typeface="Courier New"/>
              </a:rPr>
              <a:t>error=abs(R-Rd);</a:t>
            </a:r>
          </a:p>
          <a:p>
            <a:r>
              <a:rPr lang="en-US" sz="2400" dirty="0">
                <a:solidFill>
                  <a:srgbClr val="228B22"/>
                </a:solidFill>
                <a:latin typeface="Courier New"/>
              </a:rPr>
              <a:t>%miller pick up some combinations</a:t>
            </a:r>
          </a:p>
          <a:p>
            <a:r>
              <a:rPr lang="en-US" sz="2400" dirty="0">
                <a:solidFill>
                  <a:srgbClr val="000000"/>
                </a:solidFill>
                <a:latin typeface="Courier New"/>
              </a:rPr>
              <a:t>rows=error==min(error);</a:t>
            </a:r>
          </a:p>
          <a:p>
            <a:r>
              <a:rPr lang="en-US" sz="2400" dirty="0" err="1">
                <a:solidFill>
                  <a:srgbClr val="000000"/>
                </a:solidFill>
                <a:latin typeface="Courier New"/>
              </a:rPr>
              <a:t>bestcombi</a:t>
            </a:r>
            <a:r>
              <a:rPr lang="en-US" sz="2400" dirty="0">
                <a:solidFill>
                  <a:srgbClr val="000000"/>
                </a:solidFill>
                <a:latin typeface="Courier New"/>
              </a:rPr>
              <a:t>=</a:t>
            </a:r>
            <a:r>
              <a:rPr lang="en-US" sz="2400" dirty="0" err="1">
                <a:solidFill>
                  <a:srgbClr val="000000"/>
                </a:solidFill>
                <a:latin typeface="Courier New"/>
              </a:rPr>
              <a:t>combi</a:t>
            </a:r>
            <a:r>
              <a:rPr lang="en-US" sz="2400" dirty="0">
                <a:solidFill>
                  <a:srgbClr val="000000"/>
                </a:solidFill>
                <a:latin typeface="Courier New"/>
              </a:rPr>
              <a:t>(rows,:);</a:t>
            </a:r>
          </a:p>
        </p:txBody>
      </p:sp>
    </p:spTree>
    <p:extLst>
      <p:ext uri="{BB962C8B-B14F-4D97-AF65-F5344CB8AC3E}">
        <p14:creationId xmlns:p14="http://schemas.microsoft.com/office/powerpoint/2010/main" val="422542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13" name="Rechteck 12"/>
          <p:cNvSpPr/>
          <p:nvPr/>
        </p:nvSpPr>
        <p:spPr>
          <a:xfrm>
            <a:off x="466724" y="595343"/>
            <a:ext cx="8067675" cy="5016758"/>
          </a:xfrm>
          <a:prstGeom prst="rect">
            <a:avLst/>
          </a:prstGeom>
        </p:spPr>
        <p:txBody>
          <a:bodyPr wrap="square">
            <a:spAutoFit/>
          </a:bodyPr>
          <a:lstStyle/>
          <a:p>
            <a:r>
              <a:rPr lang="en-US" sz="2000" dirty="0">
                <a:solidFill>
                  <a:srgbClr val="228B22"/>
                </a:solidFill>
                <a:latin typeface="Courier New"/>
              </a:rPr>
              <a:t>%Jones</a:t>
            </a:r>
          </a:p>
          <a:p>
            <a:r>
              <a:rPr lang="en-US" sz="2000" dirty="0">
                <a:solidFill>
                  <a:srgbClr val="000000"/>
                </a:solidFill>
                <a:latin typeface="Courier New"/>
              </a:rPr>
              <a:t>combi=zeros(11^4,4);</a:t>
            </a:r>
          </a:p>
          <a:p>
            <a:r>
              <a:rPr lang="en-US" sz="2000" dirty="0">
                <a:solidFill>
                  <a:srgbClr val="000000"/>
                </a:solidFill>
                <a:latin typeface="Courier New"/>
              </a:rPr>
              <a:t>CombiNr=1;</a:t>
            </a:r>
          </a:p>
          <a:p>
            <a:r>
              <a:rPr lang="en-US" sz="2000" dirty="0">
                <a:solidFill>
                  <a:srgbClr val="0000FF"/>
                </a:solidFill>
                <a:latin typeface="Courier New"/>
              </a:rPr>
              <a:t>for</a:t>
            </a:r>
            <a:r>
              <a:rPr lang="en-US" sz="2000" dirty="0">
                <a:solidFill>
                  <a:srgbClr val="000000"/>
                </a:solidFill>
                <a:latin typeface="Courier New"/>
              </a:rPr>
              <a:t> r1=5:5:55</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r2=100:5:150</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r3=5:5:55</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r4=100:5:150</a:t>
            </a:r>
          </a:p>
          <a:p>
            <a:r>
              <a:rPr lang="en-US" sz="2000" dirty="0">
                <a:solidFill>
                  <a:srgbClr val="000000"/>
                </a:solidFill>
                <a:latin typeface="Courier New"/>
              </a:rPr>
              <a:t>                combi(CombiNr,1)=r1;</a:t>
            </a:r>
          </a:p>
          <a:p>
            <a:r>
              <a:rPr lang="en-US" sz="2000" dirty="0">
                <a:solidFill>
                  <a:srgbClr val="000000"/>
                </a:solidFill>
                <a:latin typeface="Courier New"/>
              </a:rPr>
              <a:t>                combi(CombiNr,2)=r2;</a:t>
            </a:r>
          </a:p>
          <a:p>
            <a:r>
              <a:rPr lang="en-US" sz="2000" dirty="0">
                <a:solidFill>
                  <a:srgbClr val="000000"/>
                </a:solidFill>
                <a:latin typeface="Courier New"/>
              </a:rPr>
              <a:t>                combi(CombiNr,3)=r3;</a:t>
            </a:r>
          </a:p>
          <a:p>
            <a:r>
              <a:rPr lang="en-US" sz="2000" dirty="0">
                <a:solidFill>
                  <a:srgbClr val="000000"/>
                </a:solidFill>
                <a:latin typeface="Courier New"/>
              </a:rPr>
              <a:t>                combi(CombiNr,4)=r4;</a:t>
            </a:r>
          </a:p>
          <a:p>
            <a:r>
              <a:rPr lang="en-US" sz="2000" dirty="0">
                <a:solidFill>
                  <a:srgbClr val="000000"/>
                </a:solidFill>
                <a:latin typeface="Courier New"/>
              </a:rPr>
              <a:t>                CombiNr=CombiNr+1;</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FF"/>
                </a:solidFill>
                <a:latin typeface="Courier New"/>
              </a:rPr>
              <a:t>end</a:t>
            </a:r>
          </a:p>
        </p:txBody>
      </p:sp>
      <p:sp>
        <p:nvSpPr>
          <p:cNvPr id="15" name="Rechteck 14"/>
          <p:cNvSpPr/>
          <p:nvPr/>
        </p:nvSpPr>
        <p:spPr>
          <a:xfrm>
            <a:off x="561975" y="2069664"/>
            <a:ext cx="9705975" cy="2246769"/>
          </a:xfrm>
          <a:prstGeom prst="rect">
            <a:avLst/>
          </a:prstGeom>
        </p:spPr>
        <p:txBody>
          <a:bodyPr wrap="square">
            <a:spAutoFit/>
          </a:bodyPr>
          <a:lstStyle/>
          <a:p>
            <a:r>
              <a:rPr lang="en-US" sz="2000" dirty="0">
                <a:solidFill>
                  <a:srgbClr val="228B22"/>
                </a:solidFill>
                <a:latin typeface="Courier New"/>
              </a:rPr>
              <a:t>%Smith</a:t>
            </a:r>
          </a:p>
          <a:p>
            <a:r>
              <a:rPr lang="en-US" sz="2000" dirty="0">
                <a:solidFill>
                  <a:srgbClr val="000000"/>
                </a:solidFill>
                <a:latin typeface="Courier New"/>
              </a:rPr>
              <a:t>Rd=0.02;</a:t>
            </a:r>
          </a:p>
          <a:p>
            <a:r>
              <a:rPr lang="en-US" sz="2000" dirty="0">
                <a:solidFill>
                  <a:srgbClr val="000000"/>
                </a:solidFill>
                <a:latin typeface="Courier New"/>
              </a:rPr>
              <a:t>error=</a:t>
            </a:r>
            <a:r>
              <a:rPr lang="en-US" sz="2000" dirty="0" err="1">
                <a:solidFill>
                  <a:srgbClr val="000000"/>
                </a:solidFill>
                <a:latin typeface="Courier New"/>
              </a:rPr>
              <a:t>zeros</a:t>
            </a:r>
            <a:r>
              <a:rPr lang="en-US" sz="2000" dirty="0">
                <a:solidFill>
                  <a:srgbClr val="000000"/>
                </a:solidFill>
                <a:latin typeface="Courier New"/>
              </a:rPr>
              <a:t>(11^4,1);</a:t>
            </a:r>
          </a:p>
          <a:p>
            <a:r>
              <a:rPr lang="en-US" sz="2000" dirty="0">
                <a:solidFill>
                  <a:srgbClr val="0000FF"/>
                </a:solidFill>
                <a:latin typeface="Courier New"/>
              </a:rPr>
              <a:t>for</a:t>
            </a:r>
            <a:r>
              <a:rPr lang="en-US" sz="2000" dirty="0">
                <a:solidFill>
                  <a:srgbClr val="000000"/>
                </a:solidFill>
                <a:latin typeface="Courier New"/>
              </a:rPr>
              <a:t> </a:t>
            </a:r>
            <a:r>
              <a:rPr lang="en-US" sz="2000" dirty="0" err="1">
                <a:solidFill>
                  <a:srgbClr val="000000"/>
                </a:solidFill>
                <a:latin typeface="Courier New"/>
              </a:rPr>
              <a:t>i</a:t>
            </a:r>
            <a:r>
              <a:rPr lang="en-US" sz="2000" dirty="0">
                <a:solidFill>
                  <a:srgbClr val="000000"/>
                </a:solidFill>
                <a:latin typeface="Courier New"/>
              </a:rPr>
              <a:t>=1:11^4</a:t>
            </a:r>
          </a:p>
          <a:p>
            <a:r>
              <a:rPr lang="en-US" sz="2000" dirty="0">
                <a:solidFill>
                  <a:srgbClr val="000000"/>
                </a:solidFill>
                <a:latin typeface="Courier New"/>
              </a:rPr>
              <a:t>    R(</a:t>
            </a:r>
            <a:r>
              <a:rPr lang="en-US" sz="2000" dirty="0" err="1">
                <a:solidFill>
                  <a:srgbClr val="000000"/>
                </a:solidFill>
                <a:latin typeface="Courier New"/>
              </a:rPr>
              <a:t>i</a:t>
            </a:r>
            <a:r>
              <a:rPr lang="en-US" sz="2000" dirty="0">
                <a:solidFill>
                  <a:srgbClr val="000000"/>
                </a:solidFill>
                <a:latin typeface="Courier New"/>
              </a:rPr>
              <a:t>)=</a:t>
            </a:r>
            <a:r>
              <a:rPr lang="en-US" sz="2000" dirty="0" err="1">
                <a:solidFill>
                  <a:srgbClr val="000000"/>
                </a:solidFill>
                <a:latin typeface="Courier New"/>
              </a:rPr>
              <a:t>combi</a:t>
            </a:r>
            <a:r>
              <a:rPr lang="en-US" sz="2000" dirty="0">
                <a:solidFill>
                  <a:srgbClr val="000000"/>
                </a:solidFill>
                <a:latin typeface="Courier New"/>
              </a:rPr>
              <a:t>(i,1)*</a:t>
            </a:r>
            <a:r>
              <a:rPr lang="en-US" sz="2000" dirty="0" err="1">
                <a:solidFill>
                  <a:srgbClr val="000000"/>
                </a:solidFill>
                <a:latin typeface="Courier New"/>
              </a:rPr>
              <a:t>combi</a:t>
            </a:r>
            <a:r>
              <a:rPr lang="en-US" sz="2000" dirty="0">
                <a:solidFill>
                  <a:srgbClr val="000000"/>
                </a:solidFill>
                <a:latin typeface="Courier New"/>
              </a:rPr>
              <a:t>(i,3)/</a:t>
            </a:r>
            <a:r>
              <a:rPr lang="en-US" sz="2000" dirty="0" err="1">
                <a:solidFill>
                  <a:srgbClr val="000000"/>
                </a:solidFill>
                <a:latin typeface="Courier New"/>
              </a:rPr>
              <a:t>combi</a:t>
            </a:r>
            <a:r>
              <a:rPr lang="en-US" sz="2000" dirty="0">
                <a:solidFill>
                  <a:srgbClr val="000000"/>
                </a:solidFill>
                <a:latin typeface="Courier New"/>
              </a:rPr>
              <a:t>(i,2)/</a:t>
            </a:r>
            <a:r>
              <a:rPr lang="en-US" sz="2000" dirty="0" err="1">
                <a:solidFill>
                  <a:srgbClr val="000000"/>
                </a:solidFill>
                <a:latin typeface="Courier New"/>
              </a:rPr>
              <a:t>combi</a:t>
            </a:r>
            <a:r>
              <a:rPr lang="en-US" sz="2000" dirty="0">
                <a:solidFill>
                  <a:srgbClr val="000000"/>
                </a:solidFill>
                <a:latin typeface="Courier New"/>
              </a:rPr>
              <a:t>(i,4);</a:t>
            </a:r>
          </a:p>
          <a:p>
            <a:r>
              <a:rPr lang="en-US" sz="2000" dirty="0">
                <a:solidFill>
                  <a:srgbClr val="000000"/>
                </a:solidFill>
                <a:latin typeface="Courier New"/>
              </a:rPr>
              <a:t>    error(</a:t>
            </a:r>
            <a:r>
              <a:rPr lang="en-US" sz="2000" dirty="0" err="1">
                <a:solidFill>
                  <a:srgbClr val="000000"/>
                </a:solidFill>
                <a:latin typeface="Courier New"/>
              </a:rPr>
              <a:t>i</a:t>
            </a:r>
            <a:r>
              <a:rPr lang="en-US" sz="2000" dirty="0">
                <a:solidFill>
                  <a:srgbClr val="000000"/>
                </a:solidFill>
                <a:latin typeface="Courier New"/>
              </a:rPr>
              <a:t>)=abs(Rd-R(</a:t>
            </a:r>
            <a:r>
              <a:rPr lang="en-US" sz="2000" dirty="0" err="1">
                <a:solidFill>
                  <a:srgbClr val="000000"/>
                </a:solidFill>
                <a:latin typeface="Courier New"/>
              </a:rPr>
              <a:t>i</a:t>
            </a:r>
            <a:r>
              <a:rPr lang="en-US" sz="2000" dirty="0">
                <a:solidFill>
                  <a:srgbClr val="000000"/>
                </a:solidFill>
                <a:latin typeface="Courier New"/>
              </a:rPr>
              <a:t>));</a:t>
            </a:r>
          </a:p>
          <a:p>
            <a:r>
              <a:rPr lang="en-US" sz="2000" dirty="0">
                <a:solidFill>
                  <a:srgbClr val="0000FF"/>
                </a:solidFill>
                <a:latin typeface="Courier New"/>
              </a:rPr>
              <a:t>end</a:t>
            </a:r>
          </a:p>
        </p:txBody>
      </p:sp>
      <p:sp>
        <p:nvSpPr>
          <p:cNvPr id="17" name="Rechteck 16"/>
          <p:cNvSpPr/>
          <p:nvPr/>
        </p:nvSpPr>
        <p:spPr>
          <a:xfrm>
            <a:off x="609599" y="2069664"/>
            <a:ext cx="8201025" cy="3477875"/>
          </a:xfrm>
          <a:prstGeom prst="rect">
            <a:avLst/>
          </a:prstGeom>
        </p:spPr>
        <p:txBody>
          <a:bodyPr wrap="square">
            <a:spAutoFit/>
          </a:bodyPr>
          <a:lstStyle/>
          <a:p>
            <a:r>
              <a:rPr lang="en-US" sz="2000" dirty="0">
                <a:solidFill>
                  <a:srgbClr val="228B22"/>
                </a:solidFill>
                <a:latin typeface="Courier New"/>
              </a:rPr>
              <a:t>%Miller</a:t>
            </a:r>
          </a:p>
          <a:p>
            <a:r>
              <a:rPr lang="en-US" sz="2000" dirty="0" err="1">
                <a:solidFill>
                  <a:srgbClr val="000000"/>
                </a:solidFill>
                <a:latin typeface="Courier New"/>
              </a:rPr>
              <a:t>errorbest</a:t>
            </a:r>
            <a:r>
              <a:rPr lang="en-US" sz="2000" dirty="0">
                <a:solidFill>
                  <a:srgbClr val="000000"/>
                </a:solidFill>
                <a:latin typeface="Courier New"/>
              </a:rPr>
              <a:t>=1E100; </a:t>
            </a:r>
            <a:r>
              <a:rPr lang="en-US" sz="2000" dirty="0">
                <a:solidFill>
                  <a:srgbClr val="228B22"/>
                </a:solidFill>
                <a:latin typeface="Courier New"/>
              </a:rPr>
              <a:t>% just an unreasonable big number</a:t>
            </a:r>
          </a:p>
          <a:p>
            <a:r>
              <a:rPr lang="en-US" sz="2000" dirty="0">
                <a:solidFill>
                  <a:srgbClr val="0000FF"/>
                </a:solidFill>
                <a:latin typeface="Courier New"/>
              </a:rPr>
              <a:t>for</a:t>
            </a:r>
            <a:r>
              <a:rPr lang="en-US" sz="2000" dirty="0">
                <a:solidFill>
                  <a:srgbClr val="000000"/>
                </a:solidFill>
                <a:latin typeface="Courier New"/>
              </a:rPr>
              <a:t> </a:t>
            </a:r>
            <a:r>
              <a:rPr lang="en-US" sz="2000" dirty="0" err="1">
                <a:solidFill>
                  <a:srgbClr val="000000"/>
                </a:solidFill>
                <a:latin typeface="Courier New"/>
              </a:rPr>
              <a:t>i</a:t>
            </a:r>
            <a:r>
              <a:rPr lang="en-US" sz="2000" dirty="0">
                <a:solidFill>
                  <a:srgbClr val="000000"/>
                </a:solidFill>
                <a:latin typeface="Courier New"/>
              </a:rPr>
              <a:t>=1:11^4</a:t>
            </a:r>
          </a:p>
          <a:p>
            <a:r>
              <a:rPr lang="en-US" sz="2000" dirty="0">
                <a:solidFill>
                  <a:srgbClr val="000000"/>
                </a:solidFill>
                <a:latin typeface="Courier New"/>
              </a:rPr>
              <a:t>    </a:t>
            </a:r>
            <a:r>
              <a:rPr lang="en-US" sz="2000" dirty="0">
                <a:solidFill>
                  <a:srgbClr val="0000FF"/>
                </a:solidFill>
                <a:latin typeface="Courier New"/>
              </a:rPr>
              <a:t>if</a:t>
            </a:r>
            <a:r>
              <a:rPr lang="en-US" sz="2000" dirty="0">
                <a:solidFill>
                  <a:srgbClr val="000000"/>
                </a:solidFill>
                <a:latin typeface="Courier New"/>
              </a:rPr>
              <a:t> error(</a:t>
            </a:r>
            <a:r>
              <a:rPr lang="en-US" sz="2000" dirty="0" err="1">
                <a:solidFill>
                  <a:srgbClr val="000000"/>
                </a:solidFill>
                <a:latin typeface="Courier New"/>
              </a:rPr>
              <a:t>i</a:t>
            </a:r>
            <a:r>
              <a:rPr lang="en-US" sz="2000" dirty="0">
                <a:solidFill>
                  <a:srgbClr val="000000"/>
                </a:solidFill>
                <a:latin typeface="Courier New"/>
              </a:rPr>
              <a:t>)&lt;=</a:t>
            </a:r>
            <a:r>
              <a:rPr lang="en-US" sz="2000" dirty="0" err="1">
                <a:solidFill>
                  <a:srgbClr val="000000"/>
                </a:solidFill>
                <a:latin typeface="Courier New"/>
              </a:rPr>
              <a:t>errorbest</a:t>
            </a:r>
            <a:endParaRPr lang="en-US" sz="2000" dirty="0">
              <a:solidFill>
                <a:srgbClr val="000000"/>
              </a:solidFill>
              <a:latin typeface="Courier New"/>
            </a:endParaRPr>
          </a:p>
          <a:p>
            <a:r>
              <a:rPr lang="en-US" sz="2000" dirty="0">
                <a:solidFill>
                  <a:srgbClr val="000000"/>
                </a:solidFill>
                <a:latin typeface="Courier New"/>
              </a:rPr>
              <a:t>        </a:t>
            </a:r>
            <a:r>
              <a:rPr lang="en-US" sz="2000" dirty="0" err="1">
                <a:solidFill>
                  <a:srgbClr val="000000"/>
                </a:solidFill>
                <a:latin typeface="Courier New"/>
              </a:rPr>
              <a:t>errorbest</a:t>
            </a:r>
            <a:r>
              <a:rPr lang="en-US" sz="2000" dirty="0">
                <a:solidFill>
                  <a:srgbClr val="000000"/>
                </a:solidFill>
                <a:latin typeface="Courier New"/>
              </a:rPr>
              <a:t>=error(</a:t>
            </a:r>
            <a:r>
              <a:rPr lang="en-US" sz="2000" dirty="0" err="1">
                <a:solidFill>
                  <a:srgbClr val="000000"/>
                </a:solidFill>
                <a:latin typeface="Courier New"/>
              </a:rPr>
              <a:t>i</a:t>
            </a:r>
            <a:r>
              <a:rPr lang="en-US" sz="2000" dirty="0">
                <a:solidFill>
                  <a:srgbClr val="000000"/>
                </a:solidFill>
                <a:latin typeface="Courier New"/>
              </a:rPr>
              <a:t>);</a:t>
            </a:r>
          </a:p>
          <a:p>
            <a:r>
              <a:rPr lang="en-US" sz="2000" dirty="0">
                <a:solidFill>
                  <a:srgbClr val="000000"/>
                </a:solidFill>
                <a:latin typeface="Courier New"/>
              </a:rPr>
              <a:t>        r1best=</a:t>
            </a:r>
            <a:r>
              <a:rPr lang="en-US" sz="2000" dirty="0" err="1">
                <a:solidFill>
                  <a:srgbClr val="000000"/>
                </a:solidFill>
                <a:latin typeface="Courier New"/>
              </a:rPr>
              <a:t>combi</a:t>
            </a:r>
            <a:r>
              <a:rPr lang="en-US" sz="2000" dirty="0">
                <a:solidFill>
                  <a:srgbClr val="000000"/>
                </a:solidFill>
                <a:latin typeface="Courier New"/>
              </a:rPr>
              <a:t>(i,1);</a:t>
            </a:r>
          </a:p>
          <a:p>
            <a:r>
              <a:rPr lang="en-US" sz="2000" dirty="0">
                <a:solidFill>
                  <a:srgbClr val="000000"/>
                </a:solidFill>
                <a:latin typeface="Courier New"/>
              </a:rPr>
              <a:t>        r2best=</a:t>
            </a:r>
            <a:r>
              <a:rPr lang="en-US" sz="2000" dirty="0" err="1">
                <a:solidFill>
                  <a:srgbClr val="000000"/>
                </a:solidFill>
                <a:latin typeface="Courier New"/>
              </a:rPr>
              <a:t>combi</a:t>
            </a:r>
            <a:r>
              <a:rPr lang="en-US" sz="2000" dirty="0">
                <a:solidFill>
                  <a:srgbClr val="000000"/>
                </a:solidFill>
                <a:latin typeface="Courier New"/>
              </a:rPr>
              <a:t>(i,2);</a:t>
            </a:r>
          </a:p>
          <a:p>
            <a:r>
              <a:rPr lang="en-US" sz="2000" dirty="0">
                <a:solidFill>
                  <a:srgbClr val="000000"/>
                </a:solidFill>
                <a:latin typeface="Courier New"/>
              </a:rPr>
              <a:t>        r3best=</a:t>
            </a:r>
            <a:r>
              <a:rPr lang="en-US" sz="2000" dirty="0" err="1">
                <a:solidFill>
                  <a:srgbClr val="000000"/>
                </a:solidFill>
                <a:latin typeface="Courier New"/>
              </a:rPr>
              <a:t>combi</a:t>
            </a:r>
            <a:r>
              <a:rPr lang="en-US" sz="2000" dirty="0">
                <a:solidFill>
                  <a:srgbClr val="000000"/>
                </a:solidFill>
                <a:latin typeface="Courier New"/>
              </a:rPr>
              <a:t>(i,3);</a:t>
            </a:r>
          </a:p>
          <a:p>
            <a:r>
              <a:rPr lang="en-US" sz="2000" dirty="0">
                <a:solidFill>
                  <a:srgbClr val="000000"/>
                </a:solidFill>
                <a:latin typeface="Courier New"/>
              </a:rPr>
              <a:t>        r4best=</a:t>
            </a:r>
            <a:r>
              <a:rPr lang="en-US" sz="2000" dirty="0" err="1">
                <a:solidFill>
                  <a:srgbClr val="000000"/>
                </a:solidFill>
                <a:latin typeface="Courier New"/>
              </a:rPr>
              <a:t>combi</a:t>
            </a:r>
            <a:r>
              <a:rPr lang="en-US" sz="2000" dirty="0">
                <a:solidFill>
                  <a:srgbClr val="000000"/>
                </a:solidFill>
                <a:latin typeface="Courier New"/>
              </a:rPr>
              <a:t>(i,4);</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FF"/>
                </a:solidFill>
                <a:latin typeface="Courier New"/>
              </a:rPr>
              <a:t>end</a:t>
            </a:r>
          </a:p>
        </p:txBody>
      </p:sp>
    </p:spTree>
    <p:extLst>
      <p:ext uri="{BB962C8B-B14F-4D97-AF65-F5344CB8AC3E}">
        <p14:creationId xmlns:p14="http://schemas.microsoft.com/office/powerpoint/2010/main" val="29887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5" name="Rechteck 4"/>
          <p:cNvSpPr/>
          <p:nvPr/>
        </p:nvSpPr>
        <p:spPr>
          <a:xfrm>
            <a:off x="800100" y="508070"/>
            <a:ext cx="11220450" cy="5940088"/>
          </a:xfrm>
          <a:prstGeom prst="rect">
            <a:avLst/>
          </a:prstGeom>
        </p:spPr>
        <p:txBody>
          <a:bodyPr wrap="square">
            <a:spAutoFit/>
          </a:bodyPr>
          <a:lstStyle/>
          <a:p>
            <a:r>
              <a:rPr lang="en-US" sz="2000" dirty="0">
                <a:solidFill>
                  <a:srgbClr val="000000"/>
                </a:solidFill>
                <a:latin typeface="Courier New"/>
              </a:rPr>
              <a:t>errorbest=1E100; </a:t>
            </a:r>
          </a:p>
          <a:p>
            <a:r>
              <a:rPr lang="en-US" sz="2000" dirty="0">
                <a:solidFill>
                  <a:srgbClr val="000000"/>
                </a:solidFill>
                <a:latin typeface="Courier New"/>
              </a:rPr>
              <a:t>Rd=0.02;</a:t>
            </a:r>
          </a:p>
          <a:p>
            <a:r>
              <a:rPr lang="en-US" sz="2000" dirty="0">
                <a:solidFill>
                  <a:srgbClr val="0000FF"/>
                </a:solidFill>
                <a:latin typeface="Courier New"/>
              </a:rPr>
              <a:t>for</a:t>
            </a:r>
            <a:r>
              <a:rPr lang="en-US" sz="2000" dirty="0">
                <a:solidFill>
                  <a:srgbClr val="000000"/>
                </a:solidFill>
                <a:latin typeface="Courier New"/>
              </a:rPr>
              <a:t> r1=5:5:55</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r2=100:5:150</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r3=5:5:55</a:t>
            </a: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r4=100:5:150</a:t>
            </a:r>
          </a:p>
          <a:p>
            <a:r>
              <a:rPr lang="en-US" sz="2000" dirty="0">
                <a:solidFill>
                  <a:srgbClr val="000000"/>
                </a:solidFill>
                <a:latin typeface="Courier New"/>
              </a:rPr>
              <a:t>               R=r1*r3/r2/r4;</a:t>
            </a:r>
          </a:p>
          <a:p>
            <a:r>
              <a:rPr lang="en-US" sz="2000" dirty="0">
                <a:solidFill>
                  <a:srgbClr val="000000"/>
                </a:solidFill>
                <a:latin typeface="Courier New"/>
              </a:rPr>
              <a:t>               error=abs(Rd-R);</a:t>
            </a:r>
          </a:p>
          <a:p>
            <a:r>
              <a:rPr lang="pt-BR" sz="2000" dirty="0">
                <a:solidFill>
                  <a:srgbClr val="000000"/>
                </a:solidFill>
                <a:latin typeface="Courier New"/>
              </a:rPr>
              <a:t>               </a:t>
            </a:r>
            <a:r>
              <a:rPr lang="pt-BR" sz="2000" dirty="0">
                <a:solidFill>
                  <a:srgbClr val="0000FF"/>
                </a:solidFill>
                <a:latin typeface="Courier New"/>
              </a:rPr>
              <a:t>if</a:t>
            </a:r>
            <a:r>
              <a:rPr lang="pt-BR" sz="2000" dirty="0">
                <a:solidFill>
                  <a:srgbClr val="000000"/>
                </a:solidFill>
                <a:latin typeface="Courier New"/>
              </a:rPr>
              <a:t> error&lt;=errorbest</a:t>
            </a:r>
          </a:p>
          <a:p>
            <a:r>
              <a:rPr lang="en-US" sz="2000" dirty="0">
                <a:solidFill>
                  <a:srgbClr val="000000"/>
                </a:solidFill>
                <a:latin typeface="Courier New"/>
              </a:rPr>
              <a:t>                    errorbest=error;</a:t>
            </a:r>
          </a:p>
          <a:p>
            <a:r>
              <a:rPr lang="en-US" sz="2000" dirty="0">
                <a:solidFill>
                  <a:srgbClr val="000000"/>
                </a:solidFill>
                <a:latin typeface="Courier New"/>
              </a:rPr>
              <a:t>                    r1best=r1;</a:t>
            </a:r>
          </a:p>
          <a:p>
            <a:r>
              <a:rPr lang="en-US" sz="2000" dirty="0">
                <a:solidFill>
                  <a:srgbClr val="000000"/>
                </a:solidFill>
                <a:latin typeface="Courier New"/>
              </a:rPr>
              <a:t>                    r2best=r2;</a:t>
            </a:r>
          </a:p>
          <a:p>
            <a:r>
              <a:rPr lang="en-US" sz="2000" dirty="0">
                <a:solidFill>
                  <a:srgbClr val="000000"/>
                </a:solidFill>
                <a:latin typeface="Courier New"/>
              </a:rPr>
              <a:t>                    r3best=r3;</a:t>
            </a:r>
          </a:p>
          <a:p>
            <a:r>
              <a:rPr lang="en-US" sz="2000" dirty="0">
                <a:solidFill>
                  <a:srgbClr val="000000"/>
                </a:solidFill>
                <a:latin typeface="Courier New"/>
              </a:rPr>
              <a:t>                    r4best=r4;</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00"/>
                </a:solidFill>
                <a:latin typeface="Courier New"/>
              </a:rPr>
              <a:t>    </a:t>
            </a:r>
            <a:r>
              <a:rPr lang="en-US" sz="2000" dirty="0">
                <a:solidFill>
                  <a:srgbClr val="0000FF"/>
                </a:solidFill>
                <a:latin typeface="Courier New"/>
              </a:rPr>
              <a:t>end</a:t>
            </a:r>
          </a:p>
          <a:p>
            <a:r>
              <a:rPr lang="en-US" sz="2000" dirty="0">
                <a:solidFill>
                  <a:srgbClr val="0000FF"/>
                </a:solidFill>
                <a:latin typeface="Courier New"/>
              </a:rPr>
              <a:t>end</a:t>
            </a:r>
          </a:p>
        </p:txBody>
      </p:sp>
    </p:spTree>
    <p:extLst>
      <p:ext uri="{BB962C8B-B14F-4D97-AF65-F5344CB8AC3E}">
        <p14:creationId xmlns:p14="http://schemas.microsoft.com/office/powerpoint/2010/main" val="3788015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a:t>Controller cuts on </a:t>
            </a:r>
            <a:r>
              <a:rPr lang="de-DE" dirty="0" err="1"/>
              <a:t>boxes</a:t>
            </a:r>
            <a:endParaRPr lang="en-US" dirty="0"/>
          </a:p>
        </p:txBody>
      </p:sp>
      <p:pic>
        <p:nvPicPr>
          <p:cNvPr id="2050" name="Picture 2" descr="C:\Users\METZLER\AppData\Local\Temp\PMetzler_Zahnrad_Rohrsystem2_v4.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3344" y="1018101"/>
            <a:ext cx="8151750" cy="522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8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728663"/>
            <a:ext cx="7648575" cy="5449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7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a:t>Shafts </a:t>
            </a:r>
            <a:r>
              <a:rPr lang="de-DE" dirty="0" err="1"/>
              <a:t>of</a:t>
            </a:r>
            <a:r>
              <a:rPr lang="de-DE" dirty="0"/>
              <a:t> Gear1 </a:t>
            </a:r>
            <a:r>
              <a:rPr lang="de-DE" dirty="0" err="1"/>
              <a:t>and</a:t>
            </a:r>
            <a:r>
              <a:rPr lang="de-DE" dirty="0"/>
              <a:t> Gear4 in a line</a:t>
            </a:r>
            <a:endParaRPr lang="en-US" dirty="0"/>
          </a:p>
        </p:txBody>
      </p:sp>
      <mc:AlternateContent xmlns:mc="http://schemas.openxmlformats.org/markup-compatibility/2006" xmlns:a14="http://schemas.microsoft.com/office/drawing/2010/main">
        <mc:Choice Requires="a14">
          <p:sp>
            <p:nvSpPr>
              <p:cNvPr id="8" name="Textfeld 7"/>
              <p:cNvSpPr txBox="1"/>
              <p:nvPr/>
            </p:nvSpPr>
            <p:spPr>
              <a:xfrm>
                <a:off x="4707310" y="2978209"/>
                <a:ext cx="2050561" cy="369332"/>
              </a:xfrm>
              <a:prstGeom prst="rect">
                <a:avLst/>
              </a:prstGeom>
            </p:spPr>
            <p:txBody>
              <a:bodyPr vert="horz" wrap="non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1+</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2=</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3+</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4</m:t>
                      </m:r>
                    </m:oMath>
                  </m:oMathPara>
                </a14:m>
                <a:endParaRPr lang="en-US" sz="1800" dirty="0">
                  <a:solidFill>
                    <a:schemeClr val="tx1"/>
                  </a:solidFill>
                  <a:latin typeface="Arial" panose="020B0604020202020204" pitchFamily="34" charset="0"/>
                  <a:cs typeface="Arial" panose="020B0604020202020204" pitchFamily="34" charset="0"/>
                </a:endParaRPr>
              </a:p>
            </p:txBody>
          </p:sp>
        </mc:Choice>
        <mc:Fallback xmlns="">
          <p:sp>
            <p:nvSpPr>
              <p:cNvPr id="8" name="Textfeld 7"/>
              <p:cNvSpPr txBox="1">
                <a:spLocks noRot="1" noChangeAspect="1" noMove="1" noResize="1" noEditPoints="1" noAdjustHandles="1" noChangeArrowheads="1" noChangeShapeType="1" noTextEdit="1"/>
              </p:cNvSpPr>
              <p:nvPr/>
            </p:nvSpPr>
            <p:spPr>
              <a:xfrm>
                <a:off x="4707310" y="2978209"/>
                <a:ext cx="2050561" cy="369332"/>
              </a:xfrm>
              <a:prstGeom prst="rect">
                <a:avLst/>
              </a:prstGeom>
              <a:blipFill rotWithShape="1">
                <a:blip r:embed="rId4"/>
                <a:stretch>
                  <a:fillRect/>
                </a:stretch>
              </a:blipFill>
            </p:spPr>
            <p:txBody>
              <a:bodyPr/>
              <a:lstStyle/>
              <a:p>
                <a:r>
                  <a:rPr lang="en-US">
                    <a:noFill/>
                  </a:rPr>
                  <a:t> </a:t>
                </a:r>
              </a:p>
            </p:txBody>
          </p:sp>
        </mc:Fallback>
      </mc:AlternateContent>
      <p:grpSp>
        <p:nvGrpSpPr>
          <p:cNvPr id="7" name="Gruppieren 6"/>
          <p:cNvGrpSpPr/>
          <p:nvPr/>
        </p:nvGrpSpPr>
        <p:grpSpPr>
          <a:xfrm>
            <a:off x="214849" y="1419367"/>
            <a:ext cx="2609388" cy="4116866"/>
            <a:chOff x="214849" y="1419367"/>
            <a:chExt cx="2609388" cy="4116866"/>
          </a:xfrm>
        </p:grpSpPr>
        <p:sp>
          <p:nvSpPr>
            <p:cNvPr id="9" name="Rechteck 8"/>
            <p:cNvSpPr/>
            <p:nvPr/>
          </p:nvSpPr>
          <p:spPr>
            <a:xfrm>
              <a:off x="996287" y="2162334"/>
              <a:ext cx="313898" cy="10721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p:nvPr/>
          </p:nvSpPr>
          <p:spPr>
            <a:xfrm>
              <a:off x="1569493" y="1419367"/>
              <a:ext cx="302525" cy="258655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flipV="1">
              <a:off x="1214651" y="4312694"/>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1569493" y="4005925"/>
              <a:ext cx="302525" cy="71085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flipV="1">
              <a:off x="518616" y="2646111"/>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1009935" y="3234519"/>
              <a:ext cx="300250" cy="2301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flipV="1">
              <a:off x="1872018" y="2657590"/>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ogen 15"/>
            <p:cNvSpPr/>
            <p:nvPr/>
          </p:nvSpPr>
          <p:spPr>
            <a:xfrm>
              <a:off x="381658" y="240449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p:cNvSpPr txBox="1"/>
            <p:nvPr/>
          </p:nvSpPr>
          <p:spPr>
            <a:xfrm>
              <a:off x="214849" y="1931500"/>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18" name="Bogen 17"/>
            <p:cNvSpPr/>
            <p:nvPr/>
          </p:nvSpPr>
          <p:spPr>
            <a:xfrm>
              <a:off x="256606"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feld 18"/>
            <p:cNvSpPr txBox="1"/>
            <p:nvPr/>
          </p:nvSpPr>
          <p:spPr>
            <a:xfrm>
              <a:off x="256606" y="4131686"/>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20" name="Textfeld 19"/>
            <p:cNvSpPr txBox="1"/>
            <p:nvPr/>
          </p:nvSpPr>
          <p:spPr>
            <a:xfrm>
              <a:off x="2252368" y="4081861"/>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21" name="Bogen 20"/>
            <p:cNvSpPr/>
            <p:nvPr/>
          </p:nvSpPr>
          <p:spPr>
            <a:xfrm>
              <a:off x="1612374"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feld 21"/>
            <p:cNvSpPr txBox="1"/>
            <p:nvPr/>
          </p:nvSpPr>
          <p:spPr>
            <a:xfrm>
              <a:off x="1932371" y="1962968"/>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23" name="Bogen 22"/>
            <p:cNvSpPr/>
            <p:nvPr/>
          </p:nvSpPr>
          <p:spPr>
            <a:xfrm>
              <a:off x="2127593" y="242533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629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36593"/>
            <a:ext cx="9867900" cy="565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99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7213" y="714243"/>
            <a:ext cx="3709987" cy="5496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5775" y="710442"/>
            <a:ext cx="3648075" cy="5499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4720855" y="5063905"/>
            <a:ext cx="3009014" cy="369332"/>
          </a:xfrm>
          <a:prstGeom prst="rect">
            <a:avLst/>
          </a:prstGeom>
        </p:spPr>
        <p:txBody>
          <a:bodyPr vert="horz" wrap="square" lIns="91440" tIns="45720" rIns="91440" bIns="45720" rtlCol="0" anchor="ctr">
            <a:spAutoFit/>
          </a:bodyPr>
          <a:lstStyle/>
          <a:p>
            <a:pPr algn="ctr"/>
            <a:r>
              <a:rPr lang="de-DE" sz="1800" dirty="0">
                <a:solidFill>
                  <a:schemeClr val="tx1"/>
                </a:solidFill>
                <a:latin typeface="Arial" panose="020B0604020202020204" pitchFamily="34" charset="0"/>
                <a:cs typeface="Arial" panose="020B0604020202020204" pitchFamily="34" charset="0"/>
              </a:rPr>
              <a:t>Blank </a:t>
            </a:r>
            <a:r>
              <a:rPr lang="de-DE" sz="1800" dirty="0" err="1">
                <a:solidFill>
                  <a:schemeClr val="tx1"/>
                </a:solidFill>
                <a:latin typeface="Arial" panose="020B0604020202020204" pitchFamily="34" charset="0"/>
                <a:cs typeface="Arial" panose="020B0604020202020204" pitchFamily="34" charset="0"/>
              </a:rPr>
              <a:t>to</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make</a:t>
            </a:r>
            <a:r>
              <a:rPr lang="de-DE" sz="1800" dirty="0">
                <a:solidFill>
                  <a:schemeClr val="tx1"/>
                </a:solidFill>
                <a:latin typeface="Arial" panose="020B0604020202020204" pitchFamily="34" charset="0"/>
                <a:cs typeface="Arial" panose="020B0604020202020204" pitchFamily="34" charset="0"/>
              </a:rPr>
              <a:t> a spur </a:t>
            </a:r>
            <a:r>
              <a:rPr lang="de-DE" sz="1800" dirty="0" err="1">
                <a:solidFill>
                  <a:schemeClr val="tx1"/>
                </a:solidFill>
                <a:latin typeface="Arial" panose="020B0604020202020204" pitchFamily="34" charset="0"/>
                <a:cs typeface="Arial" panose="020B0604020202020204" pitchFamily="34" charset="0"/>
              </a:rPr>
              <a:t>gear</a:t>
            </a:r>
            <a:endParaRPr lang="en-US" sz="1800" dirty="0">
              <a:solidFill>
                <a:schemeClr val="tx1"/>
              </a:solidFill>
              <a:latin typeface="Arial" panose="020B0604020202020204" pitchFamily="34" charset="0"/>
              <a:cs typeface="Arial" panose="020B0604020202020204" pitchFamily="34" charset="0"/>
            </a:endParaRPr>
          </a:p>
        </p:txBody>
      </p:sp>
      <p:cxnSp>
        <p:nvCxnSpPr>
          <p:cNvPr id="9" name="Gerade Verbindung mit Pfeil 8"/>
          <p:cNvCxnSpPr>
            <a:stCxn id="4" idx="1"/>
          </p:cNvCxnSpPr>
          <p:nvPr/>
        </p:nvCxnSpPr>
        <p:spPr>
          <a:xfrm flipH="1">
            <a:off x="3817088" y="5248571"/>
            <a:ext cx="90376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7729869" y="5237570"/>
            <a:ext cx="266384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Bogen 13"/>
          <p:cNvSpPr/>
          <p:nvPr/>
        </p:nvSpPr>
        <p:spPr>
          <a:xfrm>
            <a:off x="1977657" y="3136604"/>
            <a:ext cx="723014" cy="680484"/>
          </a:xfrm>
          <a:prstGeom prst="arc">
            <a:avLst>
              <a:gd name="adj1" fmla="val 541970"/>
              <a:gd name="adj2" fmla="val 12738244"/>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Bogen 20"/>
          <p:cNvSpPr/>
          <p:nvPr/>
        </p:nvSpPr>
        <p:spPr>
          <a:xfrm>
            <a:off x="10032206" y="3115339"/>
            <a:ext cx="723014" cy="680484"/>
          </a:xfrm>
          <a:prstGeom prst="arc">
            <a:avLst>
              <a:gd name="adj1" fmla="val 541970"/>
              <a:gd name="adj2" fmla="val 12738244"/>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feld 21"/>
          <p:cNvSpPr txBox="1"/>
          <p:nvPr/>
        </p:nvSpPr>
        <p:spPr>
          <a:xfrm>
            <a:off x="4873255" y="4248742"/>
            <a:ext cx="3009014" cy="369332"/>
          </a:xfrm>
          <a:prstGeom prst="rect">
            <a:avLst/>
          </a:prstGeom>
        </p:spPr>
        <p:txBody>
          <a:bodyPr vert="horz" wrap="square" lIns="91440" tIns="45720" rIns="91440" bIns="45720" rtlCol="0" anchor="ctr">
            <a:spAutoFit/>
          </a:bodyPr>
          <a:lstStyle/>
          <a:p>
            <a:pPr algn="ctr"/>
            <a:r>
              <a:rPr lang="de-DE" sz="1800" dirty="0" err="1">
                <a:solidFill>
                  <a:schemeClr val="tx1"/>
                </a:solidFill>
                <a:latin typeface="Arial" panose="020B0604020202020204" pitchFamily="34" charset="0"/>
                <a:cs typeface="Arial" panose="020B0604020202020204" pitchFamily="34" charset="0"/>
              </a:rPr>
              <a:t>Rotating</a:t>
            </a:r>
            <a:r>
              <a:rPr lang="de-DE" sz="1800" dirty="0">
                <a:solidFill>
                  <a:schemeClr val="tx1"/>
                </a:solidFill>
                <a:latin typeface="Arial" panose="020B0604020202020204" pitchFamily="34" charset="0"/>
                <a:cs typeface="Arial" panose="020B0604020202020204" pitchFamily="34" charset="0"/>
              </a:rPr>
              <a:t> form </a:t>
            </a:r>
            <a:r>
              <a:rPr lang="de-DE" sz="1800" dirty="0" err="1">
                <a:solidFill>
                  <a:schemeClr val="tx1"/>
                </a:solidFill>
                <a:latin typeface="Arial" panose="020B0604020202020204" pitchFamily="34" charset="0"/>
                <a:cs typeface="Arial" panose="020B0604020202020204" pitchFamily="34" charset="0"/>
              </a:rPr>
              <a:t>cutter</a:t>
            </a:r>
            <a:endParaRPr lang="en-US" sz="1800" dirty="0">
              <a:solidFill>
                <a:schemeClr val="tx1"/>
              </a:solidFill>
              <a:latin typeface="Arial" panose="020B0604020202020204" pitchFamily="34" charset="0"/>
              <a:cs typeface="Arial" panose="020B0604020202020204" pitchFamily="34" charset="0"/>
            </a:endParaRPr>
          </a:p>
        </p:txBody>
      </p:sp>
      <p:cxnSp>
        <p:nvCxnSpPr>
          <p:cNvPr id="23" name="Gerade Verbindung mit Pfeil 22"/>
          <p:cNvCxnSpPr/>
          <p:nvPr/>
        </p:nvCxnSpPr>
        <p:spPr>
          <a:xfrm>
            <a:off x="7588101" y="4433408"/>
            <a:ext cx="261068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2424224" y="4433408"/>
            <a:ext cx="2913320" cy="184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4720855" y="1118305"/>
            <a:ext cx="3009014" cy="646331"/>
          </a:xfrm>
          <a:prstGeom prst="rect">
            <a:avLst/>
          </a:prstGeom>
        </p:spPr>
        <p:txBody>
          <a:bodyPr vert="horz" wrap="square" lIns="91440" tIns="45720" rIns="91440" bIns="45720" rtlCol="0" anchor="ctr">
            <a:spAutoFit/>
          </a:bodyPr>
          <a:lstStyle/>
          <a:p>
            <a:pPr algn="ctr"/>
            <a:r>
              <a:rPr lang="en-US" dirty="0">
                <a:latin typeface="Arial" panose="020B0604020202020204" pitchFamily="34" charset="0"/>
                <a:cs typeface="Arial" panose="020B0604020202020204" pitchFamily="34" charset="0"/>
              </a:rPr>
              <a:t>Axle having a trapezoidal thread</a:t>
            </a:r>
            <a:endParaRPr lang="en-US" sz="1800" dirty="0">
              <a:solidFill>
                <a:schemeClr val="tx1"/>
              </a:solidFill>
              <a:latin typeface="Arial" panose="020B0604020202020204" pitchFamily="34" charset="0"/>
              <a:cs typeface="Arial" panose="020B0604020202020204" pitchFamily="34" charset="0"/>
            </a:endParaRPr>
          </a:p>
        </p:txBody>
      </p:sp>
      <p:cxnSp>
        <p:nvCxnSpPr>
          <p:cNvPr id="28" name="Gerade Verbindung mit Pfeil 27"/>
          <p:cNvCxnSpPr/>
          <p:nvPr/>
        </p:nvCxnSpPr>
        <p:spPr>
          <a:xfrm flipH="1">
            <a:off x="3710763" y="1441470"/>
            <a:ext cx="116249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p:nvPr/>
        </p:nvCxnSpPr>
        <p:spPr>
          <a:xfrm>
            <a:off x="7371906" y="1530075"/>
            <a:ext cx="1305340" cy="23456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Pfeil nach rechts 30"/>
          <p:cNvSpPr/>
          <p:nvPr/>
        </p:nvSpPr>
        <p:spPr>
          <a:xfrm rot="20727476">
            <a:off x="2733108" y="4026197"/>
            <a:ext cx="1541721" cy="3335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feld 37"/>
          <p:cNvSpPr txBox="1"/>
          <p:nvPr/>
        </p:nvSpPr>
        <p:spPr>
          <a:xfrm>
            <a:off x="3503968" y="3817088"/>
            <a:ext cx="3009014" cy="369332"/>
          </a:xfrm>
          <a:prstGeom prst="rect">
            <a:avLst/>
          </a:prstGeom>
        </p:spPr>
        <p:txBody>
          <a:bodyPr vert="horz" wrap="square" lIns="91440" tIns="45720" rIns="91440" bIns="45720" rtlCol="0" anchor="ctr">
            <a:spAutoFit/>
          </a:bodyPr>
          <a:lstStyle/>
          <a:p>
            <a:pPr algn="ctr"/>
            <a:r>
              <a:rPr lang="de-DE" sz="1800" dirty="0">
                <a:solidFill>
                  <a:schemeClr val="tx1"/>
                </a:solidFill>
                <a:latin typeface="Arial" panose="020B0604020202020204" pitchFamily="34" charset="0"/>
                <a:cs typeface="Arial" panose="020B0604020202020204" pitchFamily="34" charset="0"/>
              </a:rPr>
              <a:t>Feed </a:t>
            </a:r>
            <a:r>
              <a:rPr lang="de-DE" sz="1800" dirty="0" err="1">
                <a:solidFill>
                  <a:schemeClr val="tx1"/>
                </a:solidFill>
                <a:latin typeface="Arial" panose="020B0604020202020204" pitchFamily="34" charset="0"/>
                <a:cs typeface="Arial" panose="020B0604020202020204" pitchFamily="34" charset="0"/>
              </a:rPr>
              <a:t>motion</a:t>
            </a:r>
            <a:endParaRPr lang="en-US" sz="1800" dirty="0">
              <a:solidFill>
                <a:schemeClr val="tx1"/>
              </a:solidFill>
              <a:latin typeface="Arial" panose="020B0604020202020204" pitchFamily="34" charset="0"/>
              <a:cs typeface="Arial" panose="020B0604020202020204" pitchFamily="34" charset="0"/>
            </a:endParaRPr>
          </a:p>
        </p:txBody>
      </p:sp>
      <p:sp>
        <p:nvSpPr>
          <p:cNvPr id="41" name="Pfeil nach rechts 40"/>
          <p:cNvSpPr/>
          <p:nvPr/>
        </p:nvSpPr>
        <p:spPr>
          <a:xfrm rot="20727476">
            <a:off x="11043339" y="3969140"/>
            <a:ext cx="770860" cy="3335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6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4" grpId="0" animBg="1"/>
      <p:bldP spid="21" grpId="0" animBg="1"/>
      <p:bldP spid="22" grpId="0"/>
      <p:bldP spid="22" grpId="1"/>
      <p:bldP spid="27" grpId="0"/>
      <p:bldP spid="27" grpId="1"/>
      <p:bldP spid="31" grpId="0" animBg="1"/>
      <p:bldP spid="38" grpId="0"/>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7" name="Textfeld 6"/>
              <p:cNvSpPr txBox="1"/>
              <p:nvPr/>
            </p:nvSpPr>
            <p:spPr>
              <a:xfrm>
                <a:off x="5768411" y="2031941"/>
                <a:ext cx="5264210" cy="1200329"/>
              </a:xfrm>
              <a:prstGeom prst="rect">
                <a:avLst/>
              </a:prstGeom>
            </p:spPr>
            <p:txBody>
              <a:bodyPr vert="horz" wrap="square" lIns="91440" tIns="45720" rIns="91440" bIns="45720" rtlCol="0" anchor="ctr">
                <a:spAutoFit/>
              </a:bodyPr>
              <a:lstStyle/>
              <a:p>
                <a:pPr algn="ctr"/>
                <a:r>
                  <a:rPr lang="de-DE" sz="1800" dirty="0">
                    <a:solidFill>
                      <a:schemeClr val="tx1"/>
                    </a:solidFill>
                    <a:latin typeface="Arial" panose="020B0604020202020204" pitchFamily="34" charset="0"/>
                    <a:cs typeface="Arial" panose="020B0604020202020204" pitchFamily="34" charset="0"/>
                  </a:rPr>
                  <a:t>Finally all shaft position</a:t>
                </a:r>
                <a:r>
                  <a:rPr lang="de-DE" dirty="0">
                    <a:latin typeface="Arial" panose="020B0604020202020204" pitchFamily="34" charset="0"/>
                    <a:cs typeface="Arial" panose="020B0604020202020204" pitchFamily="34" charset="0"/>
                  </a:rPr>
                  <a:t>s shall be fixed:</a:t>
                </a:r>
              </a:p>
              <a:p>
                <a:pPr algn="ctr"/>
                <a14:m>
                  <m:oMathPara xmlns:m="http://schemas.openxmlformats.org/officeDocument/2006/math">
                    <m:oMathParaPr>
                      <m:jc m:val="centerGroup"/>
                    </m:oMathParaPr>
                    <m:oMath xmlns:m="http://schemas.openxmlformats.org/officeDocument/2006/math">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1+</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2=</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3+</m:t>
                      </m:r>
                      <m:r>
                        <a:rPr lang="de-DE" sz="1800" b="0" i="1" smtClean="0">
                          <a:solidFill>
                            <a:schemeClr val="tx1"/>
                          </a:solidFill>
                          <a:latin typeface="Cambria Math"/>
                          <a:cs typeface="Arial" panose="020B0604020202020204" pitchFamily="34" charset="0"/>
                        </a:rPr>
                        <m:t>𝑟</m:t>
                      </m:r>
                      <m:r>
                        <a:rPr lang="de-DE" sz="1800" b="0" i="1" smtClean="0">
                          <a:solidFill>
                            <a:schemeClr val="tx1"/>
                          </a:solidFill>
                          <a:latin typeface="Cambria Math"/>
                          <a:cs typeface="Arial" panose="020B0604020202020204" pitchFamily="34" charset="0"/>
                        </a:rPr>
                        <m:t>4=</m:t>
                      </m:r>
                      <m:r>
                        <a:rPr lang="de-DE" sz="1800" b="0" i="1" smtClean="0">
                          <a:solidFill>
                            <a:schemeClr val="tx1"/>
                          </a:solidFill>
                          <a:latin typeface="Cambria Math"/>
                          <a:cs typeface="Arial" panose="020B0604020202020204" pitchFamily="34" charset="0"/>
                        </a:rPr>
                        <m:t>𝑑</m:t>
                      </m:r>
                    </m:oMath>
                  </m:oMathPara>
                </a14:m>
                <a:endParaRPr lang="de-DE" sz="1800" b="0" dirty="0">
                  <a:solidFill>
                    <a:schemeClr val="tx1"/>
                  </a:solidFill>
                  <a:latin typeface="Arial" panose="020B0604020202020204" pitchFamily="34" charset="0"/>
                  <a:cs typeface="Arial" panose="020B0604020202020204" pitchFamily="34" charset="0"/>
                </a:endParaRPr>
              </a:p>
              <a:p>
                <a:pPr algn="ctr"/>
                <a:r>
                  <a:rPr lang="de-DE" sz="1800" dirty="0">
                    <a:solidFill>
                      <a:schemeClr val="tx1"/>
                    </a:solidFill>
                    <a:latin typeface="Arial" panose="020B0604020202020204" pitchFamily="34" charset="0"/>
                    <a:cs typeface="Arial" panose="020B0604020202020204" pitchFamily="34" charset="0"/>
                  </a:rPr>
                  <a:t>What is a good value for d?</a:t>
                </a:r>
              </a:p>
              <a:p>
                <a:pPr algn="ctr"/>
                <a:r>
                  <a:rPr lang="de-DE" dirty="0">
                    <a:latin typeface="Arial" panose="020B0604020202020204" pitchFamily="34" charset="0"/>
                    <a:cs typeface="Arial" panose="020B0604020202020204" pitchFamily="34" charset="0"/>
                  </a:rPr>
                  <a:t>Change the matlab code accordingly!</a:t>
                </a:r>
                <a:endParaRPr lang="en-US" sz="1800" dirty="0">
                  <a:solidFill>
                    <a:schemeClr val="tx1"/>
                  </a:solidFill>
                  <a:latin typeface="Arial" panose="020B0604020202020204" pitchFamily="34" charset="0"/>
                  <a:cs typeface="Arial" panose="020B0604020202020204" pitchFamily="34" charset="0"/>
                </a:endParaRPr>
              </a:p>
            </p:txBody>
          </p:sp>
        </mc:Choice>
        <mc:Fallback xmlns="">
          <p:sp>
            <p:nvSpPr>
              <p:cNvPr id="7" name="Textfeld 6"/>
              <p:cNvSpPr txBox="1">
                <a:spLocks noRot="1" noChangeAspect="1" noMove="1" noResize="1" noEditPoints="1" noAdjustHandles="1" noChangeArrowheads="1" noChangeShapeType="1" noTextEdit="1"/>
              </p:cNvSpPr>
              <p:nvPr/>
            </p:nvSpPr>
            <p:spPr>
              <a:xfrm>
                <a:off x="5768411" y="2031941"/>
                <a:ext cx="5264210" cy="1200329"/>
              </a:xfrm>
              <a:prstGeom prst="rect">
                <a:avLst/>
              </a:prstGeom>
              <a:blipFill rotWithShape="1">
                <a:blip r:embed="rId4"/>
                <a:stretch>
                  <a:fillRect t="-2030" b="-7614"/>
                </a:stretch>
              </a:blipFill>
            </p:spPr>
            <p:txBody>
              <a:bodyPr/>
              <a:lstStyle/>
              <a:p>
                <a:r>
                  <a:rPr lang="en-US">
                    <a:noFill/>
                  </a:rPr>
                  <a:t> </a:t>
                </a:r>
              </a:p>
            </p:txBody>
          </p:sp>
        </mc:Fallback>
      </mc:AlternateContent>
      <p:cxnSp>
        <p:nvCxnSpPr>
          <p:cNvPr id="9" name="Gerade Verbindung mit Pfeil 8"/>
          <p:cNvCxnSpPr/>
          <p:nvPr/>
        </p:nvCxnSpPr>
        <p:spPr>
          <a:xfrm>
            <a:off x="3207660" y="2763230"/>
            <a:ext cx="0" cy="1690385"/>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3207660" y="3408438"/>
            <a:ext cx="982767" cy="369332"/>
          </a:xfrm>
          <a:prstGeom prst="rect">
            <a:avLst/>
          </a:prstGeom>
        </p:spPr>
        <p:txBody>
          <a:bodyPr vert="horz" wrap="square" lIns="91440" tIns="45720" rIns="91440" bIns="45720" rtlCol="0" anchor="ctr">
            <a:spAutoFit/>
          </a:bodyPr>
          <a:lstStyle/>
          <a:p>
            <a:pPr algn="ctr"/>
            <a:r>
              <a:rPr lang="de-DE" sz="1800" dirty="0">
                <a:solidFill>
                  <a:schemeClr val="tx1"/>
                </a:solidFill>
                <a:latin typeface="Arial" panose="020B0604020202020204" pitchFamily="34" charset="0"/>
                <a:cs typeface="Arial" panose="020B0604020202020204" pitchFamily="34" charset="0"/>
              </a:rPr>
              <a:t>d=155</a:t>
            </a:r>
            <a:endParaRPr lang="en-US" sz="1800" dirty="0">
              <a:solidFill>
                <a:schemeClr val="tx1"/>
              </a:solidFill>
              <a:latin typeface="Arial" panose="020B0604020202020204" pitchFamily="34" charset="0"/>
              <a:cs typeface="Arial" panose="020B0604020202020204" pitchFamily="34" charset="0"/>
            </a:endParaRPr>
          </a:p>
        </p:txBody>
      </p:sp>
      <p:grpSp>
        <p:nvGrpSpPr>
          <p:cNvPr id="8" name="Gruppieren 7"/>
          <p:cNvGrpSpPr/>
          <p:nvPr/>
        </p:nvGrpSpPr>
        <p:grpSpPr>
          <a:xfrm>
            <a:off x="214849" y="1419367"/>
            <a:ext cx="2609388" cy="4116866"/>
            <a:chOff x="214849" y="1419367"/>
            <a:chExt cx="2609388" cy="4116866"/>
          </a:xfrm>
        </p:grpSpPr>
        <p:sp>
          <p:nvSpPr>
            <p:cNvPr id="11" name="Rechteck 10"/>
            <p:cNvSpPr/>
            <p:nvPr/>
          </p:nvSpPr>
          <p:spPr>
            <a:xfrm>
              <a:off x="996287" y="2162334"/>
              <a:ext cx="313898" cy="10721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1569493" y="1419367"/>
              <a:ext cx="302525" cy="258655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flipV="1">
              <a:off x="1214651" y="4312694"/>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1569493" y="4005925"/>
              <a:ext cx="302525" cy="71085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flipV="1">
              <a:off x="518616" y="2646111"/>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p:cNvSpPr/>
            <p:nvPr/>
          </p:nvSpPr>
          <p:spPr>
            <a:xfrm>
              <a:off x="1009935" y="3234519"/>
              <a:ext cx="300250" cy="2301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p:cNvSpPr/>
            <p:nvPr/>
          </p:nvSpPr>
          <p:spPr>
            <a:xfrm flipV="1">
              <a:off x="1872018" y="2657590"/>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ogen 17"/>
            <p:cNvSpPr/>
            <p:nvPr/>
          </p:nvSpPr>
          <p:spPr>
            <a:xfrm>
              <a:off x="381658" y="240449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feld 18"/>
            <p:cNvSpPr txBox="1"/>
            <p:nvPr/>
          </p:nvSpPr>
          <p:spPr>
            <a:xfrm>
              <a:off x="214849" y="1931500"/>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20" name="Bogen 19"/>
            <p:cNvSpPr/>
            <p:nvPr/>
          </p:nvSpPr>
          <p:spPr>
            <a:xfrm>
              <a:off x="256606"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feld 20"/>
            <p:cNvSpPr txBox="1"/>
            <p:nvPr/>
          </p:nvSpPr>
          <p:spPr>
            <a:xfrm>
              <a:off x="256606" y="4131686"/>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22" name="Textfeld 21"/>
            <p:cNvSpPr txBox="1"/>
            <p:nvPr/>
          </p:nvSpPr>
          <p:spPr>
            <a:xfrm>
              <a:off x="2252368" y="4081861"/>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23" name="Bogen 22"/>
            <p:cNvSpPr/>
            <p:nvPr/>
          </p:nvSpPr>
          <p:spPr>
            <a:xfrm>
              <a:off x="1612374"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p:cNvSpPr txBox="1"/>
            <p:nvPr/>
          </p:nvSpPr>
          <p:spPr>
            <a:xfrm>
              <a:off x="1932371" y="1962968"/>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25" name="Bogen 24"/>
            <p:cNvSpPr/>
            <p:nvPr/>
          </p:nvSpPr>
          <p:spPr>
            <a:xfrm>
              <a:off x="2127593" y="242533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89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719138"/>
            <a:ext cx="647700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14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9" y="625079"/>
            <a:ext cx="6838951" cy="5592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47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5" name="Rechteck 4">
            <a:extLst>
              <a:ext uri="{FF2B5EF4-FFF2-40B4-BE49-F238E27FC236}">
                <a16:creationId xmlns:a16="http://schemas.microsoft.com/office/drawing/2014/main" id="{EE29ABFA-D195-4C84-92C4-FBFFD0B615DE}"/>
              </a:ext>
            </a:extLst>
          </p:cNvPr>
          <p:cNvSpPr/>
          <p:nvPr/>
        </p:nvSpPr>
        <p:spPr>
          <a:xfrm>
            <a:off x="876300" y="981492"/>
            <a:ext cx="10029825" cy="4893647"/>
          </a:xfrm>
          <a:prstGeom prst="rect">
            <a:avLst/>
          </a:prstGeom>
        </p:spPr>
        <p:txBody>
          <a:bodyPr wrap="square">
            <a:spAutoFit/>
          </a:bodyPr>
          <a:lstStyle/>
          <a:p>
            <a:r>
              <a:rPr lang="en-US" sz="2400" dirty="0">
                <a:solidFill>
                  <a:srgbClr val="228B22"/>
                </a:solidFill>
                <a:latin typeface="Courier New"/>
              </a:rPr>
              <a:t>% jones should do the combinations</a:t>
            </a:r>
          </a:p>
          <a:p>
            <a:r>
              <a:rPr lang="en-US" sz="2400" dirty="0">
                <a:solidFill>
                  <a:srgbClr val="000000"/>
                </a:solidFill>
                <a:latin typeface="Courier New"/>
              </a:rPr>
              <a:t>r1=5:5:55;</a:t>
            </a:r>
          </a:p>
          <a:p>
            <a:r>
              <a:rPr lang="en-US" sz="2400" dirty="0">
                <a:solidFill>
                  <a:srgbClr val="000000"/>
                </a:solidFill>
                <a:latin typeface="Courier New"/>
              </a:rPr>
              <a:t>r2=100:5:150;</a:t>
            </a:r>
          </a:p>
          <a:p>
            <a:r>
              <a:rPr lang="en-US" sz="2400" dirty="0">
                <a:solidFill>
                  <a:srgbClr val="000000"/>
                </a:solidFill>
                <a:latin typeface="Courier New"/>
              </a:rPr>
              <a:t>r3=5:5:55;</a:t>
            </a:r>
          </a:p>
          <a:p>
            <a:r>
              <a:rPr lang="en-US" sz="2400" dirty="0">
                <a:solidFill>
                  <a:srgbClr val="000000"/>
                </a:solidFill>
                <a:latin typeface="Courier New"/>
              </a:rPr>
              <a:t>r4=100:5:150;</a:t>
            </a:r>
          </a:p>
          <a:p>
            <a:r>
              <a:rPr lang="en-US" sz="2400" dirty="0" err="1">
                <a:solidFill>
                  <a:srgbClr val="000000"/>
                </a:solidFill>
                <a:latin typeface="Courier New"/>
              </a:rPr>
              <a:t>combi</a:t>
            </a:r>
            <a:r>
              <a:rPr lang="en-US" sz="2400" dirty="0">
                <a:solidFill>
                  <a:srgbClr val="000000"/>
                </a:solidFill>
                <a:latin typeface="Courier New"/>
              </a:rPr>
              <a:t>=</a:t>
            </a:r>
            <a:r>
              <a:rPr lang="en-US" sz="2400" dirty="0" err="1">
                <a:solidFill>
                  <a:srgbClr val="000000"/>
                </a:solidFill>
                <a:latin typeface="Courier New"/>
              </a:rPr>
              <a:t>allcomb</a:t>
            </a:r>
            <a:r>
              <a:rPr lang="en-US" sz="2400" dirty="0">
                <a:solidFill>
                  <a:srgbClr val="000000"/>
                </a:solidFill>
                <a:latin typeface="Courier New"/>
              </a:rPr>
              <a:t>(r1,r2,r3,r4);</a:t>
            </a:r>
          </a:p>
          <a:p>
            <a:r>
              <a:rPr lang="pt-BR" sz="2400" dirty="0">
                <a:solidFill>
                  <a:srgbClr val="228B22"/>
                </a:solidFill>
                <a:latin typeface="Courier New"/>
              </a:rPr>
              <a:t>%smith calculates the Gear Ratios R=r1*r3/r2/r4</a:t>
            </a:r>
          </a:p>
          <a:p>
            <a:r>
              <a:rPr lang="en-US" sz="2400" dirty="0">
                <a:solidFill>
                  <a:srgbClr val="000000"/>
                </a:solidFill>
                <a:latin typeface="Courier New"/>
              </a:rPr>
              <a:t>R=</a:t>
            </a:r>
            <a:r>
              <a:rPr lang="en-US" sz="2400" dirty="0" err="1">
                <a:solidFill>
                  <a:srgbClr val="000000"/>
                </a:solidFill>
                <a:latin typeface="Courier New"/>
              </a:rPr>
              <a:t>combi</a:t>
            </a:r>
            <a:r>
              <a:rPr lang="en-US" sz="2400" dirty="0">
                <a:solidFill>
                  <a:srgbClr val="000000"/>
                </a:solidFill>
                <a:latin typeface="Courier New"/>
              </a:rPr>
              <a:t>(:,1).*</a:t>
            </a:r>
            <a:r>
              <a:rPr lang="en-US" sz="2400" dirty="0" err="1">
                <a:solidFill>
                  <a:srgbClr val="000000"/>
                </a:solidFill>
                <a:latin typeface="Courier New"/>
              </a:rPr>
              <a:t>combi</a:t>
            </a:r>
            <a:r>
              <a:rPr lang="en-US" sz="2400" dirty="0">
                <a:solidFill>
                  <a:srgbClr val="000000"/>
                </a:solidFill>
                <a:latin typeface="Courier New"/>
              </a:rPr>
              <a:t>(:,3)./</a:t>
            </a:r>
            <a:r>
              <a:rPr lang="en-US" sz="2400" dirty="0" err="1">
                <a:solidFill>
                  <a:srgbClr val="000000"/>
                </a:solidFill>
                <a:latin typeface="Courier New"/>
              </a:rPr>
              <a:t>combi</a:t>
            </a:r>
            <a:r>
              <a:rPr lang="en-US" sz="2400" dirty="0">
                <a:solidFill>
                  <a:srgbClr val="000000"/>
                </a:solidFill>
                <a:latin typeface="Courier New"/>
              </a:rPr>
              <a:t>(:,2)./</a:t>
            </a:r>
            <a:r>
              <a:rPr lang="en-US" sz="2400" dirty="0" err="1">
                <a:solidFill>
                  <a:srgbClr val="000000"/>
                </a:solidFill>
                <a:latin typeface="Courier New"/>
              </a:rPr>
              <a:t>combi</a:t>
            </a:r>
            <a:r>
              <a:rPr lang="en-US" sz="2400" dirty="0">
                <a:solidFill>
                  <a:srgbClr val="000000"/>
                </a:solidFill>
                <a:latin typeface="Courier New"/>
              </a:rPr>
              <a:t>(:,4);</a:t>
            </a:r>
          </a:p>
          <a:p>
            <a:r>
              <a:rPr lang="en-US" sz="2400" dirty="0">
                <a:solidFill>
                  <a:srgbClr val="000000"/>
                </a:solidFill>
                <a:latin typeface="Courier New"/>
              </a:rPr>
              <a:t>Rd=0.02005;</a:t>
            </a:r>
          </a:p>
          <a:p>
            <a:r>
              <a:rPr lang="en-US" sz="2400" dirty="0">
                <a:solidFill>
                  <a:srgbClr val="000000"/>
                </a:solidFill>
                <a:latin typeface="Courier New"/>
              </a:rPr>
              <a:t>error=abs(R-Rd);</a:t>
            </a:r>
          </a:p>
          <a:p>
            <a:r>
              <a:rPr lang="en-US" sz="2400" dirty="0">
                <a:solidFill>
                  <a:srgbClr val="228B22"/>
                </a:solidFill>
                <a:latin typeface="Courier New"/>
              </a:rPr>
              <a:t>%miller pick up some combinations</a:t>
            </a:r>
          </a:p>
          <a:p>
            <a:r>
              <a:rPr lang="en-US" sz="2400" dirty="0">
                <a:solidFill>
                  <a:srgbClr val="000000"/>
                </a:solidFill>
                <a:latin typeface="Courier New"/>
              </a:rPr>
              <a:t>rows=error==min(error);</a:t>
            </a:r>
          </a:p>
          <a:p>
            <a:r>
              <a:rPr lang="en-US" sz="2400" dirty="0" err="1">
                <a:solidFill>
                  <a:srgbClr val="000000"/>
                </a:solidFill>
                <a:latin typeface="Courier New"/>
              </a:rPr>
              <a:t>bestcombi</a:t>
            </a:r>
            <a:r>
              <a:rPr lang="en-US" sz="2400" dirty="0">
                <a:solidFill>
                  <a:srgbClr val="000000"/>
                </a:solidFill>
                <a:latin typeface="Courier New"/>
              </a:rPr>
              <a:t>=</a:t>
            </a:r>
            <a:r>
              <a:rPr lang="en-US" sz="2400" dirty="0" err="1">
                <a:solidFill>
                  <a:srgbClr val="000000"/>
                </a:solidFill>
                <a:latin typeface="Courier New"/>
              </a:rPr>
              <a:t>combi</a:t>
            </a:r>
            <a:r>
              <a:rPr lang="en-US" sz="2400" dirty="0">
                <a:solidFill>
                  <a:srgbClr val="000000"/>
                </a:solidFill>
                <a:latin typeface="Courier New"/>
              </a:rPr>
              <a:t>(rows,:);</a:t>
            </a:r>
          </a:p>
        </p:txBody>
      </p:sp>
    </p:spTree>
    <p:extLst>
      <p:ext uri="{BB962C8B-B14F-4D97-AF65-F5344CB8AC3E}">
        <p14:creationId xmlns:p14="http://schemas.microsoft.com/office/powerpoint/2010/main" val="231767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6" name="Textfeld 5">
            <a:extLst>
              <a:ext uri="{FF2B5EF4-FFF2-40B4-BE49-F238E27FC236}">
                <a16:creationId xmlns:a16="http://schemas.microsoft.com/office/drawing/2014/main" id="{80370F42-135D-412B-A87C-642ADC0C4BE3}"/>
              </a:ext>
            </a:extLst>
          </p:cNvPr>
          <p:cNvSpPr txBox="1"/>
          <p:nvPr/>
        </p:nvSpPr>
        <p:spPr>
          <a:xfrm>
            <a:off x="2055159" y="1111625"/>
            <a:ext cx="7044018" cy="4893647"/>
          </a:xfrm>
          <a:prstGeom prst="rect">
            <a:avLst/>
          </a:prstGeom>
          <a:noFill/>
        </p:spPr>
        <p:txBody>
          <a:bodyPr wrap="square">
            <a:spAutoFit/>
          </a:bodyPr>
          <a:lstStyle/>
          <a:p>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jones</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should</a:t>
            </a:r>
            <a:r>
              <a:rPr lang="de-DE" sz="2400" b="0" i="0" dirty="0">
                <a:solidFill>
                  <a:srgbClr val="028009"/>
                </a:solidFill>
                <a:effectLst/>
                <a:latin typeface="Segoe UI" panose="020B0502040204020203" pitchFamily="34" charset="0"/>
              </a:rPr>
              <a:t> do </a:t>
            </a:r>
            <a:r>
              <a:rPr lang="de-DE" sz="2400" b="0" i="0" dirty="0" err="1">
                <a:solidFill>
                  <a:srgbClr val="028009"/>
                </a:solidFill>
                <a:effectLst/>
                <a:latin typeface="Segoe UI" panose="020B0502040204020203" pitchFamily="34" charset="0"/>
              </a:rPr>
              <a:t>the</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combinations</a:t>
            </a:r>
            <a:endParaRPr lang="de-DE" sz="2400" b="0" i="0" dirty="0">
              <a:effectLst/>
              <a:latin typeface="Segoe UI" panose="020B0502040204020203" pitchFamily="34" charset="0"/>
            </a:endParaRPr>
          </a:p>
          <a:p>
            <a:r>
              <a:rPr lang="de-DE" sz="2400" b="0" i="0" dirty="0">
                <a:effectLst/>
                <a:latin typeface="Segoe UI" panose="020B0502040204020203" pitchFamily="34" charset="0"/>
              </a:rPr>
              <a:t>r1=5:5:55;</a:t>
            </a:r>
          </a:p>
          <a:p>
            <a:r>
              <a:rPr lang="de-DE" sz="2400" b="0" i="0" dirty="0">
                <a:effectLst/>
                <a:latin typeface="Segoe UI" panose="020B0502040204020203" pitchFamily="34" charset="0"/>
              </a:rPr>
              <a:t>r2=100:5:150;</a:t>
            </a:r>
          </a:p>
          <a:p>
            <a:r>
              <a:rPr lang="de-DE" sz="2400" b="0" i="0" dirty="0">
                <a:effectLst/>
                <a:latin typeface="Segoe UI" panose="020B0502040204020203" pitchFamily="34" charset="0"/>
              </a:rPr>
              <a:t>r3=5:5:55;</a:t>
            </a:r>
          </a:p>
          <a:p>
            <a:r>
              <a:rPr lang="de-DE" sz="2400" b="0" i="0" dirty="0">
                <a:effectLst/>
                <a:latin typeface="Segoe UI" panose="020B0502040204020203" pitchFamily="34" charset="0"/>
              </a:rPr>
              <a:t>r4=100:5:150;</a:t>
            </a:r>
          </a:p>
          <a:p>
            <a:r>
              <a:rPr lang="de-DE" sz="2400" b="0" i="0" dirty="0" err="1">
                <a:effectLst/>
                <a:latin typeface="Segoe UI" panose="020B0502040204020203" pitchFamily="34" charset="0"/>
              </a:rPr>
              <a:t>combi</a:t>
            </a:r>
            <a:r>
              <a:rPr lang="de-DE" sz="2400" b="0" i="0" dirty="0">
                <a:effectLst/>
                <a:latin typeface="Segoe UI" panose="020B0502040204020203" pitchFamily="34" charset="0"/>
              </a:rPr>
              <a:t>=</a:t>
            </a:r>
            <a:r>
              <a:rPr lang="de-DE" sz="2400" b="0" i="0" dirty="0" err="1">
                <a:effectLst/>
                <a:latin typeface="Segoe UI" panose="020B0502040204020203" pitchFamily="34" charset="0"/>
              </a:rPr>
              <a:t>combinations</a:t>
            </a:r>
            <a:r>
              <a:rPr lang="de-DE" sz="2400" b="0" i="0" dirty="0">
                <a:effectLst/>
                <a:latin typeface="Segoe UI" panose="020B0502040204020203" pitchFamily="34" charset="0"/>
              </a:rPr>
              <a:t>(r1,r2,r3,r4);</a:t>
            </a:r>
          </a:p>
          <a:p>
            <a:r>
              <a:rPr lang="de-DE" sz="2400" b="0" i="0" dirty="0">
                <a:solidFill>
                  <a:srgbClr val="028009"/>
                </a:solidFill>
                <a:effectLst/>
                <a:latin typeface="Segoe UI" panose="020B0502040204020203" pitchFamily="34" charset="0"/>
              </a:rPr>
              <a:t>%</a:t>
            </a:r>
            <a:r>
              <a:rPr lang="de-DE" sz="2400" b="0" i="0" dirty="0" err="1">
                <a:solidFill>
                  <a:srgbClr val="028009"/>
                </a:solidFill>
                <a:effectLst/>
                <a:latin typeface="Segoe UI" panose="020B0502040204020203" pitchFamily="34" charset="0"/>
              </a:rPr>
              <a:t>smith</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calculates</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the</a:t>
            </a:r>
            <a:r>
              <a:rPr lang="de-DE" sz="2400" b="0" i="0" dirty="0">
                <a:solidFill>
                  <a:srgbClr val="028009"/>
                </a:solidFill>
                <a:effectLst/>
                <a:latin typeface="Segoe UI" panose="020B0502040204020203" pitchFamily="34" charset="0"/>
              </a:rPr>
              <a:t> Gear </a:t>
            </a:r>
            <a:r>
              <a:rPr lang="de-DE" sz="2400" b="0" i="0" dirty="0" err="1">
                <a:solidFill>
                  <a:srgbClr val="028009"/>
                </a:solidFill>
                <a:effectLst/>
                <a:latin typeface="Segoe UI" panose="020B0502040204020203" pitchFamily="34" charset="0"/>
              </a:rPr>
              <a:t>Ratios</a:t>
            </a:r>
            <a:r>
              <a:rPr lang="de-DE" sz="2400" b="0" i="0" dirty="0">
                <a:solidFill>
                  <a:srgbClr val="028009"/>
                </a:solidFill>
                <a:effectLst/>
                <a:latin typeface="Segoe UI" panose="020B0502040204020203" pitchFamily="34" charset="0"/>
              </a:rPr>
              <a:t> R=r1*r3/r2/r4</a:t>
            </a:r>
            <a:endParaRPr lang="de-DE" sz="2400" b="0" i="0" dirty="0">
              <a:effectLst/>
              <a:latin typeface="Segoe UI" panose="020B0502040204020203" pitchFamily="34" charset="0"/>
            </a:endParaRPr>
          </a:p>
          <a:p>
            <a:r>
              <a:rPr lang="de-DE" sz="2400" b="0" i="0" dirty="0">
                <a:effectLst/>
                <a:latin typeface="Segoe UI" panose="020B0502040204020203" pitchFamily="34" charset="0"/>
              </a:rPr>
              <a:t>R=combi.r1 .* combi.r2 ./combi.r3 ./ combi.r4;</a:t>
            </a:r>
          </a:p>
          <a:p>
            <a:r>
              <a:rPr lang="de-DE" sz="2400" b="0" i="0" dirty="0" err="1">
                <a:effectLst/>
                <a:latin typeface="Segoe UI" panose="020B0502040204020203" pitchFamily="34" charset="0"/>
              </a:rPr>
              <a:t>Rd</a:t>
            </a:r>
            <a:r>
              <a:rPr lang="de-DE" sz="2400" b="0" i="0" dirty="0">
                <a:effectLst/>
                <a:latin typeface="Segoe UI" panose="020B0502040204020203" pitchFamily="34" charset="0"/>
              </a:rPr>
              <a:t>=0.02005;</a:t>
            </a:r>
          </a:p>
          <a:p>
            <a:r>
              <a:rPr lang="de-DE" sz="2400" b="0" i="0" dirty="0" err="1">
                <a:effectLst/>
                <a:latin typeface="Segoe UI" panose="020B0502040204020203" pitchFamily="34" charset="0"/>
              </a:rPr>
              <a:t>error</a:t>
            </a:r>
            <a:r>
              <a:rPr lang="de-DE" sz="2400" b="0" i="0" dirty="0">
                <a:effectLst/>
                <a:latin typeface="Segoe UI" panose="020B0502040204020203" pitchFamily="34" charset="0"/>
              </a:rPr>
              <a:t>=</a:t>
            </a:r>
            <a:r>
              <a:rPr lang="de-DE" sz="2400" b="0" i="0" dirty="0" err="1">
                <a:effectLst/>
                <a:latin typeface="Segoe UI" panose="020B0502040204020203" pitchFamily="34" charset="0"/>
              </a:rPr>
              <a:t>abs</a:t>
            </a:r>
            <a:r>
              <a:rPr lang="de-DE" sz="2400" b="0" i="0" dirty="0">
                <a:effectLst/>
                <a:latin typeface="Segoe UI" panose="020B0502040204020203" pitchFamily="34" charset="0"/>
              </a:rPr>
              <a:t>(R-</a:t>
            </a:r>
            <a:r>
              <a:rPr lang="de-DE" sz="2400" b="0" i="0" dirty="0" err="1">
                <a:effectLst/>
                <a:latin typeface="Segoe UI" panose="020B0502040204020203" pitchFamily="34" charset="0"/>
              </a:rPr>
              <a:t>Rd</a:t>
            </a:r>
            <a:r>
              <a:rPr lang="de-DE" sz="2400" b="0" i="0" dirty="0">
                <a:effectLst/>
                <a:latin typeface="Segoe UI" panose="020B0502040204020203" pitchFamily="34" charset="0"/>
              </a:rPr>
              <a:t>);</a:t>
            </a:r>
          </a:p>
          <a:p>
            <a:r>
              <a:rPr lang="de-DE" sz="2400" b="0" i="0" dirty="0">
                <a:solidFill>
                  <a:srgbClr val="028009"/>
                </a:solidFill>
                <a:effectLst/>
                <a:latin typeface="Segoe UI" panose="020B0502040204020203" pitchFamily="34" charset="0"/>
              </a:rPr>
              <a:t>%</a:t>
            </a:r>
            <a:r>
              <a:rPr lang="de-DE" sz="2400" b="0" i="0" dirty="0" err="1">
                <a:solidFill>
                  <a:srgbClr val="028009"/>
                </a:solidFill>
                <a:effectLst/>
                <a:latin typeface="Segoe UI" panose="020B0502040204020203" pitchFamily="34" charset="0"/>
              </a:rPr>
              <a:t>miller</a:t>
            </a:r>
            <a:r>
              <a:rPr lang="de-DE" sz="2400" b="0" i="0" dirty="0">
                <a:solidFill>
                  <a:srgbClr val="028009"/>
                </a:solidFill>
                <a:effectLst/>
                <a:latin typeface="Segoe UI" panose="020B0502040204020203" pitchFamily="34" charset="0"/>
              </a:rPr>
              <a:t> pick </a:t>
            </a:r>
            <a:r>
              <a:rPr lang="de-DE" sz="2400" b="0" i="0" dirty="0" err="1">
                <a:solidFill>
                  <a:srgbClr val="028009"/>
                </a:solidFill>
                <a:effectLst/>
                <a:latin typeface="Segoe UI" panose="020B0502040204020203" pitchFamily="34" charset="0"/>
              </a:rPr>
              <a:t>up</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some</a:t>
            </a:r>
            <a:r>
              <a:rPr lang="de-DE" sz="2400" b="0" i="0" dirty="0">
                <a:solidFill>
                  <a:srgbClr val="028009"/>
                </a:solidFill>
                <a:effectLst/>
                <a:latin typeface="Segoe UI" panose="020B0502040204020203" pitchFamily="34" charset="0"/>
              </a:rPr>
              <a:t> </a:t>
            </a:r>
            <a:r>
              <a:rPr lang="de-DE" sz="2400" b="0" i="0" dirty="0" err="1">
                <a:solidFill>
                  <a:srgbClr val="028009"/>
                </a:solidFill>
                <a:effectLst/>
                <a:latin typeface="Segoe UI" panose="020B0502040204020203" pitchFamily="34" charset="0"/>
              </a:rPr>
              <a:t>combinations</a:t>
            </a:r>
            <a:endParaRPr lang="de-DE" sz="2400" b="0" i="0" dirty="0">
              <a:effectLst/>
              <a:latin typeface="Segoe UI" panose="020B0502040204020203" pitchFamily="34" charset="0"/>
            </a:endParaRPr>
          </a:p>
          <a:p>
            <a:r>
              <a:rPr lang="de-DE" sz="2400" b="0" i="0" dirty="0" err="1">
                <a:effectLst/>
                <a:latin typeface="Segoe UI" panose="020B0502040204020203" pitchFamily="34" charset="0"/>
              </a:rPr>
              <a:t>rows</a:t>
            </a:r>
            <a:r>
              <a:rPr lang="de-DE" sz="2400" b="0" i="0" dirty="0">
                <a:effectLst/>
                <a:latin typeface="Segoe UI" panose="020B0502040204020203" pitchFamily="34" charset="0"/>
              </a:rPr>
              <a:t>=</a:t>
            </a:r>
            <a:r>
              <a:rPr lang="de-DE" sz="2400" b="0" i="0" dirty="0" err="1">
                <a:effectLst/>
                <a:latin typeface="Segoe UI" panose="020B0502040204020203" pitchFamily="34" charset="0"/>
              </a:rPr>
              <a:t>error</a:t>
            </a:r>
            <a:r>
              <a:rPr lang="de-DE" sz="2400" b="0" i="0" dirty="0">
                <a:effectLst/>
                <a:latin typeface="Segoe UI" panose="020B0502040204020203" pitchFamily="34" charset="0"/>
              </a:rPr>
              <a:t>==min(</a:t>
            </a:r>
            <a:r>
              <a:rPr lang="de-DE" sz="2400" b="0" i="0" dirty="0" err="1">
                <a:effectLst/>
                <a:latin typeface="Segoe UI" panose="020B0502040204020203" pitchFamily="34" charset="0"/>
              </a:rPr>
              <a:t>error</a:t>
            </a:r>
            <a:r>
              <a:rPr lang="de-DE" sz="2400" b="0" i="0" dirty="0">
                <a:effectLst/>
                <a:latin typeface="Segoe UI" panose="020B0502040204020203" pitchFamily="34" charset="0"/>
              </a:rPr>
              <a:t>);</a:t>
            </a:r>
          </a:p>
          <a:p>
            <a:r>
              <a:rPr lang="de-DE" sz="2400" b="0" i="0" dirty="0" err="1">
                <a:effectLst/>
                <a:latin typeface="Segoe UI" panose="020B0502040204020203" pitchFamily="34" charset="0"/>
              </a:rPr>
              <a:t>bestcombi</a:t>
            </a:r>
            <a:r>
              <a:rPr lang="de-DE" sz="2400" b="0" i="0" dirty="0">
                <a:effectLst/>
                <a:latin typeface="Segoe UI" panose="020B0502040204020203" pitchFamily="34" charset="0"/>
              </a:rPr>
              <a:t>=</a:t>
            </a:r>
            <a:r>
              <a:rPr lang="de-DE" sz="2400" b="0" i="0" dirty="0" err="1">
                <a:effectLst/>
                <a:latin typeface="Segoe UI" panose="020B0502040204020203" pitchFamily="34" charset="0"/>
              </a:rPr>
              <a:t>combi</a:t>
            </a:r>
            <a:r>
              <a:rPr lang="de-DE" sz="2400" b="0" i="0" dirty="0">
                <a:effectLst/>
                <a:latin typeface="Segoe UI" panose="020B0502040204020203" pitchFamily="34" charset="0"/>
              </a:rPr>
              <a:t>(</a:t>
            </a:r>
            <a:r>
              <a:rPr lang="de-DE" sz="2400" b="0" i="0" dirty="0" err="1">
                <a:effectLst/>
                <a:latin typeface="Segoe UI" panose="020B0502040204020203" pitchFamily="34" charset="0"/>
              </a:rPr>
              <a:t>rows</a:t>
            </a:r>
            <a:r>
              <a:rPr lang="de-DE" sz="2400" b="0" i="0" dirty="0">
                <a:effectLst/>
                <a:latin typeface="Segoe UI" panose="020B0502040204020203" pitchFamily="34" charset="0"/>
              </a:rPr>
              <a:t>,:);</a:t>
            </a:r>
          </a:p>
        </p:txBody>
      </p:sp>
    </p:spTree>
    <p:extLst>
      <p:ext uri="{BB962C8B-B14F-4D97-AF65-F5344CB8AC3E}">
        <p14:creationId xmlns:p14="http://schemas.microsoft.com/office/powerpoint/2010/main" val="273921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extfeld 3"/>
          <p:cNvSpPr txBox="1"/>
          <p:nvPr/>
        </p:nvSpPr>
        <p:spPr>
          <a:xfrm>
            <a:off x="747990" y="935938"/>
            <a:ext cx="9834285" cy="3970318"/>
          </a:xfrm>
          <a:prstGeom prst="rect">
            <a:avLst/>
          </a:prstGeom>
        </p:spPr>
        <p:txBody>
          <a:bodyPr vert="horz" wrap="square" lIns="91440" tIns="45720" rIns="91440" bIns="45720" rtlCol="0" anchor="ctr">
            <a:spAutoFit/>
          </a:bodyPr>
          <a:lstStyle/>
          <a:p>
            <a:r>
              <a:rPr lang="en-US" sz="1800" dirty="0">
                <a:solidFill>
                  <a:schemeClr val="tx1"/>
                </a:solidFill>
                <a:latin typeface="Arial" panose="020B0604020202020204" pitchFamily="34" charset="0"/>
                <a:cs typeface="Arial" panose="020B0604020202020204" pitchFamily="34" charset="0"/>
              </a:rPr>
              <a:t>Review</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Brute force problems mean you have to make the right choice.</a:t>
            </a:r>
          </a:p>
          <a:p>
            <a:r>
              <a:rPr lang="en-US" dirty="0">
                <a:latin typeface="Arial" panose="020B0604020202020204" pitchFamily="34" charset="0"/>
                <a:cs typeface="Arial" panose="020B0604020202020204" pitchFamily="34" charset="0"/>
              </a:rPr>
              <a:t>For every variable you can choose, there will be one loop in the code.</a:t>
            </a:r>
          </a:p>
          <a:p>
            <a:r>
              <a:rPr lang="en-US" sz="1800" dirty="0">
                <a:solidFill>
                  <a:schemeClr val="tx1"/>
                </a:solidFill>
                <a:latin typeface="Arial" panose="020B0604020202020204" pitchFamily="34" charset="0"/>
                <a:cs typeface="Arial" panose="020B0604020202020204" pitchFamily="34" charset="0"/>
              </a:rPr>
              <a:t>You need a function to judge one alternative versus another (error in our example)</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Mor</a:t>
            </a:r>
            <a:r>
              <a:rPr lang="en-US" dirty="0">
                <a:latin typeface="Arial" panose="020B0604020202020204" pitchFamily="34" charset="0"/>
                <a:cs typeface="Arial" panose="020B0604020202020204" pitchFamily="34" charset="0"/>
              </a:rPr>
              <a:t>e on these functions will follow in the chapter Least Squares.</a:t>
            </a:r>
          </a:p>
          <a:p>
            <a:r>
              <a:rPr lang="en-US" dirty="0">
                <a:latin typeface="Arial" panose="020B0604020202020204" pitchFamily="34" charset="0"/>
                <a:cs typeface="Arial" panose="020B0604020202020204" pitchFamily="34" charset="0"/>
              </a:rPr>
              <a:t>In our example the steps of the loops were already given by the problem (gears in steps of 5).</a:t>
            </a:r>
          </a:p>
          <a:p>
            <a:r>
              <a:rPr lang="en-US" sz="1800" dirty="0">
                <a:solidFill>
                  <a:schemeClr val="tx1"/>
                </a:solidFill>
                <a:latin typeface="Arial" panose="020B0604020202020204" pitchFamily="34" charset="0"/>
                <a:cs typeface="Arial" panose="020B0604020202020204" pitchFamily="34" charset="0"/>
              </a:rPr>
              <a:t>Most of the time the steps (and the start and stop values) of the loops are not given by the problem</a:t>
            </a:r>
            <a:r>
              <a:rPr lang="en-US" dirty="0">
                <a:latin typeface="Arial" panose="020B0604020202020204" pitchFamily="34" charset="0"/>
                <a:cs typeface="Arial" panose="020B0604020202020204" pitchFamily="34" charset="0"/>
              </a:rPr>
              <a:t>. For an optimal solution the steps should be small, for a fast program, the steps should be large.</a:t>
            </a:r>
          </a:p>
          <a:p>
            <a:r>
              <a:rPr lang="en-US" sz="1800" dirty="0">
                <a:solidFill>
                  <a:schemeClr val="tx1"/>
                </a:solidFill>
                <a:latin typeface="Arial" panose="020B0604020202020204" pitchFamily="34" charset="0"/>
                <a:cs typeface="Arial" panose="020B0604020202020204" pitchFamily="34" charset="0"/>
              </a:rPr>
              <a:t>Therefor the step size is often a trade off.</a:t>
            </a:r>
          </a:p>
          <a:p>
            <a:endParaRPr lang="de-DE" dirty="0">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In the gearbox example, the existence of each gear was given, while the value had to be chosen. Let‘s look at another example, where the existence has to be decided on, while the value is fixed in the first place and will be changed later on.</a:t>
            </a:r>
          </a:p>
        </p:txBody>
      </p:sp>
    </p:spTree>
    <p:extLst>
      <p:ext uri="{BB962C8B-B14F-4D97-AF65-F5344CB8AC3E}">
        <p14:creationId xmlns:p14="http://schemas.microsoft.com/office/powerpoint/2010/main" val="261813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162" y="807054"/>
            <a:ext cx="7515225" cy="485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erade Verbindung mit Pfeil 4"/>
          <p:cNvCxnSpPr/>
          <p:nvPr/>
        </p:nvCxnSpPr>
        <p:spPr>
          <a:xfrm flipV="1">
            <a:off x="6222200" y="3790950"/>
            <a:ext cx="1321600" cy="72777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feld 5"/>
          <p:cNvSpPr txBox="1"/>
          <p:nvPr/>
        </p:nvSpPr>
        <p:spPr>
          <a:xfrm>
            <a:off x="3128083" y="4651778"/>
            <a:ext cx="3094117" cy="461665"/>
          </a:xfrm>
          <a:prstGeom prst="rect">
            <a:avLst/>
          </a:prstGeom>
        </p:spPr>
        <p:txBody>
          <a:bodyPr vert="horz" wrap="none" lIns="91440" tIns="45720" rIns="91440" bIns="45720" rtlCol="0" anchor="ctr">
            <a:spAutoFit/>
          </a:bodyPr>
          <a:lstStyle/>
          <a:p>
            <a:pPr algn="ctr"/>
            <a:r>
              <a:rPr lang="en-US" sz="2400" dirty="0">
                <a:solidFill>
                  <a:schemeClr val="tx1"/>
                </a:solidFill>
                <a:latin typeface="Arial" panose="020B0604020202020204" pitchFamily="34" charset="0"/>
                <a:cs typeface="Arial" panose="020B0604020202020204" pitchFamily="34" charset="0"/>
              </a:rPr>
              <a:t>Where to place these</a:t>
            </a:r>
          </a:p>
        </p:txBody>
      </p:sp>
      <p:cxnSp>
        <p:nvCxnSpPr>
          <p:cNvPr id="9" name="Gerade Verbindung mit Pfeil 8"/>
          <p:cNvCxnSpPr/>
          <p:nvPr/>
        </p:nvCxnSpPr>
        <p:spPr>
          <a:xfrm flipV="1">
            <a:off x="6222200" y="3924300"/>
            <a:ext cx="2197900" cy="95831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6374600" y="5035012"/>
            <a:ext cx="1702600"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4091075" y="3924300"/>
            <a:ext cx="1985875" cy="59442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181501" y="1938397"/>
            <a:ext cx="2357890" cy="461665"/>
          </a:xfrm>
          <a:prstGeom prst="rect">
            <a:avLst/>
          </a:prstGeom>
        </p:spPr>
        <p:txBody>
          <a:bodyPr vert="horz" wrap="none" lIns="91440" tIns="45720" rIns="91440" bIns="45720" rtlCol="0" anchor="ctr">
            <a:spAutoFit/>
          </a:bodyPr>
          <a:lstStyle/>
          <a:p>
            <a:pPr algn="ctr"/>
            <a:r>
              <a:rPr lang="en-US" sz="2400" dirty="0">
                <a:solidFill>
                  <a:schemeClr val="tx1"/>
                </a:solidFill>
                <a:latin typeface="Arial" panose="020B0604020202020204" pitchFamily="34" charset="0"/>
                <a:cs typeface="Arial" panose="020B0604020202020204" pitchFamily="34" charset="0"/>
              </a:rPr>
              <a:t>To measure this</a:t>
            </a:r>
          </a:p>
        </p:txBody>
      </p:sp>
      <p:cxnSp>
        <p:nvCxnSpPr>
          <p:cNvPr id="17" name="Gerade Verbindung mit Pfeil 16"/>
          <p:cNvCxnSpPr/>
          <p:nvPr/>
        </p:nvCxnSpPr>
        <p:spPr>
          <a:xfrm>
            <a:off x="899682" y="2400062"/>
            <a:ext cx="1754009" cy="109298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flipH="1">
            <a:off x="3409950" y="1028700"/>
            <a:ext cx="228600" cy="129927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3409950" y="1155116"/>
            <a:ext cx="1362250" cy="523220"/>
          </a:xfrm>
          <a:prstGeom prst="rect">
            <a:avLst/>
          </a:prstGeom>
        </p:spPr>
        <p:txBody>
          <a:bodyPr vert="horz" wrap="square" lIns="91440" tIns="45720" rIns="91440" bIns="45720" rtlCol="0" anchor="ctr">
            <a:spAutoFit/>
          </a:bodyPr>
          <a:lstStyle/>
          <a:p>
            <a:pPr algn="ctr"/>
            <a:r>
              <a:rPr lang="de-DE" sz="2800" dirty="0">
                <a:solidFill>
                  <a:schemeClr val="tx1"/>
                </a:solidFill>
                <a:latin typeface="Arial" panose="020B0604020202020204" pitchFamily="34" charset="0"/>
                <a:cs typeface="Arial" panose="020B0604020202020204" pitchFamily="34" charset="0"/>
              </a:rPr>
              <a:t>P=-1</a:t>
            </a:r>
            <a:endParaRPr lang="en-US" sz="2800" dirty="0">
              <a:solidFill>
                <a:schemeClr val="tx1"/>
              </a:solidFill>
              <a:latin typeface="Arial" panose="020B0604020202020204" pitchFamily="34" charset="0"/>
              <a:cs typeface="Arial" panose="020B0604020202020204" pitchFamily="34" charset="0"/>
            </a:endParaRPr>
          </a:p>
        </p:txBody>
      </p:sp>
      <p:cxnSp>
        <p:nvCxnSpPr>
          <p:cNvPr id="22" name="Gerade Verbindung mit Pfeil 21"/>
          <p:cNvCxnSpPr/>
          <p:nvPr/>
        </p:nvCxnSpPr>
        <p:spPr>
          <a:xfrm>
            <a:off x="7435450" y="1155116"/>
            <a:ext cx="737000" cy="137140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6076950" y="1300582"/>
            <a:ext cx="1362250" cy="523220"/>
          </a:xfrm>
          <a:prstGeom prst="rect">
            <a:avLst/>
          </a:prstGeom>
        </p:spPr>
        <p:txBody>
          <a:bodyPr vert="horz" wrap="square" lIns="91440" tIns="45720" rIns="91440" bIns="45720" rtlCol="0" anchor="ctr">
            <a:spAutoFit/>
          </a:bodyPr>
          <a:lstStyle/>
          <a:p>
            <a:pPr algn="ctr"/>
            <a:r>
              <a:rPr lang="de-DE" sz="2800" dirty="0">
                <a:solidFill>
                  <a:schemeClr val="tx1"/>
                </a:solidFill>
                <a:latin typeface="Arial" panose="020B0604020202020204" pitchFamily="34" charset="0"/>
                <a:cs typeface="Arial" panose="020B0604020202020204" pitchFamily="34" charset="0"/>
              </a:rPr>
              <a:t>P=1</a:t>
            </a:r>
            <a:endParaRPr lang="en-US" sz="2800" dirty="0">
              <a:solidFill>
                <a:schemeClr val="tx1"/>
              </a:solidFill>
              <a:latin typeface="Arial" panose="020B0604020202020204" pitchFamily="34" charset="0"/>
              <a:cs typeface="Arial" panose="020B0604020202020204" pitchFamily="34" charset="0"/>
            </a:endParaRPr>
          </a:p>
        </p:txBody>
      </p:sp>
      <p:cxnSp>
        <p:nvCxnSpPr>
          <p:cNvPr id="25" name="Gerade Verbindung mit Pfeil 24"/>
          <p:cNvCxnSpPr/>
          <p:nvPr/>
        </p:nvCxnSpPr>
        <p:spPr>
          <a:xfrm flipH="1">
            <a:off x="9029700" y="4403455"/>
            <a:ext cx="1362075" cy="7099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0572750" y="4141845"/>
            <a:ext cx="1362250" cy="523220"/>
          </a:xfrm>
          <a:prstGeom prst="rect">
            <a:avLst/>
          </a:prstGeom>
        </p:spPr>
        <p:txBody>
          <a:bodyPr vert="horz" wrap="square" lIns="91440" tIns="45720" rIns="91440" bIns="45720" rtlCol="0" anchor="ctr">
            <a:spAutoFit/>
          </a:bodyPr>
          <a:lstStyle/>
          <a:p>
            <a:pPr algn="ctr"/>
            <a:r>
              <a:rPr lang="de-DE" sz="2800" dirty="0">
                <a:solidFill>
                  <a:schemeClr val="tx1"/>
                </a:solidFill>
                <a:latin typeface="Arial" panose="020B0604020202020204" pitchFamily="34" charset="0"/>
                <a:cs typeface="Arial" panose="020B0604020202020204" pitchFamily="34" charset="0"/>
              </a:rPr>
              <a:t>P=0</a:t>
            </a:r>
            <a:endParaRPr lang="en-US" sz="2800" dirty="0">
              <a:solidFill>
                <a:schemeClr val="tx1"/>
              </a:solidFill>
              <a:latin typeface="Arial" panose="020B0604020202020204" pitchFamily="34" charset="0"/>
              <a:cs typeface="Arial" panose="020B0604020202020204" pitchFamily="34" charset="0"/>
            </a:endParaRPr>
          </a:p>
        </p:txBody>
      </p:sp>
      <p:sp>
        <p:nvSpPr>
          <p:cNvPr id="28" name="Rechteck 27"/>
          <p:cNvSpPr/>
          <p:nvPr/>
        </p:nvSpPr>
        <p:spPr>
          <a:xfrm>
            <a:off x="2539391" y="5695713"/>
            <a:ext cx="4851008" cy="584775"/>
          </a:xfrm>
          <a:prstGeom prst="rect">
            <a:avLst/>
          </a:prstGeom>
        </p:spPr>
        <p:txBody>
          <a:bodyPr wrap="none">
            <a:spAutoFit/>
          </a:bodyPr>
          <a:lstStyle/>
          <a:p>
            <a:r>
              <a:rPr lang="en-US" sz="3200" dirty="0"/>
              <a:t>P1=-1, P2=1, P3=1 and P4=0</a:t>
            </a:r>
          </a:p>
        </p:txBody>
      </p:sp>
      <p:sp>
        <p:nvSpPr>
          <p:cNvPr id="31" name="Ellipse 30"/>
          <p:cNvSpPr/>
          <p:nvPr/>
        </p:nvSpPr>
        <p:spPr>
          <a:xfrm>
            <a:off x="2444140" y="3447813"/>
            <a:ext cx="984859" cy="609837"/>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feld 29"/>
          <p:cNvSpPr txBox="1"/>
          <p:nvPr/>
        </p:nvSpPr>
        <p:spPr>
          <a:xfrm>
            <a:off x="2448024" y="3521898"/>
            <a:ext cx="896358" cy="461665"/>
          </a:xfrm>
          <a:prstGeom prst="rect">
            <a:avLst/>
          </a:prstGeom>
          <a:noFill/>
          <a:ln>
            <a:noFill/>
          </a:ln>
        </p:spPr>
        <p:txBody>
          <a:bodyPr vert="horz" wrap="square" lIns="91440" tIns="45720" rIns="91440" bIns="45720" rtlCol="0" anchor="ctr">
            <a:spAutoFit/>
          </a:bodyPr>
          <a:lstStyle/>
          <a:p>
            <a:pPr algn="ctr"/>
            <a:r>
              <a:rPr lang="de-DE" sz="2400" dirty="0">
                <a:solidFill>
                  <a:schemeClr val="bg1"/>
                </a:solidFill>
                <a:latin typeface="Arial" panose="020B0604020202020204" pitchFamily="34" charset="0"/>
                <a:cs typeface="Arial" panose="020B0604020202020204" pitchFamily="34" charset="0"/>
              </a:rPr>
              <a:t>W ?</a:t>
            </a: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62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5"/>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6" grpId="0"/>
      <p:bldP spid="16" grpId="1"/>
      <p:bldP spid="20" grpId="0"/>
      <p:bldP spid="20" grpId="1"/>
      <p:bldP spid="24" grpId="0"/>
      <p:bldP spid="24" grpId="1"/>
      <p:bldP spid="29" grpId="0"/>
      <p:bldP spid="29" grpId="1"/>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61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 y="847725"/>
            <a:ext cx="4005071" cy="258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4" y="896625"/>
            <a:ext cx="7045043" cy="5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a:off x="7543800" y="2305300"/>
            <a:ext cx="4510618" cy="4572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10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571681"/>
            <a:ext cx="7315200" cy="569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957263"/>
            <a:ext cx="3741644" cy="3300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62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4" y="957264"/>
            <a:ext cx="3810001" cy="182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789" y="676732"/>
            <a:ext cx="7205663" cy="555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feld 4"/>
          <p:cNvSpPr txBox="1"/>
          <p:nvPr/>
        </p:nvSpPr>
        <p:spPr>
          <a:xfrm>
            <a:off x="743674" y="3550682"/>
            <a:ext cx="2012089" cy="369332"/>
          </a:xfrm>
          <a:prstGeom prst="rect">
            <a:avLst/>
          </a:prstGeom>
        </p:spPr>
        <p:txBody>
          <a:bodyPr vert="horz" wrap="none" lIns="91440" tIns="45720" rIns="91440" bIns="45720" rtlCol="0" anchor="ctr">
            <a:spAutoFit/>
          </a:bodyPr>
          <a:lstStyle/>
          <a:p>
            <a:pPr algn="ctr"/>
            <a:r>
              <a:rPr lang="de-DE" sz="1800" dirty="0">
                <a:solidFill>
                  <a:schemeClr val="tx1"/>
                </a:solidFill>
                <a:latin typeface="Arial" panose="020B0604020202020204" pitchFamily="34" charset="0"/>
                <a:cs typeface="Arial" panose="020B0604020202020204" pitchFamily="34" charset="0"/>
              </a:rPr>
              <a:t>Result: Wmax=40</a:t>
            </a:r>
            <a:endParaRPr lang="en-US" sz="1800" dirty="0">
              <a:solidFill>
                <a:schemeClr val="tx1"/>
              </a:solidFill>
              <a:latin typeface="Arial" panose="020B0604020202020204" pitchFamily="34" charset="0"/>
              <a:cs typeface="Arial" panose="020B0604020202020204" pitchFamily="34" charset="0"/>
            </a:endParaRPr>
          </a:p>
        </p:txBody>
      </p:sp>
      <p:sp>
        <p:nvSpPr>
          <p:cNvPr id="4" name="Rechteck 3"/>
          <p:cNvSpPr/>
          <p:nvPr/>
        </p:nvSpPr>
        <p:spPr>
          <a:xfrm>
            <a:off x="171450" y="4306490"/>
            <a:ext cx="6286500" cy="1200329"/>
          </a:xfrm>
          <a:prstGeom prst="rect">
            <a:avLst/>
          </a:prstGeom>
          <a:solidFill>
            <a:srgbClr val="FFFF00"/>
          </a:solidFill>
        </p:spPr>
        <p:txBody>
          <a:bodyPr wrap="square">
            <a:spAutoFit/>
          </a:bodyPr>
          <a:lstStyle/>
          <a:p>
            <a:r>
              <a:rPr lang="en-US" sz="2400" dirty="0"/>
              <a:t>Positions(W,W1,W2,W3,W4)==2 is a short cut to</a:t>
            </a:r>
          </a:p>
          <a:p>
            <a:r>
              <a:rPr lang="en-US" sz="2400" dirty="0"/>
              <a:t>[P1, P2, P3, P4 ]=Positions(W,W1,W2,W3,W4);</a:t>
            </a:r>
          </a:p>
          <a:p>
            <a:r>
              <a:rPr lang="en-US" sz="2400" dirty="0"/>
              <a:t>P1==2;</a:t>
            </a:r>
          </a:p>
        </p:txBody>
      </p:sp>
    </p:spTree>
    <p:extLst>
      <p:ext uri="{BB962C8B-B14F-4D97-AF65-F5344CB8AC3E}">
        <p14:creationId xmlns:p14="http://schemas.microsoft.com/office/powerpoint/2010/main" val="4063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5992" y="136892"/>
            <a:ext cx="5591602" cy="612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37072" y="104292"/>
            <a:ext cx="3293745" cy="616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Bogen 11"/>
          <p:cNvSpPr/>
          <p:nvPr/>
        </p:nvSpPr>
        <p:spPr>
          <a:xfrm>
            <a:off x="7160827" y="187339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feld 14"/>
          <p:cNvSpPr txBox="1"/>
          <p:nvPr/>
        </p:nvSpPr>
        <p:spPr>
          <a:xfrm>
            <a:off x="9599085" y="1180894"/>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16" name="Bogen 15"/>
          <p:cNvSpPr/>
          <p:nvPr/>
        </p:nvSpPr>
        <p:spPr>
          <a:xfrm>
            <a:off x="7563844" y="3936478"/>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p:cNvSpPr txBox="1"/>
          <p:nvPr/>
        </p:nvSpPr>
        <p:spPr>
          <a:xfrm>
            <a:off x="7563844" y="4153059"/>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18" name="Textfeld 17"/>
          <p:cNvSpPr txBox="1"/>
          <p:nvPr/>
        </p:nvSpPr>
        <p:spPr>
          <a:xfrm>
            <a:off x="8599427" y="4649612"/>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19" name="Bogen 18"/>
          <p:cNvSpPr/>
          <p:nvPr/>
        </p:nvSpPr>
        <p:spPr>
          <a:xfrm>
            <a:off x="8407156" y="3833710"/>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Bogen 19"/>
          <p:cNvSpPr/>
          <p:nvPr/>
        </p:nvSpPr>
        <p:spPr>
          <a:xfrm>
            <a:off x="9794307" y="164325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feld 20"/>
          <p:cNvSpPr txBox="1"/>
          <p:nvPr/>
        </p:nvSpPr>
        <p:spPr>
          <a:xfrm>
            <a:off x="7020104" y="1250371"/>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5" name="Rechteck 4"/>
          <p:cNvSpPr/>
          <p:nvPr/>
        </p:nvSpPr>
        <p:spPr>
          <a:xfrm>
            <a:off x="2447925" y="136892"/>
            <a:ext cx="1800225" cy="4016167"/>
          </a:xfrm>
          <a:prstGeom prst="rect">
            <a:avLst/>
          </a:prstGeom>
          <a:noFill/>
          <a:ln w="762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rechts 8"/>
          <p:cNvSpPr/>
          <p:nvPr/>
        </p:nvSpPr>
        <p:spPr>
          <a:xfrm>
            <a:off x="4448175" y="2255925"/>
            <a:ext cx="2447925" cy="5444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6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6" grpId="0" animBg="1"/>
      <p:bldP spid="17" grpId="0"/>
      <p:bldP spid="18" grpId="0"/>
      <p:bldP spid="19" grpId="0" animBg="1"/>
      <p:bldP spid="20" grpId="0" animBg="1"/>
      <p:bldP spid="21" grpId="0"/>
      <p:bldP spid="5"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995363"/>
            <a:ext cx="610552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763" y="1490662"/>
            <a:ext cx="3325078" cy="283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2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3" cstate="email">
            <a:extLst>
              <a:ext uri="{28A0092B-C50C-407E-A947-70E740481C1C}">
                <a14:useLocalDpi xmlns:a14="http://schemas.microsoft.com/office/drawing/2010/main" val="0"/>
              </a:ext>
            </a:extLst>
          </a:blip>
          <a:srcRect t="16023" b="17847"/>
          <a:stretch/>
        </p:blipFill>
        <p:spPr>
          <a:xfrm rot="5400000">
            <a:off x="7790329" y="1943385"/>
            <a:ext cx="3659478" cy="3769457"/>
          </a:xfrm>
          <a:prstGeom prst="rect">
            <a:avLst/>
          </a:prstGeom>
        </p:spPr>
      </p:pic>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6" name="Grafik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6200000">
            <a:off x="1686032" y="-369982"/>
            <a:ext cx="4579793" cy="6858000"/>
          </a:xfrm>
          <a:prstGeom prst="rect">
            <a:avLst/>
          </a:prstGeom>
        </p:spPr>
      </p:pic>
      <p:sp>
        <p:nvSpPr>
          <p:cNvPr id="8" name="Freihandform 7"/>
          <p:cNvSpPr/>
          <p:nvPr/>
        </p:nvSpPr>
        <p:spPr>
          <a:xfrm>
            <a:off x="7263925" y="769121"/>
            <a:ext cx="282011" cy="5230027"/>
          </a:xfrm>
          <a:custGeom>
            <a:avLst/>
            <a:gdLst>
              <a:gd name="connsiteX0" fmla="*/ 17092 w 282011"/>
              <a:gd name="connsiteY0" fmla="*/ 0 h 5230027"/>
              <a:gd name="connsiteX1" fmla="*/ 76912 w 282011"/>
              <a:gd name="connsiteY1" fmla="*/ 51275 h 5230027"/>
              <a:gd name="connsiteX2" fmla="*/ 51275 w 282011"/>
              <a:gd name="connsiteY2" fmla="*/ 76913 h 5230027"/>
              <a:gd name="connsiteX3" fmla="*/ 42729 w 282011"/>
              <a:gd name="connsiteY3" fmla="*/ 102550 h 5230027"/>
              <a:gd name="connsiteX4" fmla="*/ 76912 w 282011"/>
              <a:gd name="connsiteY4" fmla="*/ 162371 h 5230027"/>
              <a:gd name="connsiteX5" fmla="*/ 85458 w 282011"/>
              <a:gd name="connsiteY5" fmla="*/ 196554 h 5230027"/>
              <a:gd name="connsiteX6" fmla="*/ 59821 w 282011"/>
              <a:gd name="connsiteY6" fmla="*/ 247829 h 5230027"/>
              <a:gd name="connsiteX7" fmla="*/ 34183 w 282011"/>
              <a:gd name="connsiteY7" fmla="*/ 264920 h 5230027"/>
              <a:gd name="connsiteX8" fmla="*/ 17092 w 282011"/>
              <a:gd name="connsiteY8" fmla="*/ 299103 h 5230027"/>
              <a:gd name="connsiteX9" fmla="*/ 51275 w 282011"/>
              <a:gd name="connsiteY9" fmla="*/ 393107 h 5230027"/>
              <a:gd name="connsiteX10" fmla="*/ 85458 w 282011"/>
              <a:gd name="connsiteY10" fmla="*/ 452928 h 5230027"/>
              <a:gd name="connsiteX11" fmla="*/ 68367 w 282011"/>
              <a:gd name="connsiteY11" fmla="*/ 478565 h 5230027"/>
              <a:gd name="connsiteX12" fmla="*/ 42729 w 282011"/>
              <a:gd name="connsiteY12" fmla="*/ 495657 h 5230027"/>
              <a:gd name="connsiteX13" fmla="*/ 34183 w 282011"/>
              <a:gd name="connsiteY13" fmla="*/ 521294 h 5230027"/>
              <a:gd name="connsiteX14" fmla="*/ 59821 w 282011"/>
              <a:gd name="connsiteY14" fmla="*/ 555477 h 5230027"/>
              <a:gd name="connsiteX15" fmla="*/ 76912 w 282011"/>
              <a:gd name="connsiteY15" fmla="*/ 581115 h 5230027"/>
              <a:gd name="connsiteX16" fmla="*/ 59821 w 282011"/>
              <a:gd name="connsiteY16" fmla="*/ 623843 h 5230027"/>
              <a:gd name="connsiteX17" fmla="*/ 51275 w 282011"/>
              <a:gd name="connsiteY17" fmla="*/ 649481 h 5230027"/>
              <a:gd name="connsiteX18" fmla="*/ 59821 w 282011"/>
              <a:gd name="connsiteY18" fmla="*/ 675118 h 5230027"/>
              <a:gd name="connsiteX19" fmla="*/ 76912 w 282011"/>
              <a:gd name="connsiteY19" fmla="*/ 700756 h 5230027"/>
              <a:gd name="connsiteX20" fmla="*/ 94004 w 282011"/>
              <a:gd name="connsiteY20" fmla="*/ 1034042 h 5230027"/>
              <a:gd name="connsiteX21" fmla="*/ 85458 w 282011"/>
              <a:gd name="connsiteY21" fmla="*/ 1102408 h 5230027"/>
              <a:gd name="connsiteX22" fmla="*/ 68367 w 282011"/>
              <a:gd name="connsiteY22" fmla="*/ 1290415 h 5230027"/>
              <a:gd name="connsiteX23" fmla="*/ 68367 w 282011"/>
              <a:gd name="connsiteY23" fmla="*/ 1674976 h 5230027"/>
              <a:gd name="connsiteX24" fmla="*/ 76912 w 282011"/>
              <a:gd name="connsiteY24" fmla="*/ 1709159 h 5230027"/>
              <a:gd name="connsiteX25" fmla="*/ 94004 w 282011"/>
              <a:gd name="connsiteY25" fmla="*/ 1760434 h 5230027"/>
              <a:gd name="connsiteX26" fmla="*/ 76912 w 282011"/>
              <a:gd name="connsiteY26" fmla="*/ 1828800 h 5230027"/>
              <a:gd name="connsiteX27" fmla="*/ 68367 w 282011"/>
              <a:gd name="connsiteY27" fmla="*/ 1871529 h 5230027"/>
              <a:gd name="connsiteX28" fmla="*/ 51275 w 282011"/>
              <a:gd name="connsiteY28" fmla="*/ 1905713 h 5230027"/>
              <a:gd name="connsiteX29" fmla="*/ 42729 w 282011"/>
              <a:gd name="connsiteY29" fmla="*/ 1931350 h 5230027"/>
              <a:gd name="connsiteX30" fmla="*/ 25638 w 282011"/>
              <a:gd name="connsiteY30" fmla="*/ 1974079 h 5230027"/>
              <a:gd name="connsiteX31" fmla="*/ 17092 w 282011"/>
              <a:gd name="connsiteY31" fmla="*/ 2008262 h 5230027"/>
              <a:gd name="connsiteX32" fmla="*/ 0 w 282011"/>
              <a:gd name="connsiteY32" fmla="*/ 2059537 h 5230027"/>
              <a:gd name="connsiteX33" fmla="*/ 17092 w 282011"/>
              <a:gd name="connsiteY33" fmla="*/ 2162086 h 5230027"/>
              <a:gd name="connsiteX34" fmla="*/ 42729 w 282011"/>
              <a:gd name="connsiteY34" fmla="*/ 2204815 h 5230027"/>
              <a:gd name="connsiteX35" fmla="*/ 59821 w 282011"/>
              <a:gd name="connsiteY35" fmla="*/ 2256090 h 5230027"/>
              <a:gd name="connsiteX36" fmla="*/ 76912 w 282011"/>
              <a:gd name="connsiteY36" fmla="*/ 2384277 h 5230027"/>
              <a:gd name="connsiteX37" fmla="*/ 111096 w 282011"/>
              <a:gd name="connsiteY37" fmla="*/ 2444098 h 5230027"/>
              <a:gd name="connsiteX38" fmla="*/ 94004 w 282011"/>
              <a:gd name="connsiteY38" fmla="*/ 2495372 h 5230027"/>
              <a:gd name="connsiteX39" fmla="*/ 119641 w 282011"/>
              <a:gd name="connsiteY39" fmla="*/ 2529556 h 5230027"/>
              <a:gd name="connsiteX40" fmla="*/ 153825 w 282011"/>
              <a:gd name="connsiteY40" fmla="*/ 2555193 h 5230027"/>
              <a:gd name="connsiteX41" fmla="*/ 179462 w 282011"/>
              <a:gd name="connsiteY41" fmla="*/ 2580830 h 5230027"/>
              <a:gd name="connsiteX42" fmla="*/ 213645 w 282011"/>
              <a:gd name="connsiteY42" fmla="*/ 2606468 h 5230027"/>
              <a:gd name="connsiteX43" fmla="*/ 247828 w 282011"/>
              <a:gd name="connsiteY43" fmla="*/ 2657743 h 5230027"/>
              <a:gd name="connsiteX44" fmla="*/ 239282 w 282011"/>
              <a:gd name="connsiteY44" fmla="*/ 2691926 h 5230027"/>
              <a:gd name="connsiteX45" fmla="*/ 213645 w 282011"/>
              <a:gd name="connsiteY45" fmla="*/ 2709017 h 5230027"/>
              <a:gd name="connsiteX46" fmla="*/ 170916 w 282011"/>
              <a:gd name="connsiteY46" fmla="*/ 2760292 h 5230027"/>
              <a:gd name="connsiteX47" fmla="*/ 162370 w 282011"/>
              <a:gd name="connsiteY47" fmla="*/ 2871387 h 5230027"/>
              <a:gd name="connsiteX48" fmla="*/ 162370 w 282011"/>
              <a:gd name="connsiteY48" fmla="*/ 2948300 h 5230027"/>
              <a:gd name="connsiteX49" fmla="*/ 179462 w 282011"/>
              <a:gd name="connsiteY49" fmla="*/ 2991029 h 5230027"/>
              <a:gd name="connsiteX50" fmla="*/ 196554 w 282011"/>
              <a:gd name="connsiteY50" fmla="*/ 3059395 h 5230027"/>
              <a:gd name="connsiteX51" fmla="*/ 205099 w 282011"/>
              <a:gd name="connsiteY51" fmla="*/ 3281586 h 5230027"/>
              <a:gd name="connsiteX52" fmla="*/ 196554 w 282011"/>
              <a:gd name="connsiteY52" fmla="*/ 3341406 h 5230027"/>
              <a:gd name="connsiteX53" fmla="*/ 170916 w 282011"/>
              <a:gd name="connsiteY53" fmla="*/ 3375589 h 5230027"/>
              <a:gd name="connsiteX54" fmla="*/ 153825 w 282011"/>
              <a:gd name="connsiteY54" fmla="*/ 3401227 h 5230027"/>
              <a:gd name="connsiteX55" fmla="*/ 170916 w 282011"/>
              <a:gd name="connsiteY55" fmla="*/ 3478139 h 5230027"/>
              <a:gd name="connsiteX56" fmla="*/ 188008 w 282011"/>
              <a:gd name="connsiteY56" fmla="*/ 3503776 h 5230027"/>
              <a:gd name="connsiteX57" fmla="*/ 230737 w 282011"/>
              <a:gd name="connsiteY57" fmla="*/ 3572143 h 5230027"/>
              <a:gd name="connsiteX58" fmla="*/ 230737 w 282011"/>
              <a:gd name="connsiteY58" fmla="*/ 3657600 h 5230027"/>
              <a:gd name="connsiteX59" fmla="*/ 205099 w 282011"/>
              <a:gd name="connsiteY59" fmla="*/ 3683238 h 5230027"/>
              <a:gd name="connsiteX60" fmla="*/ 196554 w 282011"/>
              <a:gd name="connsiteY60" fmla="*/ 3717421 h 5230027"/>
              <a:gd name="connsiteX61" fmla="*/ 179462 w 282011"/>
              <a:gd name="connsiteY61" fmla="*/ 3760150 h 5230027"/>
              <a:gd name="connsiteX62" fmla="*/ 188008 w 282011"/>
              <a:gd name="connsiteY62" fmla="*/ 3837062 h 5230027"/>
              <a:gd name="connsiteX63" fmla="*/ 239282 w 282011"/>
              <a:gd name="connsiteY63" fmla="*/ 3896883 h 5230027"/>
              <a:gd name="connsiteX64" fmla="*/ 256374 w 282011"/>
              <a:gd name="connsiteY64" fmla="*/ 3922520 h 5230027"/>
              <a:gd name="connsiteX65" fmla="*/ 282011 w 282011"/>
              <a:gd name="connsiteY65" fmla="*/ 3982341 h 5230027"/>
              <a:gd name="connsiteX66" fmla="*/ 273466 w 282011"/>
              <a:gd name="connsiteY66" fmla="*/ 4067799 h 5230027"/>
              <a:gd name="connsiteX67" fmla="*/ 264920 w 282011"/>
              <a:gd name="connsiteY67" fmla="*/ 4101982 h 5230027"/>
              <a:gd name="connsiteX68" fmla="*/ 247828 w 282011"/>
              <a:gd name="connsiteY68" fmla="*/ 4469451 h 5230027"/>
              <a:gd name="connsiteX69" fmla="*/ 230737 w 282011"/>
              <a:gd name="connsiteY69" fmla="*/ 4794191 h 5230027"/>
              <a:gd name="connsiteX70" fmla="*/ 222191 w 282011"/>
              <a:gd name="connsiteY70" fmla="*/ 4828374 h 5230027"/>
              <a:gd name="connsiteX71" fmla="*/ 213645 w 282011"/>
              <a:gd name="connsiteY71" fmla="*/ 5042019 h 5230027"/>
              <a:gd name="connsiteX72" fmla="*/ 222191 w 282011"/>
              <a:gd name="connsiteY72" fmla="*/ 5153115 h 5230027"/>
              <a:gd name="connsiteX73" fmla="*/ 230737 w 282011"/>
              <a:gd name="connsiteY73" fmla="*/ 5230027 h 523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82011" h="5230027">
                <a:moveTo>
                  <a:pt x="17092" y="0"/>
                </a:moveTo>
                <a:cubicBezTo>
                  <a:pt x="20285" y="1916"/>
                  <a:pt x="80499" y="29753"/>
                  <a:pt x="76912" y="51275"/>
                </a:cubicBezTo>
                <a:cubicBezTo>
                  <a:pt x="74925" y="63196"/>
                  <a:pt x="59821" y="68367"/>
                  <a:pt x="51275" y="76913"/>
                </a:cubicBezTo>
                <a:cubicBezTo>
                  <a:pt x="48426" y="85459"/>
                  <a:pt x="42729" y="93542"/>
                  <a:pt x="42729" y="102550"/>
                </a:cubicBezTo>
                <a:cubicBezTo>
                  <a:pt x="42729" y="136980"/>
                  <a:pt x="54780" y="140238"/>
                  <a:pt x="76912" y="162371"/>
                </a:cubicBezTo>
                <a:cubicBezTo>
                  <a:pt x="79761" y="173765"/>
                  <a:pt x="85458" y="184809"/>
                  <a:pt x="85458" y="196554"/>
                </a:cubicBezTo>
                <a:cubicBezTo>
                  <a:pt x="85458" y="210453"/>
                  <a:pt x="68461" y="239189"/>
                  <a:pt x="59821" y="247829"/>
                </a:cubicBezTo>
                <a:cubicBezTo>
                  <a:pt x="52558" y="255092"/>
                  <a:pt x="42729" y="259223"/>
                  <a:pt x="34183" y="264920"/>
                </a:cubicBezTo>
                <a:cubicBezTo>
                  <a:pt x="28486" y="276314"/>
                  <a:pt x="17092" y="286364"/>
                  <a:pt x="17092" y="299103"/>
                </a:cubicBezTo>
                <a:cubicBezTo>
                  <a:pt x="17092" y="360390"/>
                  <a:pt x="29714" y="355377"/>
                  <a:pt x="51275" y="393107"/>
                </a:cubicBezTo>
                <a:cubicBezTo>
                  <a:pt x="94658" y="469025"/>
                  <a:pt x="43807" y="390448"/>
                  <a:pt x="85458" y="452928"/>
                </a:cubicBezTo>
                <a:cubicBezTo>
                  <a:pt x="79761" y="461474"/>
                  <a:pt x="75629" y="471303"/>
                  <a:pt x="68367" y="478565"/>
                </a:cubicBezTo>
                <a:cubicBezTo>
                  <a:pt x="61104" y="485828"/>
                  <a:pt x="49145" y="487637"/>
                  <a:pt x="42729" y="495657"/>
                </a:cubicBezTo>
                <a:cubicBezTo>
                  <a:pt x="37102" y="502691"/>
                  <a:pt x="37032" y="512748"/>
                  <a:pt x="34183" y="521294"/>
                </a:cubicBezTo>
                <a:cubicBezTo>
                  <a:pt x="42729" y="532688"/>
                  <a:pt x="51542" y="543887"/>
                  <a:pt x="59821" y="555477"/>
                </a:cubicBezTo>
                <a:cubicBezTo>
                  <a:pt x="65791" y="563835"/>
                  <a:pt x="76912" y="570844"/>
                  <a:pt x="76912" y="581115"/>
                </a:cubicBezTo>
                <a:cubicBezTo>
                  <a:pt x="76912" y="596455"/>
                  <a:pt x="65207" y="609480"/>
                  <a:pt x="59821" y="623843"/>
                </a:cubicBezTo>
                <a:cubicBezTo>
                  <a:pt x="56658" y="632278"/>
                  <a:pt x="54124" y="640935"/>
                  <a:pt x="51275" y="649481"/>
                </a:cubicBezTo>
                <a:cubicBezTo>
                  <a:pt x="54124" y="658027"/>
                  <a:pt x="55793" y="667061"/>
                  <a:pt x="59821" y="675118"/>
                </a:cubicBezTo>
                <a:cubicBezTo>
                  <a:pt x="64414" y="684305"/>
                  <a:pt x="76124" y="690515"/>
                  <a:pt x="76912" y="700756"/>
                </a:cubicBezTo>
                <a:cubicBezTo>
                  <a:pt x="105938" y="1078098"/>
                  <a:pt x="51240" y="905751"/>
                  <a:pt x="94004" y="1034042"/>
                </a:cubicBezTo>
                <a:cubicBezTo>
                  <a:pt x="91155" y="1056831"/>
                  <a:pt x="87155" y="1079505"/>
                  <a:pt x="85458" y="1102408"/>
                </a:cubicBezTo>
                <a:cubicBezTo>
                  <a:pt x="71714" y="1287948"/>
                  <a:pt x="94835" y="1211005"/>
                  <a:pt x="68367" y="1290415"/>
                </a:cubicBezTo>
                <a:cubicBezTo>
                  <a:pt x="57405" y="1476757"/>
                  <a:pt x="54353" y="1450740"/>
                  <a:pt x="68367" y="1674976"/>
                </a:cubicBezTo>
                <a:cubicBezTo>
                  <a:pt x="69100" y="1686698"/>
                  <a:pt x="73537" y="1697909"/>
                  <a:pt x="76912" y="1709159"/>
                </a:cubicBezTo>
                <a:cubicBezTo>
                  <a:pt x="82089" y="1726415"/>
                  <a:pt x="94004" y="1760434"/>
                  <a:pt x="94004" y="1760434"/>
                </a:cubicBezTo>
                <a:cubicBezTo>
                  <a:pt x="88307" y="1783223"/>
                  <a:pt x="82194" y="1805911"/>
                  <a:pt x="76912" y="1828800"/>
                </a:cubicBezTo>
                <a:cubicBezTo>
                  <a:pt x="73646" y="1842953"/>
                  <a:pt x="72960" y="1857749"/>
                  <a:pt x="68367" y="1871529"/>
                </a:cubicBezTo>
                <a:cubicBezTo>
                  <a:pt x="64338" y="1883615"/>
                  <a:pt x="56293" y="1894003"/>
                  <a:pt x="51275" y="1905713"/>
                </a:cubicBezTo>
                <a:cubicBezTo>
                  <a:pt x="47727" y="1913993"/>
                  <a:pt x="45892" y="1922916"/>
                  <a:pt x="42729" y="1931350"/>
                </a:cubicBezTo>
                <a:cubicBezTo>
                  <a:pt x="37343" y="1945713"/>
                  <a:pt x="30489" y="1959526"/>
                  <a:pt x="25638" y="1974079"/>
                </a:cubicBezTo>
                <a:cubicBezTo>
                  <a:pt x="21924" y="1985221"/>
                  <a:pt x="20467" y="1997012"/>
                  <a:pt x="17092" y="2008262"/>
                </a:cubicBezTo>
                <a:cubicBezTo>
                  <a:pt x="11915" y="2025518"/>
                  <a:pt x="0" y="2059537"/>
                  <a:pt x="0" y="2059537"/>
                </a:cubicBezTo>
                <a:cubicBezTo>
                  <a:pt x="973" y="2066348"/>
                  <a:pt x="11538" y="2148200"/>
                  <a:pt x="17092" y="2162086"/>
                </a:cubicBezTo>
                <a:cubicBezTo>
                  <a:pt x="23261" y="2177508"/>
                  <a:pt x="35856" y="2189694"/>
                  <a:pt x="42729" y="2204815"/>
                </a:cubicBezTo>
                <a:cubicBezTo>
                  <a:pt x="50184" y="2221216"/>
                  <a:pt x="59821" y="2256090"/>
                  <a:pt x="59821" y="2256090"/>
                </a:cubicBezTo>
                <a:cubicBezTo>
                  <a:pt x="62495" y="2285505"/>
                  <a:pt x="63325" y="2348045"/>
                  <a:pt x="76912" y="2384277"/>
                </a:cubicBezTo>
                <a:cubicBezTo>
                  <a:pt x="86204" y="2409057"/>
                  <a:pt x="96929" y="2422848"/>
                  <a:pt x="111096" y="2444098"/>
                </a:cubicBezTo>
                <a:cubicBezTo>
                  <a:pt x="105399" y="2461189"/>
                  <a:pt x="83195" y="2480959"/>
                  <a:pt x="94004" y="2495372"/>
                </a:cubicBezTo>
                <a:cubicBezTo>
                  <a:pt x="102550" y="2506767"/>
                  <a:pt x="109570" y="2519485"/>
                  <a:pt x="119641" y="2529556"/>
                </a:cubicBezTo>
                <a:cubicBezTo>
                  <a:pt x="129712" y="2539627"/>
                  <a:pt x="143011" y="2545924"/>
                  <a:pt x="153825" y="2555193"/>
                </a:cubicBezTo>
                <a:cubicBezTo>
                  <a:pt x="163001" y="2563058"/>
                  <a:pt x="170286" y="2572965"/>
                  <a:pt x="179462" y="2580830"/>
                </a:cubicBezTo>
                <a:cubicBezTo>
                  <a:pt x="190276" y="2590099"/>
                  <a:pt x="204183" y="2595823"/>
                  <a:pt x="213645" y="2606468"/>
                </a:cubicBezTo>
                <a:cubicBezTo>
                  <a:pt x="227292" y="2621821"/>
                  <a:pt x="247828" y="2657743"/>
                  <a:pt x="247828" y="2657743"/>
                </a:cubicBezTo>
                <a:cubicBezTo>
                  <a:pt x="244979" y="2669137"/>
                  <a:pt x="245797" y="2682154"/>
                  <a:pt x="239282" y="2691926"/>
                </a:cubicBezTo>
                <a:cubicBezTo>
                  <a:pt x="233585" y="2700472"/>
                  <a:pt x="221535" y="2702442"/>
                  <a:pt x="213645" y="2709017"/>
                </a:cubicBezTo>
                <a:cubicBezTo>
                  <a:pt x="188973" y="2729578"/>
                  <a:pt x="187721" y="2735086"/>
                  <a:pt x="170916" y="2760292"/>
                </a:cubicBezTo>
                <a:cubicBezTo>
                  <a:pt x="168067" y="2797324"/>
                  <a:pt x="166709" y="2834500"/>
                  <a:pt x="162370" y="2871387"/>
                </a:cubicBezTo>
                <a:cubicBezTo>
                  <a:pt x="156127" y="2924454"/>
                  <a:pt x="144319" y="2888128"/>
                  <a:pt x="162370" y="2948300"/>
                </a:cubicBezTo>
                <a:cubicBezTo>
                  <a:pt x="166778" y="2962993"/>
                  <a:pt x="174951" y="2976367"/>
                  <a:pt x="179462" y="2991029"/>
                </a:cubicBezTo>
                <a:cubicBezTo>
                  <a:pt x="186370" y="3013480"/>
                  <a:pt x="196554" y="3059395"/>
                  <a:pt x="196554" y="3059395"/>
                </a:cubicBezTo>
                <a:cubicBezTo>
                  <a:pt x="199402" y="3133459"/>
                  <a:pt x="205099" y="3207468"/>
                  <a:pt x="205099" y="3281586"/>
                </a:cubicBezTo>
                <a:cubicBezTo>
                  <a:pt x="205099" y="3301728"/>
                  <a:pt x="203438" y="3322476"/>
                  <a:pt x="196554" y="3341406"/>
                </a:cubicBezTo>
                <a:cubicBezTo>
                  <a:pt x="191687" y="3354792"/>
                  <a:pt x="179195" y="3363999"/>
                  <a:pt x="170916" y="3375589"/>
                </a:cubicBezTo>
                <a:cubicBezTo>
                  <a:pt x="164946" y="3383947"/>
                  <a:pt x="159522" y="3392681"/>
                  <a:pt x="153825" y="3401227"/>
                </a:cubicBezTo>
                <a:cubicBezTo>
                  <a:pt x="159522" y="3426864"/>
                  <a:pt x="162611" y="3453224"/>
                  <a:pt x="170916" y="3478139"/>
                </a:cubicBezTo>
                <a:cubicBezTo>
                  <a:pt x="174164" y="3487883"/>
                  <a:pt x="182564" y="3495066"/>
                  <a:pt x="188008" y="3503776"/>
                </a:cubicBezTo>
                <a:cubicBezTo>
                  <a:pt x="239556" y="3586253"/>
                  <a:pt x="191676" y="3513552"/>
                  <a:pt x="230737" y="3572143"/>
                </a:cubicBezTo>
                <a:cubicBezTo>
                  <a:pt x="239223" y="3606091"/>
                  <a:pt x="247499" y="3619886"/>
                  <a:pt x="230737" y="3657600"/>
                </a:cubicBezTo>
                <a:cubicBezTo>
                  <a:pt x="225828" y="3668644"/>
                  <a:pt x="213645" y="3674692"/>
                  <a:pt x="205099" y="3683238"/>
                </a:cubicBezTo>
                <a:cubicBezTo>
                  <a:pt x="202251" y="3694632"/>
                  <a:pt x="200268" y="3706279"/>
                  <a:pt x="196554" y="3717421"/>
                </a:cubicBezTo>
                <a:cubicBezTo>
                  <a:pt x="191703" y="3731974"/>
                  <a:pt x="180555" y="3744849"/>
                  <a:pt x="179462" y="3760150"/>
                </a:cubicBezTo>
                <a:cubicBezTo>
                  <a:pt x="177624" y="3785880"/>
                  <a:pt x="181752" y="3812037"/>
                  <a:pt x="188008" y="3837062"/>
                </a:cubicBezTo>
                <a:cubicBezTo>
                  <a:pt x="192625" y="3855530"/>
                  <a:pt x="231430" y="3887723"/>
                  <a:pt x="239282" y="3896883"/>
                </a:cubicBezTo>
                <a:cubicBezTo>
                  <a:pt x="245966" y="3904681"/>
                  <a:pt x="251278" y="3913603"/>
                  <a:pt x="256374" y="3922520"/>
                </a:cubicBezTo>
                <a:cubicBezTo>
                  <a:pt x="273272" y="3952090"/>
                  <a:pt x="272424" y="3953576"/>
                  <a:pt x="282011" y="3982341"/>
                </a:cubicBezTo>
                <a:cubicBezTo>
                  <a:pt x="279163" y="4010827"/>
                  <a:pt x="277514" y="4039459"/>
                  <a:pt x="273466" y="4067799"/>
                </a:cubicBezTo>
                <a:cubicBezTo>
                  <a:pt x="271805" y="4079426"/>
                  <a:pt x="265466" y="4090250"/>
                  <a:pt x="264920" y="4101982"/>
                </a:cubicBezTo>
                <a:cubicBezTo>
                  <a:pt x="247226" y="4482396"/>
                  <a:pt x="284263" y="4323715"/>
                  <a:pt x="247828" y="4469451"/>
                </a:cubicBezTo>
                <a:cubicBezTo>
                  <a:pt x="244063" y="4586167"/>
                  <a:pt x="250538" y="4685283"/>
                  <a:pt x="230737" y="4794191"/>
                </a:cubicBezTo>
                <a:cubicBezTo>
                  <a:pt x="228636" y="4805747"/>
                  <a:pt x="225040" y="4816980"/>
                  <a:pt x="222191" y="4828374"/>
                </a:cubicBezTo>
                <a:cubicBezTo>
                  <a:pt x="219342" y="4899589"/>
                  <a:pt x="213645" y="4970747"/>
                  <a:pt x="213645" y="5042019"/>
                </a:cubicBezTo>
                <a:cubicBezTo>
                  <a:pt x="213645" y="5079160"/>
                  <a:pt x="218303" y="5116178"/>
                  <a:pt x="222191" y="5153115"/>
                </a:cubicBezTo>
                <a:cubicBezTo>
                  <a:pt x="232142" y="5247647"/>
                  <a:pt x="230737" y="5169884"/>
                  <a:pt x="230737" y="523002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fik 9"/>
          <p:cNvPicPr>
            <a:picLocks noChangeAspect="1"/>
          </p:cNvPicPr>
          <p:nvPr/>
        </p:nvPicPr>
        <p:blipFill rotWithShape="1">
          <a:blip r:embed="rId5" cstate="email">
            <a:extLst>
              <a:ext uri="{28A0092B-C50C-407E-A947-70E740481C1C}">
                <a14:useLocalDpi xmlns:a14="http://schemas.microsoft.com/office/drawing/2010/main" val="0"/>
              </a:ext>
            </a:extLst>
          </a:blip>
          <a:srcRect l="67092" t="81952" r="11131"/>
          <a:stretch/>
        </p:blipFill>
        <p:spPr>
          <a:xfrm rot="5400000">
            <a:off x="7669031" y="4532346"/>
            <a:ext cx="846276" cy="1092466"/>
          </a:xfrm>
          <a:prstGeom prst="rect">
            <a:avLst/>
          </a:prstGeom>
        </p:spPr>
      </p:pic>
      <p:pic>
        <p:nvPicPr>
          <p:cNvPr id="11" name="Grafik 10"/>
          <p:cNvPicPr>
            <a:picLocks noChangeAspect="1"/>
          </p:cNvPicPr>
          <p:nvPr/>
        </p:nvPicPr>
        <p:blipFill rotWithShape="1">
          <a:blip r:embed="rId6" cstate="email">
            <a:extLst>
              <a:ext uri="{28A0092B-C50C-407E-A947-70E740481C1C}">
                <a14:useLocalDpi xmlns:a14="http://schemas.microsoft.com/office/drawing/2010/main" val="0"/>
              </a:ext>
            </a:extLst>
          </a:blip>
          <a:srcRect l="11462" t="4212" r="67867" b="67741"/>
          <a:stretch/>
        </p:blipFill>
        <p:spPr>
          <a:xfrm rot="5400000">
            <a:off x="11002076" y="2018140"/>
            <a:ext cx="820396" cy="1697770"/>
          </a:xfrm>
          <a:prstGeom prst="rect">
            <a:avLst/>
          </a:prstGeom>
        </p:spPr>
      </p:pic>
    </p:spTree>
    <p:extLst>
      <p:ext uri="{BB962C8B-B14F-4D97-AF65-F5344CB8AC3E}">
        <p14:creationId xmlns:p14="http://schemas.microsoft.com/office/powerpoint/2010/main" val="3183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a:xfrm>
            <a:off x="3788422" y="586853"/>
            <a:ext cx="7584000" cy="618584"/>
          </a:xfrm>
        </p:spPr>
        <p:txBody>
          <a:bodyPr/>
          <a:lstStyle/>
          <a:p>
            <a:r>
              <a:rPr lang="de-DE" dirty="0"/>
              <a:t>Problem </a:t>
            </a:r>
            <a:r>
              <a:rPr lang="de-DE" dirty="0" err="1"/>
              <a:t>solver‘s</a:t>
            </a:r>
            <a:r>
              <a:rPr lang="de-DE" dirty="0"/>
              <a:t> </a:t>
            </a:r>
            <a:r>
              <a:rPr lang="de-DE" dirty="0" err="1"/>
              <a:t>toolbox</a:t>
            </a:r>
            <a:r>
              <a:rPr lang="de-DE" dirty="0"/>
              <a:t>	-</a:t>
            </a:r>
            <a:r>
              <a:rPr lang="de-DE" dirty="0" err="1"/>
              <a:t>Brute</a:t>
            </a:r>
            <a:r>
              <a:rPr lang="de-DE" dirty="0"/>
              <a:t> Force Simulation</a:t>
            </a:r>
            <a:endParaRPr lang="en-US" dirty="0"/>
          </a:p>
        </p:txBody>
      </p:sp>
      <mc:AlternateContent xmlns:mc="http://schemas.openxmlformats.org/markup-compatibility/2006" xmlns:a14="http://schemas.microsoft.com/office/drawing/2010/main">
        <mc:Choice Requires="a14">
          <p:sp>
            <p:nvSpPr>
              <p:cNvPr id="35" name="Textfeld 34"/>
              <p:cNvSpPr txBox="1"/>
              <p:nvPr/>
            </p:nvSpPr>
            <p:spPr>
              <a:xfrm>
                <a:off x="758589" y="5663888"/>
                <a:ext cx="4633665" cy="630365"/>
              </a:xfrm>
              <a:prstGeom prst="rect">
                <a:avLst/>
              </a:prstGeom>
              <a:noFill/>
            </p:spPr>
            <p:txBody>
              <a:bodyPr wrap="square" rtlCol="0">
                <a:spAutoFit/>
              </a:bodyPr>
              <a:lstStyle/>
              <a:p>
                <a14:m>
                  <m:oMath xmlns:m="http://schemas.openxmlformats.org/officeDocument/2006/math">
                    <m:f>
                      <m:fPr>
                        <m:ctrlPr>
                          <a:rPr lang="en-US" sz="2400" i="1" smtClean="0">
                            <a:latin typeface="Cambria Math" panose="02040503050406030204" pitchFamily="18" charset="0"/>
                          </a:rPr>
                        </m:ctrlPr>
                      </m:fPr>
                      <m:num>
                        <m:sSub>
                          <m:sSubPr>
                            <m:ctrlPr>
                              <a:rPr lang="de-DE" sz="2400" b="0" i="1" smtClean="0">
                                <a:latin typeface="Cambria Math" panose="02040503050406030204" pitchFamily="18" charset="0"/>
                              </a:rPr>
                            </m:ctrlPr>
                          </m:sSubPr>
                          <m:e>
                            <m:r>
                              <a:rPr lang="de-DE" sz="2400" b="0" i="1" smtClean="0">
                                <a:latin typeface="Cambria Math"/>
                              </a:rPr>
                              <m:t>𝑛</m:t>
                            </m:r>
                          </m:e>
                          <m:sub>
                            <m:r>
                              <a:rPr lang="de-DE" sz="2400" b="0" i="1" smtClean="0">
                                <a:latin typeface="Cambria Math"/>
                              </a:rPr>
                              <m:t>4</m:t>
                            </m:r>
                          </m:sub>
                        </m:sSub>
                      </m:num>
                      <m:den>
                        <m:sSub>
                          <m:sSubPr>
                            <m:ctrlPr>
                              <a:rPr lang="en-US" sz="2400" i="1" smtClean="0">
                                <a:latin typeface="Cambria Math" panose="02040503050406030204" pitchFamily="18" charset="0"/>
                              </a:rPr>
                            </m:ctrlPr>
                          </m:sSubPr>
                          <m:e>
                            <m:r>
                              <a:rPr lang="de-DE" sz="2400" b="0" i="1" smtClean="0">
                                <a:latin typeface="Cambria Math"/>
                              </a:rPr>
                              <m:t>𝑛</m:t>
                            </m:r>
                          </m:e>
                          <m:sub>
                            <m:r>
                              <a:rPr lang="de-DE" sz="2400" b="0" i="1" smtClean="0">
                                <a:latin typeface="Cambria Math"/>
                              </a:rPr>
                              <m:t>1</m:t>
                            </m:r>
                          </m:sub>
                        </m:sSub>
                      </m:den>
                    </m:f>
                    <m:r>
                      <a:rPr lang="de-DE" sz="2400" b="0" i="1" smtClean="0">
                        <a:latin typeface="Cambria Math"/>
                      </a:rPr>
                      <m:t>:=0.02005  </m:t>
                    </m:r>
                    <m:r>
                      <a:rPr lang="de-DE" sz="2400" b="0" i="1" smtClean="0">
                        <a:latin typeface="Cambria Math"/>
                        <a:ea typeface="Cambria Math"/>
                      </a:rPr>
                      <m:t>⇒ </m:t>
                    </m:r>
                    <m:sSub>
                      <m:sSubPr>
                        <m:ctrlPr>
                          <a:rPr lang="de-DE" sz="2400" i="1">
                            <a:latin typeface="Cambria Math" panose="02040503050406030204" pitchFamily="18" charset="0"/>
                          </a:rPr>
                        </m:ctrlPr>
                      </m:sSubPr>
                      <m:e>
                        <m:r>
                          <a:rPr lang="de-DE" sz="2400" b="0" i="1" smtClean="0">
                            <a:latin typeface="Cambria Math"/>
                          </a:rPr>
                          <m:t>𝑟</m:t>
                        </m:r>
                      </m:e>
                      <m:sub>
                        <m:r>
                          <a:rPr lang="de-DE" sz="2400" b="0" i="1" smtClean="0">
                            <a:latin typeface="Cambria Math"/>
                          </a:rPr>
                          <m:t>1</m:t>
                        </m:r>
                      </m:sub>
                    </m:sSub>
                    <m:r>
                      <a:rPr lang="de-DE" sz="2400" b="0" i="0" smtClean="0">
                        <a:latin typeface="Cambria Math"/>
                      </a:rPr>
                      <m:t>,</m:t>
                    </m:r>
                  </m:oMath>
                </a14:m>
                <a:r>
                  <a:rPr lang="en-US" sz="2400" dirty="0"/>
                  <a:t> </a:t>
                </a:r>
                <a14:m>
                  <m:oMath xmlns:m="http://schemas.openxmlformats.org/officeDocument/2006/math">
                    <m:sSub>
                      <m:sSubPr>
                        <m:ctrlPr>
                          <a:rPr lang="de-DE" sz="2400" i="1">
                            <a:latin typeface="Cambria Math" panose="02040503050406030204" pitchFamily="18" charset="0"/>
                          </a:rPr>
                        </m:ctrlPr>
                      </m:sSubPr>
                      <m:e>
                        <m:r>
                          <a:rPr lang="de-DE" sz="2400" i="1">
                            <a:latin typeface="Cambria Math"/>
                          </a:rPr>
                          <m:t>𝑟</m:t>
                        </m:r>
                      </m:e>
                      <m:sub>
                        <m:r>
                          <a:rPr lang="de-DE" sz="2400" b="0" i="1" smtClean="0">
                            <a:latin typeface="Cambria Math"/>
                          </a:rPr>
                          <m:t>2</m:t>
                        </m:r>
                      </m:sub>
                    </m:sSub>
                  </m:oMath>
                </a14:m>
                <a:r>
                  <a:rPr lang="en-US" sz="2400" dirty="0"/>
                  <a:t>, </a:t>
                </a:r>
                <a14:m>
                  <m:oMath xmlns:m="http://schemas.openxmlformats.org/officeDocument/2006/math">
                    <m:sSub>
                      <m:sSubPr>
                        <m:ctrlPr>
                          <a:rPr lang="de-DE" sz="2400" i="1">
                            <a:latin typeface="Cambria Math" panose="02040503050406030204" pitchFamily="18" charset="0"/>
                          </a:rPr>
                        </m:ctrlPr>
                      </m:sSubPr>
                      <m:e>
                        <m:r>
                          <a:rPr lang="de-DE" sz="2400" i="1">
                            <a:latin typeface="Cambria Math"/>
                          </a:rPr>
                          <m:t>𝑟</m:t>
                        </m:r>
                      </m:e>
                      <m:sub>
                        <m:r>
                          <a:rPr lang="de-DE" sz="2400" b="0" i="1" smtClean="0">
                            <a:latin typeface="Cambria Math"/>
                          </a:rPr>
                          <m:t>3</m:t>
                        </m:r>
                      </m:sub>
                    </m:sSub>
                    <m:r>
                      <a:rPr lang="de-DE" sz="2400" b="0" i="0" smtClean="0">
                        <a:latin typeface="Cambria Math"/>
                      </a:rPr>
                      <m:t>,</m:t>
                    </m:r>
                  </m:oMath>
                </a14:m>
                <a:r>
                  <a:rPr lang="en-US" sz="2400" dirty="0"/>
                  <a:t> </a:t>
                </a:r>
                <a14:m>
                  <m:oMath xmlns:m="http://schemas.openxmlformats.org/officeDocument/2006/math">
                    <m:sSub>
                      <m:sSubPr>
                        <m:ctrlPr>
                          <a:rPr lang="de-DE" sz="2400" i="1">
                            <a:latin typeface="Cambria Math" panose="02040503050406030204" pitchFamily="18" charset="0"/>
                          </a:rPr>
                        </m:ctrlPr>
                      </m:sSubPr>
                      <m:e>
                        <m:r>
                          <a:rPr lang="de-DE" sz="2400" i="1">
                            <a:latin typeface="Cambria Math"/>
                          </a:rPr>
                          <m:t>𝑟</m:t>
                        </m:r>
                      </m:e>
                      <m:sub>
                        <m:r>
                          <a:rPr lang="de-DE" sz="2400" b="0" i="1" smtClean="0">
                            <a:latin typeface="Cambria Math"/>
                          </a:rPr>
                          <m:t>4 </m:t>
                        </m:r>
                      </m:sub>
                    </m:sSub>
                    <m:r>
                      <a:rPr lang="de-DE" sz="2400" b="0" i="1" smtClean="0">
                        <a:latin typeface="Cambria Math"/>
                      </a:rPr>
                      <m:t>?</m:t>
                    </m:r>
                  </m:oMath>
                </a14:m>
                <a:endParaRPr lang="en-US" sz="2400" dirty="0"/>
              </a:p>
            </p:txBody>
          </p:sp>
        </mc:Choice>
        <mc:Fallback xmlns="">
          <p:sp>
            <p:nvSpPr>
              <p:cNvPr id="35" name="Textfeld 34"/>
              <p:cNvSpPr txBox="1">
                <a:spLocks noRot="1" noChangeAspect="1" noMove="1" noResize="1" noEditPoints="1" noAdjustHandles="1" noChangeArrowheads="1" noChangeShapeType="1" noTextEdit="1"/>
              </p:cNvSpPr>
              <p:nvPr/>
            </p:nvSpPr>
            <p:spPr>
              <a:xfrm>
                <a:off x="758589" y="5663888"/>
                <a:ext cx="4633665" cy="630365"/>
              </a:xfrm>
              <a:prstGeom prst="rect">
                <a:avLst/>
              </a:prstGeom>
              <a:blipFill rotWithShape="1">
                <a:blip r:embed="rId3"/>
                <a:stretch>
                  <a:fillRect b="-1923"/>
                </a:stretch>
              </a:blipFill>
            </p:spPr>
            <p:txBody>
              <a:bodyPr/>
              <a:lstStyle/>
              <a:p>
                <a:r>
                  <a:rPr lang="en-US">
                    <a:noFill/>
                  </a:rPr>
                  <a:t> </a:t>
                </a:r>
              </a:p>
            </p:txBody>
          </p:sp>
        </mc:Fallback>
      </mc:AlternateContent>
      <p:sp>
        <p:nvSpPr>
          <p:cNvPr id="34" name="Textfeld 33"/>
          <p:cNvSpPr txBox="1"/>
          <p:nvPr/>
        </p:nvSpPr>
        <p:spPr>
          <a:xfrm>
            <a:off x="3243508" y="1353683"/>
            <a:ext cx="3456395" cy="1815882"/>
          </a:xfrm>
          <a:prstGeom prst="rect">
            <a:avLst/>
          </a:prstGeom>
          <a:noFill/>
        </p:spPr>
        <p:txBody>
          <a:bodyPr wrap="none" rtlCol="0">
            <a:spAutoFit/>
          </a:bodyPr>
          <a:lstStyle/>
          <a:p>
            <a:r>
              <a:rPr lang="en-US" sz="2800" dirty="0"/>
              <a:t>r1=5, 10, 15,…55</a:t>
            </a:r>
          </a:p>
          <a:p>
            <a:r>
              <a:rPr lang="en-US" sz="2800" dirty="0"/>
              <a:t>r2=100, 105, 110…150</a:t>
            </a:r>
          </a:p>
          <a:p>
            <a:r>
              <a:rPr lang="en-US" sz="2800" dirty="0"/>
              <a:t>r3=5, 10, 15,…55</a:t>
            </a:r>
          </a:p>
          <a:p>
            <a:r>
              <a:rPr lang="en-US" sz="2800" dirty="0"/>
              <a:t>r4=100, 105, 110…150</a:t>
            </a:r>
          </a:p>
        </p:txBody>
      </p:sp>
      <p:pic>
        <p:nvPicPr>
          <p:cNvPr id="6" name="Grafik 5"/>
          <p:cNvPicPr>
            <a:picLocks noChangeAspect="1"/>
          </p:cNvPicPr>
          <p:nvPr/>
        </p:nvPicPr>
        <p:blipFill rotWithShape="1">
          <a:blip r:embed="rId4" cstate="email">
            <a:extLst>
              <a:ext uri="{28A0092B-C50C-407E-A947-70E740481C1C}">
                <a14:useLocalDpi xmlns:a14="http://schemas.microsoft.com/office/drawing/2010/main" val="0"/>
              </a:ext>
            </a:extLst>
          </a:blip>
          <a:srcRect l="13593" t="8833" r="19712" b="7524"/>
          <a:stretch/>
        </p:blipFill>
        <p:spPr>
          <a:xfrm>
            <a:off x="6699903" y="1112777"/>
            <a:ext cx="5212936" cy="2299063"/>
          </a:xfrm>
          <a:prstGeom prst="rect">
            <a:avLst/>
          </a:prstGeom>
        </p:spPr>
      </p:pic>
      <p:pic>
        <p:nvPicPr>
          <p:cNvPr id="5" name="Grafik 4"/>
          <p:cNvPicPr>
            <a:picLocks noChangeAspect="1"/>
          </p:cNvPicPr>
          <p:nvPr/>
        </p:nvPicPr>
        <p:blipFill rotWithShape="1">
          <a:blip r:embed="rId5" cstate="email">
            <a:extLst>
              <a:ext uri="{28A0092B-C50C-407E-A947-70E740481C1C}">
                <a14:useLocalDpi xmlns:a14="http://schemas.microsoft.com/office/drawing/2010/main" val="0"/>
              </a:ext>
            </a:extLst>
          </a:blip>
          <a:srcRect l="12754" r="16824"/>
          <a:stretch/>
        </p:blipFill>
        <p:spPr>
          <a:xfrm>
            <a:off x="6324600" y="3425953"/>
            <a:ext cx="5588239" cy="2790638"/>
          </a:xfrm>
          <a:prstGeom prst="rect">
            <a:avLst/>
          </a:prstGeom>
        </p:spPr>
      </p:pic>
      <p:grpSp>
        <p:nvGrpSpPr>
          <p:cNvPr id="10" name="Gruppieren 9"/>
          <p:cNvGrpSpPr/>
          <p:nvPr/>
        </p:nvGrpSpPr>
        <p:grpSpPr>
          <a:xfrm>
            <a:off x="214849" y="1419367"/>
            <a:ext cx="2609388" cy="4116866"/>
            <a:chOff x="214849" y="1419367"/>
            <a:chExt cx="2609388" cy="4116866"/>
          </a:xfrm>
        </p:grpSpPr>
        <p:sp>
          <p:nvSpPr>
            <p:cNvPr id="7" name="Rechteck 6"/>
            <p:cNvSpPr/>
            <p:nvPr/>
          </p:nvSpPr>
          <p:spPr>
            <a:xfrm>
              <a:off x="996287" y="2162334"/>
              <a:ext cx="313898" cy="10721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p:cNvSpPr/>
            <p:nvPr/>
          </p:nvSpPr>
          <p:spPr>
            <a:xfrm>
              <a:off x="1569493" y="1419367"/>
              <a:ext cx="302525" cy="258655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p:cNvSpPr/>
            <p:nvPr/>
          </p:nvSpPr>
          <p:spPr>
            <a:xfrm flipV="1">
              <a:off x="1214651" y="4312694"/>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p:cNvSpPr/>
            <p:nvPr/>
          </p:nvSpPr>
          <p:spPr>
            <a:xfrm>
              <a:off x="1569493" y="4005925"/>
              <a:ext cx="302525" cy="71085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p:cNvSpPr/>
            <p:nvPr/>
          </p:nvSpPr>
          <p:spPr>
            <a:xfrm flipV="1">
              <a:off x="518616" y="2646111"/>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a:off x="1009935" y="3234519"/>
              <a:ext cx="300250" cy="2301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p:cNvSpPr/>
            <p:nvPr/>
          </p:nvSpPr>
          <p:spPr>
            <a:xfrm flipV="1">
              <a:off x="1872018" y="2657590"/>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ogen 20"/>
            <p:cNvSpPr/>
            <p:nvPr/>
          </p:nvSpPr>
          <p:spPr>
            <a:xfrm>
              <a:off x="381658" y="240449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feld 21"/>
            <p:cNvSpPr txBox="1"/>
            <p:nvPr/>
          </p:nvSpPr>
          <p:spPr>
            <a:xfrm>
              <a:off x="214849" y="1931500"/>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23" name="Bogen 22"/>
            <p:cNvSpPr/>
            <p:nvPr/>
          </p:nvSpPr>
          <p:spPr>
            <a:xfrm>
              <a:off x="256606"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p:cNvSpPr txBox="1"/>
            <p:nvPr/>
          </p:nvSpPr>
          <p:spPr>
            <a:xfrm>
              <a:off x="256606" y="4131686"/>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25" name="Textfeld 24"/>
            <p:cNvSpPr txBox="1"/>
            <p:nvPr/>
          </p:nvSpPr>
          <p:spPr>
            <a:xfrm>
              <a:off x="2252368" y="4081861"/>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26" name="Bogen 25"/>
            <p:cNvSpPr/>
            <p:nvPr/>
          </p:nvSpPr>
          <p:spPr>
            <a:xfrm>
              <a:off x="1612374"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feld 26"/>
            <p:cNvSpPr txBox="1"/>
            <p:nvPr/>
          </p:nvSpPr>
          <p:spPr>
            <a:xfrm>
              <a:off x="1932371" y="1962968"/>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28" name="Bogen 27"/>
            <p:cNvSpPr/>
            <p:nvPr/>
          </p:nvSpPr>
          <p:spPr>
            <a:xfrm>
              <a:off x="2127593" y="242533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102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3"/>
          </p:nvPr>
        </p:nvSpPr>
        <p:spPr/>
        <p:txBody>
          <a:bodyPr/>
          <a:lstStyle/>
          <a:p>
            <a:endParaRPr lang="en-US"/>
          </a:p>
        </p:txBody>
      </p:sp>
      <p:sp>
        <p:nvSpPr>
          <p:cNvPr id="7" name="Textplatzhalter 6"/>
          <p:cNvSpPr>
            <a:spLocks noGrp="1"/>
          </p:cNvSpPr>
          <p:nvPr>
            <p:ph type="body" sz="quarter" idx="14"/>
          </p:nvPr>
        </p:nvSpPr>
        <p:spPr/>
        <p:txBody>
          <a:bodyPr/>
          <a:lstStyle/>
          <a:p>
            <a:endParaRPr lang="en-US"/>
          </a:p>
        </p:txBody>
      </p:sp>
      <p:sp>
        <p:nvSpPr>
          <p:cNvPr id="4" name="Titel 3"/>
          <p:cNvSpPr>
            <a:spLocks noGrp="1"/>
          </p:cNvSpPr>
          <p:nvPr>
            <p:ph type="title"/>
          </p:nvPr>
        </p:nvSpPr>
        <p:spPr/>
        <p:txBody>
          <a:bodyPr/>
          <a:lstStyle/>
          <a:p>
            <a:r>
              <a:rPr lang="en-US" altLang="de-DE" b="1" dirty="0"/>
              <a:t>Problem solver‘s tool box</a:t>
            </a:r>
            <a:endParaRPr lang="en-US" dirty="0"/>
          </a:p>
        </p:txBody>
      </p:sp>
      <p:sp>
        <p:nvSpPr>
          <p:cNvPr id="5" name="Inhaltsplatzhalter 4"/>
          <p:cNvSpPr>
            <a:spLocks noGrp="1"/>
          </p:cNvSpPr>
          <p:nvPr>
            <p:ph idx="1"/>
          </p:nvPr>
        </p:nvSpPr>
        <p:spPr/>
        <p:txBody>
          <a:bodyPr/>
          <a:lstStyle/>
          <a:p>
            <a:pPr>
              <a:spcBef>
                <a:spcPct val="0"/>
              </a:spcBef>
            </a:pPr>
            <a:r>
              <a:rPr lang="en-US" altLang="de-DE" dirty="0"/>
              <a:t>Analogies</a:t>
            </a:r>
          </a:p>
          <a:p>
            <a:pPr>
              <a:spcBef>
                <a:spcPct val="0"/>
              </a:spcBef>
            </a:pPr>
            <a:r>
              <a:rPr lang="en-US" altLang="de-DE" dirty="0"/>
              <a:t>Bottom up vs. Top down</a:t>
            </a:r>
          </a:p>
          <a:p>
            <a:pPr>
              <a:spcBef>
                <a:spcPct val="0"/>
              </a:spcBef>
            </a:pPr>
            <a:r>
              <a:rPr lang="en-US" altLang="de-DE" dirty="0"/>
              <a:t>Brute Force Simulation</a:t>
            </a:r>
          </a:p>
          <a:p>
            <a:pPr>
              <a:spcBef>
                <a:spcPct val="0"/>
              </a:spcBef>
            </a:pPr>
            <a:r>
              <a:rPr lang="en-US" altLang="de-DE" dirty="0"/>
              <a:t>Definitions</a:t>
            </a:r>
          </a:p>
          <a:p>
            <a:pPr>
              <a:spcBef>
                <a:spcPct val="0"/>
              </a:spcBef>
            </a:pPr>
            <a:r>
              <a:rPr lang="en-US" altLang="de-DE" dirty="0"/>
              <a:t>Divide and conquer</a:t>
            </a:r>
          </a:p>
          <a:p>
            <a:pPr>
              <a:spcBef>
                <a:spcPct val="0"/>
              </a:spcBef>
            </a:pPr>
            <a:r>
              <a:rPr lang="en-US" altLang="de-DE" dirty="0"/>
              <a:t>Examples</a:t>
            </a:r>
          </a:p>
          <a:p>
            <a:pPr>
              <a:spcBef>
                <a:spcPct val="0"/>
              </a:spcBef>
            </a:pPr>
            <a:r>
              <a:rPr lang="en-US" altLang="de-DE" dirty="0"/>
              <a:t>Exchange of „given“ and „looked for“</a:t>
            </a:r>
          </a:p>
          <a:p>
            <a:pPr>
              <a:spcBef>
                <a:spcPct val="0"/>
              </a:spcBef>
            </a:pPr>
            <a:r>
              <a:rPr lang="en-US" altLang="de-DE" dirty="0"/>
              <a:t>Formula Symbols and Equations</a:t>
            </a:r>
          </a:p>
          <a:p>
            <a:pPr>
              <a:spcBef>
                <a:spcPct val="0"/>
              </a:spcBef>
            </a:pPr>
            <a:r>
              <a:rPr lang="en-US" altLang="de-DE" dirty="0"/>
              <a:t>Interim values</a:t>
            </a:r>
          </a:p>
          <a:p>
            <a:pPr>
              <a:spcBef>
                <a:spcPct val="0"/>
              </a:spcBef>
            </a:pPr>
            <a:r>
              <a:rPr lang="en-US" altLang="de-DE" dirty="0"/>
              <a:t>Invariants</a:t>
            </a:r>
          </a:p>
          <a:p>
            <a:pPr>
              <a:spcBef>
                <a:spcPct val="0"/>
              </a:spcBef>
            </a:pPr>
            <a:r>
              <a:rPr lang="en-US" altLang="de-DE" dirty="0"/>
              <a:t>Monte Carlo Simulation</a:t>
            </a:r>
          </a:p>
          <a:p>
            <a:pPr>
              <a:spcBef>
                <a:spcPct val="0"/>
              </a:spcBef>
            </a:pPr>
            <a:r>
              <a:rPr lang="en-US" altLang="de-DE" dirty="0"/>
              <a:t>Plausibility tests</a:t>
            </a:r>
          </a:p>
          <a:p>
            <a:pPr>
              <a:spcBef>
                <a:spcPct val="0"/>
              </a:spcBef>
            </a:pPr>
            <a:r>
              <a:rPr lang="en-US" altLang="de-DE" dirty="0"/>
              <a:t>Repetitions (-&gt;loops)</a:t>
            </a:r>
          </a:p>
          <a:p>
            <a:pPr>
              <a:spcBef>
                <a:spcPct val="0"/>
              </a:spcBef>
            </a:pPr>
            <a:r>
              <a:rPr lang="en-US" altLang="de-DE" dirty="0"/>
              <a:t>Search the world </a:t>
            </a:r>
          </a:p>
        </p:txBody>
      </p:sp>
      <p:sp>
        <p:nvSpPr>
          <p:cNvPr id="9" name="Rechteck 8"/>
          <p:cNvSpPr/>
          <p:nvPr/>
        </p:nvSpPr>
        <p:spPr>
          <a:xfrm>
            <a:off x="632797" y="2749344"/>
            <a:ext cx="5112568" cy="3339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p:cNvPicPr>
            <a:picLocks noChangeAspect="1"/>
          </p:cNvPicPr>
          <p:nvPr/>
        </p:nvPicPr>
        <p:blipFill rotWithShape="1">
          <a:blip r:embed="rId3" cstate="email">
            <a:extLst>
              <a:ext uri="{28A0092B-C50C-407E-A947-70E740481C1C}">
                <a14:useLocalDpi xmlns:a14="http://schemas.microsoft.com/office/drawing/2010/main" val="0"/>
              </a:ext>
            </a:extLst>
          </a:blip>
          <a:srcRect l="9291" r="16504"/>
          <a:stretch/>
        </p:blipFill>
        <p:spPr>
          <a:xfrm>
            <a:off x="6010275" y="1057275"/>
            <a:ext cx="6257589" cy="4743449"/>
          </a:xfrm>
          <a:prstGeom prst="rect">
            <a:avLst/>
          </a:prstGeom>
        </p:spPr>
      </p:pic>
    </p:spTree>
    <p:extLst>
      <p:ext uri="{BB962C8B-B14F-4D97-AF65-F5344CB8AC3E}">
        <p14:creationId xmlns:p14="http://schemas.microsoft.com/office/powerpoint/2010/main" val="228337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a:p>
        </p:txBody>
      </p:sp>
      <p:sp>
        <p:nvSpPr>
          <p:cNvPr id="3" name="Textplatzhalter 2"/>
          <p:cNvSpPr>
            <a:spLocks noGrp="1"/>
          </p:cNvSpPr>
          <p:nvPr>
            <p:ph type="body" sz="quarter" idx="14"/>
          </p:nvPr>
        </p:nvSpPr>
        <p:spPr/>
        <p:txBody>
          <a:bodyPr/>
          <a:lstStyle/>
          <a:p>
            <a:endParaRPr lang="en-US"/>
          </a:p>
        </p:txBody>
      </p:sp>
      <p:sp>
        <p:nvSpPr>
          <p:cNvPr id="4" name="Titel 3"/>
          <p:cNvSpPr>
            <a:spLocks noGrp="1"/>
          </p:cNvSpPr>
          <p:nvPr>
            <p:ph type="title"/>
          </p:nvPr>
        </p:nvSpPr>
        <p:spPr/>
        <p:txBody>
          <a:bodyPr/>
          <a:lstStyle/>
          <a:p>
            <a:r>
              <a:rPr lang="de-DE" dirty="0"/>
              <a:t>Problem </a:t>
            </a:r>
            <a:r>
              <a:rPr lang="de-DE" dirty="0" err="1"/>
              <a:t>solver‘s</a:t>
            </a:r>
            <a:r>
              <a:rPr lang="de-DE" dirty="0"/>
              <a:t> </a:t>
            </a:r>
            <a:r>
              <a:rPr lang="de-DE" dirty="0" err="1"/>
              <a:t>toolbox</a:t>
            </a:r>
            <a:r>
              <a:rPr lang="de-DE" dirty="0"/>
              <a:t>	-</a:t>
            </a:r>
            <a:r>
              <a:rPr lang="de-DE" dirty="0" err="1"/>
              <a:t>Brute</a:t>
            </a:r>
            <a:r>
              <a:rPr lang="de-DE" dirty="0"/>
              <a:t> Force Simulation</a:t>
            </a:r>
            <a:endParaRPr lang="en-US" dirty="0"/>
          </a:p>
        </p:txBody>
      </p:sp>
      <p:sp>
        <p:nvSpPr>
          <p:cNvPr id="6" name="Textfeld 5"/>
          <p:cNvSpPr txBox="1"/>
          <p:nvPr/>
        </p:nvSpPr>
        <p:spPr>
          <a:xfrm>
            <a:off x="4845465" y="2503441"/>
            <a:ext cx="6682812" cy="2308324"/>
          </a:xfrm>
          <a:prstGeom prst="rect">
            <a:avLst/>
          </a:prstGeom>
        </p:spPr>
        <p:txBody>
          <a:bodyPr vert="horz" wrap="square" lIns="91440" tIns="45720" rIns="91440" bIns="45720" rtlCol="0" anchor="ctr">
            <a:spAutoFit/>
          </a:bodyPr>
          <a:lstStyle/>
          <a:p>
            <a:pPr marL="285750" indent="-285750">
              <a:buFont typeface="Arial" panose="020B0604020202020204" pitchFamily="34" charset="0"/>
              <a:buChar char="•"/>
            </a:pPr>
            <a:r>
              <a:rPr lang="de-DE" sz="1800" dirty="0">
                <a:solidFill>
                  <a:schemeClr val="tx1"/>
                </a:solidFill>
                <a:latin typeface="Arial" panose="020B0604020202020204" pitchFamily="34" charset="0"/>
                <a:cs typeface="Arial" panose="020B0604020202020204" pitchFamily="34" charset="0"/>
              </a:rPr>
              <a:t>Mr</a:t>
            </a:r>
            <a:r>
              <a:rPr lang="de-DE" dirty="0">
                <a:latin typeface="Arial" panose="020B0604020202020204" pitchFamily="34" charset="0"/>
                <a:cs typeface="Arial" panose="020B0604020202020204" pitchFamily="34" charset="0"/>
              </a:rPr>
              <a:t>. Jones </a:t>
            </a:r>
            <a:r>
              <a:rPr lang="de-DE" dirty="0" err="1">
                <a:latin typeface="Arial" panose="020B0604020202020204" pitchFamily="34" charset="0"/>
                <a:cs typeface="Arial" panose="020B0604020202020204" pitchFamily="34" charset="0"/>
              </a:rPr>
              <a:t>should</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generate</a:t>
            </a:r>
            <a:r>
              <a:rPr lang="de-DE" dirty="0">
                <a:latin typeface="Arial" panose="020B0604020202020204" pitchFamily="34" charset="0"/>
                <a:cs typeface="Arial" panose="020B0604020202020204" pitchFamily="34" charset="0"/>
              </a:rPr>
              <a:t> all </a:t>
            </a:r>
            <a:r>
              <a:rPr lang="de-DE" dirty="0" err="1">
                <a:latin typeface="Arial" panose="020B0604020202020204" pitchFamily="34" charset="0"/>
                <a:cs typeface="Arial" panose="020B0604020202020204" pitchFamily="34" charset="0"/>
              </a:rPr>
              <a:t>possible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combinations</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of</a:t>
            </a:r>
            <a:r>
              <a:rPr lang="de-DE" dirty="0">
                <a:latin typeface="Arial" panose="020B0604020202020204" pitchFamily="34" charset="0"/>
                <a:cs typeface="Arial" panose="020B0604020202020204" pitchFamily="34" charset="0"/>
              </a:rPr>
              <a:t> r1,r2,r3,r4</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800" dirty="0">
                <a:solidFill>
                  <a:schemeClr val="tx1"/>
                </a:solidFill>
                <a:latin typeface="Arial" panose="020B0604020202020204" pitchFamily="34" charset="0"/>
                <a:cs typeface="Arial" panose="020B0604020202020204" pitchFamily="34" charset="0"/>
              </a:rPr>
              <a:t>Mr. Smith </a:t>
            </a:r>
            <a:r>
              <a:rPr lang="de-DE" sz="1800" dirty="0" err="1">
                <a:solidFill>
                  <a:schemeClr val="tx1"/>
                </a:solidFill>
                <a:latin typeface="Arial" panose="020B0604020202020204" pitchFamily="34" charset="0"/>
                <a:cs typeface="Arial" panose="020B0604020202020204" pitchFamily="34" charset="0"/>
              </a:rPr>
              <a:t>should</a:t>
            </a:r>
            <a:r>
              <a:rPr lang="de-DE" sz="1800" dirty="0">
                <a:solidFill>
                  <a:schemeClr val="tx1"/>
                </a:solidFill>
                <a:latin typeface="Arial" panose="020B0604020202020204" pitchFamily="34" charset="0"/>
                <a:cs typeface="Arial" panose="020B0604020202020204" pitchFamily="34" charset="0"/>
              </a:rPr>
              <a:t> find out  </a:t>
            </a:r>
            <a:r>
              <a:rPr lang="de-DE" sz="1800" dirty="0" err="1">
                <a:solidFill>
                  <a:schemeClr val="tx1"/>
                </a:solidFill>
                <a:latin typeface="Arial" panose="020B0604020202020204" pitchFamily="34" charset="0"/>
                <a:cs typeface="Arial" panose="020B0604020202020204" pitchFamily="34" charset="0"/>
              </a:rPr>
              <a:t>how</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to</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calculate</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the</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gear</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ratio</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as</a:t>
            </a:r>
            <a:r>
              <a:rPr lang="de-DE" sz="1800" dirty="0">
                <a:solidFill>
                  <a:schemeClr val="tx1"/>
                </a:solidFill>
                <a:latin typeface="Arial" panose="020B0604020202020204" pitchFamily="34" charset="0"/>
                <a:cs typeface="Arial" panose="020B0604020202020204" pitchFamily="34" charset="0"/>
              </a:rPr>
              <a:t> a </a:t>
            </a:r>
            <a:r>
              <a:rPr lang="de-DE" sz="1800" dirty="0" err="1">
                <a:solidFill>
                  <a:schemeClr val="tx1"/>
                </a:solidFill>
                <a:latin typeface="Arial" panose="020B0604020202020204" pitchFamily="34" charset="0"/>
                <a:cs typeface="Arial" panose="020B0604020202020204" pitchFamily="34" charset="0"/>
              </a:rPr>
              <a:t>function</a:t>
            </a:r>
            <a:r>
              <a:rPr lang="de-DE" sz="1800" dirty="0">
                <a:solidFill>
                  <a:schemeClr val="tx1"/>
                </a:solidFill>
                <a:latin typeface="Arial" panose="020B0604020202020204" pitchFamily="34" charset="0"/>
                <a:cs typeface="Arial" panose="020B0604020202020204" pitchFamily="34" charset="0"/>
              </a:rPr>
              <a:t> </a:t>
            </a:r>
            <a:r>
              <a:rPr lang="de-DE" sz="1800" dirty="0" err="1">
                <a:solidFill>
                  <a:schemeClr val="tx1"/>
                </a:solidFill>
                <a:latin typeface="Arial" panose="020B0604020202020204" pitchFamily="34" charset="0"/>
                <a:cs typeface="Arial" panose="020B0604020202020204" pitchFamily="34" charset="0"/>
              </a:rPr>
              <a:t>of</a:t>
            </a:r>
            <a:r>
              <a:rPr lang="de-DE" sz="1800" dirty="0">
                <a:solidFill>
                  <a:schemeClr val="tx1"/>
                </a:solidFill>
                <a:latin typeface="Arial" panose="020B0604020202020204" pitchFamily="34" charset="0"/>
                <a:cs typeface="Arial" panose="020B0604020202020204" pitchFamily="34" charset="0"/>
              </a:rPr>
              <a:t> r1,r2,r3,r4</a:t>
            </a:r>
          </a:p>
          <a:p>
            <a:pPr marL="285750" indent="-285750">
              <a:buFont typeface="Arial" panose="020B0604020202020204" pitchFamily="34" charset="0"/>
              <a:buChar char="•"/>
            </a:pPr>
            <a:endParaRPr lang="de-DE" sz="18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Mr. Miller will </a:t>
            </a:r>
            <a:r>
              <a:rPr lang="de-DE" dirty="0" err="1">
                <a:latin typeface="Arial" panose="020B0604020202020204" pitchFamily="34" charset="0"/>
                <a:cs typeface="Arial" panose="020B0604020202020204" pitchFamily="34" charset="0"/>
              </a:rPr>
              <a:t>memorize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the</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best</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combination</a:t>
            </a:r>
            <a:r>
              <a:rPr lang="de-DE" dirty="0">
                <a:latin typeface="Arial" panose="020B0604020202020204" pitchFamily="34" charset="0"/>
                <a:cs typeface="Arial" panose="020B0604020202020204" pitchFamily="34" charset="0"/>
              </a:rPr>
              <a:t> Mr. Jones </a:t>
            </a:r>
            <a:r>
              <a:rPr lang="de-DE" dirty="0" err="1">
                <a:latin typeface="Arial" panose="020B0604020202020204" pitchFamily="34" charset="0"/>
                <a:cs typeface="Arial" panose="020B0604020202020204" pitchFamily="34" charset="0"/>
              </a:rPr>
              <a:t>generated</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and</a:t>
            </a:r>
            <a:r>
              <a:rPr lang="de-DE" dirty="0">
                <a:latin typeface="Arial" panose="020B0604020202020204" pitchFamily="34" charset="0"/>
                <a:cs typeface="Arial" panose="020B0604020202020204" pitchFamily="34" charset="0"/>
              </a:rPr>
              <a:t> Mr. Smith </a:t>
            </a:r>
            <a:r>
              <a:rPr lang="de-DE" dirty="0" err="1">
                <a:latin typeface="Arial" panose="020B0604020202020204" pitchFamily="34" charset="0"/>
                <a:cs typeface="Arial" panose="020B0604020202020204" pitchFamily="34" charset="0"/>
              </a:rPr>
              <a:t>evaluated</a:t>
            </a:r>
            <a:r>
              <a:rPr lang="de-DE" dirty="0">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p:txBody>
      </p:sp>
      <p:sp>
        <p:nvSpPr>
          <p:cNvPr id="5" name="Rechteck 4"/>
          <p:cNvSpPr/>
          <p:nvPr/>
        </p:nvSpPr>
        <p:spPr>
          <a:xfrm>
            <a:off x="4819971" y="3307773"/>
            <a:ext cx="7372029" cy="164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p:cNvSpPr/>
          <p:nvPr/>
        </p:nvSpPr>
        <p:spPr>
          <a:xfrm>
            <a:off x="4500856" y="3915105"/>
            <a:ext cx="7372029" cy="164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p:cNvGrpSpPr/>
          <p:nvPr/>
        </p:nvGrpSpPr>
        <p:grpSpPr>
          <a:xfrm>
            <a:off x="518616" y="1419367"/>
            <a:ext cx="2609388" cy="4116866"/>
            <a:chOff x="214849" y="1419367"/>
            <a:chExt cx="2609388" cy="4116866"/>
          </a:xfrm>
        </p:grpSpPr>
        <p:sp>
          <p:nvSpPr>
            <p:cNvPr id="10" name="Rechteck 9"/>
            <p:cNvSpPr/>
            <p:nvPr/>
          </p:nvSpPr>
          <p:spPr>
            <a:xfrm>
              <a:off x="996287" y="2162334"/>
              <a:ext cx="313898" cy="10721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1569493" y="1419367"/>
              <a:ext cx="302525" cy="258655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flipV="1">
              <a:off x="1214651" y="4312694"/>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a:off x="1569493" y="4005925"/>
              <a:ext cx="302525" cy="71085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flipV="1">
              <a:off x="518616" y="2646111"/>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a:off x="1009935" y="3234519"/>
              <a:ext cx="300250" cy="2301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p:cNvSpPr/>
            <p:nvPr/>
          </p:nvSpPr>
          <p:spPr>
            <a:xfrm flipV="1">
              <a:off x="1872018" y="2657590"/>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ogen 16"/>
            <p:cNvSpPr/>
            <p:nvPr/>
          </p:nvSpPr>
          <p:spPr>
            <a:xfrm>
              <a:off x="381658" y="240449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feld 17"/>
            <p:cNvSpPr txBox="1"/>
            <p:nvPr/>
          </p:nvSpPr>
          <p:spPr>
            <a:xfrm>
              <a:off x="214849" y="1931500"/>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19" name="Bogen 18"/>
            <p:cNvSpPr/>
            <p:nvPr/>
          </p:nvSpPr>
          <p:spPr>
            <a:xfrm>
              <a:off x="256606"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feld 19"/>
            <p:cNvSpPr txBox="1"/>
            <p:nvPr/>
          </p:nvSpPr>
          <p:spPr>
            <a:xfrm>
              <a:off x="256606" y="4131686"/>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21" name="Textfeld 20"/>
            <p:cNvSpPr txBox="1"/>
            <p:nvPr/>
          </p:nvSpPr>
          <p:spPr>
            <a:xfrm>
              <a:off x="2252368" y="4081861"/>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22" name="Bogen 21"/>
            <p:cNvSpPr/>
            <p:nvPr/>
          </p:nvSpPr>
          <p:spPr>
            <a:xfrm>
              <a:off x="1612374"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feld 22"/>
            <p:cNvSpPr txBox="1"/>
            <p:nvPr/>
          </p:nvSpPr>
          <p:spPr>
            <a:xfrm>
              <a:off x="1932371" y="1962968"/>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24" name="Bogen 23"/>
            <p:cNvSpPr/>
            <p:nvPr/>
          </p:nvSpPr>
          <p:spPr>
            <a:xfrm>
              <a:off x="2127593" y="242533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0423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de-DE" dirty="0"/>
              <a:t>Jones </a:t>
            </a:r>
            <a:r>
              <a:rPr lang="en-US" dirty="0"/>
              <a:t>generates combinations</a:t>
            </a:r>
            <a:endParaRPr lang="en-US" dirty="0">
              <a:solidFill>
                <a:srgbClr val="FF0000"/>
              </a:solidFill>
            </a:endParaRPr>
          </a:p>
        </p:txBody>
      </p:sp>
      <p:pic>
        <p:nvPicPr>
          <p:cNvPr id="1026" name="Picture 2" descr="C:\Users\METZLER\AppData\Local\Temp\PMetzler_Zahnrad_Rohrsystem1.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2949" y="366116"/>
            <a:ext cx="11134725" cy="626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75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itel 3"/>
          <p:cNvSpPr>
            <a:spLocks noGrp="1"/>
          </p:cNvSpPr>
          <p:nvPr>
            <p:ph type="title"/>
          </p:nvPr>
        </p:nvSpPr>
        <p:spPr/>
        <p:txBody>
          <a:bodyPr/>
          <a:lstStyle/>
          <a:p>
            <a:r>
              <a:rPr lang="en-US" dirty="0"/>
              <a:t>Smith calculates the gear ratios</a:t>
            </a:r>
          </a:p>
        </p:txBody>
      </p:sp>
      <mc:AlternateContent xmlns:mc="http://schemas.openxmlformats.org/markup-compatibility/2006" xmlns:a14="http://schemas.microsoft.com/office/drawing/2010/main">
        <mc:Choice Requires="a14">
          <p:sp>
            <p:nvSpPr>
              <p:cNvPr id="7" name="Textfeld 6"/>
              <p:cNvSpPr txBox="1"/>
              <p:nvPr/>
            </p:nvSpPr>
            <p:spPr>
              <a:xfrm>
                <a:off x="5411209" y="3219890"/>
                <a:ext cx="6590291" cy="1115755"/>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f>
                        <m:fPr>
                          <m:ctrlPr>
                            <a:rPr lang="de-DE" i="1" smtClean="0">
                              <a:latin typeface="Cambria Math" panose="02040503050406030204" pitchFamily="18" charset="0"/>
                              <a:cs typeface="Arial" panose="020B0604020202020204" pitchFamily="34" charset="0"/>
                            </a:rPr>
                          </m:ctrlPr>
                        </m:fPr>
                        <m:num>
                          <m:r>
                            <a:rPr lang="de-DE" b="0" i="1" smtClean="0">
                              <a:latin typeface="Cambria Math"/>
                              <a:cs typeface="Arial" panose="020B0604020202020204" pitchFamily="34" charset="0"/>
                            </a:rPr>
                            <m:t>𝑛</m:t>
                          </m:r>
                          <m:r>
                            <a:rPr lang="de-DE" b="0" i="1" smtClean="0">
                              <a:latin typeface="Cambria Math"/>
                              <a:cs typeface="Arial" panose="020B0604020202020204" pitchFamily="34" charset="0"/>
                            </a:rPr>
                            <m:t>4</m:t>
                          </m:r>
                        </m:num>
                        <m:den>
                          <m:r>
                            <a:rPr lang="de-DE" b="0" i="1" smtClean="0">
                              <a:latin typeface="Cambria Math"/>
                              <a:cs typeface="Arial" panose="020B0604020202020204" pitchFamily="34" charset="0"/>
                            </a:rPr>
                            <m:t>𝑛</m:t>
                          </m:r>
                          <m:r>
                            <a:rPr lang="de-DE" b="0" i="1" smtClean="0">
                              <a:latin typeface="Cambria Math"/>
                              <a:cs typeface="Arial" panose="020B0604020202020204" pitchFamily="34" charset="0"/>
                            </a:rPr>
                            <m:t>1</m:t>
                          </m:r>
                        </m:den>
                      </m:f>
                      <m:r>
                        <a:rPr lang="de-DE" b="0" i="1" smtClean="0">
                          <a:latin typeface="Cambria Math"/>
                          <a:cs typeface="Arial" panose="020B0604020202020204" pitchFamily="34" charset="0"/>
                        </a:rPr>
                        <m:t>=</m:t>
                      </m:r>
                      <m:f>
                        <m:fPr>
                          <m:ctrlPr>
                            <a:rPr lang="de-DE" b="0" i="1" smtClean="0">
                              <a:latin typeface="Cambria Math" panose="02040503050406030204" pitchFamily="18" charset="0"/>
                              <a:cs typeface="Arial" panose="020B0604020202020204" pitchFamily="34" charset="0"/>
                            </a:rPr>
                          </m:ctrlPr>
                        </m:fPr>
                        <m:num>
                          <m:r>
                            <a:rPr lang="de-DE" b="0" i="1" smtClean="0">
                              <a:latin typeface="Cambria Math"/>
                              <a:ea typeface="Cambria Math"/>
                              <a:cs typeface="Arial" panose="020B0604020202020204" pitchFamily="34" charset="0"/>
                            </a:rPr>
                            <m:t>𝜔</m:t>
                          </m:r>
                          <m:r>
                            <a:rPr lang="de-DE" b="0" i="1" smtClean="0">
                              <a:latin typeface="Cambria Math"/>
                              <a:ea typeface="Cambria Math"/>
                              <a:cs typeface="Arial" panose="020B0604020202020204" pitchFamily="34" charset="0"/>
                            </a:rPr>
                            <m:t>4</m:t>
                          </m:r>
                        </m:num>
                        <m:den>
                          <m:r>
                            <a:rPr lang="de-DE" i="1">
                              <a:latin typeface="Cambria Math"/>
                              <a:ea typeface="Cambria Math"/>
                              <a:cs typeface="Arial" panose="020B0604020202020204" pitchFamily="34" charset="0"/>
                            </a:rPr>
                            <m:t>𝜔</m:t>
                          </m:r>
                          <m:r>
                            <a:rPr lang="de-DE" b="0" i="1" smtClean="0">
                              <a:latin typeface="Cambria Math"/>
                              <a:ea typeface="Cambria Math"/>
                              <a:cs typeface="Arial" panose="020B0604020202020204" pitchFamily="34" charset="0"/>
                            </a:rPr>
                            <m:t>1</m:t>
                          </m:r>
                        </m:den>
                      </m:f>
                      <m:r>
                        <a:rPr lang="de-DE" b="0" i="1" smtClean="0">
                          <a:latin typeface="Cambria Math"/>
                          <a:cs typeface="Arial" panose="020B0604020202020204" pitchFamily="34" charset="0"/>
                        </a:rPr>
                        <m:t>=</m:t>
                      </m:r>
                      <m:f>
                        <m:fPr>
                          <m:ctrlPr>
                            <a:rPr lang="de-DE" i="1">
                              <a:latin typeface="Cambria Math" panose="02040503050406030204" pitchFamily="18" charset="0"/>
                              <a:cs typeface="Arial" panose="020B0604020202020204" pitchFamily="34" charset="0"/>
                            </a:rPr>
                          </m:ctrlPr>
                        </m:fPr>
                        <m:num>
                          <m:r>
                            <a:rPr lang="de-DE" i="1">
                              <a:latin typeface="Cambria Math"/>
                              <a:ea typeface="Cambria Math"/>
                              <a:cs typeface="Arial" panose="020B0604020202020204" pitchFamily="34" charset="0"/>
                            </a:rPr>
                            <m:t>𝑣</m:t>
                          </m:r>
                          <m:r>
                            <a:rPr lang="de-DE" b="0" i="1" smtClean="0">
                              <a:latin typeface="Cambria Math"/>
                              <a:ea typeface="Cambria Math"/>
                              <a:cs typeface="Arial" panose="020B0604020202020204" pitchFamily="34" charset="0"/>
                            </a:rPr>
                            <m:t>4</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4</m:t>
                          </m:r>
                        </m:num>
                        <m:den>
                          <m:r>
                            <a:rPr lang="de-DE" i="1">
                              <a:latin typeface="Cambria Math"/>
                              <a:ea typeface="Cambria Math"/>
                              <a:cs typeface="Arial" panose="020B0604020202020204" pitchFamily="34" charset="0"/>
                            </a:rPr>
                            <m:t>𝑣</m:t>
                          </m:r>
                          <m:r>
                            <a:rPr lang="de-DE" i="1">
                              <a:latin typeface="Cambria Math"/>
                              <a:ea typeface="Cambria Math"/>
                              <a:cs typeface="Arial" panose="020B0604020202020204" pitchFamily="34" charset="0"/>
                            </a:rPr>
                            <m:t>1/</m:t>
                          </m:r>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1</m:t>
                          </m:r>
                        </m:den>
                      </m:f>
                      <m:r>
                        <a:rPr lang="de-DE" b="0" i="1" smtClean="0">
                          <a:latin typeface="Cambria Math"/>
                          <a:cs typeface="Arial" panose="020B0604020202020204" pitchFamily="34" charset="0"/>
                        </a:rPr>
                        <m:t>=</m:t>
                      </m:r>
                      <m:f>
                        <m:fPr>
                          <m:ctrlPr>
                            <a:rPr lang="de-DE" i="1">
                              <a:latin typeface="Cambria Math" panose="02040503050406030204" pitchFamily="18" charset="0"/>
                              <a:cs typeface="Arial" panose="020B0604020202020204" pitchFamily="34" charset="0"/>
                            </a:rPr>
                          </m:ctrlPr>
                        </m:fPr>
                        <m:num>
                          <m:r>
                            <a:rPr lang="de-DE" b="0" i="1" smtClean="0">
                              <a:latin typeface="Cambria Math"/>
                              <a:ea typeface="Cambria Math"/>
                              <a:cs typeface="Arial" panose="020B0604020202020204" pitchFamily="34" charset="0"/>
                            </a:rPr>
                            <m:t>𝑣</m:t>
                          </m:r>
                          <m:r>
                            <a:rPr lang="de-DE" b="0" i="1" smtClean="0">
                              <a:latin typeface="Cambria Math"/>
                              <a:ea typeface="Cambria Math"/>
                              <a:cs typeface="Arial" panose="020B0604020202020204" pitchFamily="34" charset="0"/>
                            </a:rPr>
                            <m:t>3/</m:t>
                          </m:r>
                          <m:r>
                            <a:rPr lang="de-DE" b="0" i="1" smtClean="0">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4</m:t>
                          </m:r>
                        </m:num>
                        <m:den>
                          <m:r>
                            <a:rPr lang="de-DE" b="0" i="1" smtClean="0">
                              <a:latin typeface="Cambria Math"/>
                              <a:ea typeface="Cambria Math"/>
                              <a:cs typeface="Arial" panose="020B0604020202020204" pitchFamily="34" charset="0"/>
                            </a:rPr>
                            <m:t>𝑣</m:t>
                          </m:r>
                          <m:r>
                            <a:rPr lang="de-DE" b="0" i="1" smtClean="0">
                              <a:latin typeface="Cambria Math"/>
                              <a:ea typeface="Cambria Math"/>
                              <a:cs typeface="Arial" panose="020B0604020202020204" pitchFamily="34" charset="0"/>
                            </a:rPr>
                            <m:t>1/</m:t>
                          </m:r>
                          <m:r>
                            <a:rPr lang="de-DE" b="0" i="1" smtClean="0">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1</m:t>
                          </m:r>
                        </m:den>
                      </m:f>
                      <m:r>
                        <a:rPr lang="de-DE" b="0" i="0" smtClean="0">
                          <a:latin typeface="Cambria Math"/>
                          <a:ea typeface="Cambria Math"/>
                          <a:cs typeface="Arial" panose="020B0604020202020204" pitchFamily="34" charset="0"/>
                        </a:rPr>
                        <m:t>=</m:t>
                      </m:r>
                      <m:f>
                        <m:fPr>
                          <m:ctrlPr>
                            <a:rPr lang="de-DE" i="1">
                              <a:latin typeface="Cambria Math" panose="02040503050406030204" pitchFamily="18" charset="0"/>
                              <a:cs typeface="Arial" panose="020B0604020202020204" pitchFamily="34" charset="0"/>
                            </a:rPr>
                          </m:ctrlPr>
                        </m:fPr>
                        <m:num>
                          <m:r>
                            <a:rPr lang="de-DE" b="0" i="1" smtClean="0">
                              <a:latin typeface="Cambria Math"/>
                              <a:cs typeface="Arial" panose="020B0604020202020204" pitchFamily="34" charset="0"/>
                            </a:rPr>
                            <m:t>(</m:t>
                          </m:r>
                          <m:r>
                            <a:rPr lang="de-DE" i="1">
                              <a:latin typeface="Cambria Math"/>
                              <a:ea typeface="Cambria Math"/>
                              <a:cs typeface="Arial" panose="020B0604020202020204" pitchFamily="34" charset="0"/>
                            </a:rPr>
                            <m:t>𝑣</m:t>
                          </m:r>
                          <m:r>
                            <a:rPr lang="de-DE" b="0" i="1" smtClean="0">
                              <a:latin typeface="Cambria Math"/>
                              <a:ea typeface="Cambria Math"/>
                              <a:cs typeface="Arial" panose="020B0604020202020204" pitchFamily="34" charset="0"/>
                            </a:rPr>
                            <m:t>2∙</m:t>
                          </m:r>
                          <m:f>
                            <m:fPr>
                              <m:ctrlPr>
                                <a:rPr lang="de-DE" b="0" i="1" smtClean="0">
                                  <a:latin typeface="Cambria Math" panose="02040503050406030204" pitchFamily="18" charset="0"/>
                                  <a:ea typeface="Cambria Math"/>
                                  <a:cs typeface="Arial" panose="020B0604020202020204" pitchFamily="34" charset="0"/>
                                </a:rPr>
                              </m:ctrlPr>
                            </m:fPr>
                            <m:num>
                              <m:r>
                                <a:rPr lang="de-DE" b="0" i="1" smtClean="0">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3</m:t>
                              </m:r>
                            </m:num>
                            <m:den>
                              <m:r>
                                <a:rPr lang="de-DE" b="0" i="1" smtClean="0">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2</m:t>
                              </m:r>
                            </m:den>
                          </m:f>
                          <m:r>
                            <a:rPr lang="de-DE" b="0" i="1" smtClean="0">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𝑟</m:t>
                          </m:r>
                          <m:r>
                            <a:rPr lang="de-DE" b="0" i="1" smtClean="0">
                              <a:latin typeface="Cambria Math"/>
                              <a:ea typeface="Cambria Math"/>
                              <a:cs typeface="Arial" panose="020B0604020202020204" pitchFamily="34" charset="0"/>
                            </a:rPr>
                            <m:t>4</m:t>
                          </m:r>
                        </m:num>
                        <m:den>
                          <m:r>
                            <a:rPr lang="de-DE" i="1">
                              <a:latin typeface="Cambria Math"/>
                              <a:ea typeface="Cambria Math"/>
                              <a:cs typeface="Arial" panose="020B0604020202020204" pitchFamily="34" charset="0"/>
                            </a:rPr>
                            <m:t>𝑣</m:t>
                          </m:r>
                          <m:r>
                            <a:rPr lang="de-DE" i="1">
                              <a:latin typeface="Cambria Math"/>
                              <a:ea typeface="Cambria Math"/>
                              <a:cs typeface="Arial" panose="020B0604020202020204" pitchFamily="34" charset="0"/>
                            </a:rPr>
                            <m:t>1/</m:t>
                          </m:r>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1</m:t>
                          </m:r>
                        </m:den>
                      </m:f>
                    </m:oMath>
                  </m:oMathPara>
                </a14:m>
                <a:endParaRPr lang="de-DE" i="1" dirty="0">
                  <a:latin typeface="Cambria Math"/>
                  <a:ea typeface="Cambria Math"/>
                  <a:cs typeface="Arial" panose="020B0604020202020204" pitchFamily="34" charset="0"/>
                </a:endParaRPr>
              </a:p>
              <a:p>
                <a:pPr algn="ctr"/>
                <a:endParaRPr lang="de-DE" i="1" dirty="0">
                  <a:latin typeface="Cambria Math"/>
                  <a:ea typeface="Cambria Math"/>
                  <a:cs typeface="Arial" panose="020B0604020202020204" pitchFamily="34" charset="0"/>
                </a:endParaRPr>
              </a:p>
            </p:txBody>
          </p:sp>
        </mc:Choice>
        <mc:Fallback xmlns="">
          <p:sp>
            <p:nvSpPr>
              <p:cNvPr id="7" name="Textfeld 6"/>
              <p:cNvSpPr txBox="1">
                <a:spLocks noRot="1" noChangeAspect="1" noMove="1" noResize="1" noEditPoints="1" noAdjustHandles="1" noChangeArrowheads="1" noChangeShapeType="1" noTextEdit="1"/>
              </p:cNvSpPr>
              <p:nvPr/>
            </p:nvSpPr>
            <p:spPr>
              <a:xfrm>
                <a:off x="5411209" y="3219890"/>
                <a:ext cx="6590291" cy="111575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6983843" y="1385997"/>
                <a:ext cx="2160157" cy="64633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de-DE" i="1">
                          <a:latin typeface="Cambria Math"/>
                          <a:cs typeface="Arial" panose="020B0604020202020204" pitchFamily="34" charset="0"/>
                        </a:rPr>
                        <m:t>𝑣</m:t>
                      </m:r>
                      <m:r>
                        <a:rPr lang="de-DE" i="1">
                          <a:latin typeface="Cambria Math"/>
                          <a:cs typeface="Arial" panose="020B0604020202020204" pitchFamily="34" charset="0"/>
                        </a:rPr>
                        <m:t>1=</m:t>
                      </m:r>
                      <m:r>
                        <a:rPr lang="de-DE" i="1">
                          <a:latin typeface="Cambria Math"/>
                          <a:cs typeface="Arial" panose="020B0604020202020204" pitchFamily="34" charset="0"/>
                        </a:rPr>
                        <m:t>𝑣</m:t>
                      </m:r>
                      <m:r>
                        <a:rPr lang="de-DE" i="1">
                          <a:latin typeface="Cambria Math"/>
                          <a:cs typeface="Arial" panose="020B0604020202020204" pitchFamily="34" charset="0"/>
                        </a:rPr>
                        <m:t>2</m:t>
                      </m:r>
                    </m:oMath>
                    <m:oMath xmlns:m="http://schemas.openxmlformats.org/officeDocument/2006/math">
                      <m:r>
                        <a:rPr lang="de-DE" i="1">
                          <a:latin typeface="Cambria Math"/>
                          <a:cs typeface="Arial" panose="020B0604020202020204" pitchFamily="34" charset="0"/>
                        </a:rPr>
                        <m:t>𝑣</m:t>
                      </m:r>
                      <m:r>
                        <a:rPr lang="de-DE" i="1">
                          <a:latin typeface="Cambria Math"/>
                          <a:cs typeface="Arial" panose="020B0604020202020204" pitchFamily="34" charset="0"/>
                        </a:rPr>
                        <m:t>3=</m:t>
                      </m:r>
                      <m:r>
                        <a:rPr lang="de-DE" i="1">
                          <a:latin typeface="Cambria Math"/>
                          <a:cs typeface="Arial" panose="020B0604020202020204" pitchFamily="34" charset="0"/>
                        </a:rPr>
                        <m:t>𝑣</m:t>
                      </m:r>
                      <m:r>
                        <a:rPr lang="de-DE" i="1">
                          <a:latin typeface="Cambria Math"/>
                          <a:cs typeface="Arial" panose="020B0604020202020204" pitchFamily="34" charset="0"/>
                        </a:rPr>
                        <m:t>4</m:t>
                      </m:r>
                    </m:oMath>
                  </m:oMathPara>
                </a14:m>
                <a:endParaRPr lang="de-DE" dirty="0">
                  <a:latin typeface="Arial" panose="020B0604020202020204" pitchFamily="34" charset="0"/>
                  <a:cs typeface="Arial" panose="020B0604020202020204" pitchFamily="34" charset="0"/>
                </a:endParaRPr>
              </a:p>
            </p:txBody>
          </p:sp>
        </mc:Choice>
        <mc:Fallback xmlns="">
          <p:sp>
            <p:nvSpPr>
              <p:cNvPr id="5" name="Rechteck 4"/>
              <p:cNvSpPr>
                <a:spLocks noRot="1" noChangeAspect="1" noMove="1" noResize="1" noEditPoints="1" noAdjustHandles="1" noChangeArrowheads="1" noChangeShapeType="1" noTextEdit="1"/>
              </p:cNvSpPr>
              <p:nvPr/>
            </p:nvSpPr>
            <p:spPr>
              <a:xfrm>
                <a:off x="6983843" y="1385997"/>
                <a:ext cx="2160157" cy="64633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7493893" y="2410321"/>
                <a:ext cx="1140056"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DE" i="1">
                          <a:latin typeface="Cambria Math"/>
                          <a:ea typeface="Cambria Math"/>
                          <a:cs typeface="Arial" panose="020B0604020202020204" pitchFamily="34" charset="0"/>
                        </a:rPr>
                        <m:t>𝜔</m:t>
                      </m:r>
                      <m:r>
                        <a:rPr lang="de-DE" i="1">
                          <a:latin typeface="Cambria Math"/>
                          <a:cs typeface="Arial" panose="020B0604020202020204" pitchFamily="34" charset="0"/>
                        </a:rPr>
                        <m:t>2=</m:t>
                      </m:r>
                      <m:r>
                        <a:rPr lang="de-DE" i="1">
                          <a:latin typeface="Cambria Math"/>
                          <a:ea typeface="Cambria Math"/>
                          <a:cs typeface="Arial" panose="020B0604020202020204" pitchFamily="34" charset="0"/>
                        </a:rPr>
                        <m:t>𝜔</m:t>
                      </m:r>
                      <m:r>
                        <a:rPr lang="de-DE" i="1">
                          <a:latin typeface="Cambria Math"/>
                          <a:cs typeface="Arial" panose="020B0604020202020204" pitchFamily="34" charset="0"/>
                        </a:rPr>
                        <m:t>3</m:t>
                      </m:r>
                    </m:oMath>
                  </m:oMathPara>
                </a14:m>
                <a:endParaRPr lang="de-DE" dirty="0">
                  <a:latin typeface="Arial" panose="020B0604020202020204" pitchFamily="34" charset="0"/>
                  <a:cs typeface="Arial" panose="020B0604020202020204" pitchFamily="34" charset="0"/>
                </a:endParaRPr>
              </a:p>
            </p:txBody>
          </p:sp>
        </mc:Choice>
        <mc:Fallback xmlns="">
          <p:sp>
            <p:nvSpPr>
              <p:cNvPr id="9" name="Rechteck 8"/>
              <p:cNvSpPr>
                <a:spLocks noRot="1" noChangeAspect="1" noMove="1" noResize="1" noEditPoints="1" noAdjustHandles="1" noChangeArrowheads="1" noChangeShapeType="1" noTextEdit="1"/>
              </p:cNvSpPr>
              <p:nvPr/>
            </p:nvSpPr>
            <p:spPr>
              <a:xfrm>
                <a:off x="7493893" y="2410321"/>
                <a:ext cx="1140056"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7708992" y="4732359"/>
                <a:ext cx="189058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a:cs typeface="Arial" panose="020B0604020202020204" pitchFamily="34" charset="0"/>
                        </a:rPr>
                        <m:t>𝑅</m:t>
                      </m:r>
                      <m:r>
                        <a:rPr lang="de-DE" b="0" i="1" smtClean="0">
                          <a:latin typeface="Cambria Math"/>
                          <a:cs typeface="Arial" panose="020B0604020202020204" pitchFamily="34" charset="0"/>
                        </a:rPr>
                        <m:t>=</m:t>
                      </m:r>
                      <m:f>
                        <m:fPr>
                          <m:ctrlPr>
                            <a:rPr lang="de-DE" i="1">
                              <a:latin typeface="Cambria Math" panose="02040503050406030204" pitchFamily="18" charset="0"/>
                              <a:cs typeface="Arial" panose="020B0604020202020204" pitchFamily="34" charset="0"/>
                            </a:rPr>
                          </m:ctrlPr>
                        </m:fPr>
                        <m:num>
                          <m:r>
                            <a:rPr lang="de-DE" i="1">
                              <a:latin typeface="Cambria Math"/>
                              <a:cs typeface="Arial" panose="020B0604020202020204" pitchFamily="34" charset="0"/>
                            </a:rPr>
                            <m:t>𝑛</m:t>
                          </m:r>
                          <m:r>
                            <a:rPr lang="de-DE" i="1">
                              <a:latin typeface="Cambria Math"/>
                              <a:cs typeface="Arial" panose="020B0604020202020204" pitchFamily="34" charset="0"/>
                            </a:rPr>
                            <m:t>4</m:t>
                          </m:r>
                        </m:num>
                        <m:den>
                          <m:r>
                            <a:rPr lang="de-DE" i="1">
                              <a:latin typeface="Cambria Math"/>
                              <a:cs typeface="Arial" panose="020B0604020202020204" pitchFamily="34" charset="0"/>
                            </a:rPr>
                            <m:t>𝑛</m:t>
                          </m:r>
                          <m:r>
                            <a:rPr lang="de-DE" i="1">
                              <a:latin typeface="Cambria Math"/>
                              <a:cs typeface="Arial" panose="020B0604020202020204" pitchFamily="34" charset="0"/>
                            </a:rPr>
                            <m:t>1</m:t>
                          </m:r>
                        </m:den>
                      </m:f>
                      <m:r>
                        <a:rPr lang="de-DE" i="1">
                          <a:latin typeface="Cambria Math"/>
                          <a:ea typeface="Cambria Math"/>
                          <a:cs typeface="Arial" panose="020B0604020202020204" pitchFamily="34" charset="0"/>
                        </a:rPr>
                        <m:t>=</m:t>
                      </m:r>
                      <m:f>
                        <m:fPr>
                          <m:ctrlPr>
                            <a:rPr lang="de-DE" i="1">
                              <a:latin typeface="Cambria Math" panose="02040503050406030204" pitchFamily="18" charset="0"/>
                              <a:ea typeface="Cambria Math"/>
                              <a:cs typeface="Arial" panose="020B0604020202020204" pitchFamily="34" charset="0"/>
                            </a:rPr>
                          </m:ctrlPr>
                        </m:fPr>
                        <m:num>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1∙</m:t>
                          </m:r>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3</m:t>
                          </m:r>
                        </m:num>
                        <m:den>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2∙</m:t>
                          </m:r>
                          <m:r>
                            <a:rPr lang="de-DE" i="1">
                              <a:latin typeface="Cambria Math"/>
                              <a:ea typeface="Cambria Math"/>
                              <a:cs typeface="Arial" panose="020B0604020202020204" pitchFamily="34" charset="0"/>
                            </a:rPr>
                            <m:t>𝑟</m:t>
                          </m:r>
                          <m:r>
                            <a:rPr lang="de-DE" i="1">
                              <a:latin typeface="Cambria Math"/>
                              <a:ea typeface="Cambria Math"/>
                              <a:cs typeface="Arial" panose="020B0604020202020204" pitchFamily="34" charset="0"/>
                            </a:rPr>
                            <m:t>4</m:t>
                          </m:r>
                        </m:den>
                      </m:f>
                    </m:oMath>
                  </m:oMathPara>
                </a14:m>
                <a:endParaRPr lang="en-US" dirty="0"/>
              </a:p>
            </p:txBody>
          </p:sp>
        </mc:Choice>
        <mc:Fallback xmlns="">
          <p:sp>
            <p:nvSpPr>
              <p:cNvPr id="8" name="Rechteck 7"/>
              <p:cNvSpPr>
                <a:spLocks noRot="1" noChangeAspect="1" noMove="1" noResize="1" noEditPoints="1" noAdjustHandles="1" noChangeArrowheads="1" noChangeShapeType="1" noTextEdit="1"/>
              </p:cNvSpPr>
              <p:nvPr/>
            </p:nvSpPr>
            <p:spPr>
              <a:xfrm>
                <a:off x="7708992" y="4732359"/>
                <a:ext cx="1890582" cy="612732"/>
              </a:xfrm>
              <a:prstGeom prst="rect">
                <a:avLst/>
              </a:prstGeom>
              <a:blipFill rotWithShape="1">
                <a:blip r:embed="rId7"/>
                <a:stretch>
                  <a:fillRect/>
                </a:stretch>
              </a:blipFill>
            </p:spPr>
            <p:txBody>
              <a:bodyPr/>
              <a:lstStyle/>
              <a:p>
                <a:r>
                  <a:rPr lang="en-US">
                    <a:noFill/>
                  </a:rPr>
                  <a:t> </a:t>
                </a:r>
              </a:p>
            </p:txBody>
          </p:sp>
        </mc:Fallback>
      </mc:AlternateContent>
      <p:grpSp>
        <p:nvGrpSpPr>
          <p:cNvPr id="10" name="Gruppieren 9"/>
          <p:cNvGrpSpPr/>
          <p:nvPr/>
        </p:nvGrpSpPr>
        <p:grpSpPr>
          <a:xfrm>
            <a:off x="214849" y="1419367"/>
            <a:ext cx="2609388" cy="4116866"/>
            <a:chOff x="214849" y="1419367"/>
            <a:chExt cx="2609388" cy="4116866"/>
          </a:xfrm>
        </p:grpSpPr>
        <p:sp>
          <p:nvSpPr>
            <p:cNvPr id="11" name="Rechteck 10"/>
            <p:cNvSpPr/>
            <p:nvPr/>
          </p:nvSpPr>
          <p:spPr>
            <a:xfrm>
              <a:off x="996287" y="2162334"/>
              <a:ext cx="313898" cy="107218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1569493" y="1419367"/>
              <a:ext cx="302525" cy="258655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flipV="1">
              <a:off x="1214651" y="4312694"/>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1569493" y="4005925"/>
              <a:ext cx="302525" cy="71085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flipV="1">
              <a:off x="518616" y="2646111"/>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p:cNvSpPr/>
            <p:nvPr/>
          </p:nvSpPr>
          <p:spPr>
            <a:xfrm>
              <a:off x="1009935" y="3234519"/>
              <a:ext cx="300250" cy="2301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p:cNvSpPr/>
            <p:nvPr/>
          </p:nvSpPr>
          <p:spPr>
            <a:xfrm flipV="1">
              <a:off x="1872018" y="2657590"/>
              <a:ext cx="479947" cy="1409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ogen 17"/>
            <p:cNvSpPr/>
            <p:nvPr/>
          </p:nvSpPr>
          <p:spPr>
            <a:xfrm>
              <a:off x="381658" y="2404498"/>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feld 18"/>
            <p:cNvSpPr txBox="1"/>
            <p:nvPr/>
          </p:nvSpPr>
          <p:spPr>
            <a:xfrm>
              <a:off x="214849" y="1931500"/>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n1</a:t>
              </a:r>
              <a:endParaRPr lang="en-US" sz="2400" b="1" dirty="0">
                <a:solidFill>
                  <a:schemeClr val="tx1"/>
                </a:solidFill>
                <a:latin typeface="Arial" panose="020B0604020202020204" pitchFamily="34" charset="0"/>
                <a:cs typeface="Arial" panose="020B0604020202020204" pitchFamily="34" charset="0"/>
              </a:endParaRPr>
            </a:p>
          </p:txBody>
        </p:sp>
        <p:sp>
          <p:nvSpPr>
            <p:cNvPr id="20" name="Bogen 19"/>
            <p:cNvSpPr/>
            <p:nvPr/>
          </p:nvSpPr>
          <p:spPr>
            <a:xfrm>
              <a:off x="256606"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feld 20"/>
            <p:cNvSpPr txBox="1"/>
            <p:nvPr/>
          </p:nvSpPr>
          <p:spPr>
            <a:xfrm>
              <a:off x="256606" y="4131686"/>
              <a:ext cx="543740" cy="461665"/>
            </a:xfrm>
            <a:prstGeom prst="rect">
              <a:avLst/>
            </a:prstGeom>
            <a:noFill/>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n2</a:t>
              </a:r>
              <a:endParaRPr lang="en-US" sz="2400" b="1" dirty="0">
                <a:solidFill>
                  <a:schemeClr val="tx1"/>
                </a:solidFill>
                <a:latin typeface="Arial" panose="020B0604020202020204" pitchFamily="34" charset="0"/>
                <a:cs typeface="Arial" panose="020B0604020202020204" pitchFamily="34" charset="0"/>
              </a:endParaRPr>
            </a:p>
          </p:txBody>
        </p:sp>
        <p:sp>
          <p:nvSpPr>
            <p:cNvPr id="22" name="Textfeld 21"/>
            <p:cNvSpPr txBox="1"/>
            <p:nvPr/>
          </p:nvSpPr>
          <p:spPr>
            <a:xfrm>
              <a:off x="2252368" y="4081861"/>
              <a:ext cx="571869" cy="461665"/>
            </a:xfrm>
            <a:prstGeom prst="rect">
              <a:avLst/>
            </a:prstGeom>
            <a:noFill/>
          </p:spPr>
          <p:txBody>
            <a:bodyPr vert="horz" wrap="squar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n3</a:t>
              </a:r>
              <a:endParaRPr lang="en-US" sz="2400" b="1" dirty="0">
                <a:solidFill>
                  <a:schemeClr val="tx1"/>
                </a:solidFill>
                <a:latin typeface="Arial" panose="020B0604020202020204" pitchFamily="34" charset="0"/>
                <a:cs typeface="Arial" panose="020B0604020202020204" pitchFamily="34" charset="0"/>
              </a:endParaRPr>
            </a:p>
          </p:txBody>
        </p:sp>
        <p:sp>
          <p:nvSpPr>
            <p:cNvPr id="23" name="Bogen 22"/>
            <p:cNvSpPr/>
            <p:nvPr/>
          </p:nvSpPr>
          <p:spPr>
            <a:xfrm>
              <a:off x="1612374" y="3915105"/>
              <a:ext cx="639994" cy="894829"/>
            </a:xfrm>
            <a:prstGeom prst="arc">
              <a:avLst>
                <a:gd name="adj1" fmla="val 16787369"/>
                <a:gd name="adj2" fmla="val 5249406"/>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p:cNvSpPr txBox="1"/>
            <p:nvPr/>
          </p:nvSpPr>
          <p:spPr>
            <a:xfrm>
              <a:off x="1932371" y="1962968"/>
              <a:ext cx="543740" cy="461665"/>
            </a:xfrm>
            <a:prstGeom prst="rect">
              <a:avLst/>
            </a:prstGeom>
          </p:spPr>
          <p:txBody>
            <a:bodyPr vert="horz" wrap="none" lIns="91440" tIns="45720" rIns="91440" bIns="45720" rtlCol="0" anchor="ctr">
              <a:spAutoFit/>
            </a:bodyPr>
            <a:lstStyle/>
            <a:p>
              <a:pPr algn="ctr"/>
              <a:r>
                <a:rPr lang="de-DE" sz="2400" b="1" dirty="0">
                  <a:solidFill>
                    <a:schemeClr val="tx1"/>
                  </a:solidFill>
                  <a:latin typeface="Arial" panose="020B0604020202020204" pitchFamily="34" charset="0"/>
                  <a:cs typeface="Arial" panose="020B0604020202020204" pitchFamily="34" charset="0"/>
                </a:rPr>
                <a:t>n4</a:t>
              </a:r>
              <a:endParaRPr lang="en-US" sz="2400" b="1" dirty="0">
                <a:solidFill>
                  <a:schemeClr val="tx1"/>
                </a:solidFill>
                <a:latin typeface="Arial" panose="020B0604020202020204" pitchFamily="34" charset="0"/>
                <a:cs typeface="Arial" panose="020B0604020202020204" pitchFamily="34" charset="0"/>
              </a:endParaRPr>
            </a:p>
          </p:txBody>
        </p:sp>
        <p:sp>
          <p:nvSpPr>
            <p:cNvPr id="25" name="Bogen 24"/>
            <p:cNvSpPr/>
            <p:nvPr/>
          </p:nvSpPr>
          <p:spPr>
            <a:xfrm>
              <a:off x="2127593" y="2425332"/>
              <a:ext cx="536510" cy="765067"/>
            </a:xfrm>
            <a:prstGeom prst="arc">
              <a:avLst>
                <a:gd name="adj1" fmla="val 7098480"/>
                <a:gd name="adj2" fmla="val 16914407"/>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6" name="Rechteck 25"/>
              <p:cNvSpPr/>
              <p:nvPr/>
            </p:nvSpPr>
            <p:spPr>
              <a:xfrm>
                <a:off x="7761063" y="5547966"/>
                <a:ext cx="13295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a:cs typeface="Arial" panose="020B0604020202020204" pitchFamily="34" charset="0"/>
                        </a:rPr>
                        <m:t>𝑅𝐷</m:t>
                      </m:r>
                      <m:r>
                        <a:rPr lang="de-DE" b="0" i="1" smtClean="0">
                          <a:latin typeface="Cambria Math"/>
                          <a:cs typeface="Arial" panose="020B0604020202020204" pitchFamily="34" charset="0"/>
                        </a:rPr>
                        <m:t>≔0.02</m:t>
                      </m:r>
                    </m:oMath>
                  </m:oMathPara>
                </a14:m>
                <a:endParaRPr lang="en-US" dirty="0"/>
              </a:p>
            </p:txBody>
          </p:sp>
        </mc:Choice>
        <mc:Fallback xmlns="">
          <p:sp>
            <p:nvSpPr>
              <p:cNvPr id="26" name="Rechteck 25"/>
              <p:cNvSpPr>
                <a:spLocks noRot="1" noChangeAspect="1" noMove="1" noResize="1" noEditPoints="1" noAdjustHandles="1" noChangeArrowheads="1" noChangeShapeType="1" noTextEdit="1"/>
              </p:cNvSpPr>
              <p:nvPr/>
            </p:nvSpPr>
            <p:spPr>
              <a:xfrm>
                <a:off x="7761063" y="5547966"/>
                <a:ext cx="1329531" cy="369332"/>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491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P spid="8" grpId="0"/>
      <p:bldP spid="26" grpId="0"/>
    </p:bldLst>
  </p:timing>
</p:sld>
</file>

<file path=ppt/theme/theme1.xml><?xml version="1.0" encoding="utf-8"?>
<a:theme xmlns:a="http://schemas.openxmlformats.org/drawingml/2006/main" name="PatrickMSUM_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lstStyle>
        <a:defPPr algn="ctr">
          <a:defRPr sz="1800" dirty="0" smtClean="0">
            <a:solidFill>
              <a:schemeClr val="tx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äsentation1" id="{9FC0B804-F100-4E02-81FA-092EC0C68A77}" vid="{F15E7855-8DB5-43EC-9806-C585B0296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PatrickMSUM_V3</Template>
  <TotalTime>0</TotalTime>
  <Words>3593</Words>
  <Application>Microsoft Office PowerPoint</Application>
  <PresentationFormat>Breitbild</PresentationFormat>
  <Paragraphs>402</Paragraphs>
  <Slides>30</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Cambria Math</vt:lpstr>
      <vt:lpstr>Courier New</vt:lpstr>
      <vt:lpstr>Segoe UI</vt:lpstr>
      <vt:lpstr>PatrickMSUM_V3</vt:lpstr>
      <vt:lpstr>Problem solver‘s tool box</vt:lpstr>
      <vt:lpstr>PowerPoint-Präsentation</vt:lpstr>
      <vt:lpstr>PowerPoint-Präsentation</vt:lpstr>
      <vt:lpstr>PowerPoint-Präsentation</vt:lpstr>
      <vt:lpstr>Problem solver‘s toolbox -Brute Force Simulation</vt:lpstr>
      <vt:lpstr>Problem solver‘s tool box</vt:lpstr>
      <vt:lpstr>Problem solver‘s toolbox -Brute Force Simulation</vt:lpstr>
      <vt:lpstr>Jones generates combinations</vt:lpstr>
      <vt:lpstr>Smith calculates the gear ratios</vt:lpstr>
      <vt:lpstr>PowerPoint-Präsentation</vt:lpstr>
      <vt:lpstr>PowerPoint-Präsentation</vt:lpstr>
      <vt:lpstr>PowerPoint-Präsentation</vt:lpstr>
      <vt:lpstr>PowerPoint-Präsentation</vt:lpstr>
      <vt:lpstr>PowerPoint-Präsentation</vt:lpstr>
      <vt:lpstr>PowerPoint-Präsentation</vt:lpstr>
      <vt:lpstr>Controller cuts on boxes</vt:lpstr>
      <vt:lpstr>PowerPoint-Präsentation</vt:lpstr>
      <vt:lpstr>Shafts of Gear1 and Gear4 in a line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solve formal problems</dc:title>
  <dc:creator>METZLER</dc:creator>
  <cp:lastModifiedBy>PM</cp:lastModifiedBy>
  <cp:revision>145</cp:revision>
  <cp:lastPrinted>2014-05-22T17:17:41Z</cp:lastPrinted>
  <dcterms:created xsi:type="dcterms:W3CDTF">2014-02-13T12:33:26Z</dcterms:created>
  <dcterms:modified xsi:type="dcterms:W3CDTF">2023-12-20T13:53:03Z</dcterms:modified>
</cp:coreProperties>
</file>