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29"/>
  </p:notesMasterIdLst>
  <p:handoutMasterIdLst>
    <p:handoutMasterId r:id="rId30"/>
  </p:handoutMasterIdLst>
  <p:sldIdLst>
    <p:sldId id="337" r:id="rId2"/>
    <p:sldId id="299" r:id="rId3"/>
    <p:sldId id="313" r:id="rId4"/>
    <p:sldId id="261" r:id="rId5"/>
    <p:sldId id="314" r:id="rId6"/>
    <p:sldId id="315" r:id="rId7"/>
    <p:sldId id="316" r:id="rId8"/>
    <p:sldId id="317" r:id="rId9"/>
    <p:sldId id="318" r:id="rId10"/>
    <p:sldId id="321" r:id="rId11"/>
    <p:sldId id="319" r:id="rId12"/>
    <p:sldId id="320" r:id="rId13"/>
    <p:sldId id="322" r:id="rId14"/>
    <p:sldId id="323" r:id="rId15"/>
    <p:sldId id="327" r:id="rId16"/>
    <p:sldId id="329" r:id="rId17"/>
    <p:sldId id="330" r:id="rId18"/>
    <p:sldId id="328" r:id="rId19"/>
    <p:sldId id="325" r:id="rId20"/>
    <p:sldId id="324" r:id="rId21"/>
    <p:sldId id="326" r:id="rId22"/>
    <p:sldId id="332" r:id="rId23"/>
    <p:sldId id="331" r:id="rId24"/>
    <p:sldId id="334" r:id="rId25"/>
    <p:sldId id="333" r:id="rId26"/>
    <p:sldId id="335" r:id="rId27"/>
    <p:sldId id="336" r:id="rId28"/>
  </p:sldIdLst>
  <p:sldSz cx="12192000" cy="6858000"/>
  <p:notesSz cx="6858000" cy="9945688"/>
  <p:defaultTextStyle>
    <a:defPPr>
      <a:defRPr lang="de-DE"/>
    </a:defPPr>
    <a:lvl1pPr algn="l" rtl="0" eaLnBrk="0" fontAlgn="base" hangingPunct="0">
      <a:spcBef>
        <a:spcPct val="0"/>
      </a:spcBef>
      <a:spcAft>
        <a:spcPct val="0"/>
      </a:spcAft>
      <a:defRPr kern="1200">
        <a:solidFill>
          <a:schemeClr val="tx1"/>
        </a:solidFill>
        <a:latin typeface="Calibri"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Calibri"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Calibri"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Calibri"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Calibri" charset="0"/>
        <a:ea typeface="ＭＳ Ｐゴシック" charset="0"/>
        <a:cs typeface="+mn-cs"/>
      </a:defRPr>
    </a:lvl5pPr>
    <a:lvl6pPr marL="2286000" algn="l" defTabSz="457200" rtl="0" eaLnBrk="1" latinLnBrk="0" hangingPunct="1">
      <a:defRPr kern="1200">
        <a:solidFill>
          <a:schemeClr val="tx1"/>
        </a:solidFill>
        <a:latin typeface="Calibri" charset="0"/>
        <a:ea typeface="ＭＳ Ｐゴシック" charset="0"/>
        <a:cs typeface="+mn-cs"/>
      </a:defRPr>
    </a:lvl6pPr>
    <a:lvl7pPr marL="2743200" algn="l" defTabSz="457200" rtl="0" eaLnBrk="1" latinLnBrk="0" hangingPunct="1">
      <a:defRPr kern="1200">
        <a:solidFill>
          <a:schemeClr val="tx1"/>
        </a:solidFill>
        <a:latin typeface="Calibri" charset="0"/>
        <a:ea typeface="ＭＳ Ｐゴシック" charset="0"/>
        <a:cs typeface="+mn-cs"/>
      </a:defRPr>
    </a:lvl7pPr>
    <a:lvl8pPr marL="3200400" algn="l" defTabSz="457200" rtl="0" eaLnBrk="1" latinLnBrk="0" hangingPunct="1">
      <a:defRPr kern="1200">
        <a:solidFill>
          <a:schemeClr val="tx1"/>
        </a:solidFill>
        <a:latin typeface="Calibri" charset="0"/>
        <a:ea typeface="ＭＳ Ｐゴシック" charset="0"/>
        <a:cs typeface="+mn-cs"/>
      </a:defRPr>
    </a:lvl8pPr>
    <a:lvl9pPr marL="3657600" algn="l" defTabSz="457200" rtl="0" eaLnBrk="1" latinLnBrk="0" hangingPunct="1">
      <a:defRPr kern="1200">
        <a:solidFill>
          <a:schemeClr val="tx1"/>
        </a:solidFill>
        <a:latin typeface="Calibri"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31" autoAdjust="0"/>
    <p:restoredTop sz="66171" autoAdjust="0"/>
  </p:normalViewPr>
  <p:slideViewPr>
    <p:cSldViewPr snapToGrid="0">
      <p:cViewPr>
        <p:scale>
          <a:sx n="80" d="100"/>
          <a:sy n="80" d="100"/>
        </p:scale>
        <p:origin x="-942" y="-72"/>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p:scale>
          <a:sx n="100" d="100"/>
          <a:sy n="100" d="100"/>
        </p:scale>
        <p:origin x="-2592" y="2160"/>
      </p:cViewPr>
      <p:guideLst>
        <p:guide orient="horz" pos="3133"/>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99012"/>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de-DE"/>
          </a:p>
        </p:txBody>
      </p:sp>
      <p:sp>
        <p:nvSpPr>
          <p:cNvPr id="3" name="Datumsplatzhalter 2"/>
          <p:cNvSpPr>
            <a:spLocks noGrp="1"/>
          </p:cNvSpPr>
          <p:nvPr>
            <p:ph type="dt" sz="quarter" idx="1"/>
          </p:nvPr>
        </p:nvSpPr>
        <p:spPr>
          <a:xfrm>
            <a:off x="3884613" y="0"/>
            <a:ext cx="2971800" cy="499012"/>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fld id="{22C932E4-E229-FB4B-9AB8-41F6BA0A8BCD}" type="datetimeFigureOut">
              <a:rPr lang="de-DE"/>
              <a:pPr/>
              <a:t>10.05.2014</a:t>
            </a:fld>
            <a:endParaRPr lang="de-DE"/>
          </a:p>
        </p:txBody>
      </p:sp>
      <p:sp>
        <p:nvSpPr>
          <p:cNvPr id="4" name="Fußzeilenplatzhalter 3"/>
          <p:cNvSpPr>
            <a:spLocks noGrp="1"/>
          </p:cNvSpPr>
          <p:nvPr>
            <p:ph type="ftr" sz="quarter" idx="2"/>
          </p:nvPr>
        </p:nvSpPr>
        <p:spPr>
          <a:xfrm>
            <a:off x="0" y="9446678"/>
            <a:ext cx="2971800" cy="499011"/>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de-DE"/>
          </a:p>
        </p:txBody>
      </p:sp>
      <p:sp>
        <p:nvSpPr>
          <p:cNvPr id="5" name="Foliennummernplatzhalter 4"/>
          <p:cNvSpPr>
            <a:spLocks noGrp="1"/>
          </p:cNvSpPr>
          <p:nvPr>
            <p:ph type="sldNum" sz="quarter" idx="3"/>
          </p:nvPr>
        </p:nvSpPr>
        <p:spPr>
          <a:xfrm>
            <a:off x="3884613" y="9446678"/>
            <a:ext cx="2971800" cy="499011"/>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195E5518-4765-5944-9026-1DA1887A5F76}" type="slidenum">
              <a:rPr lang="de-DE"/>
              <a:pPr/>
              <a:t>‹Nr.›</a:t>
            </a:fld>
            <a:endParaRPr lang="de-DE"/>
          </a:p>
        </p:txBody>
      </p:sp>
    </p:spTree>
    <p:extLst>
      <p:ext uri="{BB962C8B-B14F-4D97-AF65-F5344CB8AC3E}">
        <p14:creationId xmlns:p14="http://schemas.microsoft.com/office/powerpoint/2010/main" val="18993693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smtClean="0">
                <a:latin typeface="Calibri" panose="020F0502020204030204" pitchFamily="34" charset="0"/>
                <a:ea typeface="+mn-ea"/>
              </a:defRPr>
            </a:lvl1pPr>
          </a:lstStyle>
          <a:p>
            <a:pPr>
              <a:defRPr/>
            </a:pPr>
            <a:endParaRPr lang="de-DE"/>
          </a:p>
        </p:txBody>
      </p:sp>
      <p:sp>
        <p:nvSpPr>
          <p:cNvPr id="3" name="Datumsplatzhalter 2"/>
          <p:cNvSpPr>
            <a:spLocks noGrp="1"/>
          </p:cNvSpPr>
          <p:nvPr>
            <p:ph type="dt" idx="1"/>
          </p:nvPr>
        </p:nvSpPr>
        <p:spPr>
          <a:xfrm>
            <a:off x="3884613" y="0"/>
            <a:ext cx="2971800" cy="499012"/>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67EB29B-E5A9-2A4A-B24C-B7A3B907AD9E}" type="datetimeFigureOut">
              <a:rPr lang="de-DE"/>
              <a:pPr/>
              <a:t>10.05.2014</a:t>
            </a:fld>
            <a:endParaRPr lang="de-DE"/>
          </a:p>
        </p:txBody>
      </p:sp>
      <p:sp>
        <p:nvSpPr>
          <p:cNvPr id="4" name="Folienbildplatzhalt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pPr lvl="0"/>
            <a:endParaRPr lang="de-DE" noProof="0" smtClean="0"/>
          </a:p>
        </p:txBody>
      </p:sp>
      <p:sp>
        <p:nvSpPr>
          <p:cNvPr id="5" name="Notizenplatzhalter 4"/>
          <p:cNvSpPr>
            <a:spLocks noGrp="1"/>
          </p:cNvSpPr>
          <p:nvPr>
            <p:ph type="body" sz="quarter" idx="3"/>
          </p:nvPr>
        </p:nvSpPr>
        <p:spPr>
          <a:xfrm>
            <a:off x="685800" y="4786362"/>
            <a:ext cx="5486400" cy="3916115"/>
          </a:xfrm>
          <a:prstGeom prst="rect">
            <a:avLst/>
          </a:prstGeom>
        </p:spPr>
        <p:txBody>
          <a:bodyPr vert="horz" wrap="square" lIns="91440" tIns="45720" rIns="91440" bIns="45720" numCol="1" anchor="t" anchorCtr="0" compatLnSpc="1">
            <a:prstTxWarp prst="textNoShape">
              <a:avLst/>
            </a:prstTxWarp>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smtClean="0">
                <a:latin typeface="Calibri" panose="020F0502020204030204" pitchFamily="34" charset="0"/>
                <a:ea typeface="+mn-ea"/>
              </a:defRPr>
            </a:lvl1pPr>
          </a:lstStyle>
          <a:p>
            <a:pPr>
              <a:defRPr/>
            </a:pPr>
            <a:endParaRPr lang="de-DE"/>
          </a:p>
        </p:txBody>
      </p:sp>
      <p:sp>
        <p:nvSpPr>
          <p:cNvPr id="7" name="Foliennummernplatzhalter 6"/>
          <p:cNvSpPr>
            <a:spLocks noGrp="1"/>
          </p:cNvSpPr>
          <p:nvPr>
            <p:ph type="sldNum" sz="quarter" idx="5"/>
          </p:nvPr>
        </p:nvSpPr>
        <p:spPr>
          <a:xfrm>
            <a:off x="3884613" y="9446678"/>
            <a:ext cx="2971800" cy="499011"/>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4C20C58-D781-FF49-BE40-4E6407A1C87F}" type="slidenum">
              <a:rPr lang="de-DE"/>
              <a:pPr/>
              <a:t>‹Nr.›</a:t>
            </a:fld>
            <a:endParaRPr lang="de-DE"/>
          </a:p>
        </p:txBody>
      </p:sp>
    </p:spTree>
    <p:extLst>
      <p:ext uri="{BB962C8B-B14F-4D97-AF65-F5344CB8AC3E}">
        <p14:creationId xmlns:p14="http://schemas.microsoft.com/office/powerpoint/2010/main" val="61305051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ＭＳ Ｐゴシック" charset="0"/>
        <a:cs typeface="+mn-cs"/>
      </a:defRPr>
    </a:lvl1pPr>
    <a:lvl2pPr marL="457200" algn="l" rtl="0" fontAlgn="base">
      <a:spcBef>
        <a:spcPct val="30000"/>
      </a:spcBef>
      <a:spcAft>
        <a:spcPct val="0"/>
      </a:spcAft>
      <a:defRPr sz="1200" kern="1200">
        <a:solidFill>
          <a:schemeClr val="tx1"/>
        </a:solidFill>
        <a:latin typeface="+mn-lt"/>
        <a:ea typeface="ＭＳ Ｐゴシック" charset="0"/>
        <a:cs typeface="+mn-cs"/>
      </a:defRPr>
    </a:lvl2pPr>
    <a:lvl3pPr marL="914400" algn="l" rtl="0" fontAlgn="base">
      <a:spcBef>
        <a:spcPct val="30000"/>
      </a:spcBef>
      <a:spcAft>
        <a:spcPct val="0"/>
      </a:spcAft>
      <a:defRPr sz="1200" kern="1200">
        <a:solidFill>
          <a:schemeClr val="tx1"/>
        </a:solidFill>
        <a:latin typeface="+mn-lt"/>
        <a:ea typeface="ＭＳ Ｐゴシック" charset="0"/>
        <a:cs typeface="+mn-cs"/>
      </a:defRPr>
    </a:lvl3pPr>
    <a:lvl4pPr marL="1371600" algn="l" rtl="0" fontAlgn="base">
      <a:spcBef>
        <a:spcPct val="30000"/>
      </a:spcBef>
      <a:spcAft>
        <a:spcPct val="0"/>
      </a:spcAft>
      <a:defRPr sz="1200" kern="1200">
        <a:solidFill>
          <a:schemeClr val="tx1"/>
        </a:solidFill>
        <a:latin typeface="+mn-lt"/>
        <a:ea typeface="ＭＳ Ｐゴシック" charset="0"/>
        <a:cs typeface="+mn-cs"/>
      </a:defRPr>
    </a:lvl4pPr>
    <a:lvl5pPr marL="1828800" algn="l" rtl="0" fontAlgn="base">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noProof="0" dirty="0" smtClean="0"/>
              <a:t>Change </a:t>
            </a:r>
            <a:r>
              <a:rPr lang="de-DE" noProof="0" dirty="0" err="1" smtClean="0"/>
              <a:t>history:Slide</a:t>
            </a:r>
            <a:r>
              <a:rPr lang="de-DE" baseline="0" noProof="0" dirty="0" smtClean="0"/>
              <a:t> 1 </a:t>
            </a:r>
            <a:r>
              <a:rPr lang="de-DE" baseline="0" noProof="0" dirty="0" err="1" smtClean="0"/>
              <a:t>added</a:t>
            </a:r>
            <a:r>
              <a:rPr lang="de-DE" baseline="0" noProof="0" dirty="0" smtClean="0"/>
              <a:t> Slide 6 </a:t>
            </a:r>
            <a:r>
              <a:rPr lang="de-DE" baseline="0" noProof="0" dirty="0" err="1" smtClean="0"/>
              <a:t>inner</a:t>
            </a:r>
            <a:r>
              <a:rPr lang="de-DE" baseline="0" noProof="0" dirty="0" smtClean="0"/>
              <a:t> </a:t>
            </a:r>
            <a:r>
              <a:rPr lang="de-DE" baseline="0" noProof="0" dirty="0" err="1" smtClean="0"/>
              <a:t>derivation</a:t>
            </a:r>
            <a:r>
              <a:rPr lang="de-DE" baseline="0" noProof="0" dirty="0" smtClean="0"/>
              <a:t> </a:t>
            </a:r>
            <a:r>
              <a:rPr lang="de-DE" baseline="0" noProof="0" dirty="0" err="1" smtClean="0"/>
              <a:t>added</a:t>
            </a:r>
            <a:endParaRPr lang="de-DE" baseline="0" noProof="0" dirty="0" smtClean="0"/>
          </a:p>
          <a:p>
            <a:r>
              <a:rPr lang="de-DE" baseline="0" noProof="0" dirty="0" smtClean="0"/>
              <a:t>Slide 13 </a:t>
            </a:r>
            <a:r>
              <a:rPr lang="de-DE" baseline="0" noProof="0" dirty="0" err="1" smtClean="0"/>
              <a:t>changed</a:t>
            </a:r>
            <a:r>
              <a:rPr lang="de-DE" baseline="0" noProof="0" dirty="0" smtClean="0"/>
              <a:t> x </a:t>
            </a:r>
            <a:r>
              <a:rPr lang="de-DE" baseline="0" noProof="0" dirty="0" err="1" smtClean="0"/>
              <a:t>to</a:t>
            </a:r>
            <a:r>
              <a:rPr lang="de-DE" baseline="0" noProof="0" dirty="0" smtClean="0"/>
              <a:t> p</a:t>
            </a:r>
          </a:p>
          <a:p>
            <a:r>
              <a:rPr lang="de-DE" baseline="0" noProof="0" dirty="0" smtClean="0"/>
              <a:t>Slide 14 </a:t>
            </a:r>
            <a:r>
              <a:rPr lang="de-DE" baseline="0" noProof="0" dirty="0" err="1" smtClean="0"/>
              <a:t>changed</a:t>
            </a:r>
            <a:r>
              <a:rPr lang="de-DE" baseline="0" noProof="0" dirty="0" smtClean="0"/>
              <a:t> x </a:t>
            </a:r>
            <a:r>
              <a:rPr lang="de-DE" baseline="0" noProof="0" dirty="0" err="1" smtClean="0"/>
              <a:t>to</a:t>
            </a:r>
            <a:r>
              <a:rPr lang="de-DE" baseline="0" noProof="0" dirty="0" smtClean="0"/>
              <a:t> p</a:t>
            </a:r>
          </a:p>
          <a:p>
            <a:endParaRPr lang="de-DE" noProof="0" dirty="0" smtClean="0"/>
          </a:p>
          <a:p>
            <a:r>
              <a:rPr lang="de-DE" noProof="0" dirty="0" smtClean="0"/>
              <a:t>In </a:t>
            </a:r>
            <a:r>
              <a:rPr lang="de-DE" noProof="0" dirty="0" err="1" smtClean="0"/>
              <a:t>the</a:t>
            </a:r>
            <a:r>
              <a:rPr lang="de-DE" noProof="0" dirty="0" smtClean="0"/>
              <a:t> </a:t>
            </a:r>
            <a:r>
              <a:rPr lang="de-DE" noProof="0" dirty="0" err="1" smtClean="0"/>
              <a:t>brute</a:t>
            </a:r>
            <a:r>
              <a:rPr lang="de-DE" noProof="0" dirty="0" smtClean="0"/>
              <a:t> </a:t>
            </a:r>
            <a:r>
              <a:rPr lang="de-DE" noProof="0" dirty="0" err="1" smtClean="0"/>
              <a:t>force</a:t>
            </a:r>
            <a:r>
              <a:rPr lang="de-DE" noProof="0" dirty="0" smtClean="0"/>
              <a:t> </a:t>
            </a:r>
            <a:r>
              <a:rPr lang="de-DE" noProof="0" dirty="0" err="1" smtClean="0"/>
              <a:t>chapter</a:t>
            </a:r>
            <a:r>
              <a:rPr lang="de-DE" noProof="0" dirty="0" smtClean="0"/>
              <a:t> </a:t>
            </a:r>
            <a:r>
              <a:rPr lang="de-DE" noProof="0" dirty="0" err="1" smtClean="0"/>
              <a:t>we</a:t>
            </a:r>
            <a:r>
              <a:rPr lang="de-DE" noProof="0" dirty="0" smtClean="0"/>
              <a:t> </a:t>
            </a:r>
            <a:r>
              <a:rPr lang="de-DE" noProof="0" dirty="0" err="1" smtClean="0"/>
              <a:t>stated</a:t>
            </a:r>
            <a:r>
              <a:rPr lang="de-DE" noProof="0" dirty="0" smtClean="0"/>
              <a:t>:</a:t>
            </a:r>
          </a:p>
          <a:p>
            <a:endParaRPr lang="de-DE" noProof="0" dirty="0" smtClean="0"/>
          </a:p>
          <a:p>
            <a:r>
              <a:rPr lang="de-DE" noProof="0" dirty="0" smtClean="0"/>
              <a:t> „</a:t>
            </a:r>
            <a:r>
              <a:rPr lang="en-US" sz="1200" dirty="0" smtClean="0">
                <a:solidFill>
                  <a:schemeClr val="tx1"/>
                </a:solidFill>
                <a:latin typeface="Arial" panose="020B0604020202020204" pitchFamily="34" charset="0"/>
                <a:cs typeface="Arial" panose="020B0604020202020204" pitchFamily="34" charset="0"/>
              </a:rPr>
              <a:t>Brute force problems mean you have to make the right choice.</a:t>
            </a:r>
          </a:p>
          <a:p>
            <a:r>
              <a:rPr lang="en-US" dirty="0" smtClean="0">
                <a:latin typeface="Arial" panose="020B0604020202020204" pitchFamily="34" charset="0"/>
                <a:cs typeface="Arial" panose="020B0604020202020204" pitchFamily="34" charset="0"/>
              </a:rPr>
              <a:t>For every variable you can choose, there will be one loop in the code.</a:t>
            </a:r>
          </a:p>
          <a:p>
            <a:r>
              <a:rPr lang="en-US" sz="1200" dirty="0" smtClean="0">
                <a:solidFill>
                  <a:schemeClr val="tx1"/>
                </a:solidFill>
                <a:latin typeface="Arial" panose="020B0604020202020204" pitchFamily="34" charset="0"/>
                <a:cs typeface="Arial" panose="020B0604020202020204" pitchFamily="34" charset="0"/>
              </a:rPr>
              <a:t>You need a function to judge one alternative versus another (error in our example)</a:t>
            </a:r>
            <a:br>
              <a:rPr lang="en-US" sz="1200" dirty="0" smtClean="0">
                <a:solidFill>
                  <a:schemeClr val="tx1"/>
                </a:solidFill>
                <a:latin typeface="Arial" panose="020B0604020202020204" pitchFamily="34" charset="0"/>
                <a:cs typeface="Arial" panose="020B0604020202020204" pitchFamily="34" charset="0"/>
              </a:rPr>
            </a:br>
            <a:r>
              <a:rPr lang="en-US" sz="1200" dirty="0" smtClean="0">
                <a:solidFill>
                  <a:schemeClr val="tx1"/>
                </a:solidFill>
                <a:latin typeface="Arial" panose="020B0604020202020204" pitchFamily="34" charset="0"/>
                <a:cs typeface="Arial" panose="020B0604020202020204" pitchFamily="34" charset="0"/>
              </a:rPr>
              <a:t>Mor</a:t>
            </a:r>
            <a:r>
              <a:rPr lang="en-US" dirty="0" smtClean="0">
                <a:latin typeface="Arial" panose="020B0604020202020204" pitchFamily="34" charset="0"/>
                <a:cs typeface="Arial" panose="020B0604020202020204" pitchFamily="34" charset="0"/>
              </a:rPr>
              <a:t>e on these functions will follow.”</a:t>
            </a:r>
            <a:r>
              <a:rPr lang="en-US" baseline="0" dirty="0" smtClean="0">
                <a:latin typeface="Arial" panose="020B0604020202020204" pitchFamily="34" charset="0"/>
                <a:cs typeface="Arial" panose="020B0604020202020204" pitchFamily="34" charset="0"/>
              </a:rPr>
              <a:t> And here it comes the follow up starting with a simple example.</a:t>
            </a:r>
            <a:endParaRPr lang="en-US" noProof="0" dirty="0" smtClean="0"/>
          </a:p>
          <a:p>
            <a:endParaRPr lang="en-US" noProof="0"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1</a:t>
            </a:fld>
            <a:endParaRPr lang="de-DE"/>
          </a:p>
        </p:txBody>
      </p:sp>
    </p:spTree>
    <p:extLst>
      <p:ext uri="{BB962C8B-B14F-4D97-AF65-F5344CB8AC3E}">
        <p14:creationId xmlns:p14="http://schemas.microsoft.com/office/powerpoint/2010/main" val="4183140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aseline="0" noProof="0" dirty="0" smtClean="0"/>
              <a:t>Now here is the code to find the best circle i.e. the set of x0best, y0best, rbest that minimizes the sum of squares of the errors.</a:t>
            </a:r>
            <a:endParaRPr lang="en-US" noProof="0"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10</a:t>
            </a:fld>
            <a:endParaRPr lang="de-DE" dirty="0"/>
          </a:p>
        </p:txBody>
      </p:sp>
    </p:spTree>
    <p:extLst>
      <p:ext uri="{BB962C8B-B14F-4D97-AF65-F5344CB8AC3E}">
        <p14:creationId xmlns:p14="http://schemas.microsoft.com/office/powerpoint/2010/main" val="2222562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noProof="0" dirty="0" smtClean="0">
                <a:solidFill>
                  <a:schemeClr val="tx1"/>
                </a:solidFill>
                <a:latin typeface="Arial" panose="020B0604020202020204" pitchFamily="34" charset="0"/>
                <a:cs typeface="Arial" panose="020B0604020202020204" pitchFamily="34" charset="0"/>
              </a:rPr>
              <a:t>The least square approach can also be used to solve a system on n equations with n unknowns.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noProof="0" dirty="0" smtClean="0">
              <a:solidFill>
                <a:schemeClr val="tx1"/>
              </a:solidFill>
              <a:latin typeface="Arial" panose="020B0604020202020204" pitchFamily="34" charset="0"/>
              <a:cs typeface="Arial" panose="020B060402020202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noProof="0" dirty="0" smtClean="0">
                <a:solidFill>
                  <a:schemeClr val="tx1"/>
                </a:solidFill>
                <a:latin typeface="Arial" panose="020B0604020202020204" pitchFamily="34" charset="0"/>
                <a:cs typeface="Arial" panose="020B0604020202020204" pitchFamily="34" charset="0"/>
              </a:rPr>
              <a:t>The errors are the differences between</a:t>
            </a:r>
            <a:r>
              <a:rPr lang="en-US" sz="1200" baseline="0" noProof="0" dirty="0" smtClean="0">
                <a:solidFill>
                  <a:schemeClr val="tx1"/>
                </a:solidFill>
                <a:latin typeface="Arial" panose="020B0604020202020204" pitchFamily="34" charset="0"/>
                <a:cs typeface="Arial" panose="020B0604020202020204" pitchFamily="34" charset="0"/>
              </a:rPr>
              <a:t> the right hand side and the left hand side of the equations.</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noProof="0" dirty="0" smtClean="0">
                <a:solidFill>
                  <a:schemeClr val="tx1"/>
                </a:solidFill>
                <a:latin typeface="Arial" panose="020B0604020202020204" pitchFamily="34" charset="0"/>
                <a:cs typeface="Arial" panose="020B0604020202020204" pitchFamily="34" charset="0"/>
              </a:rPr>
              <a:t>If the system can be solved, the least square approach leads to the exact solution (of cause limited to the resolution of the steps in the loop.)</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noProof="0" dirty="0" smtClean="0">
              <a:solidFill>
                <a:schemeClr val="tx1"/>
              </a:solidFill>
              <a:latin typeface="Arial" panose="020B0604020202020204" pitchFamily="34" charset="0"/>
              <a:cs typeface="Arial" panose="020B060402020202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noProof="0" dirty="0" smtClean="0">
                <a:solidFill>
                  <a:schemeClr val="tx1"/>
                </a:solidFill>
                <a:latin typeface="Arial" panose="020B0604020202020204" pitchFamily="34" charset="0"/>
                <a:cs typeface="Arial" panose="020B0604020202020204" pitchFamily="34" charset="0"/>
              </a:rPr>
              <a:t>The</a:t>
            </a:r>
            <a:r>
              <a:rPr lang="en-US" sz="1200" baseline="0" noProof="0" dirty="0" smtClean="0">
                <a:solidFill>
                  <a:schemeClr val="tx1"/>
                </a:solidFill>
                <a:latin typeface="Arial" panose="020B0604020202020204" pitchFamily="34" charset="0"/>
                <a:cs typeface="Arial" panose="020B0604020202020204" pitchFamily="34" charset="0"/>
              </a:rPr>
              <a:t> three loops make a 3-d grid. If the exact solution is one of the grid knots, we find it. If the exact solution is not on the grid knots, we are off be maybe one loop step.</a:t>
            </a:r>
            <a:endParaRPr lang="en-US" sz="1200" noProof="0" dirty="0" smtClean="0">
              <a:solidFill>
                <a:schemeClr val="tx1"/>
              </a:solidFill>
              <a:latin typeface="Arial" panose="020B0604020202020204" pitchFamily="34" charset="0"/>
              <a:cs typeface="Arial" panose="020B0604020202020204" pitchFamily="34" charset="0"/>
            </a:endParaRPr>
          </a:p>
          <a:p>
            <a:endParaRPr lang="en-US"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11</a:t>
            </a:fld>
            <a:endParaRPr lang="de-DE" dirty="0"/>
          </a:p>
        </p:txBody>
      </p:sp>
    </p:spTree>
    <p:extLst>
      <p:ext uri="{BB962C8B-B14F-4D97-AF65-F5344CB8AC3E}">
        <p14:creationId xmlns:p14="http://schemas.microsoft.com/office/powerpoint/2010/main" val="3993421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noProof="0" dirty="0" smtClean="0">
                <a:solidFill>
                  <a:schemeClr val="tx1"/>
                </a:solidFill>
                <a:latin typeface="Arial" panose="020B0604020202020204" pitchFamily="34" charset="0"/>
                <a:cs typeface="Arial" panose="020B0604020202020204" pitchFamily="34" charset="0"/>
              </a:rPr>
              <a:t>A</a:t>
            </a:r>
            <a:r>
              <a:rPr lang="en-US" sz="1200" baseline="0" noProof="0" dirty="0" smtClean="0">
                <a:solidFill>
                  <a:schemeClr val="tx1"/>
                </a:solidFill>
                <a:latin typeface="Arial" panose="020B0604020202020204" pitchFamily="34" charset="0"/>
                <a:cs typeface="Arial" panose="020B0604020202020204" pitchFamily="34" charset="0"/>
              </a:rPr>
              <a:t> system of equations can also be solved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baseline="0" noProof="0" dirty="0" smtClean="0">
              <a:solidFill>
                <a:schemeClr val="tx1"/>
              </a:solidFill>
              <a:latin typeface="Arial" panose="020B0604020202020204" pitchFamily="34" charset="0"/>
              <a:cs typeface="Arial" panose="020B060402020202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baseline="0" noProof="0" dirty="0" smtClean="0">
              <a:solidFill>
                <a:schemeClr val="tx1"/>
              </a:solidFill>
              <a:latin typeface="Arial" panose="020B0604020202020204" pitchFamily="34" charset="0"/>
              <a:cs typeface="Arial" panose="020B060402020202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aseline="0" noProof="0" dirty="0" smtClean="0">
                <a:solidFill>
                  <a:schemeClr val="tx1"/>
                </a:solidFill>
                <a:latin typeface="Arial" panose="020B0604020202020204" pitchFamily="34" charset="0"/>
                <a:cs typeface="Arial" panose="020B0604020202020204" pitchFamily="34" charset="0"/>
              </a:rPr>
              <a:t>by writing it as a matrix equation.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baseline="0" noProof="0" dirty="0" smtClean="0">
              <a:solidFill>
                <a:schemeClr val="tx1"/>
              </a:solidFill>
              <a:latin typeface="Arial" panose="020B0604020202020204" pitchFamily="34" charset="0"/>
              <a:cs typeface="Arial" panose="020B060402020202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baseline="0" noProof="0" dirty="0" smtClean="0">
              <a:solidFill>
                <a:schemeClr val="tx1"/>
              </a:solidFill>
              <a:latin typeface="Arial" panose="020B0604020202020204" pitchFamily="34" charset="0"/>
              <a:cs typeface="Arial" panose="020B060402020202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aseline="0" noProof="0" dirty="0" smtClean="0">
                <a:solidFill>
                  <a:schemeClr val="tx1"/>
                </a:solidFill>
                <a:latin typeface="Arial" panose="020B0604020202020204" pitchFamily="34" charset="0"/>
                <a:cs typeface="Arial" panose="020B0604020202020204" pitchFamily="34" charset="0"/>
              </a:rPr>
              <a:t>The matrix equation can be solved employing the inverse of a matrix</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baseline="0" noProof="0" dirty="0" smtClean="0">
              <a:solidFill>
                <a:schemeClr val="tx1"/>
              </a:solidFill>
              <a:latin typeface="Arial" panose="020B0604020202020204" pitchFamily="34" charset="0"/>
              <a:cs typeface="Arial" panose="020B060402020202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baseline="0" noProof="0" dirty="0" smtClean="0">
              <a:solidFill>
                <a:schemeClr val="tx1"/>
              </a:solidFill>
              <a:latin typeface="Arial" panose="020B0604020202020204" pitchFamily="34" charset="0"/>
              <a:cs typeface="Arial" panose="020B060402020202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aseline="0" noProof="0" dirty="0" smtClean="0">
                <a:solidFill>
                  <a:schemeClr val="tx1"/>
                </a:solidFill>
                <a:latin typeface="Arial" panose="020B0604020202020204" pitchFamily="34" charset="0"/>
                <a:cs typeface="Arial" panose="020B0604020202020204" pitchFamily="34" charset="0"/>
              </a:rPr>
              <a:t> or by Gaussian elimination. Please note the back slash operator is different form the slash operator. It stands for solving a matrix equation it is not a divide sign.</a:t>
            </a:r>
          </a:p>
          <a:p>
            <a:pPr marL="0" marR="0" indent="0" algn="l" defTabSz="914400" rtl="0" eaLnBrk="1" fontAlgn="base" latinLnBrk="0" hangingPunct="1">
              <a:lnSpc>
                <a:spcPct val="100000"/>
              </a:lnSpc>
              <a:spcBef>
                <a:spcPct val="30000"/>
              </a:spcBef>
              <a:spcAft>
                <a:spcPct val="0"/>
              </a:spcAft>
              <a:buClrTx/>
              <a:buSzTx/>
              <a:buFontTx/>
              <a:buNone/>
              <a:tabLst/>
              <a:defRPr/>
            </a:pPr>
            <a:endParaRPr lang="de-DE" sz="1200" dirty="0" smtClean="0">
              <a:solidFill>
                <a:schemeClr val="tx1"/>
              </a:solidFill>
              <a:latin typeface="Arial" panose="020B0604020202020204" pitchFamily="34" charset="0"/>
              <a:cs typeface="Arial" panose="020B0604020202020204" pitchFamily="34" charset="0"/>
            </a:endParaRPr>
          </a:p>
        </p:txBody>
      </p:sp>
      <p:sp>
        <p:nvSpPr>
          <p:cNvPr id="4" name="Foliennummernplatzhalter 3"/>
          <p:cNvSpPr>
            <a:spLocks noGrp="1"/>
          </p:cNvSpPr>
          <p:nvPr>
            <p:ph type="sldNum" sz="quarter" idx="10"/>
          </p:nvPr>
        </p:nvSpPr>
        <p:spPr/>
        <p:txBody>
          <a:bodyPr/>
          <a:lstStyle/>
          <a:p>
            <a:fld id="{64C20C58-D781-FF49-BE40-4E6407A1C87F}" type="slidenum">
              <a:rPr lang="de-DE" smtClean="0"/>
              <a:pPr/>
              <a:t>12</a:t>
            </a:fld>
            <a:endParaRPr lang="de-DE" dirty="0"/>
          </a:p>
        </p:txBody>
      </p:sp>
    </p:spTree>
    <p:extLst>
      <p:ext uri="{BB962C8B-B14F-4D97-AF65-F5344CB8AC3E}">
        <p14:creationId xmlns:p14="http://schemas.microsoft.com/office/powerpoint/2010/main" val="3993421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This is the matlab code to solve the system of equations.</a:t>
            </a:r>
          </a:p>
          <a:p>
            <a:endParaRPr lang="en-US" dirty="0" smtClean="0"/>
          </a:p>
          <a:p>
            <a:r>
              <a:rPr lang="en-US" dirty="0" smtClean="0"/>
              <a:t> The first output</a:t>
            </a:r>
            <a:r>
              <a:rPr lang="en-US" baseline="0" dirty="0" smtClean="0"/>
              <a:t> shows decimal digits. This indicates, that the solution is not exactly 1, 2, 3. </a:t>
            </a:r>
          </a:p>
          <a:p>
            <a:endParaRPr lang="en-US" baseline="0" dirty="0" smtClean="0"/>
          </a:p>
          <a:p>
            <a:r>
              <a:rPr lang="en-US" baseline="0" dirty="0" smtClean="0"/>
              <a:t>The exact solution (1,2,3) is given by the last output produced by line 9. This shows, that the Gaussian elimination performs better (numerically in matlab) than the solution employing the inverse function. </a:t>
            </a:r>
          </a:p>
          <a:p>
            <a:endParaRPr lang="en-US" baseline="0" dirty="0" smtClean="0"/>
          </a:p>
          <a:p>
            <a:r>
              <a:rPr lang="en-US" baseline="0" dirty="0" smtClean="0"/>
              <a:t>This is emphasized by subtracting the exact solution from the numerical one. </a:t>
            </a:r>
          </a:p>
          <a:p>
            <a:endParaRPr lang="en-US" baseline="0" dirty="0" smtClean="0"/>
          </a:p>
          <a:p>
            <a:r>
              <a:rPr lang="en-US" baseline="0" dirty="0" smtClean="0"/>
              <a:t>Employing matrix inversion we see a (small) error. </a:t>
            </a:r>
          </a:p>
          <a:p>
            <a:endParaRPr lang="en-US" baseline="0" dirty="0" smtClean="0"/>
          </a:p>
          <a:p>
            <a:r>
              <a:rPr lang="en-US" baseline="0" dirty="0" smtClean="0"/>
              <a:t>Gaussian elimination shows no error at all.</a:t>
            </a:r>
            <a:endParaRPr lang="en-US"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13</a:t>
            </a:fld>
            <a:endParaRPr lang="de-DE" dirty="0"/>
          </a:p>
        </p:txBody>
      </p:sp>
    </p:spTree>
    <p:extLst>
      <p:ext uri="{BB962C8B-B14F-4D97-AF65-F5344CB8AC3E}">
        <p14:creationId xmlns:p14="http://schemas.microsoft.com/office/powerpoint/2010/main" val="717494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To come back to the problem this chapter</a:t>
            </a:r>
            <a:r>
              <a:rPr lang="en-US" baseline="0" dirty="0" smtClean="0"/>
              <a:t> began with, let’s look on several measurement values ym all belonging to one true value y.</a:t>
            </a:r>
          </a:p>
          <a:p>
            <a:endParaRPr lang="en-US" baseline="0" dirty="0" smtClean="0"/>
          </a:p>
          <a:p>
            <a:r>
              <a:rPr lang="en-US" baseline="0" dirty="0" smtClean="0"/>
              <a:t>This can be written as a matrix equation as well, with A being a matrix with only one column, as there is only one unknown y^.</a:t>
            </a:r>
          </a:p>
          <a:p>
            <a:r>
              <a:rPr lang="en-US" baseline="0" dirty="0" smtClean="0"/>
              <a:t>This system is highly over determined, as there are 10 measured values (10 rows in A and ym) for only one unknown.</a:t>
            </a:r>
          </a:p>
          <a:p>
            <a:r>
              <a:rPr lang="en-US" baseline="0" dirty="0" smtClean="0"/>
              <a:t>For over determined systems, most of the times there is no clean Matrix solution. </a:t>
            </a:r>
          </a:p>
          <a:p>
            <a:endParaRPr lang="en-US" baseline="0" dirty="0" smtClean="0"/>
          </a:p>
          <a:p>
            <a:r>
              <a:rPr lang="en-US" baseline="0" dirty="0" smtClean="0"/>
              <a:t>A solution in terms of LS can be calculated, the formula looks like this:</a:t>
            </a:r>
          </a:p>
          <a:p>
            <a:endParaRPr lang="en-US" baseline="0" dirty="0" smtClean="0"/>
          </a:p>
          <a:p>
            <a:r>
              <a:rPr lang="en-US" baseline="0" dirty="0" smtClean="0"/>
              <a:t>But in matlab we still can use the backslash operator, even if we do not truly solve a system, but only solve implying least square.</a:t>
            </a:r>
          </a:p>
          <a:p>
            <a:endParaRPr lang="en-US" baseline="0" dirty="0" smtClean="0"/>
          </a:p>
          <a:p>
            <a:r>
              <a:rPr lang="en-US" dirty="0" smtClean="0"/>
              <a:t>The</a:t>
            </a:r>
            <a:r>
              <a:rPr lang="en-US" baseline="0" dirty="0" smtClean="0"/>
              <a:t> result itself is the value we expected as the minimum of D2 as shown in the plot (slide4) or calculated as the average of the measured values.</a:t>
            </a:r>
            <a:endParaRPr lang="en-US"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14</a:t>
            </a:fld>
            <a:endParaRPr lang="de-DE" dirty="0"/>
          </a:p>
        </p:txBody>
      </p:sp>
    </p:spTree>
    <p:extLst>
      <p:ext uri="{BB962C8B-B14F-4D97-AF65-F5344CB8AC3E}">
        <p14:creationId xmlns:p14="http://schemas.microsoft.com/office/powerpoint/2010/main" val="1462277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smtClean="0"/>
              <a:t>In the file PolyMeasure we have Data Point in x and y coordinates.</a:t>
            </a:r>
            <a:r>
              <a:rPr lang="en-US" baseline="0" noProof="0" dirty="0" smtClean="0"/>
              <a:t> And now we want to fit a polynomial to these points. As this task is very common, matlab offers the specialized functions polyfit and polyval to do this job.</a:t>
            </a:r>
          </a:p>
          <a:p>
            <a:endParaRPr lang="en-US" baseline="0" noProof="0" dirty="0" smtClean="0"/>
          </a:p>
          <a:p>
            <a:r>
              <a:rPr lang="en-US" baseline="0" noProof="0" dirty="0" smtClean="0"/>
              <a:t>Here is the code loading the workspace, estimating the parameters p, evaluating the polynomial and plotting the result.</a:t>
            </a:r>
            <a:endParaRPr lang="en-US" noProof="0"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15</a:t>
            </a:fld>
            <a:endParaRPr lang="de-DE" dirty="0"/>
          </a:p>
        </p:txBody>
      </p:sp>
    </p:spTree>
    <p:extLst>
      <p:ext uri="{BB962C8B-B14F-4D97-AF65-F5344CB8AC3E}">
        <p14:creationId xmlns:p14="http://schemas.microsoft.com/office/powerpoint/2010/main" val="167638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smtClean="0"/>
              <a:t>Now let‘s neglect</a:t>
            </a:r>
            <a:r>
              <a:rPr lang="en-US" baseline="0" noProof="0" dirty="0" smtClean="0"/>
              <a:t> the special functions polyfit and polyval and focus on the basics. Each Datapoint yields one equation ym(xi) as a function of xi and the unknown parameters p1 to p4.</a:t>
            </a:r>
          </a:p>
          <a:p>
            <a:endParaRPr lang="en-US" baseline="0" noProof="0" dirty="0" smtClean="0"/>
          </a:p>
          <a:p>
            <a:r>
              <a:rPr lang="en-US" baseline="0" noProof="0" dirty="0" smtClean="0"/>
              <a:t>This set of scalar equations can be turned to a matrix equation, just by moving the coefficients of the unknown p‘s into a matrix. Note the forth column of the matrix. There we collected the kind of invisible factors 1 before the p4‘s.</a:t>
            </a:r>
          </a:p>
          <a:p>
            <a:endParaRPr lang="en-US" baseline="0" noProof="0" dirty="0" smtClean="0"/>
          </a:p>
          <a:p>
            <a:r>
              <a:rPr lang="en-US" baseline="0" noProof="0" dirty="0" smtClean="0"/>
              <a:t>Thus we have an equation of form A times p is equal to ym with the for elements of p as the unknowns.</a:t>
            </a:r>
          </a:p>
          <a:p>
            <a:endParaRPr lang="en-US" baseline="0" noProof="0" dirty="0" smtClean="0"/>
          </a:p>
          <a:p>
            <a:r>
              <a:rPr lang="en-US" baseline="0" noProof="0" dirty="0" smtClean="0"/>
              <a:t>To solve this equation, we carefully have to assemble the matrix A in matlab. Please look up the ones and the length commands in the online help, if you have problems to understand the third line.</a:t>
            </a:r>
          </a:p>
          <a:p>
            <a:r>
              <a:rPr lang="en-US" baseline="0" noProof="0" dirty="0" smtClean="0"/>
              <a:t>In the fourth line, the Gaussian elimination to solve the equation is performed. And in the fifth line the fitted values y are calculated.</a:t>
            </a:r>
          </a:p>
          <a:p>
            <a:endParaRPr lang="de-DE" baseline="0" dirty="0" smtClean="0"/>
          </a:p>
          <a:p>
            <a:endParaRPr lang="en-US"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16</a:t>
            </a:fld>
            <a:endParaRPr lang="de-DE" dirty="0"/>
          </a:p>
        </p:txBody>
      </p:sp>
    </p:spTree>
    <p:extLst>
      <p:ext uri="{BB962C8B-B14F-4D97-AF65-F5344CB8AC3E}">
        <p14:creationId xmlns:p14="http://schemas.microsoft.com/office/powerpoint/2010/main" val="4142706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smtClean="0"/>
              <a:t>Don‘t ruin your eyes trying to read all these numbers. I just wanted to give you a glance of what are the dimensions of the variables.</a:t>
            </a:r>
            <a:endParaRPr lang="en-US" noProof="0"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17</a:t>
            </a:fld>
            <a:endParaRPr lang="de-DE" dirty="0"/>
          </a:p>
        </p:txBody>
      </p:sp>
    </p:spTree>
    <p:extLst>
      <p:ext uri="{BB962C8B-B14F-4D97-AF65-F5344CB8AC3E}">
        <p14:creationId xmlns:p14="http://schemas.microsoft.com/office/powerpoint/2010/main" val="2063823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smtClean="0"/>
              <a:t>This is the brute force code for the same problem.  With brute force you have to take care on the step sizes. If the step</a:t>
            </a:r>
            <a:r>
              <a:rPr lang="en-US" baseline="0" noProof="0" dirty="0" smtClean="0"/>
              <a:t> sizes are to small, the code consumes to much time. If the step size is to large, the accuracy is poor as you can see at the red line produced by a step size of 0.5.</a:t>
            </a:r>
            <a:endParaRPr lang="en-US" noProof="0"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18</a:t>
            </a:fld>
            <a:endParaRPr lang="de-DE" dirty="0"/>
          </a:p>
        </p:txBody>
      </p:sp>
    </p:spTree>
    <p:extLst>
      <p:ext uri="{BB962C8B-B14F-4D97-AF65-F5344CB8AC3E}">
        <p14:creationId xmlns:p14="http://schemas.microsoft.com/office/powerpoint/2010/main" val="3545871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19</a:t>
            </a:fld>
            <a:endParaRPr lang="de-DE" dirty="0"/>
          </a:p>
        </p:txBody>
      </p:sp>
    </p:spTree>
    <p:extLst>
      <p:ext uri="{BB962C8B-B14F-4D97-AF65-F5344CB8AC3E}">
        <p14:creationId xmlns:p14="http://schemas.microsoft.com/office/powerpoint/2010/main" val="1237864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smtClean="0"/>
              <a:t>Let us assume someone</a:t>
            </a:r>
            <a:r>
              <a:rPr lang="en-US" baseline="0" noProof="0" dirty="0" smtClean="0"/>
              <a:t> had the task to determine the length of a part. The true length of the part is called y. Several measurements </a:t>
            </a:r>
            <a:r>
              <a:rPr lang="en-US" baseline="0" noProof="0" dirty="0" err="1" smtClean="0"/>
              <a:t>ymi</a:t>
            </a:r>
            <a:r>
              <a:rPr lang="en-US" baseline="0" noProof="0" dirty="0" smtClean="0"/>
              <a:t> are taken. Based on these measurements an estimate y^ of the true length is calculated. Now, how comfortable can you feel with the estimate? Obviously, if all the measurements give the same reading and this very value is reported as Y^, there is no reason to doubt the estimate.</a:t>
            </a:r>
          </a:p>
          <a:p>
            <a:r>
              <a:rPr lang="en-US" baseline="0" noProof="0" dirty="0" smtClean="0"/>
              <a:t>If the measurements vary a lot, or if the  estimate is far off the measured values, the estimated value may be doubted.</a:t>
            </a:r>
          </a:p>
          <a:p>
            <a:r>
              <a:rPr lang="en-US" baseline="0" noProof="0" dirty="0" smtClean="0"/>
              <a:t>As we will see soon, it is useful to have a meaningful number to express such a doubt.</a:t>
            </a:r>
          </a:p>
          <a:p>
            <a:endParaRPr lang="en-US" baseline="0" noProof="0" dirty="0" smtClean="0"/>
          </a:p>
          <a:p>
            <a:endParaRPr lang="en-US" baseline="0" noProof="0" dirty="0" smtClean="0"/>
          </a:p>
          <a:p>
            <a:r>
              <a:rPr lang="en-US" baseline="0" noProof="0" dirty="0" smtClean="0"/>
              <a:t> Lets look at some candidate formulas to calculate such a doubt: All these doubt functions calculate to zero if all measurement values and the estimated value are identical. But when do these doubt functions differ?</a:t>
            </a:r>
            <a:endParaRPr lang="en-US" noProof="0"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2</a:t>
            </a:fld>
            <a:endParaRPr lang="de-DE"/>
          </a:p>
        </p:txBody>
      </p:sp>
    </p:spTree>
    <p:extLst>
      <p:ext uri="{BB962C8B-B14F-4D97-AF65-F5344CB8AC3E}">
        <p14:creationId xmlns:p14="http://schemas.microsoft.com/office/powerpoint/2010/main" val="3639926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20</a:t>
            </a:fld>
            <a:endParaRPr lang="de-DE" dirty="0"/>
          </a:p>
        </p:txBody>
      </p:sp>
    </p:spTree>
    <p:extLst>
      <p:ext uri="{BB962C8B-B14F-4D97-AF65-F5344CB8AC3E}">
        <p14:creationId xmlns:p14="http://schemas.microsoft.com/office/powerpoint/2010/main" val="27191456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smtClean="0"/>
              <a:t>Here are some other candidates</a:t>
            </a:r>
            <a:r>
              <a:rPr lang="en-US" baseline="0" noProof="0" dirty="0" smtClean="0"/>
              <a:t> as doubt functions. Think along line of thought we went so far. How would these doubt functions match?</a:t>
            </a:r>
          </a:p>
          <a:p>
            <a:r>
              <a:rPr lang="en-US" baseline="0" noProof="0" dirty="0" smtClean="0"/>
              <a:t>Think about examples, where they would not match.</a:t>
            </a:r>
            <a:endParaRPr lang="en-US" noProof="0"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21</a:t>
            </a:fld>
            <a:endParaRPr lang="de-DE" dirty="0"/>
          </a:p>
        </p:txBody>
      </p:sp>
    </p:spTree>
    <p:extLst>
      <p:ext uri="{BB962C8B-B14F-4D97-AF65-F5344CB8AC3E}">
        <p14:creationId xmlns:p14="http://schemas.microsoft.com/office/powerpoint/2010/main" val="3639926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smtClean="0"/>
              <a:t>This code calculates D5</a:t>
            </a:r>
            <a:r>
              <a:rPr lang="en-US" baseline="0" noProof="0" dirty="0" smtClean="0"/>
              <a:t> and D6 for the two point measurement example.</a:t>
            </a:r>
            <a:endParaRPr lang="en-US" noProof="0"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22</a:t>
            </a:fld>
            <a:endParaRPr lang="de-DE"/>
          </a:p>
        </p:txBody>
      </p:sp>
    </p:spTree>
    <p:extLst>
      <p:ext uri="{BB962C8B-B14F-4D97-AF65-F5344CB8AC3E}">
        <p14:creationId xmlns:p14="http://schemas.microsoft.com/office/powerpoint/2010/main" val="41081962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smtClean="0"/>
              <a:t>Both D5 and D6 would work for the two point measurement example.</a:t>
            </a:r>
            <a:endParaRPr lang="en-US" noProof="0"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23</a:t>
            </a:fld>
            <a:endParaRPr lang="de-DE" dirty="0"/>
          </a:p>
        </p:txBody>
      </p:sp>
    </p:spTree>
    <p:extLst>
      <p:ext uri="{BB962C8B-B14F-4D97-AF65-F5344CB8AC3E}">
        <p14:creationId xmlns:p14="http://schemas.microsoft.com/office/powerpoint/2010/main" val="32144941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smtClean="0"/>
              <a:t>Some</a:t>
            </a:r>
            <a:r>
              <a:rPr lang="en-US" baseline="0" noProof="0" dirty="0" smtClean="0"/>
              <a:t> code for the 10 point measurement example is given here.</a:t>
            </a:r>
            <a:endParaRPr lang="en-US" noProof="0"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24</a:t>
            </a:fld>
            <a:endParaRPr lang="de-DE" dirty="0"/>
          </a:p>
        </p:txBody>
      </p:sp>
    </p:spTree>
    <p:extLst>
      <p:ext uri="{BB962C8B-B14F-4D97-AF65-F5344CB8AC3E}">
        <p14:creationId xmlns:p14="http://schemas.microsoft.com/office/powerpoint/2010/main" val="21310685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smtClean="0"/>
              <a:t>D6 is ruled out, as it</a:t>
            </a:r>
            <a:r>
              <a:rPr lang="en-US" baseline="0" noProof="0" dirty="0" smtClean="0"/>
              <a:t> does not react on the repetitions of values 9.0.</a:t>
            </a:r>
            <a:endParaRPr lang="en-US" noProof="0"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25</a:t>
            </a:fld>
            <a:endParaRPr lang="de-DE" dirty="0"/>
          </a:p>
        </p:txBody>
      </p:sp>
    </p:spTree>
    <p:extLst>
      <p:ext uri="{BB962C8B-B14F-4D97-AF65-F5344CB8AC3E}">
        <p14:creationId xmlns:p14="http://schemas.microsoft.com/office/powerpoint/2010/main" val="6767124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smtClean="0"/>
              <a:t>This is an example to finally rule out D5.</a:t>
            </a:r>
          </a:p>
          <a:p>
            <a:r>
              <a:rPr lang="en-US" noProof="0" dirty="0" smtClean="0"/>
              <a:t>Fancy</a:t>
            </a:r>
            <a:r>
              <a:rPr lang="en-US" baseline="0" noProof="0" dirty="0" smtClean="0"/>
              <a:t> you have to estimate the a in y=a*X^3 as the minimum of a doubt function. Even without an m-code, you could conclude from symmetry, that the sum of errors for any a will always be zero.</a:t>
            </a:r>
          </a:p>
          <a:p>
            <a:endParaRPr lang="en-US" baseline="0" noProof="0" dirty="0" smtClean="0"/>
          </a:p>
          <a:p>
            <a:r>
              <a:rPr lang="en-US" baseline="0" noProof="0" dirty="0" smtClean="0"/>
              <a:t>Anyway here is also m-code to generate a plot.</a:t>
            </a:r>
            <a:endParaRPr lang="en-US" noProof="0"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26</a:t>
            </a:fld>
            <a:endParaRPr lang="de-DE" dirty="0"/>
          </a:p>
        </p:txBody>
      </p:sp>
    </p:spTree>
    <p:extLst>
      <p:ext uri="{BB962C8B-B14F-4D97-AF65-F5344CB8AC3E}">
        <p14:creationId xmlns:p14="http://schemas.microsoft.com/office/powerpoint/2010/main" val="17825128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smtClean="0"/>
              <a:t>As D5 does not depend on y^, it is of</a:t>
            </a:r>
            <a:r>
              <a:rPr lang="en-US" baseline="0" noProof="0" dirty="0" smtClean="0"/>
              <a:t> no use.</a:t>
            </a:r>
            <a:endParaRPr lang="en-US" noProof="0"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27</a:t>
            </a:fld>
            <a:endParaRPr lang="de-DE" dirty="0"/>
          </a:p>
        </p:txBody>
      </p:sp>
    </p:spTree>
    <p:extLst>
      <p:ext uri="{BB962C8B-B14F-4D97-AF65-F5344CB8AC3E}">
        <p14:creationId xmlns:p14="http://schemas.microsoft.com/office/powerpoint/2010/main" val="3384105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smtClean="0"/>
              <a:t>Here is a little example</a:t>
            </a:r>
            <a:r>
              <a:rPr lang="en-US" baseline="0" noProof="0" dirty="0" smtClean="0"/>
              <a:t> with two measurement values 9 and 9.2. I’m interested in how the doubt functions look like over a range of estimated values from 8.5 to 9.7.</a:t>
            </a:r>
          </a:p>
          <a:p>
            <a:endParaRPr lang="en-US" baseline="0" noProof="0" dirty="0" smtClean="0"/>
          </a:p>
          <a:p>
            <a:r>
              <a:rPr lang="en-US" baseline="0" noProof="0" dirty="0" smtClean="0"/>
              <a:t> </a:t>
            </a:r>
          </a:p>
          <a:p>
            <a:r>
              <a:rPr lang="en-US" baseline="0" noProof="0" dirty="0" smtClean="0"/>
              <a:t>The code is straight forward. You only have to note, that y^ is a vector, thus some of the following calculations have to be done element wise. So we have some point operators.</a:t>
            </a:r>
            <a:endParaRPr lang="en-US" noProof="0"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3</a:t>
            </a:fld>
            <a:endParaRPr lang="de-DE" dirty="0"/>
          </a:p>
        </p:txBody>
      </p:sp>
    </p:spTree>
    <p:extLst>
      <p:ext uri="{BB962C8B-B14F-4D97-AF65-F5344CB8AC3E}">
        <p14:creationId xmlns:p14="http://schemas.microsoft.com/office/powerpoint/2010/main" val="3639926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smtClean="0"/>
              <a:t>Here</a:t>
            </a:r>
            <a:r>
              <a:rPr lang="en-US" baseline="0" noProof="0" dirty="0" smtClean="0"/>
              <a:t> are the doubt functions over the estimated value y caret. </a:t>
            </a:r>
          </a:p>
          <a:p>
            <a:endParaRPr lang="en-US" noProof="0" dirty="0" smtClean="0"/>
          </a:p>
          <a:p>
            <a:r>
              <a:rPr lang="en-US" noProof="0" dirty="0" smtClean="0"/>
              <a:t>D0</a:t>
            </a:r>
            <a:r>
              <a:rPr lang="en-US" baseline="0" noProof="0" dirty="0" smtClean="0"/>
              <a:t> is not bad, as it says the best estimates are between the two measured values ym1 and ym2. But between these values, D0 is constant. Thus in the area we are most interested in, this doubt function doesn’t  help us at all.</a:t>
            </a:r>
          </a:p>
          <a:p>
            <a:endParaRPr lang="en-US" baseline="0" noProof="0" dirty="0" smtClean="0"/>
          </a:p>
          <a:p>
            <a:r>
              <a:rPr lang="en-US" noProof="0" dirty="0" smtClean="0"/>
              <a:t>D1,</a:t>
            </a:r>
            <a:r>
              <a:rPr lang="en-US" baseline="0" noProof="0" dirty="0" smtClean="0"/>
              <a:t> D3 and D5 are bad Doubt-functions, as the doubt is the smaller the bigger the estimated value is. This does not make any sense.</a:t>
            </a:r>
          </a:p>
          <a:p>
            <a:endParaRPr lang="en-US" baseline="0" noProof="0" dirty="0" smtClean="0"/>
          </a:p>
          <a:p>
            <a:r>
              <a:rPr lang="en-US" baseline="0" noProof="0" dirty="0" smtClean="0"/>
              <a:t>D2 and D4 are good functions, as the minimal doubt is at the average value 9.1.</a:t>
            </a:r>
          </a:p>
          <a:p>
            <a:endParaRPr lang="en-US" baseline="0" noProof="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noProof="0" dirty="0" smtClean="0"/>
              <a:t>This can be seen better in a zoomed view. </a:t>
            </a:r>
            <a:r>
              <a:rPr lang="en-US" noProof="0" dirty="0" smtClean="0"/>
              <a:t>Now</a:t>
            </a:r>
            <a:r>
              <a:rPr lang="en-US" baseline="0" noProof="0" dirty="0" smtClean="0"/>
              <a:t> let’s focus on the difference between D2 and D4. </a:t>
            </a:r>
          </a:p>
          <a:p>
            <a:endParaRPr lang="en-US" noProof="0"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4</a:t>
            </a:fld>
            <a:endParaRPr lang="de-DE" dirty="0"/>
          </a:p>
        </p:txBody>
      </p:sp>
    </p:spTree>
    <p:extLst>
      <p:ext uri="{BB962C8B-B14F-4D97-AF65-F5344CB8AC3E}">
        <p14:creationId xmlns:p14="http://schemas.microsoft.com/office/powerpoint/2010/main" val="3564940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aseline="0" noProof="0" dirty="0" smtClean="0"/>
              <a:t>As we’ve seen no differences with respect to the location of the minimum while having two measured values, now let us look at </a:t>
            </a:r>
            <a:r>
              <a:rPr lang="en-US" b="1" baseline="0" noProof="0" dirty="0" smtClean="0"/>
              <a:t>10</a:t>
            </a:r>
            <a:r>
              <a:rPr lang="en-US" baseline="0" noProof="0" dirty="0" smtClean="0"/>
              <a:t> values. Nine of the ten values are 9, the tenth value is 9.2.</a:t>
            </a:r>
          </a:p>
          <a:p>
            <a:endParaRPr lang="en-US" baseline="0" noProof="0" dirty="0" smtClean="0"/>
          </a:p>
          <a:p>
            <a:r>
              <a:rPr lang="en-US" baseline="0" noProof="0" dirty="0" smtClean="0"/>
              <a:t>D2 and D4 are </a:t>
            </a:r>
            <a:r>
              <a:rPr lang="en-US" baseline="0" noProof="0" dirty="0" err="1" smtClean="0"/>
              <a:t>calculatedand</a:t>
            </a:r>
            <a:r>
              <a:rPr lang="en-US" baseline="0" noProof="0" dirty="0" smtClean="0"/>
              <a:t> plotted for this data set.</a:t>
            </a:r>
          </a:p>
          <a:p>
            <a:r>
              <a:rPr lang="en-US" baseline="0" noProof="0" dirty="0" smtClean="0"/>
              <a:t>Note that for better comparison D4 is scaled by a factor 15.  This does not change the position of the minimum. We can see that the “outlier” 9.2 influences the minimum stronger, if we use D4. </a:t>
            </a:r>
          </a:p>
          <a:p>
            <a:r>
              <a:rPr lang="en-US" baseline="0" noProof="0" dirty="0" smtClean="0"/>
              <a:t>This is a hint, that it might make more sense to use D2. And this is how far we come in this course to justify D2. Assuming the measurement errors having a normal distribution, statisticians can show, that D2 leads to a y caret having the highest likelihood to meet the true value y.</a:t>
            </a:r>
          </a:p>
          <a:p>
            <a:r>
              <a:rPr lang="en-US" baseline="0" noProof="0" dirty="0" smtClean="0"/>
              <a:t>By the way, if you do not remember a normal distribution, revisit the chapter of Georg.</a:t>
            </a:r>
            <a:endParaRPr lang="en-US" noProof="0"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5</a:t>
            </a:fld>
            <a:endParaRPr lang="de-DE" dirty="0"/>
          </a:p>
        </p:txBody>
      </p:sp>
    </p:spTree>
    <p:extLst>
      <p:ext uri="{BB962C8B-B14F-4D97-AF65-F5344CB8AC3E}">
        <p14:creationId xmlns:p14="http://schemas.microsoft.com/office/powerpoint/2010/main" val="3564940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smtClean="0"/>
              <a:t>Minimizing</a:t>
            </a:r>
            <a:r>
              <a:rPr lang="en-US" baseline="0" noProof="0" dirty="0" smtClean="0"/>
              <a:t> D2 is also called the least Squares Approach, as the Square of the errors between the measured values and the estimated value is minimized. So what value would we actually estimate, if we follow the Least Squares approach?</a:t>
            </a:r>
          </a:p>
          <a:p>
            <a:endParaRPr lang="en-US" baseline="0" noProof="0" dirty="0" smtClean="0"/>
          </a:p>
          <a:p>
            <a:r>
              <a:rPr lang="en-US" baseline="0" noProof="0" dirty="0" smtClean="0"/>
              <a:t>After some basic calculations, we find that our estimate would be the average value of the measured values. This makes sense.</a:t>
            </a:r>
          </a:p>
          <a:p>
            <a:r>
              <a:rPr lang="en-US" baseline="0" noProof="0" dirty="0" smtClean="0"/>
              <a:t>Now let’s look at an example, where we do </a:t>
            </a:r>
            <a:r>
              <a:rPr lang="en-US" b="1" u="sng" baseline="0" noProof="0" dirty="0" smtClean="0"/>
              <a:t>not</a:t>
            </a:r>
            <a:r>
              <a:rPr lang="en-US" baseline="0" noProof="0" dirty="0" smtClean="0"/>
              <a:t> know the right solution in advance by intuition .</a:t>
            </a:r>
            <a:endParaRPr lang="en-US" noProof="0"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6</a:t>
            </a:fld>
            <a:endParaRPr lang="de-DE" dirty="0"/>
          </a:p>
        </p:txBody>
      </p:sp>
    </p:spTree>
    <p:extLst>
      <p:ext uri="{BB962C8B-B14F-4D97-AF65-F5344CB8AC3E}">
        <p14:creationId xmlns:p14="http://schemas.microsoft.com/office/powerpoint/2010/main" val="3564940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smtClean="0"/>
              <a:t>There</a:t>
            </a:r>
            <a:r>
              <a:rPr lang="en-US" baseline="0" noProof="0" dirty="0" smtClean="0"/>
              <a:t> is a cloud of points given in the file XYcircle.mat. You see a code snippet to import this file to matlab, assign the x and y values and plot the points.</a:t>
            </a:r>
          </a:p>
          <a:p>
            <a:endParaRPr lang="en-US" baseline="0" noProof="0" dirty="0" smtClean="0"/>
          </a:p>
          <a:p>
            <a:r>
              <a:rPr lang="en-US" baseline="0" noProof="0" dirty="0" smtClean="0"/>
              <a:t>The axis equal command is very useful, it scales the axis in a way, that a circle is a true circle and not an ellipse.</a:t>
            </a:r>
            <a:endParaRPr lang="en-US" noProof="0"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7</a:t>
            </a:fld>
            <a:endParaRPr lang="de-DE" dirty="0"/>
          </a:p>
        </p:txBody>
      </p:sp>
    </p:spTree>
    <p:extLst>
      <p:ext uri="{BB962C8B-B14F-4D97-AF65-F5344CB8AC3E}">
        <p14:creationId xmlns:p14="http://schemas.microsoft.com/office/powerpoint/2010/main" val="3564940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smtClean="0"/>
              <a:t>Now</a:t>
            </a:r>
            <a:r>
              <a:rPr lang="en-US" baseline="0" noProof="0" dirty="0" smtClean="0"/>
              <a:t> our task is to find a circle with origin xobest, yobest and radius rbest in a way, that it is the best fit to the cloud of points. The code snippet shows how to add the circle once it’s parameters are known.</a:t>
            </a:r>
            <a:endParaRPr lang="en-US" noProof="0" dirty="0"/>
          </a:p>
        </p:txBody>
      </p:sp>
      <p:sp>
        <p:nvSpPr>
          <p:cNvPr id="4" name="Foliennummernplatzhalter 3"/>
          <p:cNvSpPr>
            <a:spLocks noGrp="1"/>
          </p:cNvSpPr>
          <p:nvPr>
            <p:ph type="sldNum" sz="quarter" idx="10"/>
          </p:nvPr>
        </p:nvSpPr>
        <p:spPr/>
        <p:txBody>
          <a:bodyPr/>
          <a:lstStyle/>
          <a:p>
            <a:fld id="{64C20C58-D781-FF49-BE40-4E6407A1C87F}" type="slidenum">
              <a:rPr lang="de-DE" smtClean="0"/>
              <a:pPr/>
              <a:t>8</a:t>
            </a:fld>
            <a:endParaRPr lang="de-DE" dirty="0"/>
          </a:p>
        </p:txBody>
      </p:sp>
    </p:spTree>
    <p:extLst>
      <p:ext uri="{BB962C8B-B14F-4D97-AF65-F5344CB8AC3E}">
        <p14:creationId xmlns:p14="http://schemas.microsoft.com/office/powerpoint/2010/main" val="3564940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smtClean="0"/>
              <a:t>We want to find a circle, that matches</a:t>
            </a:r>
            <a:r>
              <a:rPr lang="en-US" baseline="0" noProof="0" dirty="0" smtClean="0"/>
              <a:t> to the cloud of points.</a:t>
            </a:r>
          </a:p>
          <a:p>
            <a:endParaRPr lang="en-US" baseline="0" noProof="0" dirty="0" smtClean="0"/>
          </a:p>
          <a:p>
            <a:r>
              <a:rPr lang="en-US" baseline="0" noProof="0" dirty="0" smtClean="0"/>
              <a:t>Any circle is determined by it‘ center (x0, y0) and it‘s radius r.</a:t>
            </a:r>
          </a:p>
          <a:p>
            <a:endParaRPr lang="en-US" baseline="0" noProof="0" dirty="0" smtClean="0"/>
          </a:p>
          <a:p>
            <a:r>
              <a:rPr lang="en-US" baseline="0" noProof="0" dirty="0" smtClean="0"/>
              <a:t>The doubt or error associated with each point is given by the formulas as shown.</a:t>
            </a:r>
          </a:p>
        </p:txBody>
      </p:sp>
      <p:sp>
        <p:nvSpPr>
          <p:cNvPr id="4" name="Foliennummernplatzhalter 3"/>
          <p:cNvSpPr>
            <a:spLocks noGrp="1"/>
          </p:cNvSpPr>
          <p:nvPr>
            <p:ph type="sldNum" sz="quarter" idx="10"/>
          </p:nvPr>
        </p:nvSpPr>
        <p:spPr/>
        <p:txBody>
          <a:bodyPr/>
          <a:lstStyle/>
          <a:p>
            <a:fld id="{64C20C58-D781-FF49-BE40-4E6407A1C87F}" type="slidenum">
              <a:rPr lang="de-DE" smtClean="0"/>
              <a:pPr/>
              <a:t>9</a:t>
            </a:fld>
            <a:endParaRPr lang="de-DE" dirty="0"/>
          </a:p>
        </p:txBody>
      </p:sp>
    </p:spTree>
    <p:extLst>
      <p:ext uri="{BB962C8B-B14F-4D97-AF65-F5344CB8AC3E}">
        <p14:creationId xmlns:p14="http://schemas.microsoft.com/office/powerpoint/2010/main" val="22656378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5" name="Grafik 12"/>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198100" y="346075"/>
            <a:ext cx="635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fik 13"/>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833100" y="788988"/>
            <a:ext cx="12080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550256" y="2006825"/>
            <a:ext cx="9144000" cy="1441465"/>
          </a:xfrm>
        </p:spPr>
        <p:txBody>
          <a:bodyPr anchor="b"/>
          <a:lstStyle>
            <a:lvl1pPr algn="l">
              <a:defRPr sz="4800">
                <a:latin typeface="Arial" panose="020B0604020202020204" pitchFamily="34" charset="0"/>
                <a:cs typeface="Arial" panose="020B0604020202020204" pitchFamily="34" charset="0"/>
              </a:defRPr>
            </a:lvl1pPr>
          </a:lstStyle>
          <a:p>
            <a:r>
              <a:rPr lang="de-DE" smtClean="0"/>
              <a:t>Titelmasterformat durch Klicken bearbeiten</a:t>
            </a:r>
            <a:endParaRPr lang="de-DE" dirty="0"/>
          </a:p>
        </p:txBody>
      </p:sp>
      <p:sp>
        <p:nvSpPr>
          <p:cNvPr id="3" name="Untertitel 2"/>
          <p:cNvSpPr>
            <a:spLocks noGrp="1"/>
          </p:cNvSpPr>
          <p:nvPr>
            <p:ph type="subTitle" idx="1"/>
          </p:nvPr>
        </p:nvSpPr>
        <p:spPr>
          <a:xfrm>
            <a:off x="552953" y="3448290"/>
            <a:ext cx="9144000" cy="1655762"/>
          </a:xfrm>
        </p:spPr>
        <p:txBody>
          <a:bodyPr/>
          <a:lstStyle>
            <a:lvl1pPr marL="0" indent="0" algn="l">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dirty="0"/>
          </a:p>
        </p:txBody>
      </p:sp>
      <p:sp>
        <p:nvSpPr>
          <p:cNvPr id="7" name="Datumsplatzhalter 3"/>
          <p:cNvSpPr>
            <a:spLocks noGrp="1"/>
          </p:cNvSpPr>
          <p:nvPr>
            <p:ph type="dt" sz="half" idx="10"/>
          </p:nvPr>
        </p:nvSpPr>
        <p:spPr>
          <a:xfrm>
            <a:off x="838200" y="6356350"/>
            <a:ext cx="2743200" cy="365125"/>
          </a:xfrm>
          <a:prstGeom prst="rect">
            <a:avLst/>
          </a:prstGeom>
        </p:spPr>
        <p:txBody>
          <a:bodyPr vert="horz" wrap="square" lIns="91440" tIns="45720" rIns="91440" bIns="45720" numCol="1" anchor="ctr" anchorCtr="0" compatLnSpc="1">
            <a:prstTxWarp prst="textNoShape">
              <a:avLst/>
            </a:prstTxWarp>
          </a:bodyPr>
          <a:lstStyle>
            <a:lvl1pPr>
              <a:defRPr sz="1400">
                <a:latin typeface="Arial" charset="0"/>
                <a:cs typeface="Arial" charset="0"/>
              </a:defRPr>
            </a:lvl1pPr>
          </a:lstStyle>
          <a:p>
            <a:fld id="{228D52AA-06A7-2A45-B02D-E71315FC61AB}" type="datetimeFigureOut">
              <a:rPr lang="de-DE"/>
              <a:pPr/>
              <a:t>10.05.2014</a:t>
            </a:fld>
            <a:endParaRPr lang="de-DE" dirty="0"/>
          </a:p>
        </p:txBody>
      </p:sp>
      <p:sp>
        <p:nvSpPr>
          <p:cNvPr id="8" name="Fußzeilenplatzhalter 4"/>
          <p:cNvSpPr>
            <a:spLocks noGrp="1"/>
          </p:cNvSpPr>
          <p:nvPr>
            <p:ph type="ftr" sz="quarter" idx="11"/>
          </p:nvPr>
        </p:nvSpPr>
        <p:spPr>
          <a:xfrm>
            <a:off x="4038600" y="6356350"/>
            <a:ext cx="4114800" cy="365125"/>
          </a:xfrm>
          <a:prstGeom prst="rect">
            <a:avLst/>
          </a:prstGeom>
        </p:spPr>
        <p:txBody>
          <a:bodyPr/>
          <a:lstStyle>
            <a:lvl1pPr>
              <a:defRPr sz="1400" dirty="0">
                <a:latin typeface="Arial" panose="020B0604020202020204" pitchFamily="34" charset="0"/>
                <a:ea typeface="+mn-ea"/>
                <a:cs typeface="Arial" panose="020B0604020202020204" pitchFamily="34" charset="0"/>
              </a:defRPr>
            </a:lvl1pPr>
          </a:lstStyle>
          <a:p>
            <a:pPr>
              <a:defRPr/>
            </a:pPr>
            <a:endParaRPr lang="de-DE" dirty="0"/>
          </a:p>
        </p:txBody>
      </p:sp>
      <p:sp>
        <p:nvSpPr>
          <p:cNvPr id="9" name="Foliennummernplatzhalter 5"/>
          <p:cNvSpPr>
            <a:spLocks noGrp="1"/>
          </p:cNvSpPr>
          <p:nvPr>
            <p:ph type="sldNum" sz="quarter" idx="12"/>
          </p:nvPr>
        </p:nvSpPr>
        <p:spPr>
          <a:xfrm>
            <a:off x="8610600" y="6356350"/>
            <a:ext cx="2743200" cy="365125"/>
          </a:xfrm>
          <a:prstGeom prst="rect">
            <a:avLst/>
          </a:prstGeom>
        </p:spPr>
        <p:txBody>
          <a:bodyPr/>
          <a:lstStyle>
            <a:lvl1pPr>
              <a:defRPr/>
            </a:lvl1pPr>
          </a:lstStyle>
          <a:p>
            <a:fld id="{0D5BBC55-09FC-9F4D-8F54-761F05412451}" type="slidenum">
              <a:rPr lang="de-DE"/>
              <a:pPr/>
              <a:t>‹Nr.›</a:t>
            </a:fld>
            <a:endParaRPr lang="de-DE" dirty="0"/>
          </a:p>
        </p:txBody>
      </p:sp>
      <p:sp>
        <p:nvSpPr>
          <p:cNvPr id="10" name="AutoShape 1"/>
          <p:cNvSpPr>
            <a:spLocks noChangeArrowheads="1"/>
          </p:cNvSpPr>
          <p:nvPr userDrawn="1"/>
        </p:nvSpPr>
        <p:spPr bwMode="auto">
          <a:xfrm>
            <a:off x="0" y="185738"/>
            <a:ext cx="12192000" cy="936625"/>
          </a:xfrm>
          <a:prstGeom prst="roundRect">
            <a:avLst>
              <a:gd name="adj" fmla="val 167"/>
            </a:avLst>
          </a:prstGeom>
          <a:solidFill>
            <a:srgbClr val="9BC328"/>
          </a:solidFill>
          <a:ln w="9360" cap="flat">
            <a:solidFill>
              <a:srgbClr val="808080"/>
            </a:solidFill>
            <a:round/>
            <a:headEnd/>
            <a:tailEnd/>
          </a:ln>
          <a:effectLst/>
        </p:spPr>
        <p:txBody>
          <a:bodyPr wrap="none" anchor="ctr"/>
          <a:lstStyle/>
          <a:p>
            <a:endParaRPr lang="de-DE" dirty="0"/>
          </a:p>
        </p:txBody>
      </p:sp>
      <p:pic>
        <p:nvPicPr>
          <p:cNvPr id="11" name="Grafik 7"/>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0198509" y="345880"/>
            <a:ext cx="634683" cy="593736"/>
          </a:xfrm>
          <a:prstGeom prst="rect">
            <a:avLst/>
          </a:prstGeom>
        </p:spPr>
      </p:pic>
      <p:pic>
        <p:nvPicPr>
          <p:cNvPr id="12" name="Grafik 8"/>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0833192" y="789446"/>
            <a:ext cx="1208111" cy="337950"/>
          </a:xfrm>
          <a:prstGeom prst="rect">
            <a:avLst/>
          </a:prstGeom>
        </p:spPr>
      </p:pic>
    </p:spTree>
    <p:extLst>
      <p:ext uri="{BB962C8B-B14F-4D97-AF65-F5344CB8AC3E}">
        <p14:creationId xmlns:p14="http://schemas.microsoft.com/office/powerpoint/2010/main" val="13474574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elfolie">
    <p:spTree>
      <p:nvGrpSpPr>
        <p:cNvPr id="1" name=""/>
        <p:cNvGrpSpPr/>
        <p:nvPr/>
      </p:nvGrpSpPr>
      <p:grpSpPr>
        <a:xfrm>
          <a:off x="0" y="0"/>
          <a:ext cx="0" cy="0"/>
          <a:chOff x="0" y="0"/>
          <a:chExt cx="0" cy="0"/>
        </a:xfrm>
      </p:grpSpPr>
      <p:sp>
        <p:nvSpPr>
          <p:cNvPr id="13" name="AutoShape 1"/>
          <p:cNvSpPr>
            <a:spLocks noChangeArrowheads="1"/>
          </p:cNvSpPr>
          <p:nvPr userDrawn="1"/>
        </p:nvSpPr>
        <p:spPr bwMode="auto">
          <a:xfrm>
            <a:off x="-2349" y="6322575"/>
            <a:ext cx="12192000" cy="543948"/>
          </a:xfrm>
          <a:prstGeom prst="roundRect">
            <a:avLst>
              <a:gd name="adj" fmla="val 167"/>
            </a:avLst>
          </a:prstGeom>
          <a:solidFill>
            <a:srgbClr val="9BC328"/>
          </a:solidFill>
          <a:ln w="9360" cap="flat">
            <a:solidFill>
              <a:srgbClr val="808080"/>
            </a:solidFill>
            <a:round/>
            <a:headEnd/>
            <a:tailEnd/>
          </a:ln>
          <a:effectLst/>
        </p:spPr>
        <p:txBody>
          <a:bodyPr wrap="none" anchor="ctr"/>
          <a:lstStyle/>
          <a:p>
            <a:endParaRPr lang="de-DE" dirty="0"/>
          </a:p>
        </p:txBody>
      </p:sp>
      <p:sp>
        <p:nvSpPr>
          <p:cNvPr id="2" name="Rechteck 1"/>
          <p:cNvSpPr/>
          <p:nvPr userDrawn="1"/>
        </p:nvSpPr>
        <p:spPr>
          <a:xfrm>
            <a:off x="596259" y="6460223"/>
            <a:ext cx="3809486" cy="307777"/>
          </a:xfrm>
          <a:prstGeom prst="rect">
            <a:avLst/>
          </a:prstGeom>
        </p:spPr>
        <p:txBody>
          <a:bodyPr wrap="square">
            <a:spAutoFit/>
          </a:bodyPr>
          <a:lstStyle/>
          <a:p>
            <a:pPr lvl="0"/>
            <a:r>
              <a:rPr lang="de-DE" sz="1400" dirty="0" smtClean="0">
                <a:solidFill>
                  <a:schemeClr val="bg1"/>
                </a:solidFill>
                <a:latin typeface="Arial"/>
                <a:cs typeface="Arial"/>
              </a:rPr>
              <a:t>Prof.</a:t>
            </a:r>
            <a:r>
              <a:rPr lang="de-DE" sz="1400" baseline="0" dirty="0" smtClean="0">
                <a:solidFill>
                  <a:schemeClr val="bg1"/>
                </a:solidFill>
                <a:latin typeface="Arial"/>
                <a:cs typeface="Arial"/>
              </a:rPr>
              <a:t> </a:t>
            </a:r>
            <a:r>
              <a:rPr lang="de-DE" sz="1400" dirty="0" smtClean="0">
                <a:solidFill>
                  <a:schemeClr val="bg1"/>
                </a:solidFill>
                <a:latin typeface="Arial"/>
                <a:cs typeface="Arial"/>
              </a:rPr>
              <a:t>Dr.-Ing. Patrick Metzler</a:t>
            </a:r>
          </a:p>
        </p:txBody>
      </p:sp>
      <p:sp>
        <p:nvSpPr>
          <p:cNvPr id="10" name="Line 3"/>
          <p:cNvSpPr>
            <a:spLocks noChangeShapeType="1"/>
          </p:cNvSpPr>
          <p:nvPr/>
        </p:nvSpPr>
        <p:spPr bwMode="auto">
          <a:xfrm flipV="1">
            <a:off x="0" y="534988"/>
            <a:ext cx="12192000" cy="0"/>
          </a:xfrm>
          <a:prstGeom prst="line">
            <a:avLst/>
          </a:prstGeom>
          <a:noFill/>
          <a:ln w="18000" cap="flat">
            <a:solidFill>
              <a:srgbClr val="41288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fontAlgn="auto" hangingPunct="1">
              <a:spcBef>
                <a:spcPts val="0"/>
              </a:spcBef>
              <a:spcAft>
                <a:spcPts val="0"/>
              </a:spcAft>
              <a:defRPr/>
            </a:pPr>
            <a:endParaRPr lang="de-DE" sz="1633" dirty="0">
              <a:latin typeface="+mn-lt"/>
              <a:ea typeface="+mn-ea"/>
            </a:endParaRPr>
          </a:p>
        </p:txBody>
      </p:sp>
      <p:pic>
        <p:nvPicPr>
          <p:cNvPr id="11" name="Grafik 14"/>
          <p:cNvPicPr>
            <a:picLocks noChangeAspect="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633200" y="52388"/>
            <a:ext cx="4286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platzhalter 3"/>
          <p:cNvSpPr>
            <a:spLocks noGrp="1"/>
          </p:cNvSpPr>
          <p:nvPr>
            <p:ph type="body" sz="quarter" idx="13"/>
          </p:nvPr>
        </p:nvSpPr>
        <p:spPr>
          <a:xfrm>
            <a:off x="355600" y="52388"/>
            <a:ext cx="2743200" cy="425450"/>
          </a:xfrm>
        </p:spPr>
        <p:txBody>
          <a:bodyPr anchor="ctr">
            <a:noAutofit/>
          </a:bodyPr>
          <a:lstStyle>
            <a:lvl1pPr marL="0" indent="0">
              <a:buNone/>
              <a:defRPr sz="1400"/>
            </a:lvl1pPr>
          </a:lstStyle>
          <a:p>
            <a:pPr lvl="0"/>
            <a:r>
              <a:rPr lang="de-DE" smtClean="0"/>
              <a:t>Textmasterformat bearbeiten</a:t>
            </a:r>
          </a:p>
        </p:txBody>
      </p:sp>
      <p:sp>
        <p:nvSpPr>
          <p:cNvPr id="23" name="Textplatzhalter 3"/>
          <p:cNvSpPr>
            <a:spLocks noGrp="1"/>
          </p:cNvSpPr>
          <p:nvPr>
            <p:ph type="body" sz="quarter" idx="14"/>
          </p:nvPr>
        </p:nvSpPr>
        <p:spPr>
          <a:xfrm>
            <a:off x="4183036" y="52388"/>
            <a:ext cx="3821229" cy="425450"/>
          </a:xfrm>
        </p:spPr>
        <p:txBody>
          <a:bodyPr anchor="ctr">
            <a:noAutofit/>
          </a:bodyPr>
          <a:lstStyle>
            <a:lvl1pPr marL="0" indent="0">
              <a:buNone/>
              <a:defRPr sz="1400"/>
            </a:lvl1pPr>
          </a:lstStyle>
          <a:p>
            <a:pPr lvl="0"/>
            <a:r>
              <a:rPr lang="de-DE" smtClean="0"/>
              <a:t>Textmasterformat bearbeiten</a:t>
            </a:r>
          </a:p>
        </p:txBody>
      </p:sp>
      <p:sp>
        <p:nvSpPr>
          <p:cNvPr id="15" name="Titel 1"/>
          <p:cNvSpPr>
            <a:spLocks noGrp="1"/>
          </p:cNvSpPr>
          <p:nvPr>
            <p:ph type="title"/>
          </p:nvPr>
        </p:nvSpPr>
        <p:spPr>
          <a:xfrm>
            <a:off x="596899" y="625527"/>
            <a:ext cx="11006295" cy="618584"/>
          </a:xfrm>
        </p:spPr>
        <p:txBody>
          <a:bodyPr/>
          <a:lstStyle>
            <a:lvl1pPr>
              <a:defRPr sz="2400"/>
            </a:lvl1pPr>
          </a:lstStyle>
          <a:p>
            <a:r>
              <a:rPr lang="de-DE" smtClean="0"/>
              <a:t>Titelmasterformat durch Klicken bearbeiten</a:t>
            </a:r>
            <a:endParaRPr lang="de-DE" dirty="0"/>
          </a:p>
        </p:txBody>
      </p:sp>
      <p:sp>
        <p:nvSpPr>
          <p:cNvPr id="17" name="Inhaltsplatzhalter 2"/>
          <p:cNvSpPr>
            <a:spLocks noGrp="1"/>
          </p:cNvSpPr>
          <p:nvPr>
            <p:ph idx="1"/>
          </p:nvPr>
        </p:nvSpPr>
        <p:spPr>
          <a:xfrm>
            <a:off x="596899" y="1444983"/>
            <a:ext cx="11006296" cy="4828909"/>
          </a:xfrm>
        </p:spPr>
        <p:txBody>
          <a:bodyPr tIns="0">
            <a:normAutofit/>
          </a:bodyPr>
          <a:lstStyle>
            <a:lvl1pPr>
              <a:defRPr sz="2400" b="0"/>
            </a:lvl1pPr>
            <a:lvl2pPr>
              <a:defRPr sz="2000"/>
            </a:lvl2pPr>
            <a:lvl3pPr>
              <a:defRPr sz="1800"/>
            </a:lvl3pPr>
            <a:lvl4pPr>
              <a:defRPr sz="1800"/>
            </a:lvl4pPr>
            <a:lvl5pPr>
              <a:defRPr sz="1800"/>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3" name="Rechteck 2"/>
          <p:cNvSpPr/>
          <p:nvPr userDrawn="1"/>
        </p:nvSpPr>
        <p:spPr>
          <a:xfrm>
            <a:off x="3666987" y="6440492"/>
            <a:ext cx="4925096" cy="523220"/>
          </a:xfrm>
          <a:prstGeom prst="rect">
            <a:avLst/>
          </a:prstGeom>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noProof="0" dirty="0" smtClean="0">
                <a:solidFill>
                  <a:schemeClr val="bg1"/>
                </a:solidFill>
                <a:latin typeface="Arial"/>
                <a:cs typeface="Arial"/>
              </a:rPr>
              <a:t>Modelling and Simulation using MATLAB©</a:t>
            </a:r>
          </a:p>
          <a:p>
            <a:pPr lvl="0" algn="ctr"/>
            <a:endParaRPr lang="de-DE" sz="1400" dirty="0" smtClean="0">
              <a:solidFill>
                <a:schemeClr val="bg1"/>
              </a:solidFill>
              <a:latin typeface="Arial"/>
              <a:cs typeface="Arial"/>
            </a:endParaRPr>
          </a:p>
        </p:txBody>
      </p:sp>
      <p:sp>
        <p:nvSpPr>
          <p:cNvPr id="9" name="Foliennummernplatzhalter 5"/>
          <p:cNvSpPr txBox="1">
            <a:spLocks/>
          </p:cNvSpPr>
          <p:nvPr userDrawn="1"/>
        </p:nvSpPr>
        <p:spPr>
          <a:xfrm>
            <a:off x="8610600" y="6409848"/>
            <a:ext cx="2743200" cy="365125"/>
          </a:xfrm>
          <a:prstGeom prst="rect">
            <a:avLst/>
          </a:prstGeom>
        </p:spPr>
        <p:txBody>
          <a:bodyPr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algn="r" eaLnBrk="1" hangingPunct="1"/>
            <a:fld id="{2D3C9E75-133C-9446-870B-BE3255CBA1B7}" type="slidenum">
              <a:rPr lang="de-DE" sz="1200">
                <a:solidFill>
                  <a:schemeClr val="bg1"/>
                </a:solidFill>
                <a:latin typeface="Arial" charset="0"/>
                <a:cs typeface="Arial" charset="0"/>
              </a:rPr>
              <a:pPr algn="r" eaLnBrk="1" hangingPunct="1"/>
              <a:t>‹Nr.›</a:t>
            </a:fld>
            <a:endParaRPr lang="de-DE" sz="1200" dirty="0">
              <a:solidFill>
                <a:schemeClr val="bg1"/>
              </a:solidFill>
              <a:latin typeface="Arial" charset="0"/>
              <a:cs typeface="Arial" charset="0"/>
            </a:endParaRPr>
          </a:p>
        </p:txBody>
      </p:sp>
    </p:spTree>
    <p:extLst>
      <p:ext uri="{BB962C8B-B14F-4D97-AF65-F5344CB8AC3E}">
        <p14:creationId xmlns:p14="http://schemas.microsoft.com/office/powerpoint/2010/main" val="4537000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10" name="Line 3"/>
          <p:cNvSpPr>
            <a:spLocks noChangeShapeType="1"/>
          </p:cNvSpPr>
          <p:nvPr/>
        </p:nvSpPr>
        <p:spPr bwMode="auto">
          <a:xfrm flipV="1">
            <a:off x="0" y="534988"/>
            <a:ext cx="12192000" cy="0"/>
          </a:xfrm>
          <a:prstGeom prst="line">
            <a:avLst/>
          </a:prstGeom>
          <a:noFill/>
          <a:ln w="18000" cap="flat">
            <a:solidFill>
              <a:srgbClr val="41288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fontAlgn="auto" hangingPunct="1">
              <a:spcBef>
                <a:spcPts val="0"/>
              </a:spcBef>
              <a:spcAft>
                <a:spcPts val="0"/>
              </a:spcAft>
              <a:defRPr/>
            </a:pPr>
            <a:endParaRPr lang="de-DE" sz="1633" dirty="0">
              <a:latin typeface="+mn-lt"/>
              <a:ea typeface="+mn-ea"/>
            </a:endParaRPr>
          </a:p>
        </p:txBody>
      </p:sp>
      <p:pic>
        <p:nvPicPr>
          <p:cNvPr id="11" name="Grafik 14"/>
          <p:cNvPicPr>
            <a:picLocks noChangeAspect="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633200" y="52388"/>
            <a:ext cx="4286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platzhalter 3"/>
          <p:cNvSpPr>
            <a:spLocks noGrp="1"/>
          </p:cNvSpPr>
          <p:nvPr>
            <p:ph type="body" sz="quarter" idx="13"/>
          </p:nvPr>
        </p:nvSpPr>
        <p:spPr>
          <a:xfrm>
            <a:off x="355600" y="52388"/>
            <a:ext cx="2743200" cy="425450"/>
          </a:xfrm>
        </p:spPr>
        <p:txBody>
          <a:bodyPr anchor="ctr">
            <a:noAutofit/>
          </a:bodyPr>
          <a:lstStyle>
            <a:lvl1pPr marL="0" indent="0">
              <a:buNone/>
              <a:defRPr sz="1400"/>
            </a:lvl1pPr>
          </a:lstStyle>
          <a:p>
            <a:pPr lvl="0"/>
            <a:r>
              <a:rPr lang="de-DE" smtClean="0"/>
              <a:t>Textmasterformat bearbeiten</a:t>
            </a:r>
          </a:p>
        </p:txBody>
      </p:sp>
      <p:sp>
        <p:nvSpPr>
          <p:cNvPr id="23" name="Textplatzhalter 3"/>
          <p:cNvSpPr>
            <a:spLocks noGrp="1"/>
          </p:cNvSpPr>
          <p:nvPr>
            <p:ph type="body" sz="quarter" idx="14"/>
          </p:nvPr>
        </p:nvSpPr>
        <p:spPr>
          <a:xfrm>
            <a:off x="4183036" y="52388"/>
            <a:ext cx="3821229" cy="425450"/>
          </a:xfrm>
        </p:spPr>
        <p:txBody>
          <a:bodyPr anchor="ctr">
            <a:noAutofit/>
          </a:bodyPr>
          <a:lstStyle>
            <a:lvl1pPr marL="0" indent="0">
              <a:buNone/>
              <a:defRPr sz="1400"/>
            </a:lvl1pPr>
          </a:lstStyle>
          <a:p>
            <a:pPr lvl="0"/>
            <a:r>
              <a:rPr lang="de-DE" smtClean="0"/>
              <a:t>Textmasterformat bearbeiten</a:t>
            </a:r>
          </a:p>
        </p:txBody>
      </p:sp>
      <p:sp>
        <p:nvSpPr>
          <p:cNvPr id="15" name="Titel 1"/>
          <p:cNvSpPr>
            <a:spLocks noGrp="1"/>
          </p:cNvSpPr>
          <p:nvPr>
            <p:ph type="title"/>
          </p:nvPr>
        </p:nvSpPr>
        <p:spPr>
          <a:xfrm>
            <a:off x="596900" y="625527"/>
            <a:ext cx="7584000" cy="618584"/>
          </a:xfrm>
        </p:spPr>
        <p:txBody>
          <a:bodyPr/>
          <a:lstStyle>
            <a:lvl1pPr>
              <a:defRPr sz="2400"/>
            </a:lvl1pPr>
          </a:lstStyle>
          <a:p>
            <a:r>
              <a:rPr lang="de-DE" smtClean="0"/>
              <a:t>Titelmasterformat durch Klicken bearbeiten</a:t>
            </a:r>
            <a:endParaRPr lang="de-DE" dirty="0"/>
          </a:p>
        </p:txBody>
      </p:sp>
      <p:sp>
        <p:nvSpPr>
          <p:cNvPr id="17" name="Inhaltsplatzhalter 2"/>
          <p:cNvSpPr>
            <a:spLocks noGrp="1"/>
          </p:cNvSpPr>
          <p:nvPr>
            <p:ph idx="1"/>
          </p:nvPr>
        </p:nvSpPr>
        <p:spPr>
          <a:xfrm>
            <a:off x="596899" y="1444983"/>
            <a:ext cx="7584000" cy="4828909"/>
          </a:xfrm>
        </p:spPr>
        <p:txBody>
          <a:bodyPr tIns="0">
            <a:normAutofit/>
          </a:bodyPr>
          <a:lstStyle>
            <a:lvl1pPr>
              <a:defRPr sz="2400" b="0"/>
            </a:lvl1pPr>
            <a:lvl2pPr>
              <a:defRPr sz="2000"/>
            </a:lvl2pPr>
            <a:lvl3pPr>
              <a:defRPr sz="1800"/>
            </a:lvl3pPr>
            <a:lvl4pPr>
              <a:defRPr sz="1800"/>
            </a:lvl4pPr>
            <a:lvl5pPr>
              <a:defRPr sz="1800"/>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1" name="AutoShape 1"/>
          <p:cNvSpPr>
            <a:spLocks noChangeArrowheads="1"/>
          </p:cNvSpPr>
          <p:nvPr userDrawn="1"/>
        </p:nvSpPr>
        <p:spPr bwMode="auto">
          <a:xfrm>
            <a:off x="-2349" y="6322575"/>
            <a:ext cx="12192000" cy="543948"/>
          </a:xfrm>
          <a:prstGeom prst="roundRect">
            <a:avLst>
              <a:gd name="adj" fmla="val 167"/>
            </a:avLst>
          </a:prstGeom>
          <a:solidFill>
            <a:srgbClr val="9BC328"/>
          </a:solidFill>
          <a:ln w="9360" cap="flat">
            <a:solidFill>
              <a:srgbClr val="808080"/>
            </a:solidFill>
            <a:round/>
            <a:headEnd/>
            <a:tailEnd/>
          </a:ln>
          <a:effectLst/>
        </p:spPr>
        <p:txBody>
          <a:bodyPr wrap="none" anchor="ctr"/>
          <a:lstStyle/>
          <a:p>
            <a:endParaRPr lang="de-DE" dirty="0"/>
          </a:p>
        </p:txBody>
      </p:sp>
      <p:sp>
        <p:nvSpPr>
          <p:cNvPr id="24" name="Rechteck 23"/>
          <p:cNvSpPr/>
          <p:nvPr userDrawn="1"/>
        </p:nvSpPr>
        <p:spPr>
          <a:xfrm>
            <a:off x="596259" y="6460223"/>
            <a:ext cx="2334739" cy="307777"/>
          </a:xfrm>
          <a:prstGeom prst="rect">
            <a:avLst/>
          </a:prstGeom>
        </p:spPr>
        <p:txBody>
          <a:bodyPr wrap="square">
            <a:spAutoFit/>
          </a:bodyPr>
          <a:lstStyle/>
          <a:p>
            <a:pPr lvl="0"/>
            <a:r>
              <a:rPr lang="de-DE" sz="1400" dirty="0" smtClean="0">
                <a:solidFill>
                  <a:schemeClr val="bg1"/>
                </a:solidFill>
                <a:latin typeface="Arial"/>
                <a:cs typeface="Arial"/>
              </a:rPr>
              <a:t>Dr. Patrick Metzler</a:t>
            </a:r>
          </a:p>
        </p:txBody>
      </p:sp>
      <p:sp>
        <p:nvSpPr>
          <p:cNvPr id="25" name="Rechteck 24"/>
          <p:cNvSpPr/>
          <p:nvPr userDrawn="1"/>
        </p:nvSpPr>
        <p:spPr>
          <a:xfrm>
            <a:off x="3666987" y="6440492"/>
            <a:ext cx="4925096" cy="307777"/>
          </a:xfrm>
          <a:prstGeom prst="rect">
            <a:avLst/>
          </a:prstGeom>
        </p:spPr>
        <p:txBody>
          <a:bodyPr wrap="square">
            <a:spAutoFit/>
          </a:bodyPr>
          <a:lstStyle/>
          <a:p>
            <a:pPr lvl="0" algn="ctr"/>
            <a:r>
              <a:rPr lang="de-DE" sz="1400" dirty="0" err="1" smtClean="0">
                <a:solidFill>
                  <a:schemeClr val="bg1"/>
                </a:solidFill>
                <a:latin typeface="Arial"/>
                <a:cs typeface="Arial"/>
              </a:rPr>
              <a:t>Modelling</a:t>
            </a:r>
            <a:r>
              <a:rPr lang="de-DE" sz="1400" dirty="0" smtClean="0">
                <a:solidFill>
                  <a:schemeClr val="bg1"/>
                </a:solidFill>
                <a:latin typeface="Arial"/>
                <a:cs typeface="Arial"/>
              </a:rPr>
              <a:t> </a:t>
            </a:r>
            <a:r>
              <a:rPr lang="de-DE" sz="1400" dirty="0" err="1" smtClean="0">
                <a:solidFill>
                  <a:schemeClr val="bg1"/>
                </a:solidFill>
                <a:latin typeface="Arial"/>
                <a:cs typeface="Arial"/>
              </a:rPr>
              <a:t>and</a:t>
            </a:r>
            <a:r>
              <a:rPr lang="de-DE" sz="1400" dirty="0" smtClean="0">
                <a:solidFill>
                  <a:schemeClr val="bg1"/>
                </a:solidFill>
                <a:latin typeface="Arial"/>
                <a:cs typeface="Arial"/>
              </a:rPr>
              <a:t> Simulation </a:t>
            </a:r>
            <a:r>
              <a:rPr lang="de-DE" sz="1400" dirty="0" err="1" smtClean="0">
                <a:solidFill>
                  <a:schemeClr val="bg1"/>
                </a:solidFill>
                <a:latin typeface="Arial"/>
                <a:cs typeface="Arial"/>
              </a:rPr>
              <a:t>using</a:t>
            </a:r>
            <a:r>
              <a:rPr lang="de-DE" sz="1400" dirty="0" smtClean="0">
                <a:solidFill>
                  <a:schemeClr val="bg1"/>
                </a:solidFill>
                <a:latin typeface="Arial"/>
                <a:cs typeface="Arial"/>
              </a:rPr>
              <a:t> MATLAB</a:t>
            </a:r>
          </a:p>
        </p:txBody>
      </p:sp>
      <p:sp>
        <p:nvSpPr>
          <p:cNvPr id="26" name="Foliennummernplatzhalter 5"/>
          <p:cNvSpPr txBox="1">
            <a:spLocks/>
          </p:cNvSpPr>
          <p:nvPr userDrawn="1"/>
        </p:nvSpPr>
        <p:spPr>
          <a:xfrm>
            <a:off x="8610600" y="6409848"/>
            <a:ext cx="2743200" cy="365125"/>
          </a:xfrm>
          <a:prstGeom prst="rect">
            <a:avLst/>
          </a:prstGeom>
        </p:spPr>
        <p:txBody>
          <a:bodyPr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algn="r" eaLnBrk="1" hangingPunct="1"/>
            <a:fld id="{2D3C9E75-133C-9446-870B-BE3255CBA1B7}" type="slidenum">
              <a:rPr lang="de-DE" sz="1200">
                <a:solidFill>
                  <a:schemeClr val="bg1"/>
                </a:solidFill>
                <a:latin typeface="Arial" charset="0"/>
                <a:cs typeface="Arial" charset="0"/>
              </a:rPr>
              <a:pPr algn="r" eaLnBrk="1" hangingPunct="1"/>
              <a:t>‹Nr.›</a:t>
            </a:fld>
            <a:endParaRPr lang="de-DE" sz="1200" dirty="0">
              <a:solidFill>
                <a:schemeClr val="bg1"/>
              </a:solidFill>
              <a:latin typeface="Arial" charset="0"/>
              <a:cs typeface="Arial" charset="0"/>
            </a:endParaRPr>
          </a:p>
        </p:txBody>
      </p:sp>
    </p:spTree>
    <p:extLst>
      <p:ext uri="{BB962C8B-B14F-4D97-AF65-F5344CB8AC3E}">
        <p14:creationId xmlns:p14="http://schemas.microsoft.com/office/powerpoint/2010/main" val="35138566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elfolie">
    <p:spTree>
      <p:nvGrpSpPr>
        <p:cNvPr id="1" name=""/>
        <p:cNvGrpSpPr/>
        <p:nvPr/>
      </p:nvGrpSpPr>
      <p:grpSpPr>
        <a:xfrm>
          <a:off x="0" y="0"/>
          <a:ext cx="0" cy="0"/>
          <a:chOff x="0" y="0"/>
          <a:chExt cx="0" cy="0"/>
        </a:xfrm>
      </p:grpSpPr>
      <p:sp>
        <p:nvSpPr>
          <p:cNvPr id="10" name="Line 3"/>
          <p:cNvSpPr>
            <a:spLocks noChangeShapeType="1"/>
          </p:cNvSpPr>
          <p:nvPr/>
        </p:nvSpPr>
        <p:spPr bwMode="auto">
          <a:xfrm flipV="1">
            <a:off x="0" y="534988"/>
            <a:ext cx="12192000" cy="0"/>
          </a:xfrm>
          <a:prstGeom prst="line">
            <a:avLst/>
          </a:prstGeom>
          <a:noFill/>
          <a:ln w="18000" cap="flat">
            <a:solidFill>
              <a:srgbClr val="41288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fontAlgn="auto" hangingPunct="1">
              <a:spcBef>
                <a:spcPts val="0"/>
              </a:spcBef>
              <a:spcAft>
                <a:spcPts val="0"/>
              </a:spcAft>
              <a:defRPr/>
            </a:pPr>
            <a:endParaRPr lang="de-DE" sz="1633">
              <a:latin typeface="+mn-lt"/>
              <a:ea typeface="+mn-ea"/>
            </a:endParaRPr>
          </a:p>
        </p:txBody>
      </p:sp>
      <p:pic>
        <p:nvPicPr>
          <p:cNvPr id="11" name="Grafik 14"/>
          <p:cNvPicPr>
            <a:picLocks noChangeAspect="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633200" y="52388"/>
            <a:ext cx="4286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platzhalter 3"/>
          <p:cNvSpPr>
            <a:spLocks noGrp="1"/>
          </p:cNvSpPr>
          <p:nvPr>
            <p:ph type="body" sz="quarter" idx="13"/>
          </p:nvPr>
        </p:nvSpPr>
        <p:spPr>
          <a:xfrm>
            <a:off x="355600" y="52388"/>
            <a:ext cx="2743200" cy="425450"/>
          </a:xfrm>
        </p:spPr>
        <p:txBody>
          <a:bodyPr anchor="ctr">
            <a:noAutofit/>
          </a:bodyPr>
          <a:lstStyle>
            <a:lvl1pPr marL="0" indent="0">
              <a:buNone/>
              <a:defRPr sz="1400"/>
            </a:lvl1pPr>
          </a:lstStyle>
          <a:p>
            <a:pPr lvl="0"/>
            <a:r>
              <a:rPr lang="de-DE" smtClean="0"/>
              <a:t>Textmasterformat bearbeiten</a:t>
            </a:r>
          </a:p>
        </p:txBody>
      </p:sp>
      <p:sp>
        <p:nvSpPr>
          <p:cNvPr id="23" name="Textplatzhalter 3"/>
          <p:cNvSpPr>
            <a:spLocks noGrp="1"/>
          </p:cNvSpPr>
          <p:nvPr>
            <p:ph type="body" sz="quarter" idx="14"/>
          </p:nvPr>
        </p:nvSpPr>
        <p:spPr>
          <a:xfrm>
            <a:off x="4183036" y="52388"/>
            <a:ext cx="3821229" cy="425450"/>
          </a:xfrm>
        </p:spPr>
        <p:txBody>
          <a:bodyPr anchor="ctr">
            <a:noAutofit/>
          </a:bodyPr>
          <a:lstStyle>
            <a:lvl1pPr marL="0" indent="0">
              <a:buNone/>
              <a:defRPr sz="1400"/>
            </a:lvl1pPr>
          </a:lstStyle>
          <a:p>
            <a:pPr lvl="0"/>
            <a:r>
              <a:rPr lang="de-DE" smtClean="0"/>
              <a:t>Textmasterformat bearbeiten</a:t>
            </a:r>
          </a:p>
        </p:txBody>
      </p:sp>
      <p:sp>
        <p:nvSpPr>
          <p:cNvPr id="15" name="Titel 1"/>
          <p:cNvSpPr>
            <a:spLocks noGrp="1"/>
          </p:cNvSpPr>
          <p:nvPr>
            <p:ph type="title"/>
          </p:nvPr>
        </p:nvSpPr>
        <p:spPr>
          <a:xfrm>
            <a:off x="596900" y="625527"/>
            <a:ext cx="7584000" cy="618584"/>
          </a:xfrm>
        </p:spPr>
        <p:txBody>
          <a:bodyPr/>
          <a:lstStyle>
            <a:lvl1pPr>
              <a:defRPr sz="2400"/>
            </a:lvl1pPr>
          </a:lstStyle>
          <a:p>
            <a:r>
              <a:rPr lang="de-DE" smtClean="0"/>
              <a:t>Titelmasterformat durch Klicken bearbeiten</a:t>
            </a:r>
            <a:endParaRPr lang="de-DE" dirty="0"/>
          </a:p>
        </p:txBody>
      </p:sp>
      <p:sp>
        <p:nvSpPr>
          <p:cNvPr id="17" name="Inhaltsplatzhalter 2"/>
          <p:cNvSpPr>
            <a:spLocks noGrp="1"/>
          </p:cNvSpPr>
          <p:nvPr>
            <p:ph idx="1"/>
          </p:nvPr>
        </p:nvSpPr>
        <p:spPr>
          <a:xfrm>
            <a:off x="596899" y="1444983"/>
            <a:ext cx="7584000" cy="4828909"/>
          </a:xfrm>
        </p:spPr>
        <p:txBody>
          <a:bodyPr tIns="0">
            <a:normAutofit/>
          </a:bodyPr>
          <a:lstStyle>
            <a:lvl1pPr>
              <a:defRPr sz="2400" b="0"/>
            </a:lvl1pPr>
            <a:lvl2pPr>
              <a:defRPr sz="2000"/>
            </a:lvl2pPr>
            <a:lvl3pPr>
              <a:defRPr sz="1800"/>
            </a:lvl3pPr>
            <a:lvl4pPr>
              <a:defRPr sz="1800"/>
            </a:lvl4pPr>
            <a:lvl5pPr>
              <a:defRPr sz="1800"/>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3" name="Bildplatzhalter 2"/>
          <p:cNvSpPr>
            <a:spLocks noGrp="1"/>
          </p:cNvSpPr>
          <p:nvPr>
            <p:ph type="pic" idx="24"/>
          </p:nvPr>
        </p:nvSpPr>
        <p:spPr>
          <a:xfrm>
            <a:off x="8614867" y="1448810"/>
            <a:ext cx="2976000" cy="4825026"/>
          </a:xfrm>
          <a:no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smtClean="0"/>
              <a:t>Bild durch Klicken auf Symbol hinzufügen</a:t>
            </a:r>
          </a:p>
        </p:txBody>
      </p:sp>
      <p:sp>
        <p:nvSpPr>
          <p:cNvPr id="27" name="AutoShape 1"/>
          <p:cNvSpPr>
            <a:spLocks noChangeArrowheads="1"/>
          </p:cNvSpPr>
          <p:nvPr userDrawn="1"/>
        </p:nvSpPr>
        <p:spPr bwMode="auto">
          <a:xfrm>
            <a:off x="-2349" y="6322575"/>
            <a:ext cx="12192000" cy="543948"/>
          </a:xfrm>
          <a:prstGeom prst="roundRect">
            <a:avLst>
              <a:gd name="adj" fmla="val 167"/>
            </a:avLst>
          </a:prstGeom>
          <a:solidFill>
            <a:srgbClr val="9BC328"/>
          </a:solidFill>
          <a:ln w="9360" cap="flat">
            <a:solidFill>
              <a:srgbClr val="808080"/>
            </a:solidFill>
            <a:round/>
            <a:headEnd/>
            <a:tailEnd/>
          </a:ln>
          <a:effectLst/>
        </p:spPr>
        <p:txBody>
          <a:bodyPr wrap="none" anchor="ctr"/>
          <a:lstStyle/>
          <a:p>
            <a:endParaRPr lang="de-DE"/>
          </a:p>
        </p:txBody>
      </p:sp>
      <p:sp>
        <p:nvSpPr>
          <p:cNvPr id="28" name="Rechteck 27"/>
          <p:cNvSpPr/>
          <p:nvPr userDrawn="1"/>
        </p:nvSpPr>
        <p:spPr>
          <a:xfrm>
            <a:off x="596259" y="6460223"/>
            <a:ext cx="2985141" cy="307777"/>
          </a:xfrm>
          <a:prstGeom prst="rect">
            <a:avLst/>
          </a:prstGeom>
        </p:spPr>
        <p:txBody>
          <a:bodyPr wrap="square">
            <a:spAutoFit/>
          </a:bodyPr>
          <a:lstStyle/>
          <a:p>
            <a:pPr lvl="0"/>
            <a:r>
              <a:rPr lang="de-DE" sz="1400" dirty="0" smtClean="0">
                <a:solidFill>
                  <a:schemeClr val="bg1"/>
                </a:solidFill>
                <a:latin typeface="Arial"/>
                <a:cs typeface="Arial"/>
              </a:rPr>
              <a:t>Prof.</a:t>
            </a:r>
            <a:r>
              <a:rPr lang="de-DE" sz="1400" baseline="0" dirty="0" smtClean="0">
                <a:solidFill>
                  <a:schemeClr val="bg1"/>
                </a:solidFill>
                <a:latin typeface="Arial"/>
                <a:cs typeface="Arial"/>
              </a:rPr>
              <a:t> </a:t>
            </a:r>
            <a:r>
              <a:rPr lang="de-DE" sz="1400" dirty="0" smtClean="0">
                <a:solidFill>
                  <a:schemeClr val="bg1"/>
                </a:solidFill>
                <a:latin typeface="Arial"/>
                <a:cs typeface="Arial"/>
              </a:rPr>
              <a:t>Dr.-Ing. Patrick Metzler</a:t>
            </a:r>
          </a:p>
        </p:txBody>
      </p:sp>
      <p:sp>
        <p:nvSpPr>
          <p:cNvPr id="29" name="Rechteck 28"/>
          <p:cNvSpPr/>
          <p:nvPr userDrawn="1"/>
        </p:nvSpPr>
        <p:spPr>
          <a:xfrm>
            <a:off x="3666987" y="6440492"/>
            <a:ext cx="4925096" cy="523220"/>
          </a:xfrm>
          <a:prstGeom prst="rect">
            <a:avLst/>
          </a:prstGeom>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de-DE" sz="1400" dirty="0" err="1" smtClean="0">
                <a:solidFill>
                  <a:schemeClr val="bg1"/>
                </a:solidFill>
                <a:latin typeface="Arial"/>
                <a:cs typeface="Arial"/>
              </a:rPr>
              <a:t>Modelling</a:t>
            </a:r>
            <a:r>
              <a:rPr lang="de-DE" sz="1400" dirty="0" smtClean="0">
                <a:solidFill>
                  <a:schemeClr val="bg1"/>
                </a:solidFill>
                <a:latin typeface="Arial"/>
                <a:cs typeface="Arial"/>
              </a:rPr>
              <a:t> </a:t>
            </a:r>
            <a:r>
              <a:rPr lang="de-DE" sz="1400" dirty="0" err="1" smtClean="0">
                <a:solidFill>
                  <a:schemeClr val="bg1"/>
                </a:solidFill>
                <a:latin typeface="Arial"/>
                <a:cs typeface="Arial"/>
              </a:rPr>
              <a:t>and</a:t>
            </a:r>
            <a:r>
              <a:rPr lang="de-DE" sz="1400" dirty="0" smtClean="0">
                <a:solidFill>
                  <a:schemeClr val="bg1"/>
                </a:solidFill>
                <a:latin typeface="Arial"/>
                <a:cs typeface="Arial"/>
              </a:rPr>
              <a:t> Simulation </a:t>
            </a:r>
            <a:r>
              <a:rPr lang="de-DE" sz="1400" dirty="0" err="1" smtClean="0">
                <a:solidFill>
                  <a:schemeClr val="bg1"/>
                </a:solidFill>
                <a:latin typeface="Arial"/>
                <a:cs typeface="Arial"/>
              </a:rPr>
              <a:t>using</a:t>
            </a:r>
            <a:r>
              <a:rPr lang="de-DE" sz="1400" dirty="0" smtClean="0">
                <a:solidFill>
                  <a:schemeClr val="bg1"/>
                </a:solidFill>
                <a:latin typeface="Arial"/>
                <a:cs typeface="Arial"/>
              </a:rPr>
              <a:t> MATLAB©</a:t>
            </a:r>
          </a:p>
          <a:p>
            <a:pPr lvl="0" algn="ctr"/>
            <a:endParaRPr lang="de-DE" sz="1400" dirty="0" smtClean="0">
              <a:solidFill>
                <a:schemeClr val="bg1"/>
              </a:solidFill>
              <a:latin typeface="Arial"/>
              <a:cs typeface="Arial"/>
            </a:endParaRPr>
          </a:p>
        </p:txBody>
      </p:sp>
      <p:sp>
        <p:nvSpPr>
          <p:cNvPr id="30" name="Foliennummernplatzhalter 5"/>
          <p:cNvSpPr txBox="1">
            <a:spLocks/>
          </p:cNvSpPr>
          <p:nvPr userDrawn="1"/>
        </p:nvSpPr>
        <p:spPr>
          <a:xfrm>
            <a:off x="8610600" y="6409848"/>
            <a:ext cx="2743200" cy="365125"/>
          </a:xfrm>
          <a:prstGeom prst="rect">
            <a:avLst/>
          </a:prstGeom>
        </p:spPr>
        <p:txBody>
          <a:bodyPr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algn="r" eaLnBrk="1" hangingPunct="1"/>
            <a:fld id="{2D3C9E75-133C-9446-870B-BE3255CBA1B7}" type="slidenum">
              <a:rPr lang="de-DE" sz="1200">
                <a:solidFill>
                  <a:schemeClr val="bg1"/>
                </a:solidFill>
                <a:latin typeface="Arial" charset="0"/>
                <a:cs typeface="Arial" charset="0"/>
              </a:rPr>
              <a:pPr algn="r" eaLnBrk="1" hangingPunct="1"/>
              <a:t>‹Nr.›</a:t>
            </a:fld>
            <a:endParaRPr lang="de-DE" sz="1200" dirty="0">
              <a:solidFill>
                <a:schemeClr val="bg1"/>
              </a:solidFill>
              <a:latin typeface="Arial" charset="0"/>
              <a:cs typeface="Arial" charset="0"/>
            </a:endParaRPr>
          </a:p>
        </p:txBody>
      </p:sp>
    </p:spTree>
    <p:extLst>
      <p:ext uri="{BB962C8B-B14F-4D97-AF65-F5344CB8AC3E}">
        <p14:creationId xmlns:p14="http://schemas.microsoft.com/office/powerpoint/2010/main" val="79204780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elfolie">
    <p:spTree>
      <p:nvGrpSpPr>
        <p:cNvPr id="1" name=""/>
        <p:cNvGrpSpPr/>
        <p:nvPr/>
      </p:nvGrpSpPr>
      <p:grpSpPr>
        <a:xfrm>
          <a:off x="0" y="0"/>
          <a:ext cx="0" cy="0"/>
          <a:chOff x="0" y="0"/>
          <a:chExt cx="0" cy="0"/>
        </a:xfrm>
      </p:grpSpPr>
      <p:sp>
        <p:nvSpPr>
          <p:cNvPr id="10" name="Line 3"/>
          <p:cNvSpPr>
            <a:spLocks noChangeShapeType="1"/>
          </p:cNvSpPr>
          <p:nvPr/>
        </p:nvSpPr>
        <p:spPr bwMode="auto">
          <a:xfrm flipV="1">
            <a:off x="0" y="534988"/>
            <a:ext cx="12192000" cy="0"/>
          </a:xfrm>
          <a:prstGeom prst="line">
            <a:avLst/>
          </a:prstGeom>
          <a:noFill/>
          <a:ln w="18000" cap="flat">
            <a:solidFill>
              <a:srgbClr val="41288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fontAlgn="auto" hangingPunct="1">
              <a:spcBef>
                <a:spcPts val="0"/>
              </a:spcBef>
              <a:spcAft>
                <a:spcPts val="0"/>
              </a:spcAft>
              <a:defRPr/>
            </a:pPr>
            <a:endParaRPr lang="de-DE" sz="1633">
              <a:latin typeface="+mn-lt"/>
              <a:ea typeface="+mn-ea"/>
            </a:endParaRPr>
          </a:p>
        </p:txBody>
      </p:sp>
      <p:pic>
        <p:nvPicPr>
          <p:cNvPr id="11" name="Grafik 14"/>
          <p:cNvPicPr>
            <a:picLocks noChangeAspect="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633200" y="52388"/>
            <a:ext cx="4286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platzhalter 3"/>
          <p:cNvSpPr>
            <a:spLocks noGrp="1"/>
          </p:cNvSpPr>
          <p:nvPr>
            <p:ph type="body" sz="quarter" idx="13"/>
          </p:nvPr>
        </p:nvSpPr>
        <p:spPr>
          <a:xfrm>
            <a:off x="355600" y="52388"/>
            <a:ext cx="2743200" cy="425450"/>
          </a:xfrm>
        </p:spPr>
        <p:txBody>
          <a:bodyPr anchor="ctr">
            <a:noAutofit/>
          </a:bodyPr>
          <a:lstStyle>
            <a:lvl1pPr marL="0" indent="0">
              <a:buNone/>
              <a:defRPr sz="1400"/>
            </a:lvl1pPr>
          </a:lstStyle>
          <a:p>
            <a:pPr lvl="0"/>
            <a:r>
              <a:rPr lang="de-DE" smtClean="0"/>
              <a:t>Textmasterformat bearbeiten</a:t>
            </a:r>
          </a:p>
        </p:txBody>
      </p:sp>
      <p:sp>
        <p:nvSpPr>
          <p:cNvPr id="23" name="Textplatzhalter 3"/>
          <p:cNvSpPr>
            <a:spLocks noGrp="1"/>
          </p:cNvSpPr>
          <p:nvPr>
            <p:ph type="body" sz="quarter" idx="14"/>
          </p:nvPr>
        </p:nvSpPr>
        <p:spPr>
          <a:xfrm>
            <a:off x="4183036" y="52388"/>
            <a:ext cx="3821229" cy="425450"/>
          </a:xfrm>
        </p:spPr>
        <p:txBody>
          <a:bodyPr anchor="ctr">
            <a:noAutofit/>
          </a:bodyPr>
          <a:lstStyle>
            <a:lvl1pPr marL="0" indent="0">
              <a:buNone/>
              <a:defRPr sz="1400"/>
            </a:lvl1pPr>
          </a:lstStyle>
          <a:p>
            <a:pPr lvl="0"/>
            <a:r>
              <a:rPr lang="de-DE" smtClean="0"/>
              <a:t>Textmasterformat bearbeiten</a:t>
            </a:r>
          </a:p>
        </p:txBody>
      </p:sp>
      <p:sp>
        <p:nvSpPr>
          <p:cNvPr id="15" name="Titel 1"/>
          <p:cNvSpPr>
            <a:spLocks noGrp="1"/>
          </p:cNvSpPr>
          <p:nvPr>
            <p:ph type="title"/>
          </p:nvPr>
        </p:nvSpPr>
        <p:spPr>
          <a:xfrm>
            <a:off x="596900" y="625527"/>
            <a:ext cx="7584000" cy="618584"/>
          </a:xfrm>
        </p:spPr>
        <p:txBody>
          <a:bodyPr/>
          <a:lstStyle>
            <a:lvl1pPr>
              <a:defRPr sz="2400"/>
            </a:lvl1pPr>
          </a:lstStyle>
          <a:p>
            <a:r>
              <a:rPr lang="de-DE" smtClean="0"/>
              <a:t>Titelmasterformat durch Klicken bearbeiten</a:t>
            </a:r>
            <a:endParaRPr lang="de-DE" dirty="0"/>
          </a:p>
        </p:txBody>
      </p:sp>
      <p:sp>
        <p:nvSpPr>
          <p:cNvPr id="17" name="Inhaltsplatzhalter 2"/>
          <p:cNvSpPr>
            <a:spLocks noGrp="1"/>
          </p:cNvSpPr>
          <p:nvPr>
            <p:ph idx="1"/>
          </p:nvPr>
        </p:nvSpPr>
        <p:spPr>
          <a:xfrm>
            <a:off x="4061159" y="1444982"/>
            <a:ext cx="7584000" cy="4828909"/>
          </a:xfrm>
        </p:spPr>
        <p:txBody>
          <a:bodyPr tIns="0">
            <a:normAutofit/>
          </a:bodyPr>
          <a:lstStyle>
            <a:lvl1pPr>
              <a:defRPr sz="2400" b="0"/>
            </a:lvl1pPr>
            <a:lvl2pPr>
              <a:defRPr sz="2000"/>
            </a:lvl2pPr>
            <a:lvl3pPr>
              <a:defRPr sz="1800"/>
            </a:lvl3pPr>
            <a:lvl4pPr>
              <a:defRPr sz="1800"/>
            </a:lvl4pPr>
            <a:lvl5pPr>
              <a:defRPr sz="1800"/>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3" name="Bildplatzhalter 2"/>
          <p:cNvSpPr>
            <a:spLocks noGrp="1"/>
          </p:cNvSpPr>
          <p:nvPr>
            <p:ph type="pic" idx="24"/>
          </p:nvPr>
        </p:nvSpPr>
        <p:spPr>
          <a:xfrm>
            <a:off x="595187" y="1448810"/>
            <a:ext cx="2976000" cy="4817443"/>
          </a:xfrm>
          <a:no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smtClean="0"/>
              <a:t>Bild durch Klicken auf Symbol hinzufügen</a:t>
            </a:r>
          </a:p>
        </p:txBody>
      </p:sp>
      <p:sp>
        <p:nvSpPr>
          <p:cNvPr id="14" name="AutoShape 1"/>
          <p:cNvSpPr>
            <a:spLocks noChangeArrowheads="1"/>
          </p:cNvSpPr>
          <p:nvPr userDrawn="1"/>
        </p:nvSpPr>
        <p:spPr bwMode="auto">
          <a:xfrm>
            <a:off x="-2349" y="6322575"/>
            <a:ext cx="12192000" cy="543948"/>
          </a:xfrm>
          <a:prstGeom prst="roundRect">
            <a:avLst>
              <a:gd name="adj" fmla="val 167"/>
            </a:avLst>
          </a:prstGeom>
          <a:solidFill>
            <a:srgbClr val="9BC328"/>
          </a:solidFill>
          <a:ln w="9360" cap="flat">
            <a:solidFill>
              <a:srgbClr val="808080"/>
            </a:solidFill>
            <a:round/>
            <a:headEnd/>
            <a:tailEnd/>
          </a:ln>
          <a:effectLst/>
        </p:spPr>
        <p:txBody>
          <a:bodyPr wrap="none" anchor="ctr"/>
          <a:lstStyle/>
          <a:p>
            <a:endParaRPr lang="de-DE"/>
          </a:p>
        </p:txBody>
      </p:sp>
      <p:sp>
        <p:nvSpPr>
          <p:cNvPr id="16" name="Rechteck 15"/>
          <p:cNvSpPr/>
          <p:nvPr userDrawn="1"/>
        </p:nvSpPr>
        <p:spPr>
          <a:xfrm>
            <a:off x="596259" y="6460223"/>
            <a:ext cx="2334739" cy="307777"/>
          </a:xfrm>
          <a:prstGeom prst="rect">
            <a:avLst/>
          </a:prstGeom>
        </p:spPr>
        <p:txBody>
          <a:bodyPr wrap="square">
            <a:spAutoFit/>
          </a:bodyPr>
          <a:lstStyle/>
          <a:p>
            <a:pPr lvl="0"/>
            <a:r>
              <a:rPr lang="de-DE" sz="1400" dirty="0" smtClean="0">
                <a:solidFill>
                  <a:schemeClr val="bg1"/>
                </a:solidFill>
                <a:latin typeface="Arial"/>
                <a:cs typeface="Arial"/>
              </a:rPr>
              <a:t>Dr. Patrick Metzler</a:t>
            </a:r>
          </a:p>
        </p:txBody>
      </p:sp>
      <p:sp>
        <p:nvSpPr>
          <p:cNvPr id="20" name="Rechteck 19"/>
          <p:cNvSpPr/>
          <p:nvPr userDrawn="1"/>
        </p:nvSpPr>
        <p:spPr>
          <a:xfrm>
            <a:off x="3666987" y="6440492"/>
            <a:ext cx="4925096" cy="307777"/>
          </a:xfrm>
          <a:prstGeom prst="rect">
            <a:avLst/>
          </a:prstGeom>
        </p:spPr>
        <p:txBody>
          <a:bodyPr wrap="square">
            <a:spAutoFit/>
          </a:bodyPr>
          <a:lstStyle/>
          <a:p>
            <a:pPr lvl="0" algn="ctr"/>
            <a:r>
              <a:rPr lang="de-DE" sz="1400" dirty="0" err="1" smtClean="0">
                <a:solidFill>
                  <a:schemeClr val="bg1"/>
                </a:solidFill>
                <a:latin typeface="Arial"/>
                <a:cs typeface="Arial"/>
              </a:rPr>
              <a:t>Modelling</a:t>
            </a:r>
            <a:r>
              <a:rPr lang="de-DE" sz="1400" dirty="0" smtClean="0">
                <a:solidFill>
                  <a:schemeClr val="bg1"/>
                </a:solidFill>
                <a:latin typeface="Arial"/>
                <a:cs typeface="Arial"/>
              </a:rPr>
              <a:t> </a:t>
            </a:r>
            <a:r>
              <a:rPr lang="de-DE" sz="1400" dirty="0" err="1" smtClean="0">
                <a:solidFill>
                  <a:schemeClr val="bg1"/>
                </a:solidFill>
                <a:latin typeface="Arial"/>
                <a:cs typeface="Arial"/>
              </a:rPr>
              <a:t>and</a:t>
            </a:r>
            <a:r>
              <a:rPr lang="de-DE" sz="1400" dirty="0" smtClean="0">
                <a:solidFill>
                  <a:schemeClr val="bg1"/>
                </a:solidFill>
                <a:latin typeface="Arial"/>
                <a:cs typeface="Arial"/>
              </a:rPr>
              <a:t> Simulation </a:t>
            </a:r>
            <a:r>
              <a:rPr lang="de-DE" sz="1400" dirty="0" err="1" smtClean="0">
                <a:solidFill>
                  <a:schemeClr val="bg1"/>
                </a:solidFill>
                <a:latin typeface="Arial"/>
                <a:cs typeface="Arial"/>
              </a:rPr>
              <a:t>using</a:t>
            </a:r>
            <a:r>
              <a:rPr lang="de-DE" sz="1400" dirty="0" smtClean="0">
                <a:solidFill>
                  <a:schemeClr val="bg1"/>
                </a:solidFill>
                <a:latin typeface="Arial"/>
                <a:cs typeface="Arial"/>
              </a:rPr>
              <a:t> MATLAB</a:t>
            </a:r>
          </a:p>
        </p:txBody>
      </p:sp>
      <p:sp>
        <p:nvSpPr>
          <p:cNvPr id="21" name="Foliennummernplatzhalter 5"/>
          <p:cNvSpPr txBox="1">
            <a:spLocks/>
          </p:cNvSpPr>
          <p:nvPr userDrawn="1"/>
        </p:nvSpPr>
        <p:spPr>
          <a:xfrm>
            <a:off x="8610600" y="6409848"/>
            <a:ext cx="2743200" cy="365125"/>
          </a:xfrm>
          <a:prstGeom prst="rect">
            <a:avLst/>
          </a:prstGeom>
        </p:spPr>
        <p:txBody>
          <a:bodyPr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algn="r" eaLnBrk="1" hangingPunct="1"/>
            <a:fld id="{2D3C9E75-133C-9446-870B-BE3255CBA1B7}" type="slidenum">
              <a:rPr lang="de-DE" sz="1200">
                <a:solidFill>
                  <a:schemeClr val="bg1"/>
                </a:solidFill>
                <a:latin typeface="Arial" charset="0"/>
                <a:cs typeface="Arial" charset="0"/>
              </a:rPr>
              <a:pPr algn="r" eaLnBrk="1" hangingPunct="1"/>
              <a:t>‹Nr.›</a:t>
            </a:fld>
            <a:endParaRPr lang="de-DE" sz="1200" dirty="0">
              <a:solidFill>
                <a:schemeClr val="bg1"/>
              </a:solidFill>
              <a:latin typeface="Arial" charset="0"/>
              <a:cs typeface="Arial" charset="0"/>
            </a:endParaRPr>
          </a:p>
        </p:txBody>
      </p:sp>
    </p:spTree>
    <p:extLst>
      <p:ext uri="{BB962C8B-B14F-4D97-AF65-F5344CB8AC3E}">
        <p14:creationId xmlns:p14="http://schemas.microsoft.com/office/powerpoint/2010/main" val="1053096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elfolie">
    <p:spTree>
      <p:nvGrpSpPr>
        <p:cNvPr id="1" name=""/>
        <p:cNvGrpSpPr/>
        <p:nvPr/>
      </p:nvGrpSpPr>
      <p:grpSpPr>
        <a:xfrm>
          <a:off x="0" y="0"/>
          <a:ext cx="0" cy="0"/>
          <a:chOff x="0" y="0"/>
          <a:chExt cx="0" cy="0"/>
        </a:xfrm>
      </p:grpSpPr>
      <p:sp>
        <p:nvSpPr>
          <p:cNvPr id="10" name="Line 3"/>
          <p:cNvSpPr>
            <a:spLocks noChangeShapeType="1"/>
          </p:cNvSpPr>
          <p:nvPr/>
        </p:nvSpPr>
        <p:spPr bwMode="auto">
          <a:xfrm flipV="1">
            <a:off x="0" y="534988"/>
            <a:ext cx="12192000" cy="0"/>
          </a:xfrm>
          <a:prstGeom prst="line">
            <a:avLst/>
          </a:prstGeom>
          <a:noFill/>
          <a:ln w="18000" cap="flat">
            <a:solidFill>
              <a:srgbClr val="41288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fontAlgn="auto" hangingPunct="1">
              <a:spcBef>
                <a:spcPts val="0"/>
              </a:spcBef>
              <a:spcAft>
                <a:spcPts val="0"/>
              </a:spcAft>
              <a:defRPr/>
            </a:pPr>
            <a:endParaRPr lang="de-DE" sz="1633">
              <a:latin typeface="+mn-lt"/>
              <a:ea typeface="+mn-ea"/>
            </a:endParaRPr>
          </a:p>
        </p:txBody>
      </p:sp>
      <p:pic>
        <p:nvPicPr>
          <p:cNvPr id="11" name="Grafik 14"/>
          <p:cNvPicPr>
            <a:picLocks noChangeAspect="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633200" y="52388"/>
            <a:ext cx="4286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platzhalter 3"/>
          <p:cNvSpPr>
            <a:spLocks noGrp="1"/>
          </p:cNvSpPr>
          <p:nvPr>
            <p:ph type="body" sz="quarter" idx="13"/>
          </p:nvPr>
        </p:nvSpPr>
        <p:spPr>
          <a:xfrm>
            <a:off x="355600" y="52388"/>
            <a:ext cx="2743200" cy="425450"/>
          </a:xfrm>
        </p:spPr>
        <p:txBody>
          <a:bodyPr anchor="ctr">
            <a:noAutofit/>
          </a:bodyPr>
          <a:lstStyle>
            <a:lvl1pPr marL="0" indent="0">
              <a:buNone/>
              <a:defRPr sz="1400"/>
            </a:lvl1pPr>
          </a:lstStyle>
          <a:p>
            <a:pPr lvl="0"/>
            <a:r>
              <a:rPr lang="de-DE" smtClean="0"/>
              <a:t>Textmasterformat bearbeiten</a:t>
            </a:r>
          </a:p>
        </p:txBody>
      </p:sp>
      <p:sp>
        <p:nvSpPr>
          <p:cNvPr id="23" name="Textplatzhalter 3"/>
          <p:cNvSpPr>
            <a:spLocks noGrp="1"/>
          </p:cNvSpPr>
          <p:nvPr>
            <p:ph type="body" sz="quarter" idx="14"/>
          </p:nvPr>
        </p:nvSpPr>
        <p:spPr>
          <a:xfrm>
            <a:off x="4183036" y="52388"/>
            <a:ext cx="3821229" cy="425450"/>
          </a:xfrm>
        </p:spPr>
        <p:txBody>
          <a:bodyPr anchor="ctr">
            <a:noAutofit/>
          </a:bodyPr>
          <a:lstStyle>
            <a:lvl1pPr marL="0" indent="0">
              <a:buNone/>
              <a:defRPr sz="1400"/>
            </a:lvl1pPr>
          </a:lstStyle>
          <a:p>
            <a:pPr lvl="0"/>
            <a:r>
              <a:rPr lang="de-DE" smtClean="0"/>
              <a:t>Textmasterformat bearbeiten</a:t>
            </a:r>
          </a:p>
        </p:txBody>
      </p:sp>
      <p:sp>
        <p:nvSpPr>
          <p:cNvPr id="15" name="Titel 1"/>
          <p:cNvSpPr>
            <a:spLocks noGrp="1"/>
          </p:cNvSpPr>
          <p:nvPr>
            <p:ph type="title"/>
          </p:nvPr>
        </p:nvSpPr>
        <p:spPr>
          <a:xfrm>
            <a:off x="596900" y="625527"/>
            <a:ext cx="7584000" cy="618584"/>
          </a:xfrm>
        </p:spPr>
        <p:txBody>
          <a:bodyPr/>
          <a:lstStyle>
            <a:lvl1pPr>
              <a:defRPr sz="2400"/>
            </a:lvl1pPr>
          </a:lstStyle>
          <a:p>
            <a:r>
              <a:rPr lang="de-DE" smtClean="0"/>
              <a:t>Titelmasterformat durch Klicken bearbeiten</a:t>
            </a:r>
            <a:endParaRPr lang="de-DE" dirty="0"/>
          </a:p>
        </p:txBody>
      </p:sp>
      <p:sp>
        <p:nvSpPr>
          <p:cNvPr id="17" name="Inhaltsplatzhalter 2"/>
          <p:cNvSpPr>
            <a:spLocks noGrp="1"/>
          </p:cNvSpPr>
          <p:nvPr>
            <p:ph idx="1"/>
          </p:nvPr>
        </p:nvSpPr>
        <p:spPr>
          <a:xfrm>
            <a:off x="6338229" y="1439020"/>
            <a:ext cx="5306929" cy="4828909"/>
          </a:xfrm>
        </p:spPr>
        <p:txBody>
          <a:bodyPr tIns="0">
            <a:normAutofit/>
          </a:bodyPr>
          <a:lstStyle>
            <a:lvl1pPr>
              <a:defRPr sz="2400" b="0"/>
            </a:lvl1pPr>
            <a:lvl2pPr>
              <a:defRPr sz="2000"/>
            </a:lvl2pPr>
            <a:lvl3pPr>
              <a:defRPr sz="1800"/>
            </a:lvl3pPr>
            <a:lvl4pPr>
              <a:defRPr sz="1800"/>
            </a:lvl4pPr>
            <a:lvl5pPr>
              <a:defRPr sz="1800"/>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4" name="Inhaltsplatzhalter 2"/>
          <p:cNvSpPr>
            <a:spLocks noGrp="1"/>
          </p:cNvSpPr>
          <p:nvPr>
            <p:ph idx="24"/>
          </p:nvPr>
        </p:nvSpPr>
        <p:spPr>
          <a:xfrm>
            <a:off x="593631" y="1436403"/>
            <a:ext cx="5306929" cy="4828909"/>
          </a:xfrm>
        </p:spPr>
        <p:txBody>
          <a:bodyPr tIns="0">
            <a:normAutofit/>
          </a:bodyPr>
          <a:lstStyle>
            <a:lvl1pPr>
              <a:defRPr sz="2400" b="0"/>
            </a:lvl1pPr>
            <a:lvl2pPr>
              <a:defRPr sz="2000"/>
            </a:lvl2pPr>
            <a:lvl3pPr>
              <a:defRPr sz="1800"/>
            </a:lvl3pPr>
            <a:lvl4pPr>
              <a:defRPr sz="1800"/>
            </a:lvl4pPr>
            <a:lvl5pPr>
              <a:defRPr sz="1800"/>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6" name="AutoShape 1"/>
          <p:cNvSpPr>
            <a:spLocks noChangeArrowheads="1"/>
          </p:cNvSpPr>
          <p:nvPr userDrawn="1"/>
        </p:nvSpPr>
        <p:spPr bwMode="auto">
          <a:xfrm>
            <a:off x="-2349" y="6322575"/>
            <a:ext cx="12192000" cy="543948"/>
          </a:xfrm>
          <a:prstGeom prst="roundRect">
            <a:avLst>
              <a:gd name="adj" fmla="val 167"/>
            </a:avLst>
          </a:prstGeom>
          <a:solidFill>
            <a:srgbClr val="9BC328"/>
          </a:solidFill>
          <a:ln w="9360" cap="flat">
            <a:solidFill>
              <a:srgbClr val="808080"/>
            </a:solidFill>
            <a:round/>
            <a:headEnd/>
            <a:tailEnd/>
          </a:ln>
          <a:effectLst/>
        </p:spPr>
        <p:txBody>
          <a:bodyPr wrap="none" anchor="ctr"/>
          <a:lstStyle/>
          <a:p>
            <a:endParaRPr lang="de-DE"/>
          </a:p>
        </p:txBody>
      </p:sp>
      <p:sp>
        <p:nvSpPr>
          <p:cNvPr id="18" name="Rechteck 17"/>
          <p:cNvSpPr/>
          <p:nvPr userDrawn="1"/>
        </p:nvSpPr>
        <p:spPr>
          <a:xfrm>
            <a:off x="596259" y="6460223"/>
            <a:ext cx="2334739" cy="307777"/>
          </a:xfrm>
          <a:prstGeom prst="rect">
            <a:avLst/>
          </a:prstGeom>
        </p:spPr>
        <p:txBody>
          <a:bodyPr wrap="square">
            <a:spAutoFit/>
          </a:bodyPr>
          <a:lstStyle/>
          <a:p>
            <a:pPr lvl="0"/>
            <a:r>
              <a:rPr lang="de-DE" sz="1400" dirty="0" smtClean="0">
                <a:solidFill>
                  <a:schemeClr val="bg1"/>
                </a:solidFill>
                <a:latin typeface="Arial"/>
                <a:cs typeface="Arial"/>
              </a:rPr>
              <a:t>Dr. Patrick Metzler</a:t>
            </a:r>
          </a:p>
        </p:txBody>
      </p:sp>
      <p:sp>
        <p:nvSpPr>
          <p:cNvPr id="20" name="Rechteck 19"/>
          <p:cNvSpPr/>
          <p:nvPr userDrawn="1"/>
        </p:nvSpPr>
        <p:spPr>
          <a:xfrm>
            <a:off x="3666987" y="6440492"/>
            <a:ext cx="4925096" cy="307777"/>
          </a:xfrm>
          <a:prstGeom prst="rect">
            <a:avLst/>
          </a:prstGeom>
        </p:spPr>
        <p:txBody>
          <a:bodyPr wrap="square">
            <a:spAutoFit/>
          </a:bodyPr>
          <a:lstStyle/>
          <a:p>
            <a:pPr lvl="0" algn="ctr"/>
            <a:r>
              <a:rPr lang="de-DE" sz="1400" dirty="0" err="1" smtClean="0">
                <a:solidFill>
                  <a:schemeClr val="bg1"/>
                </a:solidFill>
                <a:latin typeface="Arial"/>
                <a:cs typeface="Arial"/>
              </a:rPr>
              <a:t>Modelling</a:t>
            </a:r>
            <a:r>
              <a:rPr lang="de-DE" sz="1400" dirty="0" smtClean="0">
                <a:solidFill>
                  <a:schemeClr val="bg1"/>
                </a:solidFill>
                <a:latin typeface="Arial"/>
                <a:cs typeface="Arial"/>
              </a:rPr>
              <a:t> </a:t>
            </a:r>
            <a:r>
              <a:rPr lang="de-DE" sz="1400" dirty="0" err="1" smtClean="0">
                <a:solidFill>
                  <a:schemeClr val="bg1"/>
                </a:solidFill>
                <a:latin typeface="Arial"/>
                <a:cs typeface="Arial"/>
              </a:rPr>
              <a:t>and</a:t>
            </a:r>
            <a:r>
              <a:rPr lang="de-DE" sz="1400" dirty="0" smtClean="0">
                <a:solidFill>
                  <a:schemeClr val="bg1"/>
                </a:solidFill>
                <a:latin typeface="Arial"/>
                <a:cs typeface="Arial"/>
              </a:rPr>
              <a:t> Simulation </a:t>
            </a:r>
            <a:r>
              <a:rPr lang="de-DE" sz="1400" dirty="0" err="1" smtClean="0">
                <a:solidFill>
                  <a:schemeClr val="bg1"/>
                </a:solidFill>
                <a:latin typeface="Arial"/>
                <a:cs typeface="Arial"/>
              </a:rPr>
              <a:t>using</a:t>
            </a:r>
            <a:r>
              <a:rPr lang="de-DE" sz="1400" dirty="0" smtClean="0">
                <a:solidFill>
                  <a:schemeClr val="bg1"/>
                </a:solidFill>
                <a:latin typeface="Arial"/>
                <a:cs typeface="Arial"/>
              </a:rPr>
              <a:t> MATLAB</a:t>
            </a:r>
          </a:p>
        </p:txBody>
      </p:sp>
      <p:sp>
        <p:nvSpPr>
          <p:cNvPr id="22" name="Foliennummernplatzhalter 5"/>
          <p:cNvSpPr txBox="1">
            <a:spLocks/>
          </p:cNvSpPr>
          <p:nvPr userDrawn="1"/>
        </p:nvSpPr>
        <p:spPr>
          <a:xfrm>
            <a:off x="8610600" y="6409848"/>
            <a:ext cx="2743200" cy="365125"/>
          </a:xfrm>
          <a:prstGeom prst="rect">
            <a:avLst/>
          </a:prstGeom>
        </p:spPr>
        <p:txBody>
          <a:bodyPr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algn="r" eaLnBrk="1" hangingPunct="1"/>
            <a:fld id="{2D3C9E75-133C-9446-870B-BE3255CBA1B7}" type="slidenum">
              <a:rPr lang="de-DE" sz="1200">
                <a:solidFill>
                  <a:schemeClr val="bg1"/>
                </a:solidFill>
                <a:latin typeface="Arial" charset="0"/>
                <a:cs typeface="Arial" charset="0"/>
              </a:rPr>
              <a:pPr algn="r" eaLnBrk="1" hangingPunct="1"/>
              <a:t>‹Nr.›</a:t>
            </a:fld>
            <a:endParaRPr lang="de-DE" sz="1200" dirty="0">
              <a:solidFill>
                <a:schemeClr val="bg1"/>
              </a:solidFill>
              <a:latin typeface="Arial" charset="0"/>
              <a:cs typeface="Arial" charset="0"/>
            </a:endParaRPr>
          </a:p>
        </p:txBody>
      </p:sp>
    </p:spTree>
    <p:extLst>
      <p:ext uri="{BB962C8B-B14F-4D97-AF65-F5344CB8AC3E}">
        <p14:creationId xmlns:p14="http://schemas.microsoft.com/office/powerpoint/2010/main" val="3888348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elfolie">
    <p:spTree>
      <p:nvGrpSpPr>
        <p:cNvPr id="1" name=""/>
        <p:cNvGrpSpPr/>
        <p:nvPr/>
      </p:nvGrpSpPr>
      <p:grpSpPr>
        <a:xfrm>
          <a:off x="0" y="0"/>
          <a:ext cx="0" cy="0"/>
          <a:chOff x="0" y="0"/>
          <a:chExt cx="0" cy="0"/>
        </a:xfrm>
      </p:grpSpPr>
      <p:sp>
        <p:nvSpPr>
          <p:cNvPr id="18" name="Bildplatzhalter 2"/>
          <p:cNvSpPr>
            <a:spLocks noGrp="1"/>
          </p:cNvSpPr>
          <p:nvPr>
            <p:ph type="pic" idx="25"/>
          </p:nvPr>
        </p:nvSpPr>
        <p:spPr>
          <a:xfrm>
            <a:off x="596899" y="1437001"/>
            <a:ext cx="7584000" cy="4829251"/>
          </a:xfrm>
          <a:no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smtClean="0"/>
              <a:t>Bild durch Klicken auf Symbol hinzufügen</a:t>
            </a:r>
          </a:p>
        </p:txBody>
      </p:sp>
      <p:sp>
        <p:nvSpPr>
          <p:cNvPr id="10" name="Line 3"/>
          <p:cNvSpPr>
            <a:spLocks noChangeShapeType="1"/>
          </p:cNvSpPr>
          <p:nvPr/>
        </p:nvSpPr>
        <p:spPr bwMode="auto">
          <a:xfrm flipV="1">
            <a:off x="0" y="534988"/>
            <a:ext cx="12192000" cy="0"/>
          </a:xfrm>
          <a:prstGeom prst="line">
            <a:avLst/>
          </a:prstGeom>
          <a:noFill/>
          <a:ln w="18000" cap="flat">
            <a:solidFill>
              <a:srgbClr val="41288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fontAlgn="auto" hangingPunct="1">
              <a:spcBef>
                <a:spcPts val="0"/>
              </a:spcBef>
              <a:spcAft>
                <a:spcPts val="0"/>
              </a:spcAft>
              <a:defRPr/>
            </a:pPr>
            <a:endParaRPr lang="de-DE" sz="1633">
              <a:latin typeface="+mn-lt"/>
              <a:ea typeface="+mn-ea"/>
            </a:endParaRPr>
          </a:p>
        </p:txBody>
      </p:sp>
      <p:pic>
        <p:nvPicPr>
          <p:cNvPr id="11" name="Grafik 14"/>
          <p:cNvPicPr>
            <a:picLocks noChangeAspect="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633200" y="52388"/>
            <a:ext cx="4286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platzhalter 3"/>
          <p:cNvSpPr>
            <a:spLocks noGrp="1"/>
          </p:cNvSpPr>
          <p:nvPr>
            <p:ph type="body" sz="quarter" idx="13"/>
          </p:nvPr>
        </p:nvSpPr>
        <p:spPr>
          <a:xfrm>
            <a:off x="355600" y="52388"/>
            <a:ext cx="2743200" cy="425450"/>
          </a:xfrm>
        </p:spPr>
        <p:txBody>
          <a:bodyPr anchor="ctr">
            <a:noAutofit/>
          </a:bodyPr>
          <a:lstStyle>
            <a:lvl1pPr marL="0" indent="0">
              <a:buNone/>
              <a:defRPr sz="1400"/>
            </a:lvl1pPr>
          </a:lstStyle>
          <a:p>
            <a:pPr lvl="0"/>
            <a:r>
              <a:rPr lang="de-DE" smtClean="0"/>
              <a:t>Textmasterformat bearbeiten</a:t>
            </a:r>
          </a:p>
        </p:txBody>
      </p:sp>
      <p:sp>
        <p:nvSpPr>
          <p:cNvPr id="23" name="Textplatzhalter 3"/>
          <p:cNvSpPr>
            <a:spLocks noGrp="1"/>
          </p:cNvSpPr>
          <p:nvPr>
            <p:ph type="body" sz="quarter" idx="14"/>
          </p:nvPr>
        </p:nvSpPr>
        <p:spPr>
          <a:xfrm>
            <a:off x="4183036" y="52388"/>
            <a:ext cx="3821229" cy="425450"/>
          </a:xfrm>
        </p:spPr>
        <p:txBody>
          <a:bodyPr anchor="ctr">
            <a:noAutofit/>
          </a:bodyPr>
          <a:lstStyle>
            <a:lvl1pPr marL="0" indent="0">
              <a:buNone/>
              <a:defRPr sz="1400"/>
            </a:lvl1pPr>
          </a:lstStyle>
          <a:p>
            <a:pPr lvl="0"/>
            <a:r>
              <a:rPr lang="de-DE" smtClean="0"/>
              <a:t>Textmasterformat bearbeiten</a:t>
            </a:r>
          </a:p>
        </p:txBody>
      </p:sp>
      <p:sp>
        <p:nvSpPr>
          <p:cNvPr id="15" name="Titel 1"/>
          <p:cNvSpPr>
            <a:spLocks noGrp="1"/>
          </p:cNvSpPr>
          <p:nvPr>
            <p:ph type="title"/>
          </p:nvPr>
        </p:nvSpPr>
        <p:spPr>
          <a:xfrm>
            <a:off x="596900" y="625527"/>
            <a:ext cx="7584000" cy="618584"/>
          </a:xfrm>
        </p:spPr>
        <p:txBody>
          <a:bodyPr/>
          <a:lstStyle>
            <a:lvl1pPr>
              <a:defRPr sz="2400"/>
            </a:lvl1pPr>
          </a:lstStyle>
          <a:p>
            <a:r>
              <a:rPr lang="de-DE" smtClean="0"/>
              <a:t>Titelmasterformat durch Klicken bearbeiten</a:t>
            </a:r>
            <a:endParaRPr lang="de-DE" dirty="0"/>
          </a:p>
        </p:txBody>
      </p:sp>
      <p:sp>
        <p:nvSpPr>
          <p:cNvPr id="19" name="Textplatzhalter 3"/>
          <p:cNvSpPr>
            <a:spLocks noGrp="1"/>
          </p:cNvSpPr>
          <p:nvPr>
            <p:ph type="body" sz="half" idx="2"/>
          </p:nvPr>
        </p:nvSpPr>
        <p:spPr>
          <a:xfrm>
            <a:off x="8616000" y="1437001"/>
            <a:ext cx="2976000" cy="4829251"/>
          </a:xfrm>
        </p:spPr>
        <p:txBody>
          <a:bodyPr tIns="0">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14" name="AutoShape 1"/>
          <p:cNvSpPr>
            <a:spLocks noChangeArrowheads="1"/>
          </p:cNvSpPr>
          <p:nvPr userDrawn="1"/>
        </p:nvSpPr>
        <p:spPr bwMode="auto">
          <a:xfrm>
            <a:off x="-2349" y="6322575"/>
            <a:ext cx="12192000" cy="543948"/>
          </a:xfrm>
          <a:prstGeom prst="roundRect">
            <a:avLst>
              <a:gd name="adj" fmla="val 167"/>
            </a:avLst>
          </a:prstGeom>
          <a:solidFill>
            <a:srgbClr val="9BC328"/>
          </a:solidFill>
          <a:ln w="9360" cap="flat">
            <a:solidFill>
              <a:srgbClr val="808080"/>
            </a:solidFill>
            <a:round/>
            <a:headEnd/>
            <a:tailEnd/>
          </a:ln>
          <a:effectLst/>
        </p:spPr>
        <p:txBody>
          <a:bodyPr wrap="none" anchor="ctr"/>
          <a:lstStyle/>
          <a:p>
            <a:endParaRPr lang="de-DE"/>
          </a:p>
        </p:txBody>
      </p:sp>
      <p:sp>
        <p:nvSpPr>
          <p:cNvPr id="16" name="Rechteck 15"/>
          <p:cNvSpPr/>
          <p:nvPr userDrawn="1"/>
        </p:nvSpPr>
        <p:spPr>
          <a:xfrm>
            <a:off x="596259" y="6460223"/>
            <a:ext cx="2334739" cy="307777"/>
          </a:xfrm>
          <a:prstGeom prst="rect">
            <a:avLst/>
          </a:prstGeom>
        </p:spPr>
        <p:txBody>
          <a:bodyPr wrap="square">
            <a:spAutoFit/>
          </a:bodyPr>
          <a:lstStyle/>
          <a:p>
            <a:pPr lvl="0"/>
            <a:r>
              <a:rPr lang="de-DE" sz="1400" dirty="0" smtClean="0">
                <a:solidFill>
                  <a:schemeClr val="bg1"/>
                </a:solidFill>
                <a:latin typeface="Arial"/>
                <a:cs typeface="Arial"/>
              </a:rPr>
              <a:t>Dr. Patrick Metzler</a:t>
            </a:r>
          </a:p>
        </p:txBody>
      </p:sp>
      <p:sp>
        <p:nvSpPr>
          <p:cNvPr id="17" name="Rechteck 16"/>
          <p:cNvSpPr/>
          <p:nvPr userDrawn="1"/>
        </p:nvSpPr>
        <p:spPr>
          <a:xfrm>
            <a:off x="3666987" y="6440492"/>
            <a:ext cx="4925096" cy="307777"/>
          </a:xfrm>
          <a:prstGeom prst="rect">
            <a:avLst/>
          </a:prstGeom>
        </p:spPr>
        <p:txBody>
          <a:bodyPr wrap="square">
            <a:spAutoFit/>
          </a:bodyPr>
          <a:lstStyle/>
          <a:p>
            <a:pPr lvl="0" algn="ctr"/>
            <a:r>
              <a:rPr lang="de-DE" sz="1400" dirty="0" err="1" smtClean="0">
                <a:solidFill>
                  <a:schemeClr val="bg1"/>
                </a:solidFill>
                <a:latin typeface="Arial"/>
                <a:cs typeface="Arial"/>
              </a:rPr>
              <a:t>Modelling</a:t>
            </a:r>
            <a:r>
              <a:rPr lang="de-DE" sz="1400" dirty="0" smtClean="0">
                <a:solidFill>
                  <a:schemeClr val="bg1"/>
                </a:solidFill>
                <a:latin typeface="Arial"/>
                <a:cs typeface="Arial"/>
              </a:rPr>
              <a:t> </a:t>
            </a:r>
            <a:r>
              <a:rPr lang="de-DE" sz="1400" dirty="0" err="1" smtClean="0">
                <a:solidFill>
                  <a:schemeClr val="bg1"/>
                </a:solidFill>
                <a:latin typeface="Arial"/>
                <a:cs typeface="Arial"/>
              </a:rPr>
              <a:t>and</a:t>
            </a:r>
            <a:r>
              <a:rPr lang="de-DE" sz="1400" dirty="0" smtClean="0">
                <a:solidFill>
                  <a:schemeClr val="bg1"/>
                </a:solidFill>
                <a:latin typeface="Arial"/>
                <a:cs typeface="Arial"/>
              </a:rPr>
              <a:t> Simulation </a:t>
            </a:r>
            <a:r>
              <a:rPr lang="de-DE" sz="1400" dirty="0" err="1" smtClean="0">
                <a:solidFill>
                  <a:schemeClr val="bg1"/>
                </a:solidFill>
                <a:latin typeface="Arial"/>
                <a:cs typeface="Arial"/>
              </a:rPr>
              <a:t>using</a:t>
            </a:r>
            <a:r>
              <a:rPr lang="de-DE" sz="1400" dirty="0" smtClean="0">
                <a:solidFill>
                  <a:schemeClr val="bg1"/>
                </a:solidFill>
                <a:latin typeface="Arial"/>
                <a:cs typeface="Arial"/>
              </a:rPr>
              <a:t> MATLAB</a:t>
            </a:r>
          </a:p>
        </p:txBody>
      </p:sp>
      <p:sp>
        <p:nvSpPr>
          <p:cNvPr id="20" name="Foliennummernplatzhalter 5"/>
          <p:cNvSpPr txBox="1">
            <a:spLocks/>
          </p:cNvSpPr>
          <p:nvPr userDrawn="1"/>
        </p:nvSpPr>
        <p:spPr>
          <a:xfrm>
            <a:off x="8610600" y="6409848"/>
            <a:ext cx="2743200" cy="365125"/>
          </a:xfrm>
          <a:prstGeom prst="rect">
            <a:avLst/>
          </a:prstGeom>
        </p:spPr>
        <p:txBody>
          <a:bodyPr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algn="r" eaLnBrk="1" hangingPunct="1"/>
            <a:fld id="{2D3C9E75-133C-9446-870B-BE3255CBA1B7}" type="slidenum">
              <a:rPr lang="de-DE" sz="1200">
                <a:solidFill>
                  <a:schemeClr val="bg1"/>
                </a:solidFill>
                <a:latin typeface="Arial" charset="0"/>
                <a:cs typeface="Arial" charset="0"/>
              </a:rPr>
              <a:pPr algn="r" eaLnBrk="1" hangingPunct="1"/>
              <a:t>‹Nr.›</a:t>
            </a:fld>
            <a:endParaRPr lang="de-DE" sz="1200" dirty="0">
              <a:solidFill>
                <a:schemeClr val="bg1"/>
              </a:solidFill>
              <a:latin typeface="Arial" charset="0"/>
              <a:cs typeface="Arial" charset="0"/>
            </a:endParaRPr>
          </a:p>
        </p:txBody>
      </p:sp>
    </p:spTree>
    <p:extLst>
      <p:ext uri="{BB962C8B-B14F-4D97-AF65-F5344CB8AC3E}">
        <p14:creationId xmlns:p14="http://schemas.microsoft.com/office/powerpoint/2010/main" val="782946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elfolie">
    <p:spTree>
      <p:nvGrpSpPr>
        <p:cNvPr id="1" name=""/>
        <p:cNvGrpSpPr/>
        <p:nvPr/>
      </p:nvGrpSpPr>
      <p:grpSpPr>
        <a:xfrm>
          <a:off x="0" y="0"/>
          <a:ext cx="0" cy="0"/>
          <a:chOff x="0" y="0"/>
          <a:chExt cx="0" cy="0"/>
        </a:xfrm>
      </p:grpSpPr>
      <p:sp>
        <p:nvSpPr>
          <p:cNvPr id="10" name="Line 3"/>
          <p:cNvSpPr>
            <a:spLocks noChangeShapeType="1"/>
          </p:cNvSpPr>
          <p:nvPr/>
        </p:nvSpPr>
        <p:spPr bwMode="auto">
          <a:xfrm flipV="1">
            <a:off x="0" y="534988"/>
            <a:ext cx="12192000" cy="0"/>
          </a:xfrm>
          <a:prstGeom prst="line">
            <a:avLst/>
          </a:prstGeom>
          <a:noFill/>
          <a:ln w="18000" cap="flat">
            <a:solidFill>
              <a:srgbClr val="41288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fontAlgn="auto" hangingPunct="1">
              <a:spcBef>
                <a:spcPts val="0"/>
              </a:spcBef>
              <a:spcAft>
                <a:spcPts val="0"/>
              </a:spcAft>
              <a:defRPr/>
            </a:pPr>
            <a:endParaRPr lang="de-DE" sz="1633">
              <a:latin typeface="+mn-lt"/>
              <a:ea typeface="+mn-ea"/>
            </a:endParaRPr>
          </a:p>
        </p:txBody>
      </p:sp>
      <p:pic>
        <p:nvPicPr>
          <p:cNvPr id="11" name="Grafik 14"/>
          <p:cNvPicPr>
            <a:picLocks noChangeAspect="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633200" y="52388"/>
            <a:ext cx="4286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platzhalter 3"/>
          <p:cNvSpPr>
            <a:spLocks noGrp="1"/>
          </p:cNvSpPr>
          <p:nvPr>
            <p:ph type="body" sz="quarter" idx="13"/>
          </p:nvPr>
        </p:nvSpPr>
        <p:spPr>
          <a:xfrm>
            <a:off x="355600" y="52388"/>
            <a:ext cx="2743200" cy="425450"/>
          </a:xfrm>
        </p:spPr>
        <p:txBody>
          <a:bodyPr anchor="ctr">
            <a:noAutofit/>
          </a:bodyPr>
          <a:lstStyle>
            <a:lvl1pPr marL="0" indent="0">
              <a:buNone/>
              <a:defRPr sz="1400"/>
            </a:lvl1pPr>
          </a:lstStyle>
          <a:p>
            <a:pPr lvl="0"/>
            <a:r>
              <a:rPr lang="de-DE" smtClean="0"/>
              <a:t>Textmasterformat bearbeiten</a:t>
            </a:r>
          </a:p>
        </p:txBody>
      </p:sp>
      <p:sp>
        <p:nvSpPr>
          <p:cNvPr id="23" name="Textplatzhalter 3"/>
          <p:cNvSpPr>
            <a:spLocks noGrp="1"/>
          </p:cNvSpPr>
          <p:nvPr>
            <p:ph type="body" sz="quarter" idx="14"/>
          </p:nvPr>
        </p:nvSpPr>
        <p:spPr>
          <a:xfrm>
            <a:off x="4183036" y="52388"/>
            <a:ext cx="3821229" cy="425450"/>
          </a:xfrm>
        </p:spPr>
        <p:txBody>
          <a:bodyPr anchor="ctr">
            <a:noAutofit/>
          </a:bodyPr>
          <a:lstStyle>
            <a:lvl1pPr marL="0" indent="0">
              <a:buNone/>
              <a:defRPr sz="1400"/>
            </a:lvl1pPr>
          </a:lstStyle>
          <a:p>
            <a:pPr lvl="0"/>
            <a:r>
              <a:rPr lang="de-DE" smtClean="0"/>
              <a:t>Textmasterformat bearbeiten</a:t>
            </a:r>
          </a:p>
        </p:txBody>
      </p:sp>
      <p:sp>
        <p:nvSpPr>
          <p:cNvPr id="15" name="Titel 1"/>
          <p:cNvSpPr>
            <a:spLocks noGrp="1"/>
          </p:cNvSpPr>
          <p:nvPr>
            <p:ph type="title"/>
          </p:nvPr>
        </p:nvSpPr>
        <p:spPr>
          <a:xfrm>
            <a:off x="596900" y="625527"/>
            <a:ext cx="7584000" cy="618584"/>
          </a:xfrm>
        </p:spPr>
        <p:txBody>
          <a:bodyPr/>
          <a:lstStyle>
            <a:lvl1pPr>
              <a:defRPr sz="2400"/>
            </a:lvl1pPr>
          </a:lstStyle>
          <a:p>
            <a:r>
              <a:rPr lang="de-DE" smtClean="0"/>
              <a:t>Titelmasterformat durch Klicken bearbeiten</a:t>
            </a:r>
            <a:endParaRPr lang="de-DE" dirty="0"/>
          </a:p>
        </p:txBody>
      </p:sp>
      <p:sp>
        <p:nvSpPr>
          <p:cNvPr id="18" name="Bildplatzhalter 2"/>
          <p:cNvSpPr>
            <a:spLocks noGrp="1"/>
          </p:cNvSpPr>
          <p:nvPr>
            <p:ph type="pic" idx="1"/>
          </p:nvPr>
        </p:nvSpPr>
        <p:spPr>
          <a:xfrm>
            <a:off x="596899" y="1436886"/>
            <a:ext cx="10993968" cy="4828026"/>
          </a:xfrm>
          <a:no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smtClean="0"/>
              <a:t>Bild durch Klicken auf Symbol hinzufügen</a:t>
            </a:r>
          </a:p>
        </p:txBody>
      </p:sp>
      <p:sp>
        <p:nvSpPr>
          <p:cNvPr id="13" name="AutoShape 1"/>
          <p:cNvSpPr>
            <a:spLocks noChangeArrowheads="1"/>
          </p:cNvSpPr>
          <p:nvPr userDrawn="1"/>
        </p:nvSpPr>
        <p:spPr bwMode="auto">
          <a:xfrm>
            <a:off x="-2349" y="6322575"/>
            <a:ext cx="12192000" cy="543948"/>
          </a:xfrm>
          <a:prstGeom prst="roundRect">
            <a:avLst>
              <a:gd name="adj" fmla="val 167"/>
            </a:avLst>
          </a:prstGeom>
          <a:solidFill>
            <a:srgbClr val="9BC328"/>
          </a:solidFill>
          <a:ln w="9360" cap="flat">
            <a:solidFill>
              <a:srgbClr val="808080"/>
            </a:solidFill>
            <a:round/>
            <a:headEnd/>
            <a:tailEnd/>
          </a:ln>
          <a:effectLst/>
        </p:spPr>
        <p:txBody>
          <a:bodyPr wrap="none" anchor="ctr"/>
          <a:lstStyle/>
          <a:p>
            <a:endParaRPr lang="de-DE"/>
          </a:p>
        </p:txBody>
      </p:sp>
      <p:sp>
        <p:nvSpPr>
          <p:cNvPr id="14" name="Rechteck 13"/>
          <p:cNvSpPr/>
          <p:nvPr userDrawn="1"/>
        </p:nvSpPr>
        <p:spPr>
          <a:xfrm>
            <a:off x="596259" y="6460223"/>
            <a:ext cx="2847585" cy="307777"/>
          </a:xfrm>
          <a:prstGeom prst="rect">
            <a:avLst/>
          </a:prstGeom>
        </p:spPr>
        <p:txBody>
          <a:bodyPr wrap="square">
            <a:spAutoFit/>
          </a:bodyPr>
          <a:lstStyle/>
          <a:p>
            <a:pPr lvl="0"/>
            <a:r>
              <a:rPr lang="de-DE" sz="1400" dirty="0" smtClean="0">
                <a:solidFill>
                  <a:schemeClr val="bg1"/>
                </a:solidFill>
                <a:latin typeface="Arial"/>
                <a:cs typeface="Arial"/>
              </a:rPr>
              <a:t>Prof. Dr.-Ing. Patrick Metzler</a:t>
            </a:r>
          </a:p>
        </p:txBody>
      </p:sp>
      <p:sp>
        <p:nvSpPr>
          <p:cNvPr id="16" name="Rechteck 15"/>
          <p:cNvSpPr/>
          <p:nvPr userDrawn="1"/>
        </p:nvSpPr>
        <p:spPr>
          <a:xfrm>
            <a:off x="3666987" y="6440492"/>
            <a:ext cx="4925096" cy="523220"/>
          </a:xfrm>
          <a:prstGeom prst="rect">
            <a:avLst/>
          </a:prstGeom>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de-DE" sz="1400" dirty="0" err="1" smtClean="0">
                <a:solidFill>
                  <a:schemeClr val="bg1"/>
                </a:solidFill>
                <a:latin typeface="Arial"/>
                <a:cs typeface="Arial"/>
              </a:rPr>
              <a:t>Modelling</a:t>
            </a:r>
            <a:r>
              <a:rPr lang="de-DE" sz="1400" dirty="0" smtClean="0">
                <a:solidFill>
                  <a:schemeClr val="bg1"/>
                </a:solidFill>
                <a:latin typeface="Arial"/>
                <a:cs typeface="Arial"/>
              </a:rPr>
              <a:t> </a:t>
            </a:r>
            <a:r>
              <a:rPr lang="de-DE" sz="1400" dirty="0" err="1" smtClean="0">
                <a:solidFill>
                  <a:schemeClr val="bg1"/>
                </a:solidFill>
                <a:latin typeface="Arial"/>
                <a:cs typeface="Arial"/>
              </a:rPr>
              <a:t>and</a:t>
            </a:r>
            <a:r>
              <a:rPr lang="de-DE" sz="1400" dirty="0" smtClean="0">
                <a:solidFill>
                  <a:schemeClr val="bg1"/>
                </a:solidFill>
                <a:latin typeface="Arial"/>
                <a:cs typeface="Arial"/>
              </a:rPr>
              <a:t> Simulation </a:t>
            </a:r>
            <a:r>
              <a:rPr lang="de-DE" sz="1400" dirty="0" err="1" smtClean="0">
                <a:solidFill>
                  <a:schemeClr val="bg1"/>
                </a:solidFill>
                <a:latin typeface="Arial"/>
                <a:cs typeface="Arial"/>
              </a:rPr>
              <a:t>using</a:t>
            </a:r>
            <a:r>
              <a:rPr lang="de-DE" sz="1400" dirty="0" smtClean="0">
                <a:solidFill>
                  <a:schemeClr val="bg1"/>
                </a:solidFill>
                <a:latin typeface="Arial"/>
                <a:cs typeface="Arial"/>
              </a:rPr>
              <a:t> MATLAB©</a:t>
            </a:r>
          </a:p>
          <a:p>
            <a:pPr lvl="0" algn="ctr"/>
            <a:endParaRPr lang="de-DE" sz="1400" dirty="0" smtClean="0">
              <a:solidFill>
                <a:schemeClr val="bg1"/>
              </a:solidFill>
              <a:latin typeface="Arial"/>
              <a:cs typeface="Arial"/>
            </a:endParaRPr>
          </a:p>
        </p:txBody>
      </p:sp>
      <p:sp>
        <p:nvSpPr>
          <p:cNvPr id="17" name="Foliennummernplatzhalter 5"/>
          <p:cNvSpPr txBox="1">
            <a:spLocks/>
          </p:cNvSpPr>
          <p:nvPr userDrawn="1"/>
        </p:nvSpPr>
        <p:spPr>
          <a:xfrm>
            <a:off x="8610600" y="6409848"/>
            <a:ext cx="2743200" cy="365125"/>
          </a:xfrm>
          <a:prstGeom prst="rect">
            <a:avLst/>
          </a:prstGeom>
        </p:spPr>
        <p:txBody>
          <a:bodyPr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algn="r" eaLnBrk="1" hangingPunct="1"/>
            <a:fld id="{2D3C9E75-133C-9446-870B-BE3255CBA1B7}" type="slidenum">
              <a:rPr lang="de-DE" sz="1200">
                <a:solidFill>
                  <a:schemeClr val="bg1"/>
                </a:solidFill>
                <a:latin typeface="Arial" charset="0"/>
                <a:cs typeface="Arial" charset="0"/>
              </a:rPr>
              <a:pPr algn="r" eaLnBrk="1" hangingPunct="1"/>
              <a:t>‹Nr.›</a:t>
            </a:fld>
            <a:endParaRPr lang="de-DE" sz="1200" dirty="0">
              <a:solidFill>
                <a:schemeClr val="bg1"/>
              </a:solidFill>
              <a:latin typeface="Arial" charset="0"/>
              <a:cs typeface="Arial" charset="0"/>
            </a:endParaRPr>
          </a:p>
        </p:txBody>
      </p:sp>
    </p:spTree>
    <p:extLst>
      <p:ext uri="{BB962C8B-B14F-4D97-AF65-F5344CB8AC3E}">
        <p14:creationId xmlns:p14="http://schemas.microsoft.com/office/powerpoint/2010/main" val="78294653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838200" y="1127125"/>
            <a:ext cx="10515600"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de-DE" dirty="0"/>
              <a:t>Titelmasterformat durch Klicken bearbeiten</a:t>
            </a:r>
          </a:p>
        </p:txBody>
      </p:sp>
      <p:sp>
        <p:nvSpPr>
          <p:cNvPr id="1027" name="Textplatzhalter 2"/>
          <p:cNvSpPr>
            <a:spLocks noGrp="1"/>
          </p:cNvSpPr>
          <p:nvPr>
            <p:ph type="body" idx="1"/>
          </p:nvPr>
        </p:nvSpPr>
        <p:spPr bwMode="auto">
          <a:xfrm>
            <a:off x="838200" y="2408238"/>
            <a:ext cx="10515600" cy="376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cSld>
  <p:clrMap bg1="lt1" tx1="dk1" bg2="lt2" tx2="dk2" accent1="accent1" accent2="accent2" accent3="accent3" accent4="accent4" accent5="accent5" accent6="accent6" hlink="hlink" folHlink="folHlink"/>
  <p:sldLayoutIdLst>
    <p:sldLayoutId id="2147483667" r:id="rId1"/>
    <p:sldLayoutId id="2147483676" r:id="rId2"/>
    <p:sldLayoutId id="2147483668" r:id="rId3"/>
    <p:sldLayoutId id="2147483677" r:id="rId4"/>
    <p:sldLayoutId id="2147483678" r:id="rId5"/>
    <p:sldLayoutId id="2147483679" r:id="rId6"/>
    <p:sldLayoutId id="2147483680" r:id="rId7"/>
    <p:sldLayoutId id="2147483681" r:id="rId8"/>
  </p:sldLayoutIdLst>
  <p:timing>
    <p:tnLst>
      <p:par>
        <p:cTn id="1" dur="indefinite" restart="never" nodeType="tmRoot"/>
      </p:par>
    </p:tnLst>
  </p:timing>
  <p:txStyles>
    <p:titleStyle>
      <a:lvl1pPr algn="l" rtl="0" eaLnBrk="1" fontAlgn="base" hangingPunct="1">
        <a:lnSpc>
          <a:spcPct val="90000"/>
        </a:lnSpc>
        <a:spcBef>
          <a:spcPct val="0"/>
        </a:spcBef>
        <a:spcAft>
          <a:spcPct val="0"/>
        </a:spcAft>
        <a:defRPr sz="4000" kern="1200">
          <a:solidFill>
            <a:schemeClr val="tx1"/>
          </a:solidFill>
          <a:latin typeface="Arial" panose="020B0604020202020204" pitchFamily="34" charset="0"/>
          <a:ea typeface="ＭＳ Ｐゴシック" charset="0"/>
          <a:cs typeface="Arial" panose="020B0604020202020204" pitchFamily="34" charset="0"/>
        </a:defRPr>
      </a:lvl1pPr>
      <a:lvl2pPr algn="l" rtl="0" eaLnBrk="1" fontAlgn="base" hangingPunct="1">
        <a:lnSpc>
          <a:spcPct val="90000"/>
        </a:lnSpc>
        <a:spcBef>
          <a:spcPct val="0"/>
        </a:spcBef>
        <a:spcAft>
          <a:spcPct val="0"/>
        </a:spcAft>
        <a:defRPr sz="4000">
          <a:solidFill>
            <a:schemeClr val="tx1"/>
          </a:solidFill>
          <a:latin typeface="Arial" panose="020B0604020202020204" pitchFamily="34" charset="0"/>
          <a:ea typeface="ＭＳ Ｐゴシック" charset="0"/>
          <a:cs typeface="Arial" panose="020B0604020202020204" pitchFamily="34" charset="0"/>
        </a:defRPr>
      </a:lvl2pPr>
      <a:lvl3pPr algn="l" rtl="0" eaLnBrk="1" fontAlgn="base" hangingPunct="1">
        <a:lnSpc>
          <a:spcPct val="90000"/>
        </a:lnSpc>
        <a:spcBef>
          <a:spcPct val="0"/>
        </a:spcBef>
        <a:spcAft>
          <a:spcPct val="0"/>
        </a:spcAft>
        <a:defRPr sz="4000">
          <a:solidFill>
            <a:schemeClr val="tx1"/>
          </a:solidFill>
          <a:latin typeface="Arial" panose="020B0604020202020204" pitchFamily="34" charset="0"/>
          <a:ea typeface="ＭＳ Ｐゴシック" charset="0"/>
          <a:cs typeface="Arial" panose="020B0604020202020204" pitchFamily="34" charset="0"/>
        </a:defRPr>
      </a:lvl3pPr>
      <a:lvl4pPr algn="l" rtl="0" eaLnBrk="1" fontAlgn="base" hangingPunct="1">
        <a:lnSpc>
          <a:spcPct val="90000"/>
        </a:lnSpc>
        <a:spcBef>
          <a:spcPct val="0"/>
        </a:spcBef>
        <a:spcAft>
          <a:spcPct val="0"/>
        </a:spcAft>
        <a:defRPr sz="4000">
          <a:solidFill>
            <a:schemeClr val="tx1"/>
          </a:solidFill>
          <a:latin typeface="Arial" panose="020B0604020202020204" pitchFamily="34" charset="0"/>
          <a:ea typeface="ＭＳ Ｐゴシック" charset="0"/>
          <a:cs typeface="Arial" panose="020B0604020202020204" pitchFamily="34" charset="0"/>
        </a:defRPr>
      </a:lvl4pPr>
      <a:lvl5pPr algn="l" rtl="0" eaLnBrk="1" fontAlgn="base" hangingPunct="1">
        <a:lnSpc>
          <a:spcPct val="90000"/>
        </a:lnSpc>
        <a:spcBef>
          <a:spcPct val="0"/>
        </a:spcBef>
        <a:spcAft>
          <a:spcPct val="0"/>
        </a:spcAft>
        <a:defRPr sz="4000">
          <a:solidFill>
            <a:schemeClr val="tx1"/>
          </a:solidFill>
          <a:latin typeface="Arial" panose="020B0604020202020204" pitchFamily="34" charset="0"/>
          <a:ea typeface="ＭＳ Ｐゴシック" charset="0"/>
          <a:cs typeface="Arial" panose="020B0604020202020204" pitchFamily="34" charset="0"/>
        </a:defRPr>
      </a:lvl5pPr>
      <a:lvl6pPr marL="457200" algn="l" rtl="0" eaLnBrk="1" fontAlgn="base" hangingPunct="1">
        <a:lnSpc>
          <a:spcPct val="90000"/>
        </a:lnSpc>
        <a:spcBef>
          <a:spcPct val="0"/>
        </a:spcBef>
        <a:spcAft>
          <a:spcPct val="0"/>
        </a:spcAft>
        <a:defRPr sz="40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0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0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000">
          <a:solidFill>
            <a:schemeClr val="tx1"/>
          </a:solidFill>
          <a:latin typeface="Arial" panose="020B0604020202020204" pitchFamily="34" charset="0"/>
          <a:cs typeface="Arial" panose="020B0604020202020204" pitchFamily="34" charset="0"/>
        </a:defRPr>
      </a:lvl9pPr>
    </p:titleStyle>
    <p:body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Arial" panose="020B0604020202020204" pitchFamily="34" charset="0"/>
          <a:ea typeface="ＭＳ Ｐゴシック" charset="0"/>
          <a:cs typeface="Arial" panose="020B0604020202020204" pitchFamily="34" charset="0"/>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Arial" panose="020B0604020202020204" pitchFamily="34" charset="0"/>
          <a:ea typeface="Arial" charset="0"/>
          <a:cs typeface="Arial" panose="020B0604020202020204" pitchFamily="34" charset="0"/>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Arial" panose="020B0604020202020204" pitchFamily="34" charset="0"/>
          <a:ea typeface="Arial" charset="0"/>
          <a:cs typeface="Arial" panose="020B0604020202020204" pitchFamily="34" charset="0"/>
        </a:defRPr>
      </a:lvl3pPr>
      <a:lvl4pPr marL="1600200" indent="-228600" algn="l" rtl="0" eaLnBrk="1" fontAlgn="base" hangingPunct="1">
        <a:lnSpc>
          <a:spcPct val="90000"/>
        </a:lnSpc>
        <a:spcBef>
          <a:spcPts val="500"/>
        </a:spcBef>
        <a:spcAft>
          <a:spcPct val="0"/>
        </a:spcAft>
        <a:buFont typeface="Arial" charset="0"/>
        <a:buChar char="•"/>
        <a:defRPr kern="1200">
          <a:solidFill>
            <a:schemeClr val="tx1"/>
          </a:solidFill>
          <a:latin typeface="Arial" panose="020B0604020202020204" pitchFamily="34" charset="0"/>
          <a:ea typeface="Arial" charset="0"/>
          <a:cs typeface="Arial" panose="020B0604020202020204" pitchFamily="34" charset="0"/>
        </a:defRPr>
      </a:lvl4pPr>
      <a:lvl5pPr marL="2057400" indent="-228600" algn="l" rtl="0" eaLnBrk="1" fontAlgn="base" hangingPunct="1">
        <a:lnSpc>
          <a:spcPct val="90000"/>
        </a:lnSpc>
        <a:spcBef>
          <a:spcPts val="500"/>
        </a:spcBef>
        <a:spcAft>
          <a:spcPct val="0"/>
        </a:spcAft>
        <a:buFont typeface="Arial" charset="0"/>
        <a:buChar char="•"/>
        <a:defRPr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80.png"/></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350.png"/><Relationship Id="rId11" Type="http://schemas.openxmlformats.org/officeDocument/2006/relationships/image" Target="../media/image34.png"/><Relationship Id="rId10" Type="http://schemas.openxmlformats.org/officeDocument/2006/relationships/image" Target="../media/image33.jpeg"/><Relationship Id="rId9"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notesSlide" Target="../notesSlides/notesSlide16.xml"/><Relationship Id="rId1" Type="http://schemas.openxmlformats.org/officeDocument/2006/relationships/slideLayout" Target="../slideLayouts/slideLayout8.xml"/><Relationship Id="rId5" Type="http://schemas.openxmlformats.org/officeDocument/2006/relationships/image" Target="../media/image36.emf"/><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0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2.emf"/></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17.png"/><Relationship Id="rId4" Type="http://schemas.openxmlformats.org/officeDocument/2006/relationships/image" Target="../media/image16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p:cNvSpPr>
            <a:spLocks noGrp="1"/>
          </p:cNvSpPr>
          <p:nvPr>
            <p:ph type="body" sz="quarter" idx="13"/>
          </p:nvPr>
        </p:nvSpPr>
        <p:spPr/>
        <p:txBody>
          <a:bodyPr/>
          <a:lstStyle/>
          <a:p>
            <a:endParaRPr lang="en-US"/>
          </a:p>
        </p:txBody>
      </p:sp>
      <p:sp>
        <p:nvSpPr>
          <p:cNvPr id="7" name="Textplatzhalter 6"/>
          <p:cNvSpPr>
            <a:spLocks noGrp="1"/>
          </p:cNvSpPr>
          <p:nvPr>
            <p:ph type="body" sz="quarter" idx="14"/>
          </p:nvPr>
        </p:nvSpPr>
        <p:spPr/>
        <p:txBody>
          <a:bodyPr/>
          <a:lstStyle/>
          <a:p>
            <a:endParaRPr lang="en-US"/>
          </a:p>
        </p:txBody>
      </p:sp>
      <p:sp>
        <p:nvSpPr>
          <p:cNvPr id="4" name="Titel 3"/>
          <p:cNvSpPr>
            <a:spLocks noGrp="1"/>
          </p:cNvSpPr>
          <p:nvPr>
            <p:ph type="title"/>
          </p:nvPr>
        </p:nvSpPr>
        <p:spPr/>
        <p:txBody>
          <a:bodyPr/>
          <a:lstStyle/>
          <a:p>
            <a:r>
              <a:rPr lang="en-US" altLang="de-DE" b="1" dirty="0"/>
              <a:t>Problem solver‘s tool box</a:t>
            </a:r>
            <a:endParaRPr lang="en-US" dirty="0"/>
          </a:p>
        </p:txBody>
      </p:sp>
      <p:sp>
        <p:nvSpPr>
          <p:cNvPr id="5" name="Inhaltsplatzhalter 4"/>
          <p:cNvSpPr>
            <a:spLocks noGrp="1"/>
          </p:cNvSpPr>
          <p:nvPr>
            <p:ph idx="1"/>
          </p:nvPr>
        </p:nvSpPr>
        <p:spPr/>
        <p:txBody>
          <a:bodyPr/>
          <a:lstStyle/>
          <a:p>
            <a:pPr>
              <a:spcBef>
                <a:spcPct val="0"/>
              </a:spcBef>
            </a:pPr>
            <a:r>
              <a:rPr lang="en-US" altLang="de-DE" dirty="0"/>
              <a:t>Analogies</a:t>
            </a:r>
          </a:p>
          <a:p>
            <a:pPr>
              <a:spcBef>
                <a:spcPct val="0"/>
              </a:spcBef>
            </a:pPr>
            <a:r>
              <a:rPr lang="en-US" altLang="de-DE" dirty="0"/>
              <a:t>Bottom up vs. Top down</a:t>
            </a:r>
          </a:p>
          <a:p>
            <a:pPr>
              <a:spcBef>
                <a:spcPct val="0"/>
              </a:spcBef>
            </a:pPr>
            <a:r>
              <a:rPr lang="en-US" altLang="de-DE" dirty="0"/>
              <a:t>Brute Force Simulation</a:t>
            </a:r>
          </a:p>
          <a:p>
            <a:pPr>
              <a:spcBef>
                <a:spcPct val="0"/>
              </a:spcBef>
            </a:pPr>
            <a:r>
              <a:rPr lang="en-US" altLang="de-DE" dirty="0"/>
              <a:t>Definitions</a:t>
            </a:r>
          </a:p>
          <a:p>
            <a:pPr>
              <a:spcBef>
                <a:spcPct val="0"/>
              </a:spcBef>
            </a:pPr>
            <a:r>
              <a:rPr lang="en-US" altLang="de-DE" dirty="0"/>
              <a:t>Divide and conquer</a:t>
            </a:r>
          </a:p>
          <a:p>
            <a:pPr>
              <a:spcBef>
                <a:spcPct val="0"/>
              </a:spcBef>
            </a:pPr>
            <a:r>
              <a:rPr lang="en-US" altLang="de-DE" dirty="0"/>
              <a:t>Examples</a:t>
            </a:r>
          </a:p>
          <a:p>
            <a:pPr>
              <a:spcBef>
                <a:spcPct val="0"/>
              </a:spcBef>
            </a:pPr>
            <a:r>
              <a:rPr lang="en-US" altLang="de-DE" dirty="0"/>
              <a:t>Exchange of „given“ and „looked for“</a:t>
            </a:r>
          </a:p>
          <a:p>
            <a:pPr>
              <a:spcBef>
                <a:spcPct val="0"/>
              </a:spcBef>
            </a:pPr>
            <a:r>
              <a:rPr lang="en-US" altLang="de-DE" dirty="0"/>
              <a:t>Formula Symbols and Equations</a:t>
            </a:r>
          </a:p>
          <a:p>
            <a:pPr>
              <a:spcBef>
                <a:spcPct val="0"/>
              </a:spcBef>
            </a:pPr>
            <a:r>
              <a:rPr lang="en-US" altLang="de-DE" dirty="0"/>
              <a:t>Interim values</a:t>
            </a:r>
          </a:p>
          <a:p>
            <a:pPr>
              <a:spcBef>
                <a:spcPct val="0"/>
              </a:spcBef>
            </a:pPr>
            <a:r>
              <a:rPr lang="en-US" altLang="de-DE" dirty="0"/>
              <a:t>Invariants</a:t>
            </a:r>
          </a:p>
          <a:p>
            <a:pPr>
              <a:spcBef>
                <a:spcPct val="0"/>
              </a:spcBef>
            </a:pPr>
            <a:r>
              <a:rPr lang="en-US" altLang="de-DE" dirty="0"/>
              <a:t>Monte Carlo Simulation</a:t>
            </a:r>
          </a:p>
          <a:p>
            <a:pPr>
              <a:spcBef>
                <a:spcPct val="0"/>
              </a:spcBef>
            </a:pPr>
            <a:r>
              <a:rPr lang="en-US" altLang="de-DE" dirty="0"/>
              <a:t>Plausibility tests</a:t>
            </a:r>
          </a:p>
          <a:p>
            <a:pPr>
              <a:spcBef>
                <a:spcPct val="0"/>
              </a:spcBef>
            </a:pPr>
            <a:r>
              <a:rPr lang="en-US" altLang="de-DE" dirty="0"/>
              <a:t>Repetitions (-&gt;loops)</a:t>
            </a:r>
          </a:p>
          <a:p>
            <a:pPr>
              <a:spcBef>
                <a:spcPct val="0"/>
              </a:spcBef>
            </a:pPr>
            <a:r>
              <a:rPr lang="en-US" altLang="de-DE" dirty="0"/>
              <a:t>Search the world </a:t>
            </a:r>
          </a:p>
        </p:txBody>
      </p:sp>
      <p:sp>
        <p:nvSpPr>
          <p:cNvPr id="9" name="Rechteck 8"/>
          <p:cNvSpPr/>
          <p:nvPr/>
        </p:nvSpPr>
        <p:spPr>
          <a:xfrm>
            <a:off x="632797" y="2083107"/>
            <a:ext cx="5112568" cy="3339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fik 2"/>
          <p:cNvPicPr>
            <a:picLocks noChangeAspect="1"/>
          </p:cNvPicPr>
          <p:nvPr/>
        </p:nvPicPr>
        <p:blipFill rotWithShape="1">
          <a:blip r:embed="rId3" cstate="email">
            <a:extLst>
              <a:ext uri="{28A0092B-C50C-407E-A947-70E740481C1C}">
                <a14:useLocalDpi xmlns:a14="http://schemas.microsoft.com/office/drawing/2010/main" val="0"/>
              </a:ext>
            </a:extLst>
          </a:blip>
          <a:srcRect l="8973" t="9235" r="18300" b="9118"/>
          <a:stretch/>
        </p:blipFill>
        <p:spPr>
          <a:xfrm>
            <a:off x="5158877" y="1923802"/>
            <a:ext cx="7033123" cy="4441372"/>
          </a:xfrm>
          <a:prstGeom prst="rect">
            <a:avLst/>
          </a:prstGeom>
        </p:spPr>
      </p:pic>
      <p:sp>
        <p:nvSpPr>
          <p:cNvPr id="8" name="Textfeld 7"/>
          <p:cNvSpPr txBox="1"/>
          <p:nvPr/>
        </p:nvSpPr>
        <p:spPr>
          <a:xfrm>
            <a:off x="6436426" y="2543803"/>
            <a:ext cx="5652655" cy="3046988"/>
          </a:xfrm>
          <a:prstGeom prst="rect">
            <a:avLst/>
          </a:prstGeom>
        </p:spPr>
        <p:txBody>
          <a:bodyPr vert="horz" wrap="square" lIns="91440" tIns="45720" rIns="91440" bIns="45720" rtlCol="0" anchor="ctr">
            <a:spAutoFit/>
          </a:bodyPr>
          <a:lstStyle/>
          <a:p>
            <a:r>
              <a:rPr lang="en-US" sz="2400" dirty="0" smtClean="0">
                <a:latin typeface="Arial" panose="020B0604020202020204" pitchFamily="34" charset="0"/>
                <a:cs typeface="Arial" panose="020B0604020202020204" pitchFamily="34" charset="0"/>
              </a:rPr>
              <a:t>“Brute </a:t>
            </a:r>
            <a:r>
              <a:rPr lang="en-US" sz="2400" dirty="0">
                <a:latin typeface="Arial" panose="020B0604020202020204" pitchFamily="34" charset="0"/>
                <a:cs typeface="Arial" panose="020B0604020202020204" pitchFamily="34" charset="0"/>
              </a:rPr>
              <a:t>force problems mean you have to make the right choice.</a:t>
            </a:r>
          </a:p>
          <a:p>
            <a:r>
              <a:rPr lang="en-US" sz="2400" dirty="0">
                <a:latin typeface="Arial" panose="020B0604020202020204" pitchFamily="34" charset="0"/>
                <a:cs typeface="Arial" panose="020B0604020202020204" pitchFamily="34" charset="0"/>
              </a:rPr>
              <a:t>For every variable you can choose, there will be one loop in the code.</a:t>
            </a:r>
          </a:p>
          <a:p>
            <a:r>
              <a:rPr lang="en-US" sz="2400" dirty="0">
                <a:latin typeface="Arial" panose="020B0604020202020204" pitchFamily="34" charset="0"/>
                <a:cs typeface="Arial" panose="020B0604020202020204" pitchFamily="34" charset="0"/>
              </a:rPr>
              <a:t>You need a function to judge one alternative versus another (error in our example)</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More on these functions will follow</a:t>
            </a:r>
            <a:r>
              <a:rPr lang="en-US" sz="2400" dirty="0" smtClean="0">
                <a:latin typeface="Arial" panose="020B0604020202020204" pitchFamily="34" charset="0"/>
                <a:cs typeface="Arial" panose="020B0604020202020204" pitchFamily="34" charset="0"/>
              </a:rPr>
              <a:t>.”</a:t>
            </a:r>
            <a:endParaRPr lang="en-US" sz="1800" dirty="0" smtClean="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4274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6092" y="669894"/>
            <a:ext cx="9613500" cy="54917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03572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mc:AlternateContent xmlns:mc="http://schemas.openxmlformats.org/markup-compatibility/2006" xmlns:a14="http://schemas.microsoft.com/office/drawing/2010/main">
        <mc:Choice Requires="a14">
          <p:sp>
            <p:nvSpPr>
              <p:cNvPr id="9" name="Textfeld 8"/>
              <p:cNvSpPr txBox="1"/>
              <p:nvPr/>
            </p:nvSpPr>
            <p:spPr>
              <a:xfrm>
                <a:off x="1068636" y="3476078"/>
                <a:ext cx="4869455" cy="1200329"/>
              </a:xfrm>
              <a:prstGeom prst="rect">
                <a:avLst/>
              </a:prstGeom>
            </p:spPr>
            <p:txBody>
              <a:bodyPr vert="horz" wrap="square" lIns="91440" tIns="45720" rIns="91440" bIns="45720" rtlCol="0" anchor="ctr">
                <a:spAutoFit/>
              </a:bodyPr>
              <a:lstStyle/>
              <a:p>
                <a:pPr algn="ctr"/>
                <a14:m>
                  <m:oMathPara xmlns:m="http://schemas.openxmlformats.org/officeDocument/2006/math">
                    <m:oMathParaPr>
                      <m:jc m:val="centerGroup"/>
                    </m:oMathParaPr>
                    <m:oMath xmlns:m="http://schemas.openxmlformats.org/officeDocument/2006/math">
                      <m:r>
                        <a:rPr lang="de-DE" sz="1800" b="0" i="1" smtClean="0">
                          <a:solidFill>
                            <a:schemeClr val="tx1"/>
                          </a:solidFill>
                          <a:latin typeface="Cambria Math"/>
                          <a:cs typeface="Arial" panose="020B0604020202020204" pitchFamily="34" charset="0"/>
                        </a:rPr>
                        <m:t>𝑎</m:t>
                      </m:r>
                      <m:r>
                        <a:rPr lang="de-DE" sz="1800" b="0" i="1" smtClean="0">
                          <a:solidFill>
                            <a:schemeClr val="tx1"/>
                          </a:solidFill>
                          <a:latin typeface="Cambria Math"/>
                          <a:cs typeface="Arial" panose="020B0604020202020204" pitchFamily="34" charset="0"/>
                        </a:rPr>
                        <m:t>+</m:t>
                      </m:r>
                      <m:r>
                        <a:rPr lang="de-DE" sz="1800" b="0" i="1" smtClean="0">
                          <a:solidFill>
                            <a:schemeClr val="tx1"/>
                          </a:solidFill>
                          <a:latin typeface="Cambria Math"/>
                          <a:cs typeface="Arial" panose="020B0604020202020204" pitchFamily="34" charset="0"/>
                        </a:rPr>
                        <m:t>𝑏</m:t>
                      </m:r>
                      <m:r>
                        <a:rPr lang="de-DE" sz="1800" b="0" i="1" smtClean="0">
                          <a:solidFill>
                            <a:schemeClr val="tx1"/>
                          </a:solidFill>
                          <a:latin typeface="Cambria Math"/>
                          <a:cs typeface="Arial" panose="020B0604020202020204" pitchFamily="34" charset="0"/>
                        </a:rPr>
                        <m:t>+</m:t>
                      </m:r>
                      <m:r>
                        <a:rPr lang="de-DE" sz="1800" b="0" i="1" smtClean="0">
                          <a:solidFill>
                            <a:schemeClr val="tx1"/>
                          </a:solidFill>
                          <a:latin typeface="Cambria Math"/>
                          <a:cs typeface="Arial" panose="020B0604020202020204" pitchFamily="34" charset="0"/>
                        </a:rPr>
                        <m:t>𝑐</m:t>
                      </m:r>
                      <m:r>
                        <a:rPr lang="de-DE" sz="1800" b="0" i="1" smtClean="0">
                          <a:solidFill>
                            <a:schemeClr val="tx1"/>
                          </a:solidFill>
                          <a:latin typeface="Cambria Math"/>
                          <a:cs typeface="Arial" panose="020B0604020202020204" pitchFamily="34" charset="0"/>
                        </a:rPr>
                        <m:t>−6=</m:t>
                      </m:r>
                      <m:r>
                        <a:rPr lang="de-DE" sz="1800" b="0" i="1" smtClean="0">
                          <a:solidFill>
                            <a:schemeClr val="tx1"/>
                          </a:solidFill>
                          <a:latin typeface="Cambria Math"/>
                          <a:cs typeface="Arial" panose="020B0604020202020204" pitchFamily="34" charset="0"/>
                        </a:rPr>
                        <m:t>𝑒𝑟𝑟</m:t>
                      </m:r>
                      <m:r>
                        <a:rPr lang="de-DE" sz="1800" b="0" i="1" smtClean="0">
                          <a:solidFill>
                            <a:schemeClr val="tx1"/>
                          </a:solidFill>
                          <a:latin typeface="Cambria Math"/>
                          <a:cs typeface="Arial" panose="020B0604020202020204" pitchFamily="34" charset="0"/>
                        </a:rPr>
                        <m:t>1</m:t>
                      </m:r>
                    </m:oMath>
                  </m:oMathPara>
                </a14:m>
                <a:endParaRPr lang="de-DE" sz="1800" b="0" dirty="0" smtClean="0">
                  <a:solidFill>
                    <a:schemeClr val="tx1"/>
                  </a:solidFill>
                  <a:latin typeface="Arial" panose="020B0604020202020204" pitchFamily="34" charset="0"/>
                  <a:cs typeface="Arial" panose="020B0604020202020204" pitchFamily="34" charset="0"/>
                </a:endParaRPr>
              </a:p>
              <a:p>
                <a:pPr algn="ctr"/>
                <a14:m>
                  <m:oMathPara xmlns:m="http://schemas.openxmlformats.org/officeDocument/2006/math">
                    <m:oMathParaPr>
                      <m:jc m:val="centerGroup"/>
                    </m:oMathParaPr>
                    <m:oMath xmlns:m="http://schemas.openxmlformats.org/officeDocument/2006/math">
                      <m:r>
                        <a:rPr lang="de-DE" b="0" i="1" smtClean="0">
                          <a:latin typeface="Cambria Math"/>
                          <a:cs typeface="Arial" panose="020B0604020202020204" pitchFamily="34" charset="0"/>
                        </a:rPr>
                        <m:t>2</m:t>
                      </m:r>
                      <m:r>
                        <a:rPr lang="de-DE" b="0" i="1" smtClean="0">
                          <a:latin typeface="Cambria Math"/>
                          <a:ea typeface="Cambria Math"/>
                          <a:cs typeface="Arial" panose="020B0604020202020204" pitchFamily="34" charset="0"/>
                        </a:rPr>
                        <m:t>∙</m:t>
                      </m:r>
                      <m:r>
                        <a:rPr lang="de-DE" i="1">
                          <a:latin typeface="Cambria Math"/>
                          <a:cs typeface="Arial" panose="020B0604020202020204" pitchFamily="34" charset="0"/>
                        </a:rPr>
                        <m:t>𝑎</m:t>
                      </m:r>
                      <m:r>
                        <a:rPr lang="de-DE" i="1">
                          <a:latin typeface="Cambria Math"/>
                          <a:cs typeface="Arial" panose="020B0604020202020204" pitchFamily="34" charset="0"/>
                        </a:rPr>
                        <m:t>+3∙</m:t>
                      </m:r>
                      <m:r>
                        <a:rPr lang="de-DE" i="1">
                          <a:latin typeface="Cambria Math"/>
                          <a:cs typeface="Arial" panose="020B0604020202020204" pitchFamily="34" charset="0"/>
                        </a:rPr>
                        <m:t>𝑏</m:t>
                      </m:r>
                      <m:r>
                        <a:rPr lang="de-DE" i="1">
                          <a:latin typeface="Cambria Math"/>
                          <a:cs typeface="Arial" panose="020B0604020202020204" pitchFamily="34" charset="0"/>
                        </a:rPr>
                        <m:t>+4∙</m:t>
                      </m:r>
                      <m:r>
                        <a:rPr lang="de-DE" i="1">
                          <a:latin typeface="Cambria Math"/>
                          <a:cs typeface="Arial" panose="020B0604020202020204" pitchFamily="34" charset="0"/>
                        </a:rPr>
                        <m:t>𝑐</m:t>
                      </m:r>
                      <m:r>
                        <a:rPr lang="de-DE" i="1">
                          <a:latin typeface="Cambria Math"/>
                          <a:cs typeface="Arial" panose="020B0604020202020204" pitchFamily="34" charset="0"/>
                        </a:rPr>
                        <m:t>−20=</m:t>
                      </m:r>
                      <m:r>
                        <a:rPr lang="de-DE" i="1">
                          <a:latin typeface="Cambria Math"/>
                          <a:cs typeface="Arial" panose="020B0604020202020204" pitchFamily="34" charset="0"/>
                        </a:rPr>
                        <m:t>𝑒𝑟𝑟</m:t>
                      </m:r>
                      <m:r>
                        <a:rPr lang="de-DE" b="0" i="0" smtClean="0">
                          <a:latin typeface="Cambria Math"/>
                          <a:cs typeface="Arial" panose="020B0604020202020204" pitchFamily="34" charset="0"/>
                        </a:rPr>
                        <m:t>2</m:t>
                      </m:r>
                    </m:oMath>
                  </m:oMathPara>
                </a14:m>
                <a:endParaRPr lang="de-DE" dirty="0" smtClean="0">
                  <a:latin typeface="Arial" panose="020B0604020202020204" pitchFamily="34" charset="0"/>
                  <a:cs typeface="Arial" panose="020B0604020202020204" pitchFamily="34" charset="0"/>
                </a:endParaRPr>
              </a:p>
              <a:p>
                <a:pPr algn="ctr"/>
                <a14:m>
                  <m:oMathPara xmlns:m="http://schemas.openxmlformats.org/officeDocument/2006/math">
                    <m:oMathParaPr>
                      <m:jc m:val="centerGroup"/>
                    </m:oMathParaPr>
                    <m:oMath xmlns:m="http://schemas.openxmlformats.org/officeDocument/2006/math">
                      <m:r>
                        <a:rPr lang="de-DE" i="1">
                          <a:latin typeface="Cambria Math"/>
                          <a:cs typeface="Arial" panose="020B0604020202020204" pitchFamily="34" charset="0"/>
                        </a:rPr>
                        <m:t>𝑎</m:t>
                      </m:r>
                      <m:r>
                        <a:rPr lang="de-DE" b="0" i="1" smtClean="0">
                          <a:latin typeface="Cambria Math"/>
                          <a:cs typeface="Arial" panose="020B0604020202020204" pitchFamily="34" charset="0"/>
                        </a:rPr>
                        <m:t>−</m:t>
                      </m:r>
                      <m:r>
                        <a:rPr lang="de-DE" i="1">
                          <a:latin typeface="Cambria Math"/>
                          <a:cs typeface="Arial" panose="020B0604020202020204" pitchFamily="34" charset="0"/>
                        </a:rPr>
                        <m:t>𝑏</m:t>
                      </m:r>
                      <m:r>
                        <a:rPr lang="de-DE" b="0" i="1" smtClean="0">
                          <a:latin typeface="Cambria Math"/>
                          <a:cs typeface="Arial" panose="020B0604020202020204" pitchFamily="34" charset="0"/>
                        </a:rPr>
                        <m:t>−</m:t>
                      </m:r>
                      <m:r>
                        <a:rPr lang="de-DE" i="1">
                          <a:latin typeface="Cambria Math"/>
                          <a:cs typeface="Arial" panose="020B0604020202020204" pitchFamily="34" charset="0"/>
                        </a:rPr>
                        <m:t>𝑐</m:t>
                      </m:r>
                      <m:r>
                        <a:rPr lang="de-DE" b="0" i="1" smtClean="0">
                          <a:latin typeface="Cambria Math"/>
                          <a:cs typeface="Arial" panose="020B0604020202020204" pitchFamily="34" charset="0"/>
                        </a:rPr>
                        <m:t>+4</m:t>
                      </m:r>
                      <m:r>
                        <a:rPr lang="de-DE" i="1">
                          <a:latin typeface="Cambria Math"/>
                          <a:cs typeface="Arial" panose="020B0604020202020204" pitchFamily="34" charset="0"/>
                        </a:rPr>
                        <m:t>=</m:t>
                      </m:r>
                      <m:r>
                        <a:rPr lang="de-DE" i="1">
                          <a:latin typeface="Cambria Math"/>
                          <a:cs typeface="Arial" panose="020B0604020202020204" pitchFamily="34" charset="0"/>
                        </a:rPr>
                        <m:t>𝑒𝑟𝑟</m:t>
                      </m:r>
                      <m:r>
                        <a:rPr lang="de-DE" b="0" i="1" smtClean="0">
                          <a:latin typeface="Cambria Math"/>
                          <a:cs typeface="Arial" panose="020B0604020202020204" pitchFamily="34" charset="0"/>
                        </a:rPr>
                        <m:t>3</m:t>
                      </m:r>
                    </m:oMath>
                  </m:oMathPara>
                </a14:m>
                <a:endParaRPr lang="de-DE" dirty="0" smtClean="0">
                  <a:latin typeface="Arial" panose="020B0604020202020204" pitchFamily="34" charset="0"/>
                  <a:cs typeface="Arial" panose="020B0604020202020204" pitchFamily="34" charset="0"/>
                </a:endParaRPr>
              </a:p>
              <a:p>
                <a:pPr algn="ctr"/>
                <a14:m>
                  <m:oMathPara xmlns:m="http://schemas.openxmlformats.org/officeDocument/2006/math">
                    <m:oMathParaPr>
                      <m:jc m:val="centerGroup"/>
                    </m:oMathParaPr>
                    <m:oMath xmlns:m="http://schemas.openxmlformats.org/officeDocument/2006/math">
                      <m:r>
                        <a:rPr lang="de-DE" b="0" i="1" smtClean="0">
                          <a:latin typeface="Cambria Math"/>
                          <a:cs typeface="Arial" panose="020B0604020202020204" pitchFamily="34" charset="0"/>
                        </a:rPr>
                        <m:t>𝑒𝑟𝑟</m:t>
                      </m:r>
                      <m:sSup>
                        <m:sSupPr>
                          <m:ctrlPr>
                            <a:rPr lang="de-DE" b="0" i="1" smtClean="0">
                              <a:latin typeface="Cambria Math"/>
                              <a:cs typeface="Arial" panose="020B0604020202020204" pitchFamily="34" charset="0"/>
                            </a:rPr>
                          </m:ctrlPr>
                        </m:sSupPr>
                        <m:e>
                          <m:r>
                            <a:rPr lang="de-DE" b="0" i="1" smtClean="0">
                              <a:latin typeface="Cambria Math"/>
                              <a:cs typeface="Arial" panose="020B0604020202020204" pitchFamily="34" charset="0"/>
                            </a:rPr>
                            <m:t>1</m:t>
                          </m:r>
                        </m:e>
                        <m:sup>
                          <m:r>
                            <a:rPr lang="de-DE" b="0" i="1" smtClean="0">
                              <a:latin typeface="Cambria Math"/>
                              <a:cs typeface="Arial" panose="020B0604020202020204" pitchFamily="34" charset="0"/>
                            </a:rPr>
                            <m:t>2</m:t>
                          </m:r>
                        </m:sup>
                      </m:sSup>
                      <m:r>
                        <a:rPr lang="de-DE" b="0" i="1" smtClean="0">
                          <a:latin typeface="Cambria Math"/>
                          <a:cs typeface="Arial" panose="020B0604020202020204" pitchFamily="34" charset="0"/>
                        </a:rPr>
                        <m:t>+</m:t>
                      </m:r>
                      <m:r>
                        <a:rPr lang="de-DE" b="0" i="1" smtClean="0">
                          <a:latin typeface="Cambria Math"/>
                          <a:cs typeface="Arial" panose="020B0604020202020204" pitchFamily="34" charset="0"/>
                        </a:rPr>
                        <m:t>𝑒𝑟𝑟</m:t>
                      </m:r>
                      <m:sSup>
                        <m:sSupPr>
                          <m:ctrlPr>
                            <a:rPr lang="de-DE" b="0" i="1" smtClean="0">
                              <a:latin typeface="Cambria Math"/>
                              <a:cs typeface="Arial" panose="020B0604020202020204" pitchFamily="34" charset="0"/>
                            </a:rPr>
                          </m:ctrlPr>
                        </m:sSupPr>
                        <m:e>
                          <m:r>
                            <a:rPr lang="de-DE" b="0" i="1" smtClean="0">
                              <a:latin typeface="Cambria Math"/>
                              <a:cs typeface="Arial" panose="020B0604020202020204" pitchFamily="34" charset="0"/>
                            </a:rPr>
                            <m:t>2</m:t>
                          </m:r>
                        </m:e>
                        <m:sup>
                          <m:r>
                            <a:rPr lang="de-DE" b="0" i="1" smtClean="0">
                              <a:latin typeface="Cambria Math"/>
                              <a:cs typeface="Arial" panose="020B0604020202020204" pitchFamily="34" charset="0"/>
                            </a:rPr>
                            <m:t>2</m:t>
                          </m:r>
                        </m:sup>
                      </m:sSup>
                      <m:r>
                        <a:rPr lang="de-DE" b="0" i="1" smtClean="0">
                          <a:latin typeface="Cambria Math"/>
                          <a:cs typeface="Arial" panose="020B0604020202020204" pitchFamily="34" charset="0"/>
                        </a:rPr>
                        <m:t>+</m:t>
                      </m:r>
                      <m:r>
                        <a:rPr lang="de-DE" b="0" i="1" smtClean="0">
                          <a:latin typeface="Cambria Math"/>
                          <a:cs typeface="Arial" panose="020B0604020202020204" pitchFamily="34" charset="0"/>
                        </a:rPr>
                        <m:t>𝑒𝑟𝑟</m:t>
                      </m:r>
                      <m:sSup>
                        <m:sSupPr>
                          <m:ctrlPr>
                            <a:rPr lang="de-DE" b="0" i="1" smtClean="0">
                              <a:latin typeface="Cambria Math"/>
                              <a:cs typeface="Arial" panose="020B0604020202020204" pitchFamily="34" charset="0"/>
                            </a:rPr>
                          </m:ctrlPr>
                        </m:sSupPr>
                        <m:e>
                          <m:r>
                            <a:rPr lang="de-DE" b="0" i="1" smtClean="0">
                              <a:latin typeface="Cambria Math"/>
                              <a:cs typeface="Arial" panose="020B0604020202020204" pitchFamily="34" charset="0"/>
                            </a:rPr>
                            <m:t>3</m:t>
                          </m:r>
                        </m:e>
                        <m:sup>
                          <m:r>
                            <a:rPr lang="de-DE" b="0" i="1" smtClean="0">
                              <a:latin typeface="Cambria Math"/>
                              <a:cs typeface="Arial" panose="020B0604020202020204" pitchFamily="34" charset="0"/>
                            </a:rPr>
                            <m:t>2</m:t>
                          </m:r>
                        </m:sup>
                      </m:sSup>
                      <m:r>
                        <a:rPr lang="de-DE" b="0" i="1" smtClean="0">
                          <a:latin typeface="Cambria Math"/>
                          <a:cs typeface="Arial" panose="020B0604020202020204" pitchFamily="34" charset="0"/>
                        </a:rPr>
                        <m:t>≔</m:t>
                      </m:r>
                      <m:r>
                        <a:rPr lang="de-DE" b="0" i="1" smtClean="0">
                          <a:latin typeface="Cambria Math"/>
                          <a:cs typeface="Arial" panose="020B0604020202020204" pitchFamily="34" charset="0"/>
                        </a:rPr>
                        <m:t>𝑚𝑖𝑛</m:t>
                      </m:r>
                    </m:oMath>
                  </m:oMathPara>
                </a14:m>
                <a:endParaRPr lang="de-DE" sz="1800" b="0" dirty="0" smtClean="0">
                  <a:solidFill>
                    <a:schemeClr val="tx1"/>
                  </a:solidFill>
                  <a:latin typeface="Arial" panose="020B0604020202020204" pitchFamily="34" charset="0"/>
                  <a:cs typeface="Arial" panose="020B0604020202020204" pitchFamily="34" charset="0"/>
                </a:endParaRPr>
              </a:p>
            </p:txBody>
          </p:sp>
        </mc:Choice>
        <mc:Fallback xmlns="">
          <p:sp>
            <p:nvSpPr>
              <p:cNvPr id="9" name="Textfeld 8"/>
              <p:cNvSpPr txBox="1">
                <a:spLocks noRot="1" noChangeAspect="1" noMove="1" noResize="1" noEditPoints="1" noAdjustHandles="1" noChangeArrowheads="1" noChangeShapeType="1" noTextEdit="1"/>
              </p:cNvSpPr>
              <p:nvPr/>
            </p:nvSpPr>
            <p:spPr>
              <a:xfrm>
                <a:off x="1068636" y="3476078"/>
                <a:ext cx="4869455" cy="1200329"/>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1232053" y="2067750"/>
                <a:ext cx="3637402" cy="923330"/>
              </a:xfrm>
              <a:prstGeom prst="rect">
                <a:avLst/>
              </a:prstGeom>
            </p:spPr>
            <p:txBody>
              <a:bodyPr vert="horz" wrap="square" lIns="91440" tIns="45720" rIns="91440" bIns="45720" rtlCol="0" anchor="ctr">
                <a:spAutoFit/>
              </a:bodyPr>
              <a:lstStyle/>
              <a:p>
                <a:pPr algn="ctr"/>
                <a14:m>
                  <m:oMathPara xmlns:m="http://schemas.openxmlformats.org/officeDocument/2006/math">
                    <m:oMathParaPr>
                      <m:jc m:val="centerGroup"/>
                    </m:oMathParaPr>
                    <m:oMath xmlns:m="http://schemas.openxmlformats.org/officeDocument/2006/math">
                      <m:r>
                        <a:rPr lang="de-DE" i="1" smtClean="0">
                          <a:latin typeface="Cambria Math"/>
                          <a:cs typeface="Arial" panose="020B0604020202020204" pitchFamily="34" charset="0"/>
                        </a:rPr>
                        <m:t>𝑎</m:t>
                      </m:r>
                      <m:r>
                        <a:rPr lang="de-DE" i="1" smtClean="0">
                          <a:latin typeface="Cambria Math"/>
                          <a:cs typeface="Arial" panose="020B0604020202020204" pitchFamily="34" charset="0"/>
                        </a:rPr>
                        <m:t>+</m:t>
                      </m:r>
                      <m:r>
                        <a:rPr lang="de-DE" i="1" smtClean="0">
                          <a:latin typeface="Cambria Math"/>
                          <a:cs typeface="Arial" panose="020B0604020202020204" pitchFamily="34" charset="0"/>
                        </a:rPr>
                        <m:t>𝑏</m:t>
                      </m:r>
                      <m:r>
                        <a:rPr lang="de-DE" i="1" smtClean="0">
                          <a:latin typeface="Cambria Math"/>
                          <a:cs typeface="Arial" panose="020B0604020202020204" pitchFamily="34" charset="0"/>
                        </a:rPr>
                        <m:t>+</m:t>
                      </m:r>
                      <m:r>
                        <a:rPr lang="de-DE" i="1" smtClean="0">
                          <a:latin typeface="Cambria Math"/>
                          <a:cs typeface="Arial" panose="020B0604020202020204" pitchFamily="34" charset="0"/>
                        </a:rPr>
                        <m:t>𝑐</m:t>
                      </m:r>
                      <m:r>
                        <a:rPr lang="de-DE" i="1" smtClean="0">
                          <a:latin typeface="Cambria Math"/>
                          <a:cs typeface="Arial" panose="020B0604020202020204" pitchFamily="34" charset="0"/>
                        </a:rPr>
                        <m:t>=6</m:t>
                      </m:r>
                    </m:oMath>
                  </m:oMathPara>
                </a14:m>
                <a:endParaRPr lang="de-DE" i="1" dirty="0" smtClean="0">
                  <a:latin typeface="Cambria Math"/>
                  <a:cs typeface="Arial" panose="020B0604020202020204" pitchFamily="34" charset="0"/>
                </a:endParaRPr>
              </a:p>
              <a:p>
                <a:pPr algn="ctr"/>
                <a14:m>
                  <m:oMathPara xmlns:m="http://schemas.openxmlformats.org/officeDocument/2006/math">
                    <m:oMathParaPr>
                      <m:jc m:val="centerGroup"/>
                    </m:oMathParaPr>
                    <m:oMath xmlns:m="http://schemas.openxmlformats.org/officeDocument/2006/math">
                      <m:r>
                        <a:rPr lang="de-DE" i="1">
                          <a:latin typeface="Cambria Math"/>
                          <a:cs typeface="Arial" panose="020B0604020202020204" pitchFamily="34" charset="0"/>
                        </a:rPr>
                        <m:t>2</m:t>
                      </m:r>
                      <m:r>
                        <a:rPr lang="de-DE" i="1">
                          <a:latin typeface="Cambria Math"/>
                          <a:ea typeface="Cambria Math"/>
                          <a:cs typeface="Arial" panose="020B0604020202020204" pitchFamily="34" charset="0"/>
                        </a:rPr>
                        <m:t>∙</m:t>
                      </m:r>
                      <m:r>
                        <a:rPr lang="de-DE" i="1">
                          <a:latin typeface="Cambria Math"/>
                          <a:ea typeface="Cambria Math"/>
                          <a:cs typeface="Arial" panose="020B0604020202020204" pitchFamily="34" charset="0"/>
                        </a:rPr>
                        <m:t>𝑎</m:t>
                      </m:r>
                      <m:r>
                        <a:rPr lang="de-DE" i="1">
                          <a:latin typeface="Cambria Math"/>
                          <a:ea typeface="Cambria Math"/>
                          <a:cs typeface="Arial" panose="020B0604020202020204" pitchFamily="34" charset="0"/>
                        </a:rPr>
                        <m:t>+3∙</m:t>
                      </m:r>
                      <m:r>
                        <a:rPr lang="de-DE" i="1">
                          <a:latin typeface="Cambria Math"/>
                          <a:ea typeface="Cambria Math"/>
                          <a:cs typeface="Arial" panose="020B0604020202020204" pitchFamily="34" charset="0"/>
                        </a:rPr>
                        <m:t>𝑏</m:t>
                      </m:r>
                      <m:r>
                        <a:rPr lang="de-DE" i="1">
                          <a:latin typeface="Cambria Math"/>
                          <a:ea typeface="Cambria Math"/>
                          <a:cs typeface="Arial" panose="020B0604020202020204" pitchFamily="34" charset="0"/>
                        </a:rPr>
                        <m:t>+4∙</m:t>
                      </m:r>
                      <m:r>
                        <a:rPr lang="de-DE" i="1">
                          <a:latin typeface="Cambria Math"/>
                          <a:ea typeface="Cambria Math"/>
                          <a:cs typeface="Arial" panose="020B0604020202020204" pitchFamily="34" charset="0"/>
                        </a:rPr>
                        <m:t>𝑐</m:t>
                      </m:r>
                      <m:r>
                        <a:rPr lang="de-DE" i="1">
                          <a:latin typeface="Cambria Math"/>
                          <a:ea typeface="Cambria Math"/>
                          <a:cs typeface="Arial" panose="020B0604020202020204" pitchFamily="34" charset="0"/>
                        </a:rPr>
                        <m:t>=20</m:t>
                      </m:r>
                    </m:oMath>
                  </m:oMathPara>
                </a14:m>
                <a:endParaRPr lang="de-DE" i="1" dirty="0" smtClean="0">
                  <a:latin typeface="Cambria Math"/>
                  <a:ea typeface="Cambria Math"/>
                  <a:cs typeface="Arial" panose="020B0604020202020204" pitchFamily="34" charset="0"/>
                </a:endParaRPr>
              </a:p>
              <a:p>
                <a:pPr algn="ctr"/>
                <a14:m>
                  <m:oMathPara xmlns:m="http://schemas.openxmlformats.org/officeDocument/2006/math">
                    <m:oMathParaPr>
                      <m:jc m:val="centerGroup"/>
                    </m:oMathParaPr>
                    <m:oMath xmlns:m="http://schemas.openxmlformats.org/officeDocument/2006/math">
                      <m:r>
                        <a:rPr lang="de-DE" i="1">
                          <a:latin typeface="Cambria Math"/>
                          <a:ea typeface="Cambria Math"/>
                          <a:cs typeface="Arial" panose="020B0604020202020204" pitchFamily="34" charset="0"/>
                        </a:rPr>
                        <m:t>𝑎</m:t>
                      </m:r>
                      <m:r>
                        <a:rPr lang="de-DE" i="1">
                          <a:latin typeface="Cambria Math"/>
                          <a:ea typeface="Cambria Math"/>
                          <a:cs typeface="Arial" panose="020B0604020202020204" pitchFamily="34" charset="0"/>
                        </a:rPr>
                        <m:t>−</m:t>
                      </m:r>
                      <m:r>
                        <a:rPr lang="de-DE" i="1">
                          <a:latin typeface="Cambria Math"/>
                          <a:ea typeface="Cambria Math"/>
                          <a:cs typeface="Arial" panose="020B0604020202020204" pitchFamily="34" charset="0"/>
                        </a:rPr>
                        <m:t>𝑏</m:t>
                      </m:r>
                      <m:r>
                        <a:rPr lang="de-DE" i="1">
                          <a:latin typeface="Cambria Math"/>
                          <a:ea typeface="Cambria Math"/>
                          <a:cs typeface="Arial" panose="020B0604020202020204" pitchFamily="34" charset="0"/>
                        </a:rPr>
                        <m:t>−</m:t>
                      </m:r>
                      <m:r>
                        <a:rPr lang="de-DE" i="1">
                          <a:latin typeface="Cambria Math"/>
                          <a:ea typeface="Cambria Math"/>
                          <a:cs typeface="Arial" panose="020B0604020202020204" pitchFamily="34" charset="0"/>
                        </a:rPr>
                        <m:t>𝑐</m:t>
                      </m:r>
                      <m:r>
                        <a:rPr lang="de-DE" i="1">
                          <a:latin typeface="Cambria Math"/>
                          <a:ea typeface="Cambria Math"/>
                          <a:cs typeface="Arial" panose="020B0604020202020204" pitchFamily="34" charset="0"/>
                        </a:rPr>
                        <m:t>=−4</m:t>
                      </m:r>
                    </m:oMath>
                  </m:oMathPara>
                </a14:m>
                <a:endParaRPr lang="en-US" sz="1800" dirty="0" smtClean="0">
                  <a:solidFill>
                    <a:schemeClr val="tx1"/>
                  </a:solidFill>
                  <a:latin typeface="Arial" panose="020B0604020202020204" pitchFamily="34" charset="0"/>
                  <a:cs typeface="Arial" panose="020B0604020202020204" pitchFamily="34" charset="0"/>
                </a:endParaRPr>
              </a:p>
            </p:txBody>
          </p:sp>
        </mc:Choice>
        <mc:Fallback xmlns="">
          <p:sp>
            <p:nvSpPr>
              <p:cNvPr id="11" name="Textfeld 10"/>
              <p:cNvSpPr txBox="1">
                <a:spLocks noRot="1" noChangeAspect="1" noMove="1" noResize="1" noEditPoints="1" noAdjustHandles="1" noChangeArrowheads="1" noChangeShapeType="1" noTextEdit="1"/>
              </p:cNvSpPr>
              <p:nvPr/>
            </p:nvSpPr>
            <p:spPr>
              <a:xfrm>
                <a:off x="1232053" y="2067750"/>
                <a:ext cx="3637402" cy="923330"/>
              </a:xfrm>
              <a:prstGeom prst="rect">
                <a:avLst/>
              </a:prstGeom>
              <a:blipFill rotWithShape="1">
                <a:blip r:embed="rId4"/>
                <a:stretch>
                  <a:fillRect/>
                </a:stretch>
              </a:blipFill>
            </p:spPr>
            <p:txBody>
              <a:bodyPr/>
              <a:lstStyle/>
              <a:p>
                <a:r>
                  <a:rPr lang="en-US">
                    <a:noFill/>
                  </a:rPr>
                  <a:t> </a:t>
                </a:r>
              </a:p>
            </p:txBody>
          </p:sp>
        </mc:Fallback>
      </mc:AlternateContent>
      <p:sp>
        <p:nvSpPr>
          <p:cNvPr id="6" name="Rechteck 5"/>
          <p:cNvSpPr/>
          <p:nvPr/>
        </p:nvSpPr>
        <p:spPr>
          <a:xfrm>
            <a:off x="5938090" y="1035408"/>
            <a:ext cx="5485971" cy="4801314"/>
          </a:xfrm>
          <a:prstGeom prst="rect">
            <a:avLst/>
          </a:prstGeom>
        </p:spPr>
        <p:txBody>
          <a:bodyPr wrap="square">
            <a:spAutoFit/>
          </a:bodyPr>
          <a:lstStyle/>
          <a:p>
            <a:r>
              <a:rPr lang="en-US" dirty="0" err="1">
                <a:solidFill>
                  <a:srgbClr val="000000"/>
                </a:solidFill>
                <a:latin typeface="Courier New"/>
              </a:rPr>
              <a:t>dmin</a:t>
            </a:r>
            <a:r>
              <a:rPr lang="en-US" dirty="0">
                <a:solidFill>
                  <a:srgbClr val="000000"/>
                </a:solidFill>
                <a:latin typeface="Courier New"/>
              </a:rPr>
              <a:t>=1E200</a:t>
            </a:r>
            <a:r>
              <a:rPr lang="en-US" dirty="0" smtClean="0">
                <a:solidFill>
                  <a:srgbClr val="000000"/>
                </a:solidFill>
                <a:latin typeface="Courier New"/>
              </a:rPr>
              <a:t>; </a:t>
            </a:r>
            <a:r>
              <a:rPr lang="en-US" dirty="0" smtClean="0">
                <a:solidFill>
                  <a:schemeClr val="accent6">
                    <a:lumMod val="75000"/>
                  </a:schemeClr>
                </a:solidFill>
                <a:latin typeface="Courier New"/>
              </a:rPr>
              <a:t>%just very big…</a:t>
            </a:r>
            <a:endParaRPr lang="en-US" dirty="0">
              <a:solidFill>
                <a:schemeClr val="accent6">
                  <a:lumMod val="75000"/>
                </a:schemeClr>
              </a:solidFill>
              <a:latin typeface="Courier New"/>
            </a:endParaRPr>
          </a:p>
          <a:p>
            <a:r>
              <a:rPr lang="en-US" dirty="0">
                <a:solidFill>
                  <a:srgbClr val="0000FF"/>
                </a:solidFill>
                <a:latin typeface="Courier New"/>
              </a:rPr>
              <a:t>for</a:t>
            </a:r>
            <a:r>
              <a:rPr lang="en-US" dirty="0">
                <a:solidFill>
                  <a:srgbClr val="000000"/>
                </a:solidFill>
                <a:latin typeface="Courier New"/>
              </a:rPr>
              <a:t> a=-10:1:10</a:t>
            </a:r>
          </a:p>
          <a:p>
            <a:r>
              <a:rPr lang="en-US" dirty="0">
                <a:solidFill>
                  <a:srgbClr val="000000"/>
                </a:solidFill>
                <a:latin typeface="Courier New"/>
              </a:rPr>
              <a:t>    </a:t>
            </a:r>
            <a:r>
              <a:rPr lang="en-US" dirty="0">
                <a:solidFill>
                  <a:srgbClr val="0000FF"/>
                </a:solidFill>
                <a:latin typeface="Courier New"/>
              </a:rPr>
              <a:t>for</a:t>
            </a:r>
            <a:r>
              <a:rPr lang="en-US" dirty="0">
                <a:solidFill>
                  <a:srgbClr val="000000"/>
                </a:solidFill>
                <a:latin typeface="Courier New"/>
              </a:rPr>
              <a:t> b=-10:1:10</a:t>
            </a:r>
          </a:p>
          <a:p>
            <a:r>
              <a:rPr lang="en-US" dirty="0">
                <a:solidFill>
                  <a:srgbClr val="000000"/>
                </a:solidFill>
                <a:latin typeface="Courier New"/>
              </a:rPr>
              <a:t>        </a:t>
            </a:r>
            <a:r>
              <a:rPr lang="en-US" dirty="0">
                <a:solidFill>
                  <a:srgbClr val="0000FF"/>
                </a:solidFill>
                <a:latin typeface="Courier New"/>
              </a:rPr>
              <a:t>for</a:t>
            </a:r>
            <a:r>
              <a:rPr lang="en-US" dirty="0">
                <a:solidFill>
                  <a:srgbClr val="000000"/>
                </a:solidFill>
                <a:latin typeface="Courier New"/>
              </a:rPr>
              <a:t> c=-10:1:10</a:t>
            </a:r>
          </a:p>
          <a:p>
            <a:r>
              <a:rPr lang="en-US" dirty="0">
                <a:solidFill>
                  <a:srgbClr val="000000"/>
                </a:solidFill>
                <a:latin typeface="Courier New"/>
              </a:rPr>
              <a:t>            err1=a+b+c-6;</a:t>
            </a:r>
          </a:p>
          <a:p>
            <a:r>
              <a:rPr lang="en-US" dirty="0">
                <a:solidFill>
                  <a:srgbClr val="000000"/>
                </a:solidFill>
                <a:latin typeface="Courier New"/>
              </a:rPr>
              <a:t>            err2=2*a+3*b+4*c-20;</a:t>
            </a:r>
          </a:p>
          <a:p>
            <a:r>
              <a:rPr lang="en-US" dirty="0">
                <a:solidFill>
                  <a:srgbClr val="000000"/>
                </a:solidFill>
                <a:latin typeface="Courier New"/>
              </a:rPr>
              <a:t>            err3=a-b-c+4;</a:t>
            </a:r>
          </a:p>
          <a:p>
            <a:r>
              <a:rPr lang="en-US" dirty="0">
                <a:solidFill>
                  <a:srgbClr val="000000"/>
                </a:solidFill>
                <a:latin typeface="Courier New"/>
              </a:rPr>
              <a:t>            d=err1^2+err2^2+err3^2;</a:t>
            </a:r>
          </a:p>
          <a:p>
            <a:r>
              <a:rPr lang="en-US" dirty="0">
                <a:solidFill>
                  <a:srgbClr val="000000"/>
                </a:solidFill>
                <a:latin typeface="Courier New"/>
              </a:rPr>
              <a:t>            </a:t>
            </a:r>
            <a:r>
              <a:rPr lang="en-US" dirty="0">
                <a:solidFill>
                  <a:srgbClr val="0000FF"/>
                </a:solidFill>
                <a:latin typeface="Courier New"/>
              </a:rPr>
              <a:t>if</a:t>
            </a:r>
            <a:r>
              <a:rPr lang="en-US" dirty="0">
                <a:solidFill>
                  <a:srgbClr val="000000"/>
                </a:solidFill>
                <a:latin typeface="Courier New"/>
              </a:rPr>
              <a:t> d&lt;</a:t>
            </a:r>
            <a:r>
              <a:rPr lang="en-US" dirty="0" err="1">
                <a:solidFill>
                  <a:srgbClr val="000000"/>
                </a:solidFill>
                <a:latin typeface="Courier New"/>
              </a:rPr>
              <a:t>dmin</a:t>
            </a:r>
            <a:endParaRPr lang="en-US" dirty="0">
              <a:solidFill>
                <a:srgbClr val="000000"/>
              </a:solidFill>
              <a:latin typeface="Courier New"/>
            </a:endParaRPr>
          </a:p>
          <a:p>
            <a:r>
              <a:rPr lang="en-US" dirty="0">
                <a:solidFill>
                  <a:srgbClr val="000000"/>
                </a:solidFill>
                <a:latin typeface="Courier New"/>
              </a:rPr>
              <a:t>                </a:t>
            </a:r>
            <a:r>
              <a:rPr lang="en-US" dirty="0" err="1">
                <a:solidFill>
                  <a:srgbClr val="000000"/>
                </a:solidFill>
                <a:latin typeface="Courier New"/>
              </a:rPr>
              <a:t>dmin</a:t>
            </a:r>
            <a:r>
              <a:rPr lang="en-US" dirty="0">
                <a:solidFill>
                  <a:srgbClr val="000000"/>
                </a:solidFill>
                <a:latin typeface="Courier New"/>
              </a:rPr>
              <a:t>=d;</a:t>
            </a:r>
          </a:p>
          <a:p>
            <a:r>
              <a:rPr lang="en-US" dirty="0">
                <a:solidFill>
                  <a:srgbClr val="000000"/>
                </a:solidFill>
                <a:latin typeface="Courier New"/>
              </a:rPr>
              <a:t>                </a:t>
            </a:r>
            <a:r>
              <a:rPr lang="en-US" dirty="0" err="1">
                <a:solidFill>
                  <a:srgbClr val="000000"/>
                </a:solidFill>
                <a:latin typeface="Courier New"/>
              </a:rPr>
              <a:t>abest</a:t>
            </a:r>
            <a:r>
              <a:rPr lang="en-US" dirty="0">
                <a:solidFill>
                  <a:srgbClr val="000000"/>
                </a:solidFill>
                <a:latin typeface="Courier New"/>
              </a:rPr>
              <a:t>=a;</a:t>
            </a:r>
          </a:p>
          <a:p>
            <a:r>
              <a:rPr lang="en-US" dirty="0">
                <a:solidFill>
                  <a:srgbClr val="000000"/>
                </a:solidFill>
                <a:latin typeface="Courier New"/>
              </a:rPr>
              <a:t>                </a:t>
            </a:r>
            <a:r>
              <a:rPr lang="en-US" dirty="0" err="1">
                <a:solidFill>
                  <a:srgbClr val="000000"/>
                </a:solidFill>
                <a:latin typeface="Courier New"/>
              </a:rPr>
              <a:t>bbest</a:t>
            </a:r>
            <a:r>
              <a:rPr lang="en-US" dirty="0">
                <a:solidFill>
                  <a:srgbClr val="000000"/>
                </a:solidFill>
                <a:latin typeface="Courier New"/>
              </a:rPr>
              <a:t>=b;</a:t>
            </a:r>
          </a:p>
          <a:p>
            <a:r>
              <a:rPr lang="en-US" dirty="0">
                <a:solidFill>
                  <a:srgbClr val="000000"/>
                </a:solidFill>
                <a:latin typeface="Courier New"/>
              </a:rPr>
              <a:t>                </a:t>
            </a:r>
            <a:r>
              <a:rPr lang="en-US" dirty="0" err="1">
                <a:solidFill>
                  <a:srgbClr val="000000"/>
                </a:solidFill>
                <a:latin typeface="Courier New"/>
              </a:rPr>
              <a:t>cbest</a:t>
            </a:r>
            <a:r>
              <a:rPr lang="en-US" dirty="0">
                <a:solidFill>
                  <a:srgbClr val="000000"/>
                </a:solidFill>
                <a:latin typeface="Courier New"/>
              </a:rPr>
              <a:t>=c;</a:t>
            </a:r>
          </a:p>
          <a:p>
            <a:r>
              <a:rPr lang="en-US" dirty="0">
                <a:solidFill>
                  <a:srgbClr val="000000"/>
                </a:solidFill>
                <a:latin typeface="Courier New"/>
              </a:rPr>
              <a:t>            </a:t>
            </a:r>
            <a:r>
              <a:rPr lang="en-US" dirty="0">
                <a:solidFill>
                  <a:srgbClr val="0000FF"/>
                </a:solidFill>
                <a:latin typeface="Courier New"/>
              </a:rPr>
              <a:t>end</a:t>
            </a:r>
          </a:p>
          <a:p>
            <a:r>
              <a:rPr lang="en-US" dirty="0">
                <a:solidFill>
                  <a:srgbClr val="000000"/>
                </a:solidFill>
                <a:latin typeface="Courier New"/>
              </a:rPr>
              <a:t>        </a:t>
            </a:r>
            <a:r>
              <a:rPr lang="en-US" dirty="0">
                <a:solidFill>
                  <a:srgbClr val="0000FF"/>
                </a:solidFill>
                <a:latin typeface="Courier New"/>
              </a:rPr>
              <a:t>end</a:t>
            </a:r>
          </a:p>
          <a:p>
            <a:r>
              <a:rPr lang="en-US" dirty="0">
                <a:solidFill>
                  <a:srgbClr val="000000"/>
                </a:solidFill>
                <a:latin typeface="Courier New"/>
              </a:rPr>
              <a:t>    </a:t>
            </a:r>
            <a:r>
              <a:rPr lang="en-US" dirty="0">
                <a:solidFill>
                  <a:srgbClr val="0000FF"/>
                </a:solidFill>
                <a:latin typeface="Courier New"/>
              </a:rPr>
              <a:t>end</a:t>
            </a:r>
          </a:p>
          <a:p>
            <a:r>
              <a:rPr lang="en-US" dirty="0">
                <a:solidFill>
                  <a:srgbClr val="0000FF"/>
                </a:solidFill>
                <a:latin typeface="Courier New"/>
              </a:rPr>
              <a:t>end</a:t>
            </a:r>
          </a:p>
        </p:txBody>
      </p:sp>
    </p:spTree>
    <p:extLst>
      <p:ext uri="{BB962C8B-B14F-4D97-AF65-F5344CB8AC3E}">
        <p14:creationId xmlns:p14="http://schemas.microsoft.com/office/powerpoint/2010/main" val="3567421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mc:AlternateContent xmlns:mc="http://schemas.openxmlformats.org/markup-compatibility/2006" xmlns:a14="http://schemas.microsoft.com/office/drawing/2010/main">
        <mc:Choice Requires="a14">
          <p:sp>
            <p:nvSpPr>
              <p:cNvPr id="7" name="Textfeld 6"/>
              <p:cNvSpPr txBox="1"/>
              <p:nvPr/>
            </p:nvSpPr>
            <p:spPr>
              <a:xfrm>
                <a:off x="351519" y="882417"/>
                <a:ext cx="3637402" cy="923330"/>
              </a:xfrm>
              <a:prstGeom prst="rect">
                <a:avLst/>
              </a:prstGeom>
            </p:spPr>
            <p:txBody>
              <a:bodyPr vert="horz" wrap="square" lIns="91440" tIns="45720" rIns="91440" bIns="45720" rtlCol="0" anchor="ctr">
                <a:spAutoFit/>
              </a:bodyPr>
              <a:lstStyle/>
              <a:p>
                <a:pPr algn="ctr"/>
                <a14:m>
                  <m:oMathPara xmlns:m="http://schemas.openxmlformats.org/officeDocument/2006/math">
                    <m:oMathParaPr>
                      <m:jc m:val="centerGroup"/>
                    </m:oMathParaPr>
                    <m:oMath xmlns:m="http://schemas.openxmlformats.org/officeDocument/2006/math">
                      <m:r>
                        <a:rPr lang="de-DE" i="1" smtClean="0">
                          <a:latin typeface="Cambria Math"/>
                          <a:cs typeface="Arial" panose="020B0604020202020204" pitchFamily="34" charset="0"/>
                        </a:rPr>
                        <m:t>𝑎</m:t>
                      </m:r>
                      <m:r>
                        <a:rPr lang="de-DE" i="1" smtClean="0">
                          <a:latin typeface="Cambria Math"/>
                          <a:cs typeface="Arial" panose="020B0604020202020204" pitchFamily="34" charset="0"/>
                        </a:rPr>
                        <m:t>+</m:t>
                      </m:r>
                      <m:r>
                        <a:rPr lang="de-DE" i="1" smtClean="0">
                          <a:latin typeface="Cambria Math"/>
                          <a:cs typeface="Arial" panose="020B0604020202020204" pitchFamily="34" charset="0"/>
                        </a:rPr>
                        <m:t>𝑏</m:t>
                      </m:r>
                      <m:r>
                        <a:rPr lang="de-DE" i="1" smtClean="0">
                          <a:latin typeface="Cambria Math"/>
                          <a:cs typeface="Arial" panose="020B0604020202020204" pitchFamily="34" charset="0"/>
                        </a:rPr>
                        <m:t>+</m:t>
                      </m:r>
                      <m:r>
                        <a:rPr lang="de-DE" i="1" smtClean="0">
                          <a:latin typeface="Cambria Math"/>
                          <a:cs typeface="Arial" panose="020B0604020202020204" pitchFamily="34" charset="0"/>
                        </a:rPr>
                        <m:t>𝑐</m:t>
                      </m:r>
                      <m:r>
                        <a:rPr lang="de-DE" i="1" smtClean="0">
                          <a:latin typeface="Cambria Math"/>
                          <a:cs typeface="Arial" panose="020B0604020202020204" pitchFamily="34" charset="0"/>
                        </a:rPr>
                        <m:t>=6</m:t>
                      </m:r>
                    </m:oMath>
                  </m:oMathPara>
                </a14:m>
                <a:endParaRPr lang="de-DE" i="1" dirty="0" smtClean="0">
                  <a:latin typeface="Cambria Math"/>
                  <a:cs typeface="Arial" panose="020B0604020202020204" pitchFamily="34" charset="0"/>
                </a:endParaRPr>
              </a:p>
              <a:p>
                <a:pPr algn="ctr"/>
                <a14:m>
                  <m:oMathPara xmlns:m="http://schemas.openxmlformats.org/officeDocument/2006/math">
                    <m:oMathParaPr>
                      <m:jc m:val="centerGroup"/>
                    </m:oMathParaPr>
                    <m:oMath xmlns:m="http://schemas.openxmlformats.org/officeDocument/2006/math">
                      <m:r>
                        <a:rPr lang="de-DE" i="1">
                          <a:latin typeface="Cambria Math"/>
                          <a:cs typeface="Arial" panose="020B0604020202020204" pitchFamily="34" charset="0"/>
                        </a:rPr>
                        <m:t>2</m:t>
                      </m:r>
                      <m:r>
                        <a:rPr lang="de-DE" i="1">
                          <a:latin typeface="Cambria Math"/>
                          <a:ea typeface="Cambria Math"/>
                          <a:cs typeface="Arial" panose="020B0604020202020204" pitchFamily="34" charset="0"/>
                        </a:rPr>
                        <m:t>∙</m:t>
                      </m:r>
                      <m:r>
                        <a:rPr lang="de-DE" i="1">
                          <a:latin typeface="Cambria Math"/>
                          <a:ea typeface="Cambria Math"/>
                          <a:cs typeface="Arial" panose="020B0604020202020204" pitchFamily="34" charset="0"/>
                        </a:rPr>
                        <m:t>𝑎</m:t>
                      </m:r>
                      <m:r>
                        <a:rPr lang="de-DE" i="1">
                          <a:latin typeface="Cambria Math"/>
                          <a:ea typeface="Cambria Math"/>
                          <a:cs typeface="Arial" panose="020B0604020202020204" pitchFamily="34" charset="0"/>
                        </a:rPr>
                        <m:t>+3∙</m:t>
                      </m:r>
                      <m:r>
                        <a:rPr lang="de-DE" i="1">
                          <a:latin typeface="Cambria Math"/>
                          <a:ea typeface="Cambria Math"/>
                          <a:cs typeface="Arial" panose="020B0604020202020204" pitchFamily="34" charset="0"/>
                        </a:rPr>
                        <m:t>𝑏</m:t>
                      </m:r>
                      <m:r>
                        <a:rPr lang="de-DE" i="1">
                          <a:latin typeface="Cambria Math"/>
                          <a:ea typeface="Cambria Math"/>
                          <a:cs typeface="Arial" panose="020B0604020202020204" pitchFamily="34" charset="0"/>
                        </a:rPr>
                        <m:t>+4∙</m:t>
                      </m:r>
                      <m:r>
                        <a:rPr lang="de-DE" i="1">
                          <a:latin typeface="Cambria Math"/>
                          <a:ea typeface="Cambria Math"/>
                          <a:cs typeface="Arial" panose="020B0604020202020204" pitchFamily="34" charset="0"/>
                        </a:rPr>
                        <m:t>𝑐</m:t>
                      </m:r>
                      <m:r>
                        <a:rPr lang="de-DE" i="1">
                          <a:latin typeface="Cambria Math"/>
                          <a:ea typeface="Cambria Math"/>
                          <a:cs typeface="Arial" panose="020B0604020202020204" pitchFamily="34" charset="0"/>
                        </a:rPr>
                        <m:t>=20</m:t>
                      </m:r>
                    </m:oMath>
                  </m:oMathPara>
                </a14:m>
                <a:endParaRPr lang="de-DE" i="1" dirty="0" smtClean="0">
                  <a:latin typeface="Cambria Math"/>
                  <a:ea typeface="Cambria Math"/>
                  <a:cs typeface="Arial" panose="020B0604020202020204" pitchFamily="34" charset="0"/>
                </a:endParaRPr>
              </a:p>
              <a:p>
                <a:pPr algn="ctr"/>
                <a14:m>
                  <m:oMathPara xmlns:m="http://schemas.openxmlformats.org/officeDocument/2006/math">
                    <m:oMathParaPr>
                      <m:jc m:val="centerGroup"/>
                    </m:oMathParaPr>
                    <m:oMath xmlns:m="http://schemas.openxmlformats.org/officeDocument/2006/math">
                      <m:r>
                        <a:rPr lang="de-DE" i="1">
                          <a:latin typeface="Cambria Math"/>
                          <a:ea typeface="Cambria Math"/>
                          <a:cs typeface="Arial" panose="020B0604020202020204" pitchFamily="34" charset="0"/>
                        </a:rPr>
                        <m:t>𝑎</m:t>
                      </m:r>
                      <m:r>
                        <a:rPr lang="de-DE" i="1">
                          <a:latin typeface="Cambria Math"/>
                          <a:ea typeface="Cambria Math"/>
                          <a:cs typeface="Arial" panose="020B0604020202020204" pitchFamily="34" charset="0"/>
                        </a:rPr>
                        <m:t>−</m:t>
                      </m:r>
                      <m:r>
                        <a:rPr lang="de-DE" i="1">
                          <a:latin typeface="Cambria Math"/>
                          <a:ea typeface="Cambria Math"/>
                          <a:cs typeface="Arial" panose="020B0604020202020204" pitchFamily="34" charset="0"/>
                        </a:rPr>
                        <m:t>𝑏</m:t>
                      </m:r>
                      <m:r>
                        <a:rPr lang="de-DE" i="1">
                          <a:latin typeface="Cambria Math"/>
                          <a:ea typeface="Cambria Math"/>
                          <a:cs typeface="Arial" panose="020B0604020202020204" pitchFamily="34" charset="0"/>
                        </a:rPr>
                        <m:t>−</m:t>
                      </m:r>
                      <m:r>
                        <a:rPr lang="de-DE" i="1">
                          <a:latin typeface="Cambria Math"/>
                          <a:ea typeface="Cambria Math"/>
                          <a:cs typeface="Arial" panose="020B0604020202020204" pitchFamily="34" charset="0"/>
                        </a:rPr>
                        <m:t>𝑐</m:t>
                      </m:r>
                      <m:r>
                        <a:rPr lang="de-DE" i="1">
                          <a:latin typeface="Cambria Math"/>
                          <a:ea typeface="Cambria Math"/>
                          <a:cs typeface="Arial" panose="020B0604020202020204" pitchFamily="34" charset="0"/>
                        </a:rPr>
                        <m:t>=−4</m:t>
                      </m:r>
                    </m:oMath>
                  </m:oMathPara>
                </a14:m>
                <a:endParaRPr lang="en-US" sz="1800" dirty="0" smtClean="0">
                  <a:solidFill>
                    <a:schemeClr val="tx1"/>
                  </a:solidFill>
                  <a:latin typeface="Arial" panose="020B0604020202020204" pitchFamily="34" charset="0"/>
                  <a:cs typeface="Arial" panose="020B0604020202020204" pitchFamily="34" charset="0"/>
                </a:endParaRPr>
              </a:p>
            </p:txBody>
          </p:sp>
        </mc:Choice>
        <mc:Fallback xmlns="">
          <p:sp>
            <p:nvSpPr>
              <p:cNvPr id="7" name="Textfeld 6"/>
              <p:cNvSpPr txBox="1">
                <a:spLocks noRot="1" noChangeAspect="1" noMove="1" noResize="1" noEditPoints="1" noAdjustHandles="1" noChangeArrowheads="1" noChangeShapeType="1" noTextEdit="1"/>
              </p:cNvSpPr>
              <p:nvPr/>
            </p:nvSpPr>
            <p:spPr>
              <a:xfrm>
                <a:off x="351519" y="882417"/>
                <a:ext cx="3637402" cy="923330"/>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feld 7"/>
              <p:cNvSpPr txBox="1"/>
              <p:nvPr/>
            </p:nvSpPr>
            <p:spPr>
              <a:xfrm>
                <a:off x="340514" y="1957130"/>
                <a:ext cx="3637402" cy="846963"/>
              </a:xfrm>
              <a:prstGeom prst="rect">
                <a:avLst/>
              </a:prstGeom>
            </p:spPr>
            <p:txBody>
              <a:bodyPr vert="horz" wrap="square" lIns="91440" tIns="45720" rIns="91440" bIns="45720" rtlCol="0" anchor="ctr">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1800" i="1" smtClean="0">
                              <a:solidFill>
                                <a:schemeClr val="tx1"/>
                              </a:solidFill>
                              <a:latin typeface="Cambria Math"/>
                              <a:cs typeface="Arial" panose="020B0604020202020204" pitchFamily="34" charset="0"/>
                            </a:rPr>
                          </m:ctrlPr>
                        </m:dPr>
                        <m:e>
                          <m:m>
                            <m:mPr>
                              <m:mcs>
                                <m:mc>
                                  <m:mcPr>
                                    <m:count m:val="3"/>
                                    <m:mcJc m:val="center"/>
                                  </m:mcPr>
                                </m:mc>
                              </m:mcs>
                              <m:ctrlPr>
                                <a:rPr lang="en-US" sz="1800" i="1" smtClean="0">
                                  <a:solidFill>
                                    <a:schemeClr val="tx1"/>
                                  </a:solidFill>
                                  <a:latin typeface="Cambria Math"/>
                                  <a:cs typeface="Arial" panose="020B0604020202020204" pitchFamily="34" charset="0"/>
                                </a:rPr>
                              </m:ctrlPr>
                            </m:mPr>
                            <m:mr>
                              <m:e>
                                <m:r>
                                  <m:rPr>
                                    <m:brk m:alnAt="7"/>
                                  </m:rPr>
                                  <a:rPr lang="de-DE" sz="1800" b="0" i="1" smtClean="0">
                                    <a:solidFill>
                                      <a:schemeClr val="tx1"/>
                                    </a:solidFill>
                                    <a:latin typeface="Cambria Math"/>
                                    <a:cs typeface="Arial" panose="020B0604020202020204" pitchFamily="34" charset="0"/>
                                  </a:rPr>
                                  <m:t>1</m:t>
                                </m:r>
                              </m:e>
                              <m:e>
                                <m:r>
                                  <a:rPr lang="de-DE" sz="1800" b="0" i="1" smtClean="0">
                                    <a:solidFill>
                                      <a:schemeClr val="tx1"/>
                                    </a:solidFill>
                                    <a:latin typeface="Cambria Math"/>
                                    <a:cs typeface="Arial" panose="020B0604020202020204" pitchFamily="34" charset="0"/>
                                  </a:rPr>
                                  <m:t>1</m:t>
                                </m:r>
                              </m:e>
                              <m:e>
                                <m:r>
                                  <a:rPr lang="de-DE" sz="1800" b="0" i="1" smtClean="0">
                                    <a:solidFill>
                                      <a:schemeClr val="tx1"/>
                                    </a:solidFill>
                                    <a:latin typeface="Cambria Math"/>
                                    <a:cs typeface="Arial" panose="020B0604020202020204" pitchFamily="34" charset="0"/>
                                  </a:rPr>
                                  <m:t>1</m:t>
                                </m:r>
                              </m:e>
                            </m:mr>
                            <m:mr>
                              <m:e>
                                <m:r>
                                  <a:rPr lang="de-DE" sz="1800" b="0" i="1" smtClean="0">
                                    <a:solidFill>
                                      <a:schemeClr val="tx1"/>
                                    </a:solidFill>
                                    <a:latin typeface="Cambria Math"/>
                                    <a:cs typeface="Arial" panose="020B0604020202020204" pitchFamily="34" charset="0"/>
                                  </a:rPr>
                                  <m:t>2</m:t>
                                </m:r>
                              </m:e>
                              <m:e>
                                <m:r>
                                  <a:rPr lang="de-DE" sz="1800" b="0" i="1" smtClean="0">
                                    <a:solidFill>
                                      <a:schemeClr val="tx1"/>
                                    </a:solidFill>
                                    <a:latin typeface="Cambria Math"/>
                                    <a:cs typeface="Arial" panose="020B0604020202020204" pitchFamily="34" charset="0"/>
                                  </a:rPr>
                                  <m:t>3</m:t>
                                </m:r>
                              </m:e>
                              <m:e>
                                <m:r>
                                  <a:rPr lang="de-DE" sz="1800" b="0" i="1" smtClean="0">
                                    <a:solidFill>
                                      <a:schemeClr val="tx1"/>
                                    </a:solidFill>
                                    <a:latin typeface="Cambria Math"/>
                                    <a:cs typeface="Arial" panose="020B0604020202020204" pitchFamily="34" charset="0"/>
                                  </a:rPr>
                                  <m:t>4</m:t>
                                </m:r>
                              </m:e>
                            </m:mr>
                            <m:mr>
                              <m:e>
                                <m:r>
                                  <a:rPr lang="de-DE" sz="1800" b="0" i="1" smtClean="0">
                                    <a:solidFill>
                                      <a:schemeClr val="tx1"/>
                                    </a:solidFill>
                                    <a:latin typeface="Cambria Math"/>
                                    <a:cs typeface="Arial" panose="020B0604020202020204" pitchFamily="34" charset="0"/>
                                  </a:rPr>
                                  <m:t>1</m:t>
                                </m:r>
                              </m:e>
                              <m:e>
                                <m:r>
                                  <a:rPr lang="de-DE" sz="1800" b="0" i="1" smtClean="0">
                                    <a:solidFill>
                                      <a:schemeClr val="tx1"/>
                                    </a:solidFill>
                                    <a:latin typeface="Cambria Math"/>
                                    <a:cs typeface="Arial" panose="020B0604020202020204" pitchFamily="34" charset="0"/>
                                  </a:rPr>
                                  <m:t>−1</m:t>
                                </m:r>
                              </m:e>
                              <m:e>
                                <m:r>
                                  <a:rPr lang="de-DE" sz="1800" b="0" i="1" smtClean="0">
                                    <a:solidFill>
                                      <a:schemeClr val="tx1"/>
                                    </a:solidFill>
                                    <a:latin typeface="Cambria Math"/>
                                    <a:cs typeface="Arial" panose="020B0604020202020204" pitchFamily="34" charset="0"/>
                                  </a:rPr>
                                  <m:t>−1</m:t>
                                </m:r>
                              </m:e>
                            </m:mr>
                          </m:m>
                        </m:e>
                      </m:d>
                      <m:r>
                        <a:rPr lang="en-US" sz="1800" i="1" smtClean="0">
                          <a:solidFill>
                            <a:schemeClr val="tx1"/>
                          </a:solidFill>
                          <a:latin typeface="Cambria Math"/>
                          <a:ea typeface="Cambria Math"/>
                          <a:cs typeface="Arial" panose="020B0604020202020204" pitchFamily="34" charset="0"/>
                        </a:rPr>
                        <m:t>∙</m:t>
                      </m:r>
                      <m:d>
                        <m:dPr>
                          <m:begChr m:val="["/>
                          <m:endChr m:val="]"/>
                          <m:ctrlPr>
                            <a:rPr lang="en-US" sz="1800" i="1" smtClean="0">
                              <a:solidFill>
                                <a:schemeClr val="tx1"/>
                              </a:solidFill>
                              <a:latin typeface="Cambria Math"/>
                              <a:ea typeface="Cambria Math"/>
                              <a:cs typeface="Arial" panose="020B0604020202020204" pitchFamily="34" charset="0"/>
                            </a:rPr>
                          </m:ctrlPr>
                        </m:dPr>
                        <m:e>
                          <m:m>
                            <m:mPr>
                              <m:mcs>
                                <m:mc>
                                  <m:mcPr>
                                    <m:count m:val="1"/>
                                    <m:mcJc m:val="center"/>
                                  </m:mcPr>
                                </m:mc>
                              </m:mcs>
                              <m:ctrlPr>
                                <a:rPr lang="en-US" sz="1800" i="1" smtClean="0">
                                  <a:solidFill>
                                    <a:schemeClr val="tx1"/>
                                  </a:solidFill>
                                  <a:latin typeface="Cambria Math"/>
                                  <a:ea typeface="Cambria Math"/>
                                  <a:cs typeface="Arial" panose="020B0604020202020204" pitchFamily="34" charset="0"/>
                                </a:rPr>
                              </m:ctrlPr>
                            </m:mPr>
                            <m:mr>
                              <m:e>
                                <m:r>
                                  <m:rPr>
                                    <m:brk m:alnAt="7"/>
                                  </m:rPr>
                                  <a:rPr lang="de-DE" sz="1800" b="0" i="1" smtClean="0">
                                    <a:solidFill>
                                      <a:schemeClr val="tx1"/>
                                    </a:solidFill>
                                    <a:latin typeface="Cambria Math"/>
                                    <a:ea typeface="Cambria Math"/>
                                    <a:cs typeface="Arial" panose="020B0604020202020204" pitchFamily="34" charset="0"/>
                                  </a:rPr>
                                  <m:t>𝑎</m:t>
                                </m:r>
                              </m:e>
                            </m:mr>
                            <m:mr>
                              <m:e>
                                <m:r>
                                  <a:rPr lang="de-DE" sz="1800" b="0" i="1" smtClean="0">
                                    <a:solidFill>
                                      <a:schemeClr val="tx1"/>
                                    </a:solidFill>
                                    <a:latin typeface="Cambria Math"/>
                                    <a:ea typeface="Cambria Math"/>
                                    <a:cs typeface="Arial" panose="020B0604020202020204" pitchFamily="34" charset="0"/>
                                  </a:rPr>
                                  <m:t>𝑏</m:t>
                                </m:r>
                              </m:e>
                            </m:mr>
                            <m:mr>
                              <m:e>
                                <m:r>
                                  <a:rPr lang="de-DE" sz="1800" b="0" i="1" smtClean="0">
                                    <a:solidFill>
                                      <a:schemeClr val="tx1"/>
                                    </a:solidFill>
                                    <a:latin typeface="Cambria Math"/>
                                    <a:ea typeface="Cambria Math"/>
                                    <a:cs typeface="Arial" panose="020B0604020202020204" pitchFamily="34" charset="0"/>
                                  </a:rPr>
                                  <m:t>𝑐</m:t>
                                </m:r>
                              </m:e>
                            </m:mr>
                          </m:m>
                        </m:e>
                      </m:d>
                      <m:r>
                        <a:rPr lang="de-DE" sz="1800" b="0" i="1" smtClean="0">
                          <a:solidFill>
                            <a:schemeClr val="tx1"/>
                          </a:solidFill>
                          <a:latin typeface="Cambria Math"/>
                          <a:ea typeface="Cambria Math"/>
                          <a:cs typeface="Arial" panose="020B0604020202020204" pitchFamily="34" charset="0"/>
                        </a:rPr>
                        <m:t>=</m:t>
                      </m:r>
                      <m:d>
                        <m:dPr>
                          <m:begChr m:val="["/>
                          <m:endChr m:val="]"/>
                          <m:ctrlPr>
                            <a:rPr lang="en-US" i="1">
                              <a:latin typeface="Cambria Math"/>
                              <a:ea typeface="Cambria Math"/>
                              <a:cs typeface="Arial" panose="020B0604020202020204" pitchFamily="34" charset="0"/>
                            </a:rPr>
                          </m:ctrlPr>
                        </m:dPr>
                        <m:e>
                          <m:m>
                            <m:mPr>
                              <m:mcs>
                                <m:mc>
                                  <m:mcPr>
                                    <m:count m:val="1"/>
                                    <m:mcJc m:val="center"/>
                                  </m:mcPr>
                                </m:mc>
                              </m:mcs>
                              <m:ctrlPr>
                                <a:rPr lang="en-US" i="1">
                                  <a:latin typeface="Cambria Math"/>
                                  <a:ea typeface="Cambria Math"/>
                                  <a:cs typeface="Arial" panose="020B0604020202020204" pitchFamily="34" charset="0"/>
                                </a:rPr>
                              </m:ctrlPr>
                            </m:mPr>
                            <m:mr>
                              <m:e>
                                <m:r>
                                  <a:rPr lang="de-DE" b="0" i="1" smtClean="0">
                                    <a:latin typeface="Cambria Math"/>
                                    <a:ea typeface="Cambria Math"/>
                                    <a:cs typeface="Arial" panose="020B0604020202020204" pitchFamily="34" charset="0"/>
                                  </a:rPr>
                                  <m:t>6</m:t>
                                </m:r>
                              </m:e>
                            </m:mr>
                            <m:mr>
                              <m:e>
                                <m:r>
                                  <a:rPr lang="de-DE" b="0" i="1" smtClean="0">
                                    <a:latin typeface="Cambria Math"/>
                                    <a:ea typeface="Cambria Math"/>
                                    <a:cs typeface="Arial" panose="020B0604020202020204" pitchFamily="34" charset="0"/>
                                  </a:rPr>
                                  <m:t>20</m:t>
                                </m:r>
                              </m:e>
                            </m:mr>
                            <m:mr>
                              <m:e>
                                <m:r>
                                  <a:rPr lang="de-DE" b="0" i="1" smtClean="0">
                                    <a:latin typeface="Cambria Math"/>
                                    <a:ea typeface="Cambria Math"/>
                                    <a:cs typeface="Arial" panose="020B0604020202020204" pitchFamily="34" charset="0"/>
                                  </a:rPr>
                                  <m:t>−4</m:t>
                                </m:r>
                              </m:e>
                            </m:mr>
                          </m:m>
                        </m:e>
                      </m:d>
                    </m:oMath>
                  </m:oMathPara>
                </a14:m>
                <a:endParaRPr lang="en-US" sz="1800" dirty="0" smtClean="0">
                  <a:solidFill>
                    <a:schemeClr val="tx1"/>
                  </a:solidFill>
                  <a:latin typeface="Arial" panose="020B0604020202020204" pitchFamily="34" charset="0"/>
                  <a:cs typeface="Arial" panose="020B0604020202020204" pitchFamily="34" charset="0"/>
                </a:endParaRPr>
              </a:p>
            </p:txBody>
          </p:sp>
        </mc:Choice>
        <mc:Fallback xmlns="">
          <p:sp>
            <p:nvSpPr>
              <p:cNvPr id="8" name="Textfeld 7"/>
              <p:cNvSpPr txBox="1">
                <a:spLocks noRot="1" noChangeAspect="1" noMove="1" noResize="1" noEditPoints="1" noAdjustHandles="1" noChangeArrowheads="1" noChangeShapeType="1" noTextEdit="1"/>
              </p:cNvSpPr>
              <p:nvPr/>
            </p:nvSpPr>
            <p:spPr>
              <a:xfrm>
                <a:off x="340514" y="1957130"/>
                <a:ext cx="3637402" cy="846963"/>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feld 9"/>
              <p:cNvSpPr txBox="1"/>
              <p:nvPr/>
            </p:nvSpPr>
            <p:spPr>
              <a:xfrm>
                <a:off x="-350169" y="3810988"/>
                <a:ext cx="8678180" cy="830548"/>
              </a:xfrm>
              <a:prstGeom prst="rect">
                <a:avLst/>
              </a:prstGeom>
            </p:spPr>
            <p:txBody>
              <a:bodyPr vert="horz" wrap="square" lIns="91440" tIns="45720" rIns="91440" bIns="45720" rtlCol="0" anchor="ctr">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a:cs typeface="Arial" panose="020B0604020202020204" pitchFamily="34" charset="0"/>
                            </a:rPr>
                          </m:ctrlPr>
                        </m:dPr>
                        <m:e>
                          <m:m>
                            <m:mPr>
                              <m:mcs>
                                <m:mc>
                                  <m:mcPr>
                                    <m:count m:val="3"/>
                                    <m:mcJc m:val="center"/>
                                  </m:mcPr>
                                </m:mc>
                              </m:mcs>
                              <m:ctrlPr>
                                <a:rPr lang="en-US" i="1">
                                  <a:latin typeface="Cambria Math"/>
                                  <a:cs typeface="Arial" panose="020B0604020202020204" pitchFamily="34" charset="0"/>
                                </a:rPr>
                              </m:ctrlPr>
                            </m:mPr>
                            <m:mr>
                              <m:e>
                                <m:r>
                                  <a:rPr lang="de-DE" b="0" i="1" smtClean="0">
                                    <a:latin typeface="Cambria Math"/>
                                    <a:cs typeface="Arial" panose="020B0604020202020204" pitchFamily="34" charset="0"/>
                                  </a:rPr>
                                  <m:t>0.5</m:t>
                                </m:r>
                              </m:e>
                              <m:e>
                                <m:r>
                                  <a:rPr lang="de-DE" b="0" i="1" smtClean="0">
                                    <a:latin typeface="Cambria Math"/>
                                    <a:cs typeface="Arial" panose="020B0604020202020204" pitchFamily="34" charset="0"/>
                                  </a:rPr>
                                  <m:t>0</m:t>
                                </m:r>
                              </m:e>
                              <m:e>
                                <m:r>
                                  <a:rPr lang="de-DE" b="0" i="1" smtClean="0">
                                    <a:latin typeface="Cambria Math"/>
                                    <a:cs typeface="Arial" panose="020B0604020202020204" pitchFamily="34" charset="0"/>
                                  </a:rPr>
                                  <m:t>0.5</m:t>
                                </m:r>
                              </m:e>
                            </m:mr>
                            <m:mr>
                              <m:e>
                                <m:r>
                                  <a:rPr lang="de-DE" b="0" i="1" smtClean="0">
                                    <a:latin typeface="Cambria Math"/>
                                    <a:cs typeface="Arial" panose="020B0604020202020204" pitchFamily="34" charset="0"/>
                                  </a:rPr>
                                  <m:t>3</m:t>
                                </m:r>
                              </m:e>
                              <m:e>
                                <m:r>
                                  <a:rPr lang="de-DE" b="0" i="1" smtClean="0">
                                    <a:latin typeface="Cambria Math"/>
                                    <a:cs typeface="Arial" panose="020B0604020202020204" pitchFamily="34" charset="0"/>
                                  </a:rPr>
                                  <m:t>−1</m:t>
                                </m:r>
                              </m:e>
                              <m:e>
                                <m:r>
                                  <a:rPr lang="de-DE" b="0" i="1" smtClean="0">
                                    <a:latin typeface="Cambria Math"/>
                                    <a:cs typeface="Arial" panose="020B0604020202020204" pitchFamily="34" charset="0"/>
                                  </a:rPr>
                                  <m:t>−1</m:t>
                                </m:r>
                              </m:e>
                            </m:mr>
                            <m:mr>
                              <m:e>
                                <m:r>
                                  <a:rPr lang="de-DE" b="0" i="1" smtClean="0">
                                    <a:latin typeface="Cambria Math"/>
                                    <a:cs typeface="Arial" panose="020B0604020202020204" pitchFamily="34" charset="0"/>
                                  </a:rPr>
                                  <m:t>−2.5</m:t>
                                </m:r>
                              </m:e>
                              <m:e>
                                <m:r>
                                  <a:rPr lang="de-DE" b="0" i="1" smtClean="0">
                                    <a:latin typeface="Cambria Math"/>
                                    <a:cs typeface="Arial" panose="020B0604020202020204" pitchFamily="34" charset="0"/>
                                  </a:rPr>
                                  <m:t>1</m:t>
                                </m:r>
                              </m:e>
                              <m:e>
                                <m:r>
                                  <a:rPr lang="de-DE" b="0" i="1" smtClean="0">
                                    <a:latin typeface="Cambria Math"/>
                                    <a:cs typeface="Arial" panose="020B0604020202020204" pitchFamily="34" charset="0"/>
                                  </a:rPr>
                                  <m:t>0.5</m:t>
                                </m:r>
                              </m:e>
                            </m:mr>
                          </m:m>
                        </m:e>
                      </m:d>
                      <m:r>
                        <a:rPr lang="en-US" i="1">
                          <a:latin typeface="Cambria Math"/>
                          <a:ea typeface="Cambria Math"/>
                          <a:cs typeface="Arial" panose="020B0604020202020204" pitchFamily="34" charset="0"/>
                        </a:rPr>
                        <m:t>∙</m:t>
                      </m:r>
                      <m:d>
                        <m:dPr>
                          <m:begChr m:val="["/>
                          <m:endChr m:val="]"/>
                          <m:ctrlPr>
                            <a:rPr lang="en-US" i="1" smtClean="0">
                              <a:latin typeface="Cambria Math"/>
                              <a:cs typeface="Arial" panose="020B0604020202020204" pitchFamily="34" charset="0"/>
                            </a:rPr>
                          </m:ctrlPr>
                        </m:dPr>
                        <m:e>
                          <m:m>
                            <m:mPr>
                              <m:mcs>
                                <m:mc>
                                  <m:mcPr>
                                    <m:count m:val="3"/>
                                    <m:mcJc m:val="center"/>
                                  </m:mcPr>
                                </m:mc>
                              </m:mcs>
                              <m:ctrlPr>
                                <a:rPr lang="en-US" i="1">
                                  <a:latin typeface="Cambria Math"/>
                                  <a:cs typeface="Arial" panose="020B0604020202020204" pitchFamily="34" charset="0"/>
                                </a:rPr>
                              </m:ctrlPr>
                            </m:mPr>
                            <m:mr>
                              <m:e>
                                <m:r>
                                  <m:rPr>
                                    <m:brk m:alnAt="7"/>
                                  </m:rPr>
                                  <a:rPr lang="de-DE" i="1">
                                    <a:latin typeface="Cambria Math"/>
                                    <a:cs typeface="Arial" panose="020B0604020202020204" pitchFamily="34" charset="0"/>
                                  </a:rPr>
                                  <m:t>1</m:t>
                                </m:r>
                              </m:e>
                              <m:e>
                                <m:r>
                                  <a:rPr lang="de-DE" i="1">
                                    <a:latin typeface="Cambria Math"/>
                                    <a:cs typeface="Arial" panose="020B0604020202020204" pitchFamily="34" charset="0"/>
                                  </a:rPr>
                                  <m:t>1</m:t>
                                </m:r>
                              </m:e>
                              <m:e>
                                <m:r>
                                  <a:rPr lang="de-DE" i="1">
                                    <a:latin typeface="Cambria Math"/>
                                    <a:cs typeface="Arial" panose="020B0604020202020204" pitchFamily="34" charset="0"/>
                                  </a:rPr>
                                  <m:t>1</m:t>
                                </m:r>
                              </m:e>
                            </m:mr>
                            <m:mr>
                              <m:e>
                                <m:r>
                                  <a:rPr lang="de-DE" i="1">
                                    <a:latin typeface="Cambria Math"/>
                                    <a:cs typeface="Arial" panose="020B0604020202020204" pitchFamily="34" charset="0"/>
                                  </a:rPr>
                                  <m:t>2</m:t>
                                </m:r>
                              </m:e>
                              <m:e>
                                <m:r>
                                  <a:rPr lang="de-DE" i="1">
                                    <a:latin typeface="Cambria Math"/>
                                    <a:cs typeface="Arial" panose="020B0604020202020204" pitchFamily="34" charset="0"/>
                                  </a:rPr>
                                  <m:t>3</m:t>
                                </m:r>
                              </m:e>
                              <m:e>
                                <m:r>
                                  <a:rPr lang="de-DE" i="1">
                                    <a:latin typeface="Cambria Math"/>
                                    <a:cs typeface="Arial" panose="020B0604020202020204" pitchFamily="34" charset="0"/>
                                  </a:rPr>
                                  <m:t>4</m:t>
                                </m:r>
                              </m:e>
                            </m:mr>
                            <m:mr>
                              <m:e>
                                <m:r>
                                  <a:rPr lang="de-DE" i="1">
                                    <a:latin typeface="Cambria Math"/>
                                    <a:cs typeface="Arial" panose="020B0604020202020204" pitchFamily="34" charset="0"/>
                                  </a:rPr>
                                  <m:t>1</m:t>
                                </m:r>
                              </m:e>
                              <m:e>
                                <m:r>
                                  <a:rPr lang="de-DE" i="1">
                                    <a:latin typeface="Cambria Math"/>
                                    <a:cs typeface="Arial" panose="020B0604020202020204" pitchFamily="34" charset="0"/>
                                  </a:rPr>
                                  <m:t>−1</m:t>
                                </m:r>
                              </m:e>
                              <m:e>
                                <m:r>
                                  <a:rPr lang="de-DE" i="1">
                                    <a:latin typeface="Cambria Math"/>
                                    <a:cs typeface="Arial" panose="020B0604020202020204" pitchFamily="34" charset="0"/>
                                  </a:rPr>
                                  <m:t>−1</m:t>
                                </m:r>
                              </m:e>
                            </m:mr>
                          </m:m>
                        </m:e>
                      </m:d>
                      <m:r>
                        <a:rPr lang="en-US" sz="1800" i="1" smtClean="0">
                          <a:solidFill>
                            <a:schemeClr val="tx1"/>
                          </a:solidFill>
                          <a:latin typeface="Cambria Math"/>
                          <a:ea typeface="Cambria Math"/>
                          <a:cs typeface="Arial" panose="020B0604020202020204" pitchFamily="34" charset="0"/>
                        </a:rPr>
                        <m:t>∙</m:t>
                      </m:r>
                      <m:d>
                        <m:dPr>
                          <m:begChr m:val="["/>
                          <m:endChr m:val="]"/>
                          <m:ctrlPr>
                            <a:rPr lang="en-US" sz="1800" i="1" smtClean="0">
                              <a:solidFill>
                                <a:schemeClr val="tx1"/>
                              </a:solidFill>
                              <a:latin typeface="Cambria Math"/>
                              <a:ea typeface="Cambria Math"/>
                              <a:cs typeface="Arial" panose="020B0604020202020204" pitchFamily="34" charset="0"/>
                            </a:rPr>
                          </m:ctrlPr>
                        </m:dPr>
                        <m:e>
                          <m:m>
                            <m:mPr>
                              <m:mcs>
                                <m:mc>
                                  <m:mcPr>
                                    <m:count m:val="1"/>
                                    <m:mcJc m:val="center"/>
                                  </m:mcPr>
                                </m:mc>
                              </m:mcs>
                              <m:ctrlPr>
                                <a:rPr lang="en-US" sz="1800" i="1" smtClean="0">
                                  <a:solidFill>
                                    <a:schemeClr val="tx1"/>
                                  </a:solidFill>
                                  <a:latin typeface="Cambria Math"/>
                                  <a:ea typeface="Cambria Math"/>
                                  <a:cs typeface="Arial" panose="020B0604020202020204" pitchFamily="34" charset="0"/>
                                </a:rPr>
                              </m:ctrlPr>
                            </m:mPr>
                            <m:mr>
                              <m:e>
                                <m:r>
                                  <m:rPr>
                                    <m:brk m:alnAt="7"/>
                                  </m:rPr>
                                  <a:rPr lang="de-DE" sz="1800" b="0" i="1" smtClean="0">
                                    <a:solidFill>
                                      <a:schemeClr val="tx1"/>
                                    </a:solidFill>
                                    <a:latin typeface="Cambria Math"/>
                                    <a:ea typeface="Cambria Math"/>
                                    <a:cs typeface="Arial" panose="020B0604020202020204" pitchFamily="34" charset="0"/>
                                  </a:rPr>
                                  <m:t>𝑎</m:t>
                                </m:r>
                              </m:e>
                            </m:mr>
                            <m:mr>
                              <m:e>
                                <m:r>
                                  <a:rPr lang="de-DE" sz="1800" b="0" i="1" smtClean="0">
                                    <a:solidFill>
                                      <a:schemeClr val="tx1"/>
                                    </a:solidFill>
                                    <a:latin typeface="Cambria Math"/>
                                    <a:ea typeface="Cambria Math"/>
                                    <a:cs typeface="Arial" panose="020B0604020202020204" pitchFamily="34" charset="0"/>
                                  </a:rPr>
                                  <m:t>𝑏</m:t>
                                </m:r>
                              </m:e>
                            </m:mr>
                            <m:mr>
                              <m:e>
                                <m:r>
                                  <a:rPr lang="de-DE" sz="1800" b="0" i="1" smtClean="0">
                                    <a:solidFill>
                                      <a:schemeClr val="tx1"/>
                                    </a:solidFill>
                                    <a:latin typeface="Cambria Math"/>
                                    <a:ea typeface="Cambria Math"/>
                                    <a:cs typeface="Arial" panose="020B0604020202020204" pitchFamily="34" charset="0"/>
                                  </a:rPr>
                                  <m:t>𝑐</m:t>
                                </m:r>
                              </m:e>
                            </m:mr>
                          </m:m>
                        </m:e>
                      </m:d>
                      <m:r>
                        <a:rPr lang="de-DE" sz="1800" b="0" i="1" smtClean="0">
                          <a:solidFill>
                            <a:schemeClr val="tx1"/>
                          </a:solidFill>
                          <a:latin typeface="Cambria Math"/>
                          <a:ea typeface="Cambria Math"/>
                          <a:cs typeface="Arial" panose="020B0604020202020204" pitchFamily="34" charset="0"/>
                        </a:rPr>
                        <m:t>=</m:t>
                      </m:r>
                      <m:d>
                        <m:dPr>
                          <m:begChr m:val="["/>
                          <m:endChr m:val="]"/>
                          <m:ctrlPr>
                            <a:rPr lang="en-US" i="1">
                              <a:latin typeface="Cambria Math"/>
                              <a:cs typeface="Arial" panose="020B0604020202020204" pitchFamily="34" charset="0"/>
                            </a:rPr>
                          </m:ctrlPr>
                        </m:dPr>
                        <m:e>
                          <m:m>
                            <m:mPr>
                              <m:mcs>
                                <m:mc>
                                  <m:mcPr>
                                    <m:count m:val="3"/>
                                    <m:mcJc m:val="center"/>
                                  </m:mcPr>
                                </m:mc>
                              </m:mcs>
                              <m:ctrlPr>
                                <a:rPr lang="en-US" i="1">
                                  <a:latin typeface="Cambria Math"/>
                                  <a:cs typeface="Arial" panose="020B0604020202020204" pitchFamily="34" charset="0"/>
                                </a:rPr>
                              </m:ctrlPr>
                            </m:mPr>
                            <m:mr>
                              <m:e>
                                <m:r>
                                  <a:rPr lang="de-DE" i="1">
                                    <a:latin typeface="Cambria Math"/>
                                    <a:cs typeface="Arial" panose="020B0604020202020204" pitchFamily="34" charset="0"/>
                                  </a:rPr>
                                  <m:t>0.5</m:t>
                                </m:r>
                              </m:e>
                              <m:e>
                                <m:r>
                                  <a:rPr lang="de-DE" i="1">
                                    <a:latin typeface="Cambria Math"/>
                                    <a:cs typeface="Arial" panose="020B0604020202020204" pitchFamily="34" charset="0"/>
                                  </a:rPr>
                                  <m:t>0</m:t>
                                </m:r>
                              </m:e>
                              <m:e>
                                <m:r>
                                  <a:rPr lang="de-DE" i="1">
                                    <a:latin typeface="Cambria Math"/>
                                    <a:cs typeface="Arial" panose="020B0604020202020204" pitchFamily="34" charset="0"/>
                                  </a:rPr>
                                  <m:t>0.5</m:t>
                                </m:r>
                              </m:e>
                            </m:mr>
                            <m:mr>
                              <m:e>
                                <m:r>
                                  <a:rPr lang="de-DE" i="1">
                                    <a:latin typeface="Cambria Math"/>
                                    <a:cs typeface="Arial" panose="020B0604020202020204" pitchFamily="34" charset="0"/>
                                  </a:rPr>
                                  <m:t>3</m:t>
                                </m:r>
                              </m:e>
                              <m:e>
                                <m:r>
                                  <a:rPr lang="de-DE" i="1">
                                    <a:latin typeface="Cambria Math"/>
                                    <a:cs typeface="Arial" panose="020B0604020202020204" pitchFamily="34" charset="0"/>
                                  </a:rPr>
                                  <m:t>−1</m:t>
                                </m:r>
                              </m:e>
                              <m:e>
                                <m:r>
                                  <a:rPr lang="de-DE" i="1">
                                    <a:latin typeface="Cambria Math"/>
                                    <a:cs typeface="Arial" panose="020B0604020202020204" pitchFamily="34" charset="0"/>
                                  </a:rPr>
                                  <m:t>−1</m:t>
                                </m:r>
                              </m:e>
                            </m:mr>
                            <m:mr>
                              <m:e>
                                <m:r>
                                  <a:rPr lang="de-DE" i="1">
                                    <a:latin typeface="Cambria Math"/>
                                    <a:cs typeface="Arial" panose="020B0604020202020204" pitchFamily="34" charset="0"/>
                                  </a:rPr>
                                  <m:t>−2.5</m:t>
                                </m:r>
                              </m:e>
                              <m:e>
                                <m:r>
                                  <a:rPr lang="de-DE" i="1">
                                    <a:latin typeface="Cambria Math"/>
                                    <a:cs typeface="Arial" panose="020B0604020202020204" pitchFamily="34" charset="0"/>
                                  </a:rPr>
                                  <m:t>1</m:t>
                                </m:r>
                              </m:e>
                              <m:e>
                                <m:r>
                                  <a:rPr lang="de-DE" i="1">
                                    <a:latin typeface="Cambria Math"/>
                                    <a:cs typeface="Arial" panose="020B0604020202020204" pitchFamily="34" charset="0"/>
                                  </a:rPr>
                                  <m:t>0.5</m:t>
                                </m:r>
                              </m:e>
                            </m:mr>
                          </m:m>
                        </m:e>
                      </m:d>
                      <m:r>
                        <a:rPr lang="en-US" i="1">
                          <a:latin typeface="Cambria Math"/>
                          <a:ea typeface="Cambria Math"/>
                          <a:cs typeface="Arial" panose="020B0604020202020204" pitchFamily="34" charset="0"/>
                        </a:rPr>
                        <m:t>∙</m:t>
                      </m:r>
                      <m:d>
                        <m:dPr>
                          <m:begChr m:val="["/>
                          <m:endChr m:val="]"/>
                          <m:ctrlPr>
                            <a:rPr lang="en-US" i="1">
                              <a:latin typeface="Cambria Math"/>
                              <a:ea typeface="Cambria Math"/>
                              <a:cs typeface="Arial" panose="020B0604020202020204" pitchFamily="34" charset="0"/>
                            </a:rPr>
                          </m:ctrlPr>
                        </m:dPr>
                        <m:e>
                          <m:m>
                            <m:mPr>
                              <m:mcs>
                                <m:mc>
                                  <m:mcPr>
                                    <m:count m:val="1"/>
                                    <m:mcJc m:val="center"/>
                                  </m:mcPr>
                                </m:mc>
                              </m:mcs>
                              <m:ctrlPr>
                                <a:rPr lang="en-US" i="1">
                                  <a:latin typeface="Cambria Math"/>
                                  <a:ea typeface="Cambria Math"/>
                                  <a:cs typeface="Arial" panose="020B0604020202020204" pitchFamily="34" charset="0"/>
                                </a:rPr>
                              </m:ctrlPr>
                            </m:mPr>
                            <m:mr>
                              <m:e>
                                <m:r>
                                  <a:rPr lang="de-DE" b="0" i="1" smtClean="0">
                                    <a:latin typeface="Cambria Math"/>
                                    <a:ea typeface="Cambria Math"/>
                                    <a:cs typeface="Arial" panose="020B0604020202020204" pitchFamily="34" charset="0"/>
                                  </a:rPr>
                                  <m:t>6</m:t>
                                </m:r>
                              </m:e>
                            </m:mr>
                            <m:mr>
                              <m:e>
                                <m:r>
                                  <a:rPr lang="de-DE" b="0" i="1" smtClean="0">
                                    <a:latin typeface="Cambria Math"/>
                                    <a:ea typeface="Cambria Math"/>
                                    <a:cs typeface="Arial" panose="020B0604020202020204" pitchFamily="34" charset="0"/>
                                  </a:rPr>
                                  <m:t>20</m:t>
                                </m:r>
                              </m:e>
                            </m:mr>
                            <m:mr>
                              <m:e>
                                <m:r>
                                  <a:rPr lang="de-DE" b="0" i="1" smtClean="0">
                                    <a:latin typeface="Cambria Math"/>
                                    <a:ea typeface="Cambria Math"/>
                                    <a:cs typeface="Arial" panose="020B0604020202020204" pitchFamily="34" charset="0"/>
                                  </a:rPr>
                                  <m:t>−4</m:t>
                                </m:r>
                              </m:e>
                            </m:mr>
                          </m:m>
                        </m:e>
                      </m:d>
                    </m:oMath>
                  </m:oMathPara>
                </a14:m>
                <a:endParaRPr lang="en-US" sz="1800" dirty="0" smtClean="0">
                  <a:solidFill>
                    <a:schemeClr val="tx1"/>
                  </a:solidFill>
                  <a:latin typeface="Arial" panose="020B0604020202020204" pitchFamily="34" charset="0"/>
                  <a:cs typeface="Arial" panose="020B0604020202020204" pitchFamily="34" charset="0"/>
                </a:endParaRPr>
              </a:p>
            </p:txBody>
          </p:sp>
        </mc:Choice>
        <mc:Fallback xmlns="">
          <p:sp>
            <p:nvSpPr>
              <p:cNvPr id="10" name="Textfeld 9"/>
              <p:cNvSpPr txBox="1">
                <a:spLocks noRot="1" noChangeAspect="1" noMove="1" noResize="1" noEditPoints="1" noAdjustHandles="1" noChangeArrowheads="1" noChangeShapeType="1" noTextEdit="1"/>
              </p:cNvSpPr>
              <p:nvPr/>
            </p:nvSpPr>
            <p:spPr>
              <a:xfrm>
                <a:off x="-350169" y="3810988"/>
                <a:ext cx="8678180" cy="830548"/>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feld 8"/>
              <p:cNvSpPr txBox="1"/>
              <p:nvPr/>
            </p:nvSpPr>
            <p:spPr>
              <a:xfrm>
                <a:off x="722995" y="2799099"/>
                <a:ext cx="6303280" cy="877228"/>
              </a:xfrm>
              <a:prstGeom prst="rect">
                <a:avLst/>
              </a:prstGeom>
            </p:spPr>
            <p:txBody>
              <a:bodyPr vert="horz" wrap="square" lIns="91440" tIns="45720" rIns="91440" bIns="45720" rtlCol="0" anchor="ctr">
                <a:spAutoFit/>
              </a:bodyPr>
              <a:lstStyle/>
              <a:p>
                <a:pPr algn="ctr"/>
                <a14:m>
                  <m:oMathPara xmlns:m="http://schemas.openxmlformats.org/officeDocument/2006/math">
                    <m:oMathParaPr>
                      <m:jc m:val="centerGroup"/>
                    </m:oMathParaPr>
                    <m:oMath xmlns:m="http://schemas.openxmlformats.org/officeDocument/2006/math">
                      <m:sSup>
                        <m:sSupPr>
                          <m:ctrlPr>
                            <a:rPr lang="en-US" i="1" smtClean="0">
                              <a:latin typeface="Cambria Math"/>
                              <a:cs typeface="Arial" panose="020B0604020202020204" pitchFamily="34" charset="0"/>
                            </a:rPr>
                          </m:ctrlPr>
                        </m:sSupPr>
                        <m:e>
                          <m:d>
                            <m:dPr>
                              <m:begChr m:val="["/>
                              <m:endChr m:val="]"/>
                              <m:ctrlPr>
                                <a:rPr lang="en-US" i="1">
                                  <a:latin typeface="Cambria Math"/>
                                  <a:cs typeface="Arial" panose="020B0604020202020204" pitchFamily="34" charset="0"/>
                                </a:rPr>
                              </m:ctrlPr>
                            </m:dPr>
                            <m:e>
                              <m:m>
                                <m:mPr>
                                  <m:mcs>
                                    <m:mc>
                                      <m:mcPr>
                                        <m:count m:val="3"/>
                                        <m:mcJc m:val="center"/>
                                      </m:mcPr>
                                    </m:mc>
                                  </m:mcs>
                                  <m:ctrlPr>
                                    <a:rPr lang="en-US" i="1">
                                      <a:latin typeface="Cambria Math"/>
                                      <a:cs typeface="Arial" panose="020B0604020202020204" pitchFamily="34" charset="0"/>
                                    </a:rPr>
                                  </m:ctrlPr>
                                </m:mPr>
                                <m:mr>
                                  <m:e>
                                    <m:r>
                                      <m:rPr>
                                        <m:brk m:alnAt="7"/>
                                      </m:rPr>
                                      <a:rPr lang="de-DE" i="1">
                                        <a:latin typeface="Cambria Math"/>
                                        <a:cs typeface="Arial" panose="020B0604020202020204" pitchFamily="34" charset="0"/>
                                      </a:rPr>
                                      <m:t>1</m:t>
                                    </m:r>
                                  </m:e>
                                  <m:e>
                                    <m:r>
                                      <a:rPr lang="de-DE" i="1">
                                        <a:latin typeface="Cambria Math"/>
                                        <a:cs typeface="Arial" panose="020B0604020202020204" pitchFamily="34" charset="0"/>
                                      </a:rPr>
                                      <m:t>1</m:t>
                                    </m:r>
                                  </m:e>
                                  <m:e>
                                    <m:r>
                                      <a:rPr lang="de-DE" i="1">
                                        <a:latin typeface="Cambria Math"/>
                                        <a:cs typeface="Arial" panose="020B0604020202020204" pitchFamily="34" charset="0"/>
                                      </a:rPr>
                                      <m:t>1</m:t>
                                    </m:r>
                                  </m:e>
                                </m:mr>
                                <m:mr>
                                  <m:e>
                                    <m:r>
                                      <a:rPr lang="de-DE" i="1">
                                        <a:latin typeface="Cambria Math"/>
                                        <a:cs typeface="Arial" panose="020B0604020202020204" pitchFamily="34" charset="0"/>
                                      </a:rPr>
                                      <m:t>2</m:t>
                                    </m:r>
                                  </m:e>
                                  <m:e>
                                    <m:r>
                                      <a:rPr lang="de-DE" i="1">
                                        <a:latin typeface="Cambria Math"/>
                                        <a:cs typeface="Arial" panose="020B0604020202020204" pitchFamily="34" charset="0"/>
                                      </a:rPr>
                                      <m:t>3</m:t>
                                    </m:r>
                                  </m:e>
                                  <m:e>
                                    <m:r>
                                      <a:rPr lang="de-DE" i="1">
                                        <a:latin typeface="Cambria Math"/>
                                        <a:cs typeface="Arial" panose="020B0604020202020204" pitchFamily="34" charset="0"/>
                                      </a:rPr>
                                      <m:t>4</m:t>
                                    </m:r>
                                  </m:e>
                                </m:mr>
                                <m:mr>
                                  <m:e>
                                    <m:r>
                                      <a:rPr lang="de-DE" i="1">
                                        <a:latin typeface="Cambria Math"/>
                                        <a:cs typeface="Arial" panose="020B0604020202020204" pitchFamily="34" charset="0"/>
                                      </a:rPr>
                                      <m:t>1</m:t>
                                    </m:r>
                                  </m:e>
                                  <m:e>
                                    <m:r>
                                      <a:rPr lang="de-DE" i="1">
                                        <a:latin typeface="Cambria Math"/>
                                        <a:cs typeface="Arial" panose="020B0604020202020204" pitchFamily="34" charset="0"/>
                                      </a:rPr>
                                      <m:t>−1</m:t>
                                    </m:r>
                                  </m:e>
                                  <m:e>
                                    <m:r>
                                      <a:rPr lang="de-DE" i="1">
                                        <a:latin typeface="Cambria Math"/>
                                        <a:cs typeface="Arial" panose="020B0604020202020204" pitchFamily="34" charset="0"/>
                                      </a:rPr>
                                      <m:t>−1</m:t>
                                    </m:r>
                                  </m:e>
                                </m:mr>
                              </m:m>
                            </m:e>
                          </m:d>
                        </m:e>
                        <m:sup>
                          <m:r>
                            <a:rPr lang="de-DE" b="0" i="1" smtClean="0">
                              <a:latin typeface="Cambria Math"/>
                              <a:cs typeface="Arial" panose="020B0604020202020204" pitchFamily="34" charset="0"/>
                            </a:rPr>
                            <m:t>−1</m:t>
                          </m:r>
                        </m:sup>
                      </m:sSup>
                      <m:r>
                        <a:rPr lang="en-US" i="1">
                          <a:latin typeface="Cambria Math"/>
                          <a:ea typeface="Cambria Math"/>
                          <a:cs typeface="Arial" panose="020B0604020202020204" pitchFamily="34" charset="0"/>
                        </a:rPr>
                        <m:t>∙</m:t>
                      </m:r>
                      <m:d>
                        <m:dPr>
                          <m:begChr m:val="["/>
                          <m:endChr m:val="]"/>
                          <m:ctrlPr>
                            <a:rPr lang="en-US" i="1" smtClean="0">
                              <a:latin typeface="Cambria Math"/>
                              <a:cs typeface="Arial" panose="020B0604020202020204" pitchFamily="34" charset="0"/>
                            </a:rPr>
                          </m:ctrlPr>
                        </m:dPr>
                        <m:e>
                          <m:m>
                            <m:mPr>
                              <m:mcs>
                                <m:mc>
                                  <m:mcPr>
                                    <m:count m:val="3"/>
                                    <m:mcJc m:val="center"/>
                                  </m:mcPr>
                                </m:mc>
                              </m:mcs>
                              <m:ctrlPr>
                                <a:rPr lang="en-US" i="1">
                                  <a:latin typeface="Cambria Math"/>
                                  <a:cs typeface="Arial" panose="020B0604020202020204" pitchFamily="34" charset="0"/>
                                </a:rPr>
                              </m:ctrlPr>
                            </m:mPr>
                            <m:mr>
                              <m:e>
                                <m:r>
                                  <m:rPr>
                                    <m:brk m:alnAt="7"/>
                                  </m:rPr>
                                  <a:rPr lang="de-DE" i="1">
                                    <a:latin typeface="Cambria Math"/>
                                    <a:cs typeface="Arial" panose="020B0604020202020204" pitchFamily="34" charset="0"/>
                                  </a:rPr>
                                  <m:t>1</m:t>
                                </m:r>
                              </m:e>
                              <m:e>
                                <m:r>
                                  <a:rPr lang="de-DE" i="1">
                                    <a:latin typeface="Cambria Math"/>
                                    <a:cs typeface="Arial" panose="020B0604020202020204" pitchFamily="34" charset="0"/>
                                  </a:rPr>
                                  <m:t>1</m:t>
                                </m:r>
                              </m:e>
                              <m:e>
                                <m:r>
                                  <a:rPr lang="de-DE" i="1">
                                    <a:latin typeface="Cambria Math"/>
                                    <a:cs typeface="Arial" panose="020B0604020202020204" pitchFamily="34" charset="0"/>
                                  </a:rPr>
                                  <m:t>1</m:t>
                                </m:r>
                              </m:e>
                            </m:mr>
                            <m:mr>
                              <m:e>
                                <m:r>
                                  <a:rPr lang="de-DE" i="1">
                                    <a:latin typeface="Cambria Math"/>
                                    <a:cs typeface="Arial" panose="020B0604020202020204" pitchFamily="34" charset="0"/>
                                  </a:rPr>
                                  <m:t>2</m:t>
                                </m:r>
                              </m:e>
                              <m:e>
                                <m:r>
                                  <a:rPr lang="de-DE" i="1">
                                    <a:latin typeface="Cambria Math"/>
                                    <a:cs typeface="Arial" panose="020B0604020202020204" pitchFamily="34" charset="0"/>
                                  </a:rPr>
                                  <m:t>3</m:t>
                                </m:r>
                              </m:e>
                              <m:e>
                                <m:r>
                                  <a:rPr lang="de-DE" i="1">
                                    <a:latin typeface="Cambria Math"/>
                                    <a:cs typeface="Arial" panose="020B0604020202020204" pitchFamily="34" charset="0"/>
                                  </a:rPr>
                                  <m:t>4</m:t>
                                </m:r>
                              </m:e>
                            </m:mr>
                            <m:mr>
                              <m:e>
                                <m:r>
                                  <a:rPr lang="de-DE" i="1">
                                    <a:latin typeface="Cambria Math"/>
                                    <a:cs typeface="Arial" panose="020B0604020202020204" pitchFamily="34" charset="0"/>
                                  </a:rPr>
                                  <m:t>1</m:t>
                                </m:r>
                              </m:e>
                              <m:e>
                                <m:r>
                                  <a:rPr lang="de-DE" i="1">
                                    <a:latin typeface="Cambria Math"/>
                                    <a:cs typeface="Arial" panose="020B0604020202020204" pitchFamily="34" charset="0"/>
                                  </a:rPr>
                                  <m:t>−1</m:t>
                                </m:r>
                              </m:e>
                              <m:e>
                                <m:r>
                                  <a:rPr lang="de-DE" i="1">
                                    <a:latin typeface="Cambria Math"/>
                                    <a:cs typeface="Arial" panose="020B0604020202020204" pitchFamily="34" charset="0"/>
                                  </a:rPr>
                                  <m:t>−1</m:t>
                                </m:r>
                              </m:e>
                            </m:mr>
                          </m:m>
                        </m:e>
                      </m:d>
                      <m:r>
                        <a:rPr lang="en-US" sz="1800" i="1" smtClean="0">
                          <a:solidFill>
                            <a:schemeClr val="tx1"/>
                          </a:solidFill>
                          <a:latin typeface="Cambria Math"/>
                          <a:ea typeface="Cambria Math"/>
                          <a:cs typeface="Arial" panose="020B0604020202020204" pitchFamily="34" charset="0"/>
                        </a:rPr>
                        <m:t>∙</m:t>
                      </m:r>
                      <m:d>
                        <m:dPr>
                          <m:begChr m:val="["/>
                          <m:endChr m:val="]"/>
                          <m:ctrlPr>
                            <a:rPr lang="en-US" sz="1800" i="1" smtClean="0">
                              <a:solidFill>
                                <a:schemeClr val="tx1"/>
                              </a:solidFill>
                              <a:latin typeface="Cambria Math"/>
                              <a:ea typeface="Cambria Math"/>
                              <a:cs typeface="Arial" panose="020B0604020202020204" pitchFamily="34" charset="0"/>
                            </a:rPr>
                          </m:ctrlPr>
                        </m:dPr>
                        <m:e>
                          <m:m>
                            <m:mPr>
                              <m:mcs>
                                <m:mc>
                                  <m:mcPr>
                                    <m:count m:val="1"/>
                                    <m:mcJc m:val="center"/>
                                  </m:mcPr>
                                </m:mc>
                              </m:mcs>
                              <m:ctrlPr>
                                <a:rPr lang="en-US" sz="1800" i="1" smtClean="0">
                                  <a:solidFill>
                                    <a:schemeClr val="tx1"/>
                                  </a:solidFill>
                                  <a:latin typeface="Cambria Math"/>
                                  <a:ea typeface="Cambria Math"/>
                                  <a:cs typeface="Arial" panose="020B0604020202020204" pitchFamily="34" charset="0"/>
                                </a:rPr>
                              </m:ctrlPr>
                            </m:mPr>
                            <m:mr>
                              <m:e>
                                <m:r>
                                  <m:rPr>
                                    <m:brk m:alnAt="7"/>
                                  </m:rPr>
                                  <a:rPr lang="de-DE" sz="1800" b="0" i="1" smtClean="0">
                                    <a:solidFill>
                                      <a:schemeClr val="tx1"/>
                                    </a:solidFill>
                                    <a:latin typeface="Cambria Math"/>
                                    <a:ea typeface="Cambria Math"/>
                                    <a:cs typeface="Arial" panose="020B0604020202020204" pitchFamily="34" charset="0"/>
                                  </a:rPr>
                                  <m:t>𝑎</m:t>
                                </m:r>
                              </m:e>
                            </m:mr>
                            <m:mr>
                              <m:e>
                                <m:r>
                                  <a:rPr lang="de-DE" sz="1800" b="0" i="1" smtClean="0">
                                    <a:solidFill>
                                      <a:schemeClr val="tx1"/>
                                    </a:solidFill>
                                    <a:latin typeface="Cambria Math"/>
                                    <a:ea typeface="Cambria Math"/>
                                    <a:cs typeface="Arial" panose="020B0604020202020204" pitchFamily="34" charset="0"/>
                                  </a:rPr>
                                  <m:t>𝑏</m:t>
                                </m:r>
                              </m:e>
                            </m:mr>
                            <m:mr>
                              <m:e>
                                <m:r>
                                  <a:rPr lang="de-DE" sz="1800" b="0" i="1" smtClean="0">
                                    <a:solidFill>
                                      <a:schemeClr val="tx1"/>
                                    </a:solidFill>
                                    <a:latin typeface="Cambria Math"/>
                                    <a:ea typeface="Cambria Math"/>
                                    <a:cs typeface="Arial" panose="020B0604020202020204" pitchFamily="34" charset="0"/>
                                  </a:rPr>
                                  <m:t>𝑐</m:t>
                                </m:r>
                              </m:e>
                            </m:mr>
                          </m:m>
                        </m:e>
                      </m:d>
                      <m:r>
                        <a:rPr lang="de-DE" sz="1800" b="0" i="1" smtClean="0">
                          <a:solidFill>
                            <a:schemeClr val="tx1"/>
                          </a:solidFill>
                          <a:latin typeface="Cambria Math"/>
                          <a:ea typeface="Cambria Math"/>
                          <a:cs typeface="Arial" panose="020B0604020202020204" pitchFamily="34" charset="0"/>
                        </a:rPr>
                        <m:t>=</m:t>
                      </m:r>
                      <m:sSup>
                        <m:sSupPr>
                          <m:ctrlPr>
                            <a:rPr lang="en-US" i="1">
                              <a:latin typeface="Cambria Math"/>
                              <a:cs typeface="Arial" panose="020B0604020202020204" pitchFamily="34" charset="0"/>
                            </a:rPr>
                          </m:ctrlPr>
                        </m:sSupPr>
                        <m:e>
                          <m:d>
                            <m:dPr>
                              <m:begChr m:val="["/>
                              <m:endChr m:val="]"/>
                              <m:ctrlPr>
                                <a:rPr lang="en-US" i="1">
                                  <a:latin typeface="Cambria Math"/>
                                  <a:cs typeface="Arial" panose="020B0604020202020204" pitchFamily="34" charset="0"/>
                                </a:rPr>
                              </m:ctrlPr>
                            </m:dPr>
                            <m:e>
                              <m:m>
                                <m:mPr>
                                  <m:mcs>
                                    <m:mc>
                                      <m:mcPr>
                                        <m:count m:val="3"/>
                                        <m:mcJc m:val="center"/>
                                      </m:mcPr>
                                    </m:mc>
                                  </m:mcs>
                                  <m:ctrlPr>
                                    <a:rPr lang="en-US" i="1">
                                      <a:latin typeface="Cambria Math"/>
                                      <a:cs typeface="Arial" panose="020B0604020202020204" pitchFamily="34" charset="0"/>
                                    </a:rPr>
                                  </m:ctrlPr>
                                </m:mPr>
                                <m:mr>
                                  <m:e>
                                    <m:r>
                                      <m:rPr>
                                        <m:brk m:alnAt="7"/>
                                      </m:rPr>
                                      <a:rPr lang="de-DE" i="1">
                                        <a:latin typeface="Cambria Math"/>
                                        <a:cs typeface="Arial" panose="020B0604020202020204" pitchFamily="34" charset="0"/>
                                      </a:rPr>
                                      <m:t>1</m:t>
                                    </m:r>
                                  </m:e>
                                  <m:e>
                                    <m:r>
                                      <a:rPr lang="de-DE" i="1">
                                        <a:latin typeface="Cambria Math"/>
                                        <a:cs typeface="Arial" panose="020B0604020202020204" pitchFamily="34" charset="0"/>
                                      </a:rPr>
                                      <m:t>1</m:t>
                                    </m:r>
                                  </m:e>
                                  <m:e>
                                    <m:r>
                                      <a:rPr lang="de-DE" i="1">
                                        <a:latin typeface="Cambria Math"/>
                                        <a:cs typeface="Arial" panose="020B0604020202020204" pitchFamily="34" charset="0"/>
                                      </a:rPr>
                                      <m:t>1</m:t>
                                    </m:r>
                                  </m:e>
                                </m:mr>
                                <m:mr>
                                  <m:e>
                                    <m:r>
                                      <a:rPr lang="de-DE" i="1">
                                        <a:latin typeface="Cambria Math"/>
                                        <a:cs typeface="Arial" panose="020B0604020202020204" pitchFamily="34" charset="0"/>
                                      </a:rPr>
                                      <m:t>2</m:t>
                                    </m:r>
                                  </m:e>
                                  <m:e>
                                    <m:r>
                                      <a:rPr lang="de-DE" i="1">
                                        <a:latin typeface="Cambria Math"/>
                                        <a:cs typeface="Arial" panose="020B0604020202020204" pitchFamily="34" charset="0"/>
                                      </a:rPr>
                                      <m:t>3</m:t>
                                    </m:r>
                                  </m:e>
                                  <m:e>
                                    <m:r>
                                      <a:rPr lang="de-DE" i="1">
                                        <a:latin typeface="Cambria Math"/>
                                        <a:cs typeface="Arial" panose="020B0604020202020204" pitchFamily="34" charset="0"/>
                                      </a:rPr>
                                      <m:t>4</m:t>
                                    </m:r>
                                  </m:e>
                                </m:mr>
                                <m:mr>
                                  <m:e>
                                    <m:r>
                                      <a:rPr lang="de-DE" i="1">
                                        <a:latin typeface="Cambria Math"/>
                                        <a:cs typeface="Arial" panose="020B0604020202020204" pitchFamily="34" charset="0"/>
                                      </a:rPr>
                                      <m:t>1</m:t>
                                    </m:r>
                                  </m:e>
                                  <m:e>
                                    <m:r>
                                      <a:rPr lang="de-DE" i="1">
                                        <a:latin typeface="Cambria Math"/>
                                        <a:cs typeface="Arial" panose="020B0604020202020204" pitchFamily="34" charset="0"/>
                                      </a:rPr>
                                      <m:t>−1</m:t>
                                    </m:r>
                                  </m:e>
                                  <m:e>
                                    <m:r>
                                      <a:rPr lang="de-DE" i="1">
                                        <a:latin typeface="Cambria Math"/>
                                        <a:cs typeface="Arial" panose="020B0604020202020204" pitchFamily="34" charset="0"/>
                                      </a:rPr>
                                      <m:t>−1</m:t>
                                    </m:r>
                                  </m:e>
                                </m:mr>
                              </m:m>
                            </m:e>
                          </m:d>
                        </m:e>
                        <m:sup>
                          <m:r>
                            <a:rPr lang="de-DE" i="1">
                              <a:latin typeface="Cambria Math"/>
                              <a:cs typeface="Arial" panose="020B0604020202020204" pitchFamily="34" charset="0"/>
                            </a:rPr>
                            <m:t>−1</m:t>
                          </m:r>
                        </m:sup>
                      </m:sSup>
                      <m:r>
                        <a:rPr lang="en-US" i="1">
                          <a:latin typeface="Cambria Math"/>
                          <a:ea typeface="Cambria Math"/>
                          <a:cs typeface="Arial" panose="020B0604020202020204" pitchFamily="34" charset="0"/>
                        </a:rPr>
                        <m:t>∙</m:t>
                      </m:r>
                      <m:d>
                        <m:dPr>
                          <m:begChr m:val="["/>
                          <m:endChr m:val="]"/>
                          <m:ctrlPr>
                            <a:rPr lang="en-US" i="1">
                              <a:latin typeface="Cambria Math"/>
                              <a:ea typeface="Cambria Math"/>
                              <a:cs typeface="Arial" panose="020B0604020202020204" pitchFamily="34" charset="0"/>
                            </a:rPr>
                          </m:ctrlPr>
                        </m:dPr>
                        <m:e>
                          <m:m>
                            <m:mPr>
                              <m:mcs>
                                <m:mc>
                                  <m:mcPr>
                                    <m:count m:val="1"/>
                                    <m:mcJc m:val="center"/>
                                  </m:mcPr>
                                </m:mc>
                              </m:mcs>
                              <m:ctrlPr>
                                <a:rPr lang="en-US" i="1">
                                  <a:latin typeface="Cambria Math"/>
                                  <a:ea typeface="Cambria Math"/>
                                  <a:cs typeface="Arial" panose="020B0604020202020204" pitchFamily="34" charset="0"/>
                                </a:rPr>
                              </m:ctrlPr>
                            </m:mPr>
                            <m:mr>
                              <m:e>
                                <m:r>
                                  <a:rPr lang="de-DE" b="0" i="1" smtClean="0">
                                    <a:latin typeface="Cambria Math"/>
                                    <a:ea typeface="Cambria Math"/>
                                    <a:cs typeface="Arial" panose="020B0604020202020204" pitchFamily="34" charset="0"/>
                                  </a:rPr>
                                  <m:t>6</m:t>
                                </m:r>
                              </m:e>
                            </m:mr>
                            <m:mr>
                              <m:e>
                                <m:r>
                                  <a:rPr lang="de-DE" b="0" i="1" smtClean="0">
                                    <a:latin typeface="Cambria Math"/>
                                    <a:ea typeface="Cambria Math"/>
                                    <a:cs typeface="Arial" panose="020B0604020202020204" pitchFamily="34" charset="0"/>
                                  </a:rPr>
                                  <m:t>20</m:t>
                                </m:r>
                              </m:e>
                            </m:mr>
                            <m:mr>
                              <m:e>
                                <m:r>
                                  <a:rPr lang="de-DE" b="0" i="1" smtClean="0">
                                    <a:latin typeface="Cambria Math"/>
                                    <a:ea typeface="Cambria Math"/>
                                    <a:cs typeface="Arial" panose="020B0604020202020204" pitchFamily="34" charset="0"/>
                                  </a:rPr>
                                  <m:t>−4</m:t>
                                </m:r>
                              </m:e>
                            </m:mr>
                          </m:m>
                        </m:e>
                      </m:d>
                    </m:oMath>
                  </m:oMathPara>
                </a14:m>
                <a:endParaRPr lang="en-US" sz="1800" dirty="0" smtClean="0">
                  <a:solidFill>
                    <a:schemeClr val="tx1"/>
                  </a:solidFill>
                  <a:latin typeface="Arial" panose="020B0604020202020204" pitchFamily="34" charset="0"/>
                  <a:cs typeface="Arial" panose="020B0604020202020204" pitchFamily="34" charset="0"/>
                </a:endParaRPr>
              </a:p>
            </p:txBody>
          </p:sp>
        </mc:Choice>
        <mc:Fallback xmlns="">
          <p:sp>
            <p:nvSpPr>
              <p:cNvPr id="9" name="Textfeld 8"/>
              <p:cNvSpPr txBox="1">
                <a:spLocks noRot="1" noChangeAspect="1" noMove="1" noResize="1" noEditPoints="1" noAdjustHandles="1" noChangeArrowheads="1" noChangeShapeType="1" noTextEdit="1"/>
              </p:cNvSpPr>
              <p:nvPr/>
            </p:nvSpPr>
            <p:spPr>
              <a:xfrm>
                <a:off x="722995" y="2799099"/>
                <a:ext cx="6303280" cy="877228"/>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722995" y="4825452"/>
                <a:ext cx="2693319" cy="830548"/>
              </a:xfrm>
              <a:prstGeom prst="rect">
                <a:avLst/>
              </a:prstGeom>
            </p:spPr>
            <p:txBody>
              <a:bodyPr vert="horz" wrap="square" lIns="91440" tIns="45720" rIns="91440" bIns="45720" rtlCol="0" anchor="ctr">
                <a:spAutoFit/>
              </a:bodyPr>
              <a:lstStyle/>
              <a:p>
                <a:pPr algn="ctr"/>
                <a14:m>
                  <m:oMathPara xmlns:m="http://schemas.openxmlformats.org/officeDocument/2006/math">
                    <m:oMathParaPr>
                      <m:jc m:val="left"/>
                    </m:oMathParaPr>
                    <m:oMath xmlns:m="http://schemas.openxmlformats.org/officeDocument/2006/math">
                      <m:d>
                        <m:dPr>
                          <m:begChr m:val="["/>
                          <m:endChr m:val="]"/>
                          <m:ctrlPr>
                            <a:rPr lang="en-US" i="1" smtClean="0">
                              <a:latin typeface="Cambria Math"/>
                              <a:cs typeface="Arial" panose="020B0604020202020204" pitchFamily="34" charset="0"/>
                            </a:rPr>
                          </m:ctrlPr>
                        </m:dPr>
                        <m:e>
                          <m:m>
                            <m:mPr>
                              <m:mcs>
                                <m:mc>
                                  <m:mcPr>
                                    <m:count m:val="3"/>
                                    <m:mcJc m:val="center"/>
                                  </m:mcPr>
                                </m:mc>
                              </m:mcs>
                              <m:ctrlPr>
                                <a:rPr lang="en-US" i="1">
                                  <a:latin typeface="Cambria Math"/>
                                  <a:cs typeface="Arial" panose="020B0604020202020204" pitchFamily="34" charset="0"/>
                                </a:rPr>
                              </m:ctrlPr>
                            </m:mPr>
                            <m:mr>
                              <m:e>
                                <m:r>
                                  <m:rPr>
                                    <m:brk m:alnAt="7"/>
                                  </m:rPr>
                                  <a:rPr lang="de-DE" i="1">
                                    <a:latin typeface="Cambria Math"/>
                                    <a:cs typeface="Arial" panose="020B0604020202020204" pitchFamily="34" charset="0"/>
                                  </a:rPr>
                                  <m:t>1</m:t>
                                </m:r>
                              </m:e>
                              <m:e>
                                <m:r>
                                  <a:rPr lang="de-DE" b="0" i="1" smtClean="0">
                                    <a:latin typeface="Cambria Math"/>
                                    <a:cs typeface="Arial" panose="020B0604020202020204" pitchFamily="34" charset="0"/>
                                  </a:rPr>
                                  <m:t>0</m:t>
                                </m:r>
                              </m:e>
                              <m:e>
                                <m:r>
                                  <a:rPr lang="de-DE" b="0" i="1" smtClean="0">
                                    <a:latin typeface="Cambria Math"/>
                                    <a:cs typeface="Arial" panose="020B0604020202020204" pitchFamily="34" charset="0"/>
                                  </a:rPr>
                                  <m:t>0</m:t>
                                </m:r>
                              </m:e>
                            </m:mr>
                            <m:mr>
                              <m:e>
                                <m:r>
                                  <a:rPr lang="de-DE" b="0" i="1" smtClean="0">
                                    <a:latin typeface="Cambria Math"/>
                                    <a:cs typeface="Arial" panose="020B0604020202020204" pitchFamily="34" charset="0"/>
                                  </a:rPr>
                                  <m:t>0</m:t>
                                </m:r>
                              </m:e>
                              <m:e>
                                <m:r>
                                  <a:rPr lang="de-DE" b="0" i="1" smtClean="0">
                                    <a:latin typeface="Cambria Math"/>
                                    <a:cs typeface="Arial" panose="020B0604020202020204" pitchFamily="34" charset="0"/>
                                  </a:rPr>
                                  <m:t>1</m:t>
                                </m:r>
                              </m:e>
                              <m:e>
                                <m:r>
                                  <a:rPr lang="de-DE" b="0" i="1" smtClean="0">
                                    <a:latin typeface="Cambria Math"/>
                                    <a:cs typeface="Arial" panose="020B0604020202020204" pitchFamily="34" charset="0"/>
                                  </a:rPr>
                                  <m:t>0</m:t>
                                </m:r>
                              </m:e>
                            </m:mr>
                            <m:mr>
                              <m:e>
                                <m:r>
                                  <a:rPr lang="de-DE" i="1">
                                    <a:latin typeface="Cambria Math"/>
                                    <a:cs typeface="Arial" panose="020B0604020202020204" pitchFamily="34" charset="0"/>
                                  </a:rPr>
                                  <m:t>1</m:t>
                                </m:r>
                              </m:e>
                              <m:e>
                                <m:r>
                                  <a:rPr lang="de-DE" b="0" i="1" smtClean="0">
                                    <a:latin typeface="Cambria Math"/>
                                    <a:cs typeface="Arial" panose="020B0604020202020204" pitchFamily="34" charset="0"/>
                                  </a:rPr>
                                  <m:t>0</m:t>
                                </m:r>
                              </m:e>
                              <m:e>
                                <m:r>
                                  <a:rPr lang="de-DE" b="0" i="1" smtClean="0">
                                    <a:latin typeface="Cambria Math"/>
                                    <a:cs typeface="Arial" panose="020B0604020202020204" pitchFamily="34" charset="0"/>
                                  </a:rPr>
                                  <m:t>1</m:t>
                                </m:r>
                              </m:e>
                            </m:mr>
                          </m:m>
                        </m:e>
                      </m:d>
                      <m:r>
                        <a:rPr lang="en-US" sz="1800" i="1" smtClean="0">
                          <a:solidFill>
                            <a:schemeClr val="tx1"/>
                          </a:solidFill>
                          <a:latin typeface="Cambria Math"/>
                          <a:ea typeface="Cambria Math"/>
                          <a:cs typeface="Arial" panose="020B0604020202020204" pitchFamily="34" charset="0"/>
                        </a:rPr>
                        <m:t>∙</m:t>
                      </m:r>
                      <m:d>
                        <m:dPr>
                          <m:begChr m:val="["/>
                          <m:endChr m:val="]"/>
                          <m:ctrlPr>
                            <a:rPr lang="en-US" sz="1800" i="1" smtClean="0">
                              <a:solidFill>
                                <a:schemeClr val="tx1"/>
                              </a:solidFill>
                              <a:latin typeface="Cambria Math"/>
                              <a:ea typeface="Cambria Math"/>
                              <a:cs typeface="Arial" panose="020B0604020202020204" pitchFamily="34" charset="0"/>
                            </a:rPr>
                          </m:ctrlPr>
                        </m:dPr>
                        <m:e>
                          <m:m>
                            <m:mPr>
                              <m:mcs>
                                <m:mc>
                                  <m:mcPr>
                                    <m:count m:val="1"/>
                                    <m:mcJc m:val="center"/>
                                  </m:mcPr>
                                </m:mc>
                              </m:mcs>
                              <m:ctrlPr>
                                <a:rPr lang="en-US" sz="1800" i="1" smtClean="0">
                                  <a:solidFill>
                                    <a:schemeClr val="tx1"/>
                                  </a:solidFill>
                                  <a:latin typeface="Cambria Math"/>
                                  <a:ea typeface="Cambria Math"/>
                                  <a:cs typeface="Arial" panose="020B0604020202020204" pitchFamily="34" charset="0"/>
                                </a:rPr>
                              </m:ctrlPr>
                            </m:mPr>
                            <m:mr>
                              <m:e>
                                <m:r>
                                  <m:rPr>
                                    <m:brk m:alnAt="7"/>
                                  </m:rPr>
                                  <a:rPr lang="de-DE" sz="1800" b="0" i="1" smtClean="0">
                                    <a:solidFill>
                                      <a:schemeClr val="tx1"/>
                                    </a:solidFill>
                                    <a:latin typeface="Cambria Math"/>
                                    <a:ea typeface="Cambria Math"/>
                                    <a:cs typeface="Arial" panose="020B0604020202020204" pitchFamily="34" charset="0"/>
                                  </a:rPr>
                                  <m:t>𝑎</m:t>
                                </m:r>
                              </m:e>
                            </m:mr>
                            <m:mr>
                              <m:e>
                                <m:r>
                                  <a:rPr lang="de-DE" sz="1800" b="0" i="1" smtClean="0">
                                    <a:solidFill>
                                      <a:schemeClr val="tx1"/>
                                    </a:solidFill>
                                    <a:latin typeface="Cambria Math"/>
                                    <a:ea typeface="Cambria Math"/>
                                    <a:cs typeface="Arial" panose="020B0604020202020204" pitchFamily="34" charset="0"/>
                                  </a:rPr>
                                  <m:t>𝑏</m:t>
                                </m:r>
                              </m:e>
                            </m:mr>
                            <m:mr>
                              <m:e>
                                <m:r>
                                  <a:rPr lang="de-DE" sz="1800" b="0" i="1" smtClean="0">
                                    <a:solidFill>
                                      <a:schemeClr val="tx1"/>
                                    </a:solidFill>
                                    <a:latin typeface="Cambria Math"/>
                                    <a:ea typeface="Cambria Math"/>
                                    <a:cs typeface="Arial" panose="020B0604020202020204" pitchFamily="34" charset="0"/>
                                  </a:rPr>
                                  <m:t>𝑐</m:t>
                                </m:r>
                              </m:e>
                            </m:mr>
                          </m:m>
                        </m:e>
                      </m:d>
                      <m:r>
                        <a:rPr lang="de-DE" sz="1800" b="0" i="1" smtClean="0">
                          <a:solidFill>
                            <a:schemeClr val="tx1"/>
                          </a:solidFill>
                          <a:latin typeface="Cambria Math"/>
                          <a:ea typeface="Cambria Math"/>
                          <a:cs typeface="Arial" panose="020B0604020202020204" pitchFamily="34" charset="0"/>
                        </a:rPr>
                        <m:t>=</m:t>
                      </m:r>
                      <m:d>
                        <m:dPr>
                          <m:begChr m:val="["/>
                          <m:endChr m:val="]"/>
                          <m:ctrlPr>
                            <a:rPr lang="en-US" i="1">
                              <a:latin typeface="Cambria Math"/>
                              <a:ea typeface="Cambria Math"/>
                              <a:cs typeface="Arial" panose="020B0604020202020204" pitchFamily="34" charset="0"/>
                            </a:rPr>
                          </m:ctrlPr>
                        </m:dPr>
                        <m:e>
                          <m:m>
                            <m:mPr>
                              <m:mcs>
                                <m:mc>
                                  <m:mcPr>
                                    <m:count m:val="1"/>
                                    <m:mcJc m:val="center"/>
                                  </m:mcPr>
                                </m:mc>
                              </m:mcs>
                              <m:ctrlPr>
                                <a:rPr lang="en-US" i="1">
                                  <a:latin typeface="Cambria Math"/>
                                  <a:ea typeface="Cambria Math"/>
                                  <a:cs typeface="Arial" panose="020B0604020202020204" pitchFamily="34" charset="0"/>
                                </a:rPr>
                              </m:ctrlPr>
                            </m:mPr>
                            <m:mr>
                              <m:e>
                                <m:r>
                                  <a:rPr lang="de-DE" b="0" i="1" smtClean="0">
                                    <a:latin typeface="Cambria Math"/>
                                    <a:ea typeface="Cambria Math"/>
                                    <a:cs typeface="Arial" panose="020B0604020202020204" pitchFamily="34" charset="0"/>
                                  </a:rPr>
                                  <m:t>1</m:t>
                                </m:r>
                              </m:e>
                            </m:mr>
                            <m:mr>
                              <m:e>
                                <m:r>
                                  <a:rPr lang="de-DE" b="0" i="1" smtClean="0">
                                    <a:latin typeface="Cambria Math"/>
                                    <a:ea typeface="Cambria Math"/>
                                    <a:cs typeface="Arial" panose="020B0604020202020204" pitchFamily="34" charset="0"/>
                                  </a:rPr>
                                  <m:t>2</m:t>
                                </m:r>
                              </m:e>
                            </m:mr>
                            <m:mr>
                              <m:e>
                                <m:r>
                                  <a:rPr lang="de-DE" b="0" i="1" smtClean="0">
                                    <a:latin typeface="Cambria Math"/>
                                    <a:ea typeface="Cambria Math"/>
                                    <a:cs typeface="Arial" panose="020B0604020202020204" pitchFamily="34" charset="0"/>
                                  </a:rPr>
                                  <m:t>3</m:t>
                                </m:r>
                              </m:e>
                            </m:mr>
                          </m:m>
                        </m:e>
                      </m:d>
                    </m:oMath>
                  </m:oMathPara>
                </a14:m>
                <a:endParaRPr lang="en-US" sz="1800" dirty="0" smtClean="0">
                  <a:solidFill>
                    <a:schemeClr val="tx1"/>
                  </a:solidFill>
                  <a:latin typeface="Arial" panose="020B0604020202020204" pitchFamily="34" charset="0"/>
                  <a:cs typeface="Arial" panose="020B0604020202020204" pitchFamily="34" charset="0"/>
                </a:endParaRPr>
              </a:p>
            </p:txBody>
          </p:sp>
        </mc:Choice>
        <mc:Fallback xmlns="">
          <p:sp>
            <p:nvSpPr>
              <p:cNvPr id="11" name="Textfeld 10"/>
              <p:cNvSpPr txBox="1">
                <a:spLocks noRot="1" noChangeAspect="1" noMove="1" noResize="1" noEditPoints="1" noAdjustHandles="1" noChangeArrowheads="1" noChangeShapeType="1" noTextEdit="1"/>
              </p:cNvSpPr>
              <p:nvPr/>
            </p:nvSpPr>
            <p:spPr>
              <a:xfrm>
                <a:off x="722995" y="4825452"/>
                <a:ext cx="2693319" cy="830548"/>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feld 11"/>
              <p:cNvSpPr txBox="1"/>
              <p:nvPr/>
            </p:nvSpPr>
            <p:spPr>
              <a:xfrm>
                <a:off x="8055764" y="2352850"/>
                <a:ext cx="3637402" cy="369332"/>
              </a:xfrm>
              <a:prstGeom prst="rect">
                <a:avLst/>
              </a:prstGeom>
            </p:spPr>
            <p:txBody>
              <a:bodyPr vert="horz" wrap="square" lIns="91440" tIns="45720" rIns="91440" bIns="45720" rtlCol="0" anchor="ctr">
                <a:spAutoFit/>
              </a:bodyPr>
              <a:lstStyle/>
              <a:p>
                <a:pPr algn="ctr"/>
                <a14:m>
                  <m:oMathPara xmlns:m="http://schemas.openxmlformats.org/officeDocument/2006/math">
                    <m:oMathParaPr>
                      <m:jc m:val="centerGroup"/>
                    </m:oMathParaPr>
                    <m:oMath xmlns:m="http://schemas.openxmlformats.org/officeDocument/2006/math">
                      <m:r>
                        <a:rPr lang="de-DE" sz="1800" b="1" i="1" smtClean="0">
                          <a:solidFill>
                            <a:schemeClr val="tx1"/>
                          </a:solidFill>
                          <a:latin typeface="Cambria Math"/>
                          <a:cs typeface="Arial" panose="020B0604020202020204" pitchFamily="34" charset="0"/>
                        </a:rPr>
                        <m:t>𝑨</m:t>
                      </m:r>
                      <m:r>
                        <a:rPr lang="en-US" sz="1800" i="1" smtClean="0">
                          <a:solidFill>
                            <a:schemeClr val="tx1"/>
                          </a:solidFill>
                          <a:latin typeface="Cambria Math"/>
                          <a:ea typeface="Cambria Math"/>
                          <a:cs typeface="Arial" panose="020B0604020202020204" pitchFamily="34" charset="0"/>
                        </a:rPr>
                        <m:t>∙</m:t>
                      </m:r>
                      <m:r>
                        <a:rPr lang="de-DE" sz="1800" b="1" i="1" smtClean="0">
                          <a:solidFill>
                            <a:schemeClr val="tx1"/>
                          </a:solidFill>
                          <a:latin typeface="Cambria Math"/>
                          <a:ea typeface="Cambria Math"/>
                          <a:cs typeface="Arial" panose="020B0604020202020204" pitchFamily="34" charset="0"/>
                        </a:rPr>
                        <m:t>𝒑</m:t>
                      </m:r>
                      <m:r>
                        <a:rPr lang="de-DE" sz="1800" b="0" i="1" smtClean="0">
                          <a:solidFill>
                            <a:schemeClr val="tx1"/>
                          </a:solidFill>
                          <a:latin typeface="Cambria Math"/>
                          <a:ea typeface="Cambria Math"/>
                          <a:cs typeface="Arial" panose="020B0604020202020204" pitchFamily="34" charset="0"/>
                        </a:rPr>
                        <m:t>=</m:t>
                      </m:r>
                      <m:r>
                        <a:rPr lang="de-DE" b="1" i="1" smtClean="0">
                          <a:latin typeface="Cambria Math"/>
                          <a:ea typeface="Cambria Math"/>
                          <a:cs typeface="Arial" panose="020B0604020202020204" pitchFamily="34" charset="0"/>
                        </a:rPr>
                        <m:t>𝒚</m:t>
                      </m:r>
                    </m:oMath>
                  </m:oMathPara>
                </a14:m>
                <a:endParaRPr lang="en-US" sz="1800" b="1" dirty="0" smtClean="0">
                  <a:solidFill>
                    <a:schemeClr val="tx1"/>
                  </a:solidFill>
                  <a:latin typeface="Arial" panose="020B0604020202020204" pitchFamily="34" charset="0"/>
                  <a:cs typeface="Arial" panose="020B0604020202020204" pitchFamily="34" charset="0"/>
                </a:endParaRPr>
              </a:p>
            </p:txBody>
          </p:sp>
        </mc:Choice>
        <mc:Fallback xmlns="">
          <p:sp>
            <p:nvSpPr>
              <p:cNvPr id="12" name="Textfeld 11"/>
              <p:cNvSpPr txBox="1">
                <a:spLocks noRot="1" noChangeAspect="1" noMove="1" noResize="1" noEditPoints="1" noAdjustHandles="1" noChangeArrowheads="1" noChangeShapeType="1" noTextEdit="1"/>
              </p:cNvSpPr>
              <p:nvPr/>
            </p:nvSpPr>
            <p:spPr>
              <a:xfrm>
                <a:off x="8055764" y="2352850"/>
                <a:ext cx="3637402" cy="369332"/>
              </a:xfrm>
              <a:prstGeom prst="rect">
                <a:avLst/>
              </a:prstGeom>
              <a:blipFill rotWithShape="1">
                <a:blip r:embed="rId8"/>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feld 12"/>
              <p:cNvSpPr txBox="1"/>
              <p:nvPr/>
            </p:nvSpPr>
            <p:spPr>
              <a:xfrm>
                <a:off x="8208164" y="3049937"/>
                <a:ext cx="3637402" cy="375552"/>
              </a:xfrm>
              <a:prstGeom prst="rect">
                <a:avLst/>
              </a:prstGeom>
            </p:spPr>
            <p:txBody>
              <a:bodyPr vert="horz" wrap="square" lIns="91440" tIns="45720" rIns="91440" bIns="45720" rtlCol="0" anchor="ctr">
                <a:spAutoFit/>
              </a:bodyPr>
              <a:lstStyle/>
              <a:p>
                <a:pPr algn="ctr"/>
                <a14:m>
                  <m:oMathPara xmlns:m="http://schemas.openxmlformats.org/officeDocument/2006/math">
                    <m:oMathParaPr>
                      <m:jc m:val="centerGroup"/>
                    </m:oMathParaPr>
                    <m:oMath xmlns:m="http://schemas.openxmlformats.org/officeDocument/2006/math">
                      <m:sSup>
                        <m:sSupPr>
                          <m:ctrlPr>
                            <a:rPr lang="de-DE" sz="1800" b="1" i="1" smtClean="0">
                              <a:solidFill>
                                <a:schemeClr val="tx1"/>
                              </a:solidFill>
                              <a:latin typeface="Cambria Math"/>
                              <a:cs typeface="Arial" panose="020B0604020202020204" pitchFamily="34" charset="0"/>
                            </a:rPr>
                          </m:ctrlPr>
                        </m:sSupPr>
                        <m:e>
                          <m:r>
                            <a:rPr lang="de-DE" b="1" i="1">
                              <a:latin typeface="Cambria Math"/>
                              <a:cs typeface="Arial" panose="020B0604020202020204" pitchFamily="34" charset="0"/>
                            </a:rPr>
                            <m:t>𝑨</m:t>
                          </m:r>
                        </m:e>
                        <m:sup>
                          <m:r>
                            <a:rPr lang="de-DE" sz="1800" b="1" i="1" smtClean="0">
                              <a:solidFill>
                                <a:schemeClr val="tx1"/>
                              </a:solidFill>
                              <a:latin typeface="Cambria Math"/>
                              <a:cs typeface="Arial" panose="020B0604020202020204" pitchFamily="34" charset="0"/>
                            </a:rPr>
                            <m:t>−</m:t>
                          </m:r>
                          <m:r>
                            <a:rPr lang="de-DE" sz="1800" b="1" i="1" smtClean="0">
                              <a:solidFill>
                                <a:schemeClr val="tx1"/>
                              </a:solidFill>
                              <a:latin typeface="Cambria Math"/>
                              <a:cs typeface="Arial" panose="020B0604020202020204" pitchFamily="34" charset="0"/>
                            </a:rPr>
                            <m:t>𝟏</m:t>
                          </m:r>
                        </m:sup>
                      </m:sSup>
                      <m:r>
                        <a:rPr lang="de-DE" sz="1800" b="1" i="1" smtClean="0">
                          <a:solidFill>
                            <a:schemeClr val="tx1"/>
                          </a:solidFill>
                          <a:latin typeface="Cambria Math"/>
                          <a:ea typeface="Cambria Math"/>
                          <a:cs typeface="Arial" panose="020B0604020202020204" pitchFamily="34" charset="0"/>
                        </a:rPr>
                        <m:t>∙</m:t>
                      </m:r>
                      <m:r>
                        <a:rPr lang="de-DE" sz="1800" b="1" i="1" smtClean="0">
                          <a:solidFill>
                            <a:schemeClr val="tx1"/>
                          </a:solidFill>
                          <a:latin typeface="Cambria Math"/>
                          <a:cs typeface="Arial" panose="020B0604020202020204" pitchFamily="34" charset="0"/>
                        </a:rPr>
                        <m:t>𝑨</m:t>
                      </m:r>
                      <m:r>
                        <a:rPr lang="en-US" sz="1800" i="1" smtClean="0">
                          <a:solidFill>
                            <a:schemeClr val="tx1"/>
                          </a:solidFill>
                          <a:latin typeface="Cambria Math"/>
                          <a:ea typeface="Cambria Math"/>
                          <a:cs typeface="Arial" panose="020B0604020202020204" pitchFamily="34" charset="0"/>
                        </a:rPr>
                        <m:t>∙</m:t>
                      </m:r>
                      <m:r>
                        <a:rPr lang="de-DE" sz="1800" b="1" i="1" smtClean="0">
                          <a:solidFill>
                            <a:schemeClr val="tx1"/>
                          </a:solidFill>
                          <a:latin typeface="Cambria Math"/>
                          <a:ea typeface="Cambria Math"/>
                          <a:cs typeface="Arial" panose="020B0604020202020204" pitchFamily="34" charset="0"/>
                        </a:rPr>
                        <m:t>𝒑</m:t>
                      </m:r>
                      <m:r>
                        <a:rPr lang="de-DE" sz="1800" b="0" i="1" smtClean="0">
                          <a:solidFill>
                            <a:schemeClr val="tx1"/>
                          </a:solidFill>
                          <a:latin typeface="Cambria Math"/>
                          <a:ea typeface="Cambria Math"/>
                          <a:cs typeface="Arial" panose="020B0604020202020204" pitchFamily="34" charset="0"/>
                        </a:rPr>
                        <m:t>=</m:t>
                      </m:r>
                      <m:sSup>
                        <m:sSupPr>
                          <m:ctrlPr>
                            <a:rPr lang="de-DE" b="1" i="1">
                              <a:latin typeface="Cambria Math"/>
                              <a:cs typeface="Arial" panose="020B0604020202020204" pitchFamily="34" charset="0"/>
                            </a:rPr>
                          </m:ctrlPr>
                        </m:sSupPr>
                        <m:e>
                          <m:r>
                            <a:rPr lang="de-DE" b="1" i="1">
                              <a:latin typeface="Cambria Math"/>
                              <a:cs typeface="Arial" panose="020B0604020202020204" pitchFamily="34" charset="0"/>
                            </a:rPr>
                            <m:t>𝑨</m:t>
                          </m:r>
                        </m:e>
                        <m:sup>
                          <m:r>
                            <a:rPr lang="de-DE" b="1" i="1">
                              <a:latin typeface="Cambria Math"/>
                              <a:cs typeface="Arial" panose="020B0604020202020204" pitchFamily="34" charset="0"/>
                            </a:rPr>
                            <m:t>−</m:t>
                          </m:r>
                          <m:r>
                            <a:rPr lang="de-DE" b="1" i="1">
                              <a:latin typeface="Cambria Math"/>
                              <a:cs typeface="Arial" panose="020B0604020202020204" pitchFamily="34" charset="0"/>
                            </a:rPr>
                            <m:t>𝟏</m:t>
                          </m:r>
                        </m:sup>
                      </m:sSup>
                      <m:r>
                        <a:rPr lang="de-DE" b="1" i="1">
                          <a:latin typeface="Cambria Math"/>
                          <a:ea typeface="Cambria Math"/>
                          <a:cs typeface="Arial" panose="020B0604020202020204" pitchFamily="34" charset="0"/>
                        </a:rPr>
                        <m:t>∙</m:t>
                      </m:r>
                      <m:r>
                        <a:rPr lang="de-DE" b="1" i="1" smtClean="0">
                          <a:latin typeface="Cambria Math"/>
                          <a:ea typeface="Cambria Math"/>
                          <a:cs typeface="Arial" panose="020B0604020202020204" pitchFamily="34" charset="0"/>
                        </a:rPr>
                        <m:t>𝒚</m:t>
                      </m:r>
                    </m:oMath>
                  </m:oMathPara>
                </a14:m>
                <a:endParaRPr lang="en-US" sz="1800" b="1" dirty="0" smtClean="0">
                  <a:solidFill>
                    <a:schemeClr val="tx1"/>
                  </a:solidFill>
                  <a:latin typeface="Arial" panose="020B0604020202020204" pitchFamily="34" charset="0"/>
                  <a:cs typeface="Arial" panose="020B0604020202020204" pitchFamily="34" charset="0"/>
                </a:endParaRPr>
              </a:p>
            </p:txBody>
          </p:sp>
        </mc:Choice>
        <mc:Fallback xmlns="">
          <p:sp>
            <p:nvSpPr>
              <p:cNvPr id="13" name="Textfeld 12"/>
              <p:cNvSpPr txBox="1">
                <a:spLocks noRot="1" noChangeAspect="1" noMove="1" noResize="1" noEditPoints="1" noAdjustHandles="1" noChangeArrowheads="1" noChangeShapeType="1" noTextEdit="1"/>
              </p:cNvSpPr>
              <p:nvPr/>
            </p:nvSpPr>
            <p:spPr>
              <a:xfrm>
                <a:off x="8208164" y="3049937"/>
                <a:ext cx="3637402" cy="375552"/>
              </a:xfrm>
              <a:prstGeom prst="rect">
                <a:avLst/>
              </a:prstGeom>
              <a:blipFill rotWithShape="1">
                <a:blip r:embed="rId9"/>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feld 13"/>
              <p:cNvSpPr txBox="1"/>
              <p:nvPr/>
            </p:nvSpPr>
            <p:spPr>
              <a:xfrm>
                <a:off x="7884314" y="5052950"/>
                <a:ext cx="3637402" cy="375552"/>
              </a:xfrm>
              <a:prstGeom prst="rect">
                <a:avLst/>
              </a:prstGeom>
            </p:spPr>
            <p:txBody>
              <a:bodyPr vert="horz" wrap="square" lIns="91440" tIns="45720" rIns="91440" bIns="45720" rtlCol="0" anchor="ctr">
                <a:spAutoFit/>
              </a:bodyPr>
              <a:lstStyle/>
              <a:p>
                <a:pPr algn="ctr"/>
                <a14:m>
                  <m:oMathPara xmlns:m="http://schemas.openxmlformats.org/officeDocument/2006/math">
                    <m:oMathParaPr>
                      <m:jc m:val="centerGroup"/>
                    </m:oMathParaPr>
                    <m:oMath xmlns:m="http://schemas.openxmlformats.org/officeDocument/2006/math">
                      <m:r>
                        <a:rPr lang="de-DE" sz="1800" b="1" i="1" smtClean="0">
                          <a:solidFill>
                            <a:schemeClr val="tx1"/>
                          </a:solidFill>
                          <a:latin typeface="Cambria Math"/>
                          <a:ea typeface="Cambria Math"/>
                          <a:cs typeface="Arial" panose="020B0604020202020204" pitchFamily="34" charset="0"/>
                        </a:rPr>
                        <m:t>𝒑</m:t>
                      </m:r>
                      <m:r>
                        <a:rPr lang="de-DE" sz="1800" b="0" i="1" smtClean="0">
                          <a:solidFill>
                            <a:schemeClr val="tx1"/>
                          </a:solidFill>
                          <a:latin typeface="Cambria Math"/>
                          <a:ea typeface="Cambria Math"/>
                          <a:cs typeface="Arial" panose="020B0604020202020204" pitchFamily="34" charset="0"/>
                        </a:rPr>
                        <m:t>=</m:t>
                      </m:r>
                      <m:sSup>
                        <m:sSupPr>
                          <m:ctrlPr>
                            <a:rPr lang="de-DE" b="1" i="1">
                              <a:latin typeface="Cambria Math"/>
                              <a:cs typeface="Arial" panose="020B0604020202020204" pitchFamily="34" charset="0"/>
                            </a:rPr>
                          </m:ctrlPr>
                        </m:sSupPr>
                        <m:e>
                          <m:r>
                            <a:rPr lang="de-DE" b="1" i="1">
                              <a:latin typeface="Cambria Math"/>
                              <a:cs typeface="Arial" panose="020B0604020202020204" pitchFamily="34" charset="0"/>
                            </a:rPr>
                            <m:t>𝑨</m:t>
                          </m:r>
                        </m:e>
                        <m:sup>
                          <m:r>
                            <a:rPr lang="de-DE" b="1" i="1">
                              <a:latin typeface="Cambria Math"/>
                              <a:cs typeface="Arial" panose="020B0604020202020204" pitchFamily="34" charset="0"/>
                            </a:rPr>
                            <m:t>−</m:t>
                          </m:r>
                          <m:r>
                            <a:rPr lang="de-DE" b="1" i="1">
                              <a:latin typeface="Cambria Math"/>
                              <a:cs typeface="Arial" panose="020B0604020202020204" pitchFamily="34" charset="0"/>
                            </a:rPr>
                            <m:t>𝟏</m:t>
                          </m:r>
                        </m:sup>
                      </m:sSup>
                      <m:r>
                        <a:rPr lang="de-DE" b="1" i="1">
                          <a:latin typeface="Cambria Math"/>
                          <a:ea typeface="Cambria Math"/>
                          <a:cs typeface="Arial" panose="020B0604020202020204" pitchFamily="34" charset="0"/>
                        </a:rPr>
                        <m:t>∙</m:t>
                      </m:r>
                      <m:r>
                        <a:rPr lang="de-DE" b="1" i="1" smtClean="0">
                          <a:latin typeface="Cambria Math"/>
                          <a:ea typeface="Cambria Math"/>
                          <a:cs typeface="Arial" panose="020B0604020202020204" pitchFamily="34" charset="0"/>
                        </a:rPr>
                        <m:t>𝒚</m:t>
                      </m:r>
                    </m:oMath>
                  </m:oMathPara>
                </a14:m>
                <a:endParaRPr lang="en-US" sz="1800" b="1" dirty="0" smtClean="0">
                  <a:solidFill>
                    <a:schemeClr val="tx1"/>
                  </a:solidFill>
                  <a:latin typeface="Arial" panose="020B0604020202020204" pitchFamily="34" charset="0"/>
                  <a:cs typeface="Arial" panose="020B0604020202020204" pitchFamily="34" charset="0"/>
                </a:endParaRPr>
              </a:p>
            </p:txBody>
          </p:sp>
        </mc:Choice>
        <mc:Fallback xmlns="">
          <p:sp>
            <p:nvSpPr>
              <p:cNvPr id="14" name="Textfeld 13"/>
              <p:cNvSpPr txBox="1">
                <a:spLocks noRot="1" noChangeAspect="1" noMove="1" noResize="1" noEditPoints="1" noAdjustHandles="1" noChangeArrowheads="1" noChangeShapeType="1" noTextEdit="1"/>
              </p:cNvSpPr>
              <p:nvPr/>
            </p:nvSpPr>
            <p:spPr>
              <a:xfrm>
                <a:off x="7884314" y="5052950"/>
                <a:ext cx="3637402" cy="375552"/>
              </a:xfrm>
              <a:prstGeom prst="rect">
                <a:avLst/>
              </a:prstGeom>
              <a:blipFill rotWithShape="1">
                <a:blip r:embed="rId10"/>
                <a:stretch>
                  <a:fillRect b="-80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feld 14"/>
              <p:cNvSpPr txBox="1"/>
              <p:nvPr/>
            </p:nvSpPr>
            <p:spPr>
              <a:xfrm>
                <a:off x="7860563" y="5635595"/>
                <a:ext cx="3637402" cy="369332"/>
              </a:xfrm>
              <a:prstGeom prst="rect">
                <a:avLst/>
              </a:prstGeom>
            </p:spPr>
            <p:txBody>
              <a:bodyPr vert="horz" wrap="square" lIns="91440" tIns="45720" rIns="91440" bIns="45720" rtlCol="0" anchor="ctr">
                <a:spAutoFit/>
              </a:bodyPr>
              <a:lstStyle/>
              <a:p>
                <a:pPr algn="ctr"/>
                <a14:m>
                  <m:oMathPara xmlns:m="http://schemas.openxmlformats.org/officeDocument/2006/math">
                    <m:oMathParaPr>
                      <m:jc m:val="centerGroup"/>
                    </m:oMathParaPr>
                    <m:oMath xmlns:m="http://schemas.openxmlformats.org/officeDocument/2006/math">
                      <m:r>
                        <a:rPr lang="de-DE" sz="1800" b="1" i="1" smtClean="0">
                          <a:solidFill>
                            <a:schemeClr val="tx1"/>
                          </a:solidFill>
                          <a:latin typeface="Cambria Math"/>
                          <a:ea typeface="Cambria Math"/>
                          <a:cs typeface="Arial" panose="020B0604020202020204" pitchFamily="34" charset="0"/>
                        </a:rPr>
                        <m:t>𝒑</m:t>
                      </m:r>
                      <m:r>
                        <a:rPr lang="de-DE" sz="1800" b="0" i="1" smtClean="0">
                          <a:solidFill>
                            <a:schemeClr val="tx1"/>
                          </a:solidFill>
                          <a:latin typeface="Cambria Math"/>
                          <a:ea typeface="Cambria Math"/>
                          <a:cs typeface="Arial" panose="020B0604020202020204" pitchFamily="34" charset="0"/>
                        </a:rPr>
                        <m:t>=</m:t>
                      </m:r>
                      <m:r>
                        <a:rPr lang="de-DE" sz="1800" b="1" i="1" smtClean="0">
                          <a:solidFill>
                            <a:schemeClr val="tx1"/>
                          </a:solidFill>
                          <a:latin typeface="Cambria Math"/>
                          <a:ea typeface="Cambria Math"/>
                          <a:cs typeface="Arial" panose="020B0604020202020204" pitchFamily="34" charset="0"/>
                        </a:rPr>
                        <m:t>𝑨</m:t>
                      </m:r>
                      <m:r>
                        <a:rPr lang="de-DE" sz="1800" b="1" i="1" smtClean="0">
                          <a:solidFill>
                            <a:schemeClr val="tx1"/>
                          </a:solidFill>
                          <a:latin typeface="Cambria Math"/>
                          <a:ea typeface="Cambria Math"/>
                          <a:cs typeface="Arial" panose="020B0604020202020204" pitchFamily="34" charset="0"/>
                        </a:rPr>
                        <m:t>\</m:t>
                      </m:r>
                      <m:r>
                        <a:rPr lang="de-DE" b="1" i="1" smtClean="0">
                          <a:latin typeface="Cambria Math"/>
                          <a:ea typeface="Cambria Math"/>
                          <a:cs typeface="Arial" panose="020B0604020202020204" pitchFamily="34" charset="0"/>
                        </a:rPr>
                        <m:t>𝒚</m:t>
                      </m:r>
                    </m:oMath>
                  </m:oMathPara>
                </a14:m>
                <a:endParaRPr lang="en-US" sz="1800" b="1" dirty="0" smtClean="0">
                  <a:solidFill>
                    <a:schemeClr val="tx1"/>
                  </a:solidFill>
                  <a:latin typeface="Arial" panose="020B0604020202020204" pitchFamily="34" charset="0"/>
                  <a:cs typeface="Arial" panose="020B0604020202020204" pitchFamily="34" charset="0"/>
                </a:endParaRPr>
              </a:p>
            </p:txBody>
          </p:sp>
        </mc:Choice>
        <mc:Fallback xmlns="">
          <p:sp>
            <p:nvSpPr>
              <p:cNvPr id="15" name="Textfeld 14"/>
              <p:cNvSpPr txBox="1">
                <a:spLocks noRot="1" noChangeAspect="1" noMove="1" noResize="1" noEditPoints="1" noAdjustHandles="1" noChangeArrowheads="1" noChangeShapeType="1" noTextEdit="1"/>
              </p:cNvSpPr>
              <p:nvPr/>
            </p:nvSpPr>
            <p:spPr>
              <a:xfrm>
                <a:off x="7860563" y="5635595"/>
                <a:ext cx="3637402" cy="369332"/>
              </a:xfrm>
              <a:prstGeom prst="rect">
                <a:avLst/>
              </a:prstGeom>
              <a:blipFill rotWithShape="1">
                <a:blip r:embed="rId11"/>
                <a:stretch>
                  <a:fillRect b="-14754"/>
                </a:stretch>
              </a:blipFill>
            </p:spPr>
            <p:txBody>
              <a:bodyPr/>
              <a:lstStyle/>
              <a:p>
                <a:r>
                  <a:rPr lang="en-US">
                    <a:noFill/>
                  </a:rPr>
                  <a:t> </a:t>
                </a:r>
              </a:p>
            </p:txBody>
          </p:sp>
        </mc:Fallback>
      </mc:AlternateContent>
      <p:sp>
        <p:nvSpPr>
          <p:cNvPr id="4" name="Ellipse 3"/>
          <p:cNvSpPr/>
          <p:nvPr/>
        </p:nvSpPr>
        <p:spPr>
          <a:xfrm>
            <a:off x="8918369" y="4825452"/>
            <a:ext cx="1579418" cy="830548"/>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Ellipse 15"/>
          <p:cNvSpPr/>
          <p:nvPr/>
        </p:nvSpPr>
        <p:spPr>
          <a:xfrm>
            <a:off x="8963891" y="5404987"/>
            <a:ext cx="1579418" cy="830548"/>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37892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4"/>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9" grpId="0"/>
      <p:bldP spid="11" grpId="0"/>
      <p:bldP spid="12" grpId="0"/>
      <p:bldP spid="13" grpId="0"/>
      <p:bldP spid="14" grpId="0"/>
      <p:bldP spid="15" grpId="0"/>
      <p:bldP spid="4" grpId="0" animBg="1"/>
      <p:bldP spid="4" grpId="1"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9531" y="695254"/>
            <a:ext cx="2058766" cy="51057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438" y="743513"/>
            <a:ext cx="3080961" cy="3915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Ellipse 3"/>
          <p:cNvSpPr/>
          <p:nvPr/>
        </p:nvSpPr>
        <p:spPr>
          <a:xfrm>
            <a:off x="4845067" y="695254"/>
            <a:ext cx="2572741" cy="2403454"/>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llipse 8"/>
          <p:cNvSpPr/>
          <p:nvPr/>
        </p:nvSpPr>
        <p:spPr>
          <a:xfrm>
            <a:off x="4845066" y="3196363"/>
            <a:ext cx="2572741" cy="2403454"/>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Ellipse 9"/>
          <p:cNvSpPr/>
          <p:nvPr/>
        </p:nvSpPr>
        <p:spPr>
          <a:xfrm>
            <a:off x="1607067" y="3706742"/>
            <a:ext cx="1730573" cy="47673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Ellipse 10"/>
          <p:cNvSpPr/>
          <p:nvPr/>
        </p:nvSpPr>
        <p:spPr>
          <a:xfrm>
            <a:off x="1457073" y="4159724"/>
            <a:ext cx="1730573" cy="47673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634" y="775310"/>
            <a:ext cx="3352568" cy="46708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4867" y="609102"/>
            <a:ext cx="2493430" cy="5690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Ellipse 11"/>
          <p:cNvSpPr/>
          <p:nvPr/>
        </p:nvSpPr>
        <p:spPr>
          <a:xfrm>
            <a:off x="1021278" y="3672756"/>
            <a:ext cx="3099460" cy="998426"/>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Ellipse 16"/>
          <p:cNvSpPr/>
          <p:nvPr/>
        </p:nvSpPr>
        <p:spPr>
          <a:xfrm>
            <a:off x="4544867" y="609102"/>
            <a:ext cx="3099460" cy="309763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Ellipse 17"/>
          <p:cNvSpPr/>
          <p:nvPr/>
        </p:nvSpPr>
        <p:spPr>
          <a:xfrm>
            <a:off x="1021278" y="4543317"/>
            <a:ext cx="3099460" cy="998426"/>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Ellipse 18"/>
          <p:cNvSpPr/>
          <p:nvPr/>
        </p:nvSpPr>
        <p:spPr>
          <a:xfrm>
            <a:off x="4569755" y="3842203"/>
            <a:ext cx="2468542" cy="2400654"/>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977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0"/>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1"/>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6"/>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5"/>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2"/>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7"/>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9" grpId="0" animBg="1"/>
      <p:bldP spid="9" grpId="1" animBg="1"/>
      <p:bldP spid="10" grpId="0" animBg="1"/>
      <p:bldP spid="10" grpId="1" animBg="1"/>
      <p:bldP spid="11" grpId="0" animBg="1"/>
      <p:bldP spid="11" grpId="1" animBg="1"/>
      <p:bldP spid="12" grpId="0" animBg="1"/>
      <p:bldP spid="12" grpId="1" animBg="1"/>
      <p:bldP spid="17" grpId="0" animBg="1"/>
      <p:bldP spid="17" grpId="1" animBg="1"/>
      <p:bldP spid="18" grpId="0" animBg="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5213" y="1330407"/>
            <a:ext cx="2143125"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1" name="Textfeld 10"/>
              <p:cNvSpPr txBox="1"/>
              <p:nvPr/>
            </p:nvSpPr>
            <p:spPr>
              <a:xfrm>
                <a:off x="188114" y="1781117"/>
                <a:ext cx="3637402" cy="2743315"/>
              </a:xfrm>
              <a:prstGeom prst="rect">
                <a:avLst/>
              </a:prstGeom>
            </p:spPr>
            <p:txBody>
              <a:bodyPr vert="horz" wrap="square" lIns="91440" tIns="45720" rIns="91440" bIns="45720" rtlCol="0" anchor="ctr">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1800" i="1" smtClean="0">
                              <a:solidFill>
                                <a:schemeClr val="tx1"/>
                              </a:solidFill>
                              <a:latin typeface="Cambria Math"/>
                              <a:cs typeface="Arial" panose="020B0604020202020204" pitchFamily="34" charset="0"/>
                            </a:rPr>
                          </m:ctrlPr>
                        </m:dPr>
                        <m:e>
                          <m:m>
                            <m:mPr>
                              <m:mcs>
                                <m:mc>
                                  <m:mcPr>
                                    <m:count m:val="1"/>
                                    <m:mcJc m:val="center"/>
                                  </m:mcPr>
                                </m:mc>
                              </m:mcs>
                              <m:ctrlPr>
                                <a:rPr lang="en-US" sz="1800" b="0" i="1" smtClean="0">
                                  <a:solidFill>
                                    <a:schemeClr val="tx1"/>
                                  </a:solidFill>
                                  <a:latin typeface="Cambria Math"/>
                                  <a:cs typeface="Arial" panose="020B0604020202020204" pitchFamily="34" charset="0"/>
                                </a:rPr>
                              </m:ctrlPr>
                            </m:mPr>
                            <m:mr>
                              <m:e>
                                <m:r>
                                  <m:rPr>
                                    <m:brk m:alnAt="7"/>
                                  </m:rPr>
                                  <a:rPr lang="de-DE" sz="1800" b="0" i="1" smtClean="0">
                                    <a:solidFill>
                                      <a:schemeClr val="tx1"/>
                                    </a:solidFill>
                                    <a:latin typeface="Cambria Math"/>
                                    <a:cs typeface="Arial" panose="020B0604020202020204" pitchFamily="34" charset="0"/>
                                  </a:rPr>
                                  <m:t>1</m:t>
                                </m:r>
                              </m:e>
                            </m:mr>
                            <m:mr>
                              <m:e>
                                <m:r>
                                  <a:rPr lang="de-DE" sz="1800" b="0" i="1" smtClean="0">
                                    <a:solidFill>
                                      <a:schemeClr val="tx1"/>
                                    </a:solidFill>
                                    <a:latin typeface="Cambria Math"/>
                                    <a:cs typeface="Arial" panose="020B0604020202020204" pitchFamily="34" charset="0"/>
                                  </a:rPr>
                                  <m:t>1</m:t>
                                </m:r>
                              </m:e>
                            </m:mr>
                            <m:mr>
                              <m:e>
                                <m:r>
                                  <a:rPr lang="de-DE" sz="1800" b="0" i="1" smtClean="0">
                                    <a:solidFill>
                                      <a:schemeClr val="tx1"/>
                                    </a:solidFill>
                                    <a:latin typeface="Cambria Math"/>
                                    <a:cs typeface="Arial" panose="020B0604020202020204" pitchFamily="34" charset="0"/>
                                  </a:rPr>
                                  <m:t>1</m:t>
                                </m:r>
                              </m:e>
                            </m:mr>
                            <m:mr>
                              <m:e>
                                <m:r>
                                  <a:rPr lang="de-DE" sz="1800" b="0" i="1" smtClean="0">
                                    <a:solidFill>
                                      <a:schemeClr val="tx1"/>
                                    </a:solidFill>
                                    <a:latin typeface="Cambria Math"/>
                                    <a:cs typeface="Arial" panose="020B0604020202020204" pitchFamily="34" charset="0"/>
                                  </a:rPr>
                                  <m:t>1</m:t>
                                </m:r>
                              </m:e>
                            </m:mr>
                            <m:mr>
                              <m:e>
                                <m:r>
                                  <a:rPr lang="de-DE" sz="1800" b="0" i="1" smtClean="0">
                                    <a:solidFill>
                                      <a:schemeClr val="tx1"/>
                                    </a:solidFill>
                                    <a:latin typeface="Cambria Math"/>
                                    <a:cs typeface="Arial" panose="020B0604020202020204" pitchFamily="34" charset="0"/>
                                  </a:rPr>
                                  <m:t>1</m:t>
                                </m:r>
                              </m:e>
                            </m:mr>
                            <m:mr>
                              <m:e>
                                <m:r>
                                  <a:rPr lang="de-DE" sz="1800" b="0" i="1" smtClean="0">
                                    <a:solidFill>
                                      <a:schemeClr val="tx1"/>
                                    </a:solidFill>
                                    <a:latin typeface="Cambria Math"/>
                                    <a:cs typeface="Arial" panose="020B0604020202020204" pitchFamily="34" charset="0"/>
                                  </a:rPr>
                                  <m:t>1</m:t>
                                </m:r>
                              </m:e>
                            </m:mr>
                            <m:mr>
                              <m:e>
                                <m:r>
                                  <a:rPr lang="de-DE" sz="1800" b="0" i="1" smtClean="0">
                                    <a:solidFill>
                                      <a:schemeClr val="tx1"/>
                                    </a:solidFill>
                                    <a:latin typeface="Cambria Math"/>
                                    <a:cs typeface="Arial" panose="020B0604020202020204" pitchFamily="34" charset="0"/>
                                  </a:rPr>
                                  <m:t>1</m:t>
                                </m:r>
                              </m:e>
                            </m:mr>
                            <m:mr>
                              <m:e>
                                <m:r>
                                  <a:rPr lang="de-DE" sz="1800" b="0" i="1" smtClean="0">
                                    <a:solidFill>
                                      <a:schemeClr val="tx1"/>
                                    </a:solidFill>
                                    <a:latin typeface="Cambria Math"/>
                                    <a:cs typeface="Arial" panose="020B0604020202020204" pitchFamily="34" charset="0"/>
                                  </a:rPr>
                                  <m:t>1</m:t>
                                </m:r>
                              </m:e>
                            </m:mr>
                            <m:mr>
                              <m:e>
                                <m:r>
                                  <a:rPr lang="de-DE" sz="1800" b="0" i="1" smtClean="0">
                                    <a:solidFill>
                                      <a:schemeClr val="tx1"/>
                                    </a:solidFill>
                                    <a:latin typeface="Cambria Math"/>
                                    <a:cs typeface="Arial" panose="020B0604020202020204" pitchFamily="34" charset="0"/>
                                  </a:rPr>
                                  <m:t>1</m:t>
                                </m:r>
                              </m:e>
                            </m:mr>
                            <m:mr>
                              <m:e>
                                <m:r>
                                  <a:rPr lang="de-DE" sz="1800" b="0" i="1" smtClean="0">
                                    <a:solidFill>
                                      <a:schemeClr val="tx1"/>
                                    </a:solidFill>
                                    <a:latin typeface="Cambria Math"/>
                                    <a:cs typeface="Arial" panose="020B0604020202020204" pitchFamily="34" charset="0"/>
                                  </a:rPr>
                                  <m:t>1</m:t>
                                </m:r>
                              </m:e>
                            </m:mr>
                          </m:m>
                        </m:e>
                      </m:d>
                      <m:r>
                        <a:rPr lang="en-US" sz="1800" i="1" smtClean="0">
                          <a:solidFill>
                            <a:schemeClr val="tx1"/>
                          </a:solidFill>
                          <a:latin typeface="Cambria Math"/>
                          <a:ea typeface="Cambria Math"/>
                          <a:cs typeface="Arial" panose="020B0604020202020204" pitchFamily="34" charset="0"/>
                        </a:rPr>
                        <m:t>∙</m:t>
                      </m:r>
                      <m:acc>
                        <m:accPr>
                          <m:chr m:val="̂"/>
                          <m:ctrlPr>
                            <a:rPr lang="en-US" sz="1800" i="1" smtClean="0">
                              <a:solidFill>
                                <a:schemeClr val="tx1"/>
                              </a:solidFill>
                              <a:latin typeface="Cambria Math"/>
                              <a:ea typeface="Cambria Math"/>
                              <a:cs typeface="Arial" panose="020B0604020202020204" pitchFamily="34" charset="0"/>
                            </a:rPr>
                          </m:ctrlPr>
                        </m:accPr>
                        <m:e>
                          <m:r>
                            <a:rPr lang="de-DE" sz="1800" b="0" i="1" smtClean="0">
                              <a:solidFill>
                                <a:schemeClr val="tx1"/>
                              </a:solidFill>
                              <a:latin typeface="Cambria Math"/>
                              <a:ea typeface="Cambria Math"/>
                              <a:cs typeface="Arial" panose="020B0604020202020204" pitchFamily="34" charset="0"/>
                            </a:rPr>
                            <m:t>𝑦</m:t>
                          </m:r>
                        </m:e>
                      </m:acc>
                      <m:r>
                        <a:rPr lang="de-DE" sz="1800" b="0" i="1" smtClean="0">
                          <a:solidFill>
                            <a:schemeClr val="tx1"/>
                          </a:solidFill>
                          <a:latin typeface="Cambria Math"/>
                          <a:ea typeface="Cambria Math"/>
                          <a:cs typeface="Arial" panose="020B0604020202020204" pitchFamily="34" charset="0"/>
                        </a:rPr>
                        <m:t>=</m:t>
                      </m:r>
                      <m:d>
                        <m:dPr>
                          <m:begChr m:val="["/>
                          <m:endChr m:val="]"/>
                          <m:ctrlPr>
                            <a:rPr lang="en-US" i="1">
                              <a:latin typeface="Cambria Math"/>
                              <a:cs typeface="Arial" panose="020B0604020202020204" pitchFamily="34" charset="0"/>
                            </a:rPr>
                          </m:ctrlPr>
                        </m:dPr>
                        <m:e>
                          <m:m>
                            <m:mPr>
                              <m:mcs>
                                <m:mc>
                                  <m:mcPr>
                                    <m:count m:val="1"/>
                                    <m:mcJc m:val="center"/>
                                  </m:mcPr>
                                </m:mc>
                              </m:mcs>
                              <m:ctrlPr>
                                <a:rPr lang="en-US" i="1">
                                  <a:latin typeface="Cambria Math"/>
                                  <a:cs typeface="Arial" panose="020B0604020202020204" pitchFamily="34" charset="0"/>
                                </a:rPr>
                              </m:ctrlPr>
                            </m:mPr>
                            <m:mr>
                              <m:e>
                                <m:r>
                                  <m:rPr>
                                    <m:brk m:alnAt="7"/>
                                  </m:rPr>
                                  <a:rPr lang="de-DE" b="0" i="1" smtClean="0">
                                    <a:latin typeface="Cambria Math"/>
                                    <a:cs typeface="Arial" panose="020B0604020202020204" pitchFamily="34" charset="0"/>
                                  </a:rPr>
                                  <m:t>9</m:t>
                                </m:r>
                              </m:e>
                            </m:mr>
                            <m:mr>
                              <m:e>
                                <m:r>
                                  <a:rPr lang="de-DE" b="0" i="1" smtClean="0">
                                    <a:latin typeface="Cambria Math"/>
                                    <a:cs typeface="Arial" panose="020B0604020202020204" pitchFamily="34" charset="0"/>
                                  </a:rPr>
                                  <m:t>9</m:t>
                                </m:r>
                              </m:e>
                            </m:mr>
                            <m:mr>
                              <m:e>
                                <m:r>
                                  <a:rPr lang="de-DE" b="0" i="1" smtClean="0">
                                    <a:latin typeface="Cambria Math"/>
                                    <a:cs typeface="Arial" panose="020B0604020202020204" pitchFamily="34" charset="0"/>
                                  </a:rPr>
                                  <m:t>9</m:t>
                                </m:r>
                              </m:e>
                            </m:mr>
                            <m:mr>
                              <m:e>
                                <m:r>
                                  <a:rPr lang="de-DE" b="0" i="1" smtClean="0">
                                    <a:latin typeface="Cambria Math"/>
                                    <a:cs typeface="Arial" panose="020B0604020202020204" pitchFamily="34" charset="0"/>
                                  </a:rPr>
                                  <m:t>9</m:t>
                                </m:r>
                              </m:e>
                            </m:mr>
                            <m:mr>
                              <m:e>
                                <m:r>
                                  <a:rPr lang="de-DE" b="0" i="1" smtClean="0">
                                    <a:latin typeface="Cambria Math"/>
                                    <a:cs typeface="Arial" panose="020B0604020202020204" pitchFamily="34" charset="0"/>
                                  </a:rPr>
                                  <m:t>9</m:t>
                                </m:r>
                              </m:e>
                            </m:mr>
                            <m:mr>
                              <m:e>
                                <m:r>
                                  <a:rPr lang="de-DE" b="0" i="1" smtClean="0">
                                    <a:latin typeface="Cambria Math"/>
                                    <a:cs typeface="Arial" panose="020B0604020202020204" pitchFamily="34" charset="0"/>
                                  </a:rPr>
                                  <m:t>9</m:t>
                                </m:r>
                              </m:e>
                            </m:mr>
                            <m:mr>
                              <m:e>
                                <m:r>
                                  <a:rPr lang="de-DE" b="0" i="1" smtClean="0">
                                    <a:latin typeface="Cambria Math"/>
                                    <a:cs typeface="Arial" panose="020B0604020202020204" pitchFamily="34" charset="0"/>
                                  </a:rPr>
                                  <m:t>9</m:t>
                                </m:r>
                              </m:e>
                            </m:mr>
                            <m:mr>
                              <m:e>
                                <m:r>
                                  <a:rPr lang="de-DE" b="0" i="1" smtClean="0">
                                    <a:latin typeface="Cambria Math"/>
                                    <a:cs typeface="Arial" panose="020B0604020202020204" pitchFamily="34" charset="0"/>
                                  </a:rPr>
                                  <m:t>9</m:t>
                                </m:r>
                              </m:e>
                            </m:mr>
                            <m:mr>
                              <m:e>
                                <m:r>
                                  <a:rPr lang="de-DE" b="0" i="1" smtClean="0">
                                    <a:latin typeface="Cambria Math"/>
                                    <a:cs typeface="Arial" panose="020B0604020202020204" pitchFamily="34" charset="0"/>
                                  </a:rPr>
                                  <m:t>9</m:t>
                                </m:r>
                              </m:e>
                            </m:mr>
                            <m:mr>
                              <m:e>
                                <m:r>
                                  <a:rPr lang="de-DE" b="0" i="1" smtClean="0">
                                    <a:latin typeface="Cambria Math"/>
                                    <a:cs typeface="Arial" panose="020B0604020202020204" pitchFamily="34" charset="0"/>
                                  </a:rPr>
                                  <m:t>9.2</m:t>
                                </m:r>
                              </m:e>
                            </m:mr>
                          </m:m>
                        </m:e>
                      </m:d>
                    </m:oMath>
                  </m:oMathPara>
                </a14:m>
                <a:endParaRPr lang="en-US" sz="1800" dirty="0" smtClean="0">
                  <a:solidFill>
                    <a:schemeClr val="tx1"/>
                  </a:solidFill>
                  <a:latin typeface="Arial" panose="020B0604020202020204" pitchFamily="34" charset="0"/>
                  <a:cs typeface="Arial" panose="020B0604020202020204" pitchFamily="34" charset="0"/>
                </a:endParaRPr>
              </a:p>
            </p:txBody>
          </p:sp>
        </mc:Choice>
        <mc:Fallback xmlns="">
          <p:sp>
            <p:nvSpPr>
              <p:cNvPr id="11" name="Textfeld 10"/>
              <p:cNvSpPr txBox="1">
                <a:spLocks noRot="1" noChangeAspect="1" noMove="1" noResize="1" noEditPoints="1" noAdjustHandles="1" noChangeArrowheads="1" noChangeShapeType="1" noTextEdit="1"/>
              </p:cNvSpPr>
              <p:nvPr/>
            </p:nvSpPr>
            <p:spPr>
              <a:xfrm>
                <a:off x="188114" y="1781117"/>
                <a:ext cx="3637402" cy="2743315"/>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feld 11"/>
              <p:cNvSpPr txBox="1"/>
              <p:nvPr/>
            </p:nvSpPr>
            <p:spPr>
              <a:xfrm>
                <a:off x="188114" y="1293486"/>
                <a:ext cx="3637402" cy="369332"/>
              </a:xfrm>
              <a:prstGeom prst="rect">
                <a:avLst/>
              </a:prstGeom>
            </p:spPr>
            <p:txBody>
              <a:bodyPr vert="horz" wrap="square" lIns="91440" tIns="45720" rIns="91440" bIns="45720" rtlCol="0" anchor="ctr">
                <a:spAutoFit/>
              </a:bodyPr>
              <a:lstStyle/>
              <a:p>
                <a:pPr algn="ctr"/>
                <a14:m>
                  <m:oMathPara xmlns:m="http://schemas.openxmlformats.org/officeDocument/2006/math">
                    <m:oMathParaPr>
                      <m:jc m:val="center"/>
                    </m:oMathParaPr>
                    <m:oMath xmlns:m="http://schemas.openxmlformats.org/officeDocument/2006/math">
                      <m:r>
                        <a:rPr lang="de-DE" sz="1800" b="1" i="1" smtClean="0">
                          <a:solidFill>
                            <a:schemeClr val="tx1"/>
                          </a:solidFill>
                          <a:latin typeface="Cambria Math"/>
                          <a:cs typeface="Arial" panose="020B0604020202020204" pitchFamily="34" charset="0"/>
                        </a:rPr>
                        <m:t>𝑨</m:t>
                      </m:r>
                      <m:r>
                        <a:rPr lang="en-US" sz="1800" i="1" smtClean="0">
                          <a:solidFill>
                            <a:schemeClr val="tx1"/>
                          </a:solidFill>
                          <a:latin typeface="Cambria Math"/>
                          <a:ea typeface="Cambria Math"/>
                          <a:cs typeface="Arial" panose="020B0604020202020204" pitchFamily="34" charset="0"/>
                        </a:rPr>
                        <m:t>∙</m:t>
                      </m:r>
                      <m:acc>
                        <m:accPr>
                          <m:chr m:val="̂"/>
                          <m:ctrlPr>
                            <a:rPr lang="en-US" sz="1800" i="1" smtClean="0">
                              <a:solidFill>
                                <a:schemeClr val="tx1"/>
                              </a:solidFill>
                              <a:latin typeface="Cambria Math"/>
                              <a:ea typeface="Cambria Math"/>
                              <a:cs typeface="Arial" panose="020B0604020202020204" pitchFamily="34" charset="0"/>
                            </a:rPr>
                          </m:ctrlPr>
                        </m:accPr>
                        <m:e>
                          <m:r>
                            <a:rPr lang="de-DE" sz="1800" b="0" i="1" smtClean="0">
                              <a:solidFill>
                                <a:schemeClr val="tx1"/>
                              </a:solidFill>
                              <a:latin typeface="Cambria Math"/>
                              <a:ea typeface="Cambria Math"/>
                              <a:cs typeface="Arial" panose="020B0604020202020204" pitchFamily="34" charset="0"/>
                            </a:rPr>
                            <m:t>𝑦</m:t>
                          </m:r>
                        </m:e>
                      </m:acc>
                      <m:r>
                        <a:rPr lang="de-DE" sz="1800" b="0" i="1" smtClean="0">
                          <a:solidFill>
                            <a:schemeClr val="tx1"/>
                          </a:solidFill>
                          <a:latin typeface="Cambria Math"/>
                          <a:ea typeface="Cambria Math"/>
                          <a:cs typeface="Arial" panose="020B0604020202020204" pitchFamily="34" charset="0"/>
                        </a:rPr>
                        <m:t>=</m:t>
                      </m:r>
                      <m:r>
                        <a:rPr lang="de-DE" sz="1800" b="1" i="0" smtClean="0">
                          <a:solidFill>
                            <a:schemeClr val="tx1"/>
                          </a:solidFill>
                          <a:latin typeface="Cambria Math"/>
                          <a:ea typeface="Cambria Math"/>
                          <a:cs typeface="Arial" panose="020B0604020202020204" pitchFamily="34" charset="0"/>
                        </a:rPr>
                        <m:t>𝐲𝐦</m:t>
                      </m:r>
                    </m:oMath>
                  </m:oMathPara>
                </a14:m>
                <a:endParaRPr lang="en-US" sz="1800" b="1" dirty="0" smtClean="0">
                  <a:solidFill>
                    <a:schemeClr val="tx1"/>
                  </a:solidFill>
                  <a:latin typeface="Arial" panose="020B0604020202020204" pitchFamily="34" charset="0"/>
                  <a:cs typeface="Arial" panose="020B0604020202020204" pitchFamily="34" charset="0"/>
                </a:endParaRPr>
              </a:p>
            </p:txBody>
          </p:sp>
        </mc:Choice>
        <mc:Fallback xmlns="">
          <p:sp>
            <p:nvSpPr>
              <p:cNvPr id="12" name="Textfeld 11"/>
              <p:cNvSpPr txBox="1">
                <a:spLocks noRot="1" noChangeAspect="1" noMove="1" noResize="1" noEditPoints="1" noAdjustHandles="1" noChangeArrowheads="1" noChangeShapeType="1" noTextEdit="1"/>
              </p:cNvSpPr>
              <p:nvPr/>
            </p:nvSpPr>
            <p:spPr>
              <a:xfrm>
                <a:off x="188114" y="1293486"/>
                <a:ext cx="3637402" cy="369332"/>
              </a:xfrm>
              <a:prstGeom prst="rect">
                <a:avLst/>
              </a:prstGeom>
              <a:blipFill rotWithShape="1">
                <a:blip r:embed="rId7"/>
                <a:stretch>
                  <a:fillRect t="-4918"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feld 12"/>
              <p:cNvSpPr txBox="1"/>
              <p:nvPr/>
            </p:nvSpPr>
            <p:spPr>
              <a:xfrm>
                <a:off x="188114" y="5148328"/>
                <a:ext cx="3637402" cy="459100"/>
              </a:xfrm>
              <a:prstGeom prst="rect">
                <a:avLst/>
              </a:prstGeom>
            </p:spPr>
            <p:txBody>
              <a:bodyPr vert="horz" wrap="square" lIns="91440" tIns="45720" rIns="91440" bIns="45720" rtlCol="0" anchor="ctr">
                <a:spAutoFit/>
              </a:bodyPr>
              <a:lstStyle/>
              <a:p>
                <a:pPr algn="ctr"/>
                <a14:m>
                  <m:oMathPara xmlns:m="http://schemas.openxmlformats.org/officeDocument/2006/math">
                    <m:oMathParaPr>
                      <m:jc m:val="center"/>
                    </m:oMathParaPr>
                    <m:oMath xmlns:m="http://schemas.openxmlformats.org/officeDocument/2006/math">
                      <m:acc>
                        <m:accPr>
                          <m:chr m:val="̂"/>
                          <m:ctrlPr>
                            <a:rPr lang="en-US" sz="1800" i="1" smtClean="0">
                              <a:solidFill>
                                <a:schemeClr val="tx1"/>
                              </a:solidFill>
                              <a:latin typeface="Cambria Math"/>
                              <a:ea typeface="Cambria Math"/>
                              <a:cs typeface="Arial" panose="020B0604020202020204" pitchFamily="34" charset="0"/>
                            </a:rPr>
                          </m:ctrlPr>
                        </m:accPr>
                        <m:e>
                          <m:r>
                            <a:rPr lang="de-DE" sz="1800" b="0" i="1" smtClean="0">
                              <a:solidFill>
                                <a:schemeClr val="tx1"/>
                              </a:solidFill>
                              <a:latin typeface="Cambria Math"/>
                              <a:ea typeface="Cambria Math"/>
                              <a:cs typeface="Arial" panose="020B0604020202020204" pitchFamily="34" charset="0"/>
                            </a:rPr>
                            <m:t>𝑦</m:t>
                          </m:r>
                        </m:e>
                      </m:acc>
                      <m:r>
                        <a:rPr lang="de-DE" sz="1800" b="0" i="1" smtClean="0">
                          <a:solidFill>
                            <a:schemeClr val="tx1"/>
                          </a:solidFill>
                          <a:latin typeface="Cambria Math"/>
                          <a:ea typeface="Cambria Math"/>
                          <a:cs typeface="Arial" panose="020B0604020202020204" pitchFamily="34" charset="0"/>
                        </a:rPr>
                        <m:t>=</m:t>
                      </m:r>
                      <m:sSup>
                        <m:sSupPr>
                          <m:ctrlPr>
                            <a:rPr lang="de-DE" sz="1800" b="0" i="1" smtClean="0">
                              <a:solidFill>
                                <a:schemeClr val="tx1"/>
                              </a:solidFill>
                              <a:latin typeface="Cambria Math"/>
                              <a:ea typeface="Cambria Math"/>
                              <a:cs typeface="Arial" panose="020B0604020202020204" pitchFamily="34" charset="0"/>
                            </a:rPr>
                          </m:ctrlPr>
                        </m:sSupPr>
                        <m:e>
                          <m:d>
                            <m:dPr>
                              <m:ctrlPr>
                                <a:rPr lang="de-DE" i="1">
                                  <a:latin typeface="Cambria Math"/>
                                  <a:ea typeface="Cambria Math"/>
                                  <a:cs typeface="Arial" panose="020B0604020202020204" pitchFamily="34" charset="0"/>
                                </a:rPr>
                              </m:ctrlPr>
                            </m:dPr>
                            <m:e>
                              <m:sSup>
                                <m:sSupPr>
                                  <m:ctrlPr>
                                    <a:rPr lang="de-DE" b="1" i="1">
                                      <a:latin typeface="Cambria Math"/>
                                      <a:cs typeface="Arial" panose="020B0604020202020204" pitchFamily="34" charset="0"/>
                                    </a:rPr>
                                  </m:ctrlPr>
                                </m:sSupPr>
                                <m:e>
                                  <m:r>
                                    <a:rPr lang="de-DE" b="1" i="1">
                                      <a:latin typeface="Cambria Math"/>
                                      <a:cs typeface="Arial" panose="020B0604020202020204" pitchFamily="34" charset="0"/>
                                    </a:rPr>
                                    <m:t>𝑨</m:t>
                                  </m:r>
                                </m:e>
                                <m:sup>
                                  <m:r>
                                    <a:rPr lang="de-DE" b="1" i="1">
                                      <a:latin typeface="Cambria Math"/>
                                      <a:cs typeface="Arial" panose="020B0604020202020204" pitchFamily="34" charset="0"/>
                                    </a:rPr>
                                    <m:t>𝑻</m:t>
                                  </m:r>
                                </m:sup>
                              </m:sSup>
                              <m:r>
                                <a:rPr lang="en-US" i="1">
                                  <a:latin typeface="Cambria Math"/>
                                  <a:ea typeface="Cambria Math"/>
                                  <a:cs typeface="Arial" panose="020B0604020202020204" pitchFamily="34" charset="0"/>
                                </a:rPr>
                                <m:t>∙</m:t>
                              </m:r>
                              <m:r>
                                <a:rPr lang="de-DE" b="1" i="1">
                                  <a:latin typeface="Cambria Math"/>
                                  <a:ea typeface="Cambria Math"/>
                                  <a:cs typeface="Arial" panose="020B0604020202020204" pitchFamily="34" charset="0"/>
                                </a:rPr>
                                <m:t>𝑨</m:t>
                              </m:r>
                            </m:e>
                          </m:d>
                        </m:e>
                        <m:sup>
                          <m:r>
                            <a:rPr lang="de-DE" sz="1800" b="0" i="1" smtClean="0">
                              <a:solidFill>
                                <a:schemeClr val="tx1"/>
                              </a:solidFill>
                              <a:latin typeface="Cambria Math"/>
                              <a:ea typeface="Cambria Math"/>
                              <a:cs typeface="Arial" panose="020B0604020202020204" pitchFamily="34" charset="0"/>
                            </a:rPr>
                            <m:t>−1</m:t>
                          </m:r>
                        </m:sup>
                      </m:sSup>
                      <m:r>
                        <a:rPr lang="en-US" i="1">
                          <a:latin typeface="Cambria Math"/>
                          <a:ea typeface="Cambria Math"/>
                          <a:cs typeface="Arial" panose="020B0604020202020204" pitchFamily="34" charset="0"/>
                        </a:rPr>
                        <m:t>∙</m:t>
                      </m:r>
                      <m:d>
                        <m:dPr>
                          <m:ctrlPr>
                            <a:rPr lang="en-US" i="1" smtClean="0">
                              <a:latin typeface="Cambria Math"/>
                              <a:ea typeface="Cambria Math"/>
                              <a:cs typeface="Arial" panose="020B0604020202020204" pitchFamily="34" charset="0"/>
                            </a:rPr>
                          </m:ctrlPr>
                        </m:dPr>
                        <m:e>
                          <m:sSup>
                            <m:sSupPr>
                              <m:ctrlPr>
                                <a:rPr lang="de-DE" b="1" i="1">
                                  <a:latin typeface="Cambria Math"/>
                                  <a:cs typeface="Arial" panose="020B0604020202020204" pitchFamily="34" charset="0"/>
                                </a:rPr>
                              </m:ctrlPr>
                            </m:sSupPr>
                            <m:e>
                              <m:r>
                                <a:rPr lang="de-DE" b="1" i="1">
                                  <a:latin typeface="Cambria Math"/>
                                  <a:cs typeface="Arial" panose="020B0604020202020204" pitchFamily="34" charset="0"/>
                                </a:rPr>
                                <m:t>𝑨</m:t>
                              </m:r>
                            </m:e>
                            <m:sup>
                              <m:r>
                                <a:rPr lang="de-DE" b="1" i="1" smtClean="0">
                                  <a:latin typeface="Cambria Math"/>
                                  <a:cs typeface="Arial" panose="020B0604020202020204" pitchFamily="34" charset="0"/>
                                </a:rPr>
                                <m:t>𝑻</m:t>
                              </m:r>
                            </m:sup>
                          </m:sSup>
                          <m:r>
                            <a:rPr lang="en-US" i="1">
                              <a:latin typeface="Cambria Math"/>
                              <a:ea typeface="Cambria Math"/>
                              <a:cs typeface="Arial" panose="020B0604020202020204" pitchFamily="34" charset="0"/>
                            </a:rPr>
                            <m:t>∙</m:t>
                          </m:r>
                          <m:r>
                            <a:rPr lang="de-DE" b="1">
                              <a:latin typeface="Cambria Math"/>
                              <a:ea typeface="Cambria Math"/>
                              <a:cs typeface="Arial" panose="020B0604020202020204" pitchFamily="34" charset="0"/>
                            </a:rPr>
                            <m:t>𝐲𝐦</m:t>
                          </m:r>
                          <m:r>
                            <m:rPr>
                              <m:nor/>
                            </m:rPr>
                            <a:rPr lang="en-US" b="1" dirty="0">
                              <a:latin typeface="Arial" panose="020B0604020202020204" pitchFamily="34" charset="0"/>
                              <a:cs typeface="Arial" panose="020B0604020202020204" pitchFamily="34" charset="0"/>
                            </a:rPr>
                            <m:t> </m:t>
                          </m:r>
                        </m:e>
                      </m:d>
                    </m:oMath>
                  </m:oMathPara>
                </a14:m>
                <a:endParaRPr lang="en-US" sz="1800" b="1" dirty="0" smtClean="0">
                  <a:solidFill>
                    <a:schemeClr val="tx1"/>
                  </a:solidFill>
                  <a:latin typeface="Arial" panose="020B0604020202020204" pitchFamily="34" charset="0"/>
                  <a:cs typeface="Arial" panose="020B0604020202020204" pitchFamily="34" charset="0"/>
                </a:endParaRPr>
              </a:p>
            </p:txBody>
          </p:sp>
        </mc:Choice>
        <mc:Fallback xmlns="">
          <p:sp>
            <p:nvSpPr>
              <p:cNvPr id="13" name="Textfeld 12"/>
              <p:cNvSpPr txBox="1">
                <a:spLocks noRot="1" noChangeAspect="1" noMove="1" noResize="1" noEditPoints="1" noAdjustHandles="1" noChangeArrowheads="1" noChangeShapeType="1" noTextEdit="1"/>
              </p:cNvSpPr>
              <p:nvPr/>
            </p:nvSpPr>
            <p:spPr>
              <a:xfrm>
                <a:off x="188114" y="5148328"/>
                <a:ext cx="3637402" cy="459100"/>
              </a:xfrm>
              <a:prstGeom prst="rect">
                <a:avLst/>
              </a:prstGeom>
              <a:blipFill rotWithShape="1">
                <a:blip r:embed="rId8"/>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feld 13"/>
              <p:cNvSpPr txBox="1"/>
              <p:nvPr/>
            </p:nvSpPr>
            <p:spPr>
              <a:xfrm>
                <a:off x="254789" y="5615961"/>
                <a:ext cx="3637402" cy="369332"/>
              </a:xfrm>
              <a:prstGeom prst="rect">
                <a:avLst/>
              </a:prstGeom>
            </p:spPr>
            <p:txBody>
              <a:bodyPr vert="horz" wrap="square" lIns="91440" tIns="45720" rIns="91440" bIns="45720" rtlCol="0" anchor="ctr">
                <a:spAutoFit/>
              </a:bodyPr>
              <a:lstStyle/>
              <a:p>
                <a:pPr algn="ctr"/>
                <a14:m>
                  <m:oMath xmlns:m="http://schemas.openxmlformats.org/officeDocument/2006/math">
                    <m:acc>
                      <m:accPr>
                        <m:chr m:val="̂"/>
                        <m:ctrlPr>
                          <a:rPr lang="en-US" sz="1800" i="1" smtClean="0">
                            <a:solidFill>
                              <a:schemeClr val="tx1"/>
                            </a:solidFill>
                            <a:latin typeface="Cambria Math"/>
                            <a:ea typeface="Cambria Math"/>
                            <a:cs typeface="Arial" panose="020B0604020202020204" pitchFamily="34" charset="0"/>
                          </a:rPr>
                        </m:ctrlPr>
                      </m:accPr>
                      <m:e>
                        <m:r>
                          <a:rPr lang="de-DE" sz="1800" b="0" i="1" smtClean="0">
                            <a:solidFill>
                              <a:schemeClr val="tx1"/>
                            </a:solidFill>
                            <a:latin typeface="Cambria Math"/>
                            <a:ea typeface="Cambria Math"/>
                            <a:cs typeface="Arial" panose="020B0604020202020204" pitchFamily="34" charset="0"/>
                          </a:rPr>
                          <m:t>𝑦</m:t>
                        </m:r>
                      </m:e>
                    </m:acc>
                    <m:r>
                      <a:rPr lang="de-DE" sz="1800" b="0" i="1" smtClean="0">
                        <a:solidFill>
                          <a:schemeClr val="tx1"/>
                        </a:solidFill>
                        <a:latin typeface="Cambria Math"/>
                        <a:cs typeface="Arial" panose="020B0604020202020204" pitchFamily="34" charset="0"/>
                      </a:rPr>
                      <m:t>=</m:t>
                    </m:r>
                    <m:r>
                      <a:rPr lang="de-DE" b="1" i="1">
                        <a:latin typeface="Cambria Math"/>
                        <a:cs typeface="Arial" panose="020B0604020202020204" pitchFamily="34" charset="0"/>
                      </a:rPr>
                      <m:t>𝑨</m:t>
                    </m:r>
                    <m:r>
                      <a:rPr lang="de-DE" b="0" i="1" smtClean="0">
                        <a:latin typeface="Cambria Math"/>
                        <a:cs typeface="Arial" panose="020B0604020202020204" pitchFamily="34" charset="0"/>
                      </a:rPr>
                      <m:t>\</m:t>
                    </m:r>
                  </m:oMath>
                </a14:m>
                <a:r>
                  <a:rPr lang="en-US" sz="1800" b="1" dirty="0" smtClean="0">
                    <a:solidFill>
                      <a:schemeClr val="tx1"/>
                    </a:solidFill>
                    <a:latin typeface="Arial" panose="020B0604020202020204" pitchFamily="34" charset="0"/>
                    <a:cs typeface="Arial" panose="020B0604020202020204" pitchFamily="34" charset="0"/>
                  </a:rPr>
                  <a:t>ym</a:t>
                </a:r>
              </a:p>
            </p:txBody>
          </p:sp>
        </mc:Choice>
        <mc:Fallback xmlns="">
          <p:sp>
            <p:nvSpPr>
              <p:cNvPr id="14" name="Textfeld 13"/>
              <p:cNvSpPr txBox="1">
                <a:spLocks noRot="1" noChangeAspect="1" noMove="1" noResize="1" noEditPoints="1" noAdjustHandles="1" noChangeArrowheads="1" noChangeShapeType="1" noTextEdit="1"/>
              </p:cNvSpPr>
              <p:nvPr/>
            </p:nvSpPr>
            <p:spPr>
              <a:xfrm>
                <a:off x="254789" y="5615961"/>
                <a:ext cx="3637402" cy="369332"/>
              </a:xfrm>
              <a:prstGeom prst="rect">
                <a:avLst/>
              </a:prstGeom>
              <a:blipFill rotWithShape="1">
                <a:blip r:embed="rId9"/>
                <a:stretch>
                  <a:fillRect t="-6557" b="-26230"/>
                </a:stretch>
              </a:blipFill>
            </p:spPr>
            <p:txBody>
              <a:bodyPr/>
              <a:lstStyle/>
              <a:p>
                <a:r>
                  <a:rPr lang="en-US">
                    <a:noFill/>
                  </a:rPr>
                  <a:t> </a:t>
                </a:r>
              </a:p>
            </p:txBody>
          </p:sp>
        </mc:Fallback>
      </mc:AlternateContent>
      <p:pic>
        <p:nvPicPr>
          <p:cNvPr id="15" name="Grafik 14"/>
          <p:cNvPicPr>
            <a:picLocks noChangeAspect="1"/>
          </p:cNvPicPr>
          <p:nvPr/>
        </p:nvPicPr>
        <p:blipFill rotWithShape="1">
          <a:blip r:embed="rId10" cstate="email">
            <a:extLst>
              <a:ext uri="{28A0092B-C50C-407E-A947-70E740481C1C}">
                <a14:useLocalDpi xmlns:a14="http://schemas.microsoft.com/office/drawing/2010/main" val="0"/>
              </a:ext>
            </a:extLst>
          </a:blip>
          <a:srcRect b="41079"/>
          <a:stretch/>
        </p:blipFill>
        <p:spPr>
          <a:xfrm>
            <a:off x="3825516" y="2864922"/>
            <a:ext cx="3026418" cy="1128156"/>
          </a:xfrm>
          <a:prstGeom prst="rect">
            <a:avLst/>
          </a:prstGeom>
        </p:spPr>
      </p:pic>
      <p:pic>
        <p:nvPicPr>
          <p:cNvPr id="2051"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832397" y="1311653"/>
            <a:ext cx="1504950" cy="429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2803" y="1293486"/>
            <a:ext cx="3160173" cy="14246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4041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sp>
        <p:nvSpPr>
          <p:cNvPr id="6" name="Textfeld 5"/>
          <p:cNvSpPr txBox="1"/>
          <p:nvPr/>
        </p:nvSpPr>
        <p:spPr>
          <a:xfrm>
            <a:off x="415634" y="563483"/>
            <a:ext cx="8811493" cy="461665"/>
          </a:xfrm>
          <a:prstGeom prst="rect">
            <a:avLst/>
          </a:prstGeom>
        </p:spPr>
        <p:txBody>
          <a:bodyPr vert="horz" wrap="square" lIns="91440" tIns="45720" rIns="91440" bIns="45720" rtlCol="0" anchor="ctr">
            <a:spAutoFit/>
          </a:bodyPr>
          <a:lstStyle/>
          <a:p>
            <a:r>
              <a:rPr lang="en-US" sz="2400" b="1" dirty="0" smtClean="0">
                <a:solidFill>
                  <a:schemeClr val="tx1"/>
                </a:solidFill>
                <a:latin typeface="Arial" panose="020B0604020202020204" pitchFamily="34" charset="0"/>
                <a:cs typeface="Arial" panose="020B0604020202020204" pitchFamily="34" charset="0"/>
              </a:rPr>
              <a:t>Example: fitting a polynomial: Build in functions</a:t>
            </a:r>
          </a:p>
        </p:txBody>
      </p:sp>
      <p:sp>
        <p:nvSpPr>
          <p:cNvPr id="8" name="Rechteck 7"/>
          <p:cNvSpPr/>
          <p:nvPr/>
        </p:nvSpPr>
        <p:spPr>
          <a:xfrm>
            <a:off x="130629" y="1143902"/>
            <a:ext cx="12445339" cy="2862322"/>
          </a:xfrm>
          <a:prstGeom prst="rect">
            <a:avLst/>
          </a:prstGeom>
        </p:spPr>
        <p:txBody>
          <a:bodyPr wrap="square">
            <a:spAutoFit/>
          </a:bodyPr>
          <a:lstStyle/>
          <a:p>
            <a:r>
              <a:rPr lang="en-US" sz="2000" dirty="0">
                <a:solidFill>
                  <a:srgbClr val="000000"/>
                </a:solidFill>
                <a:latin typeface="Courier New"/>
              </a:rPr>
              <a:t>load </a:t>
            </a:r>
            <a:r>
              <a:rPr lang="en-US" sz="2000" dirty="0">
                <a:solidFill>
                  <a:srgbClr val="A020F0"/>
                </a:solidFill>
                <a:latin typeface="Courier New"/>
              </a:rPr>
              <a:t>PolyMeasure</a:t>
            </a:r>
            <a:r>
              <a:rPr lang="en-US" sz="2000" dirty="0">
                <a:solidFill>
                  <a:srgbClr val="000000"/>
                </a:solidFill>
                <a:latin typeface="Courier New"/>
              </a:rPr>
              <a:t>;       </a:t>
            </a:r>
            <a:r>
              <a:rPr lang="en-US" sz="2000" dirty="0">
                <a:solidFill>
                  <a:srgbClr val="228B22"/>
                </a:solidFill>
                <a:latin typeface="Courier New"/>
              </a:rPr>
              <a:t>%load the matlab workspace PolyMeasure</a:t>
            </a:r>
          </a:p>
          <a:p>
            <a:r>
              <a:rPr lang="en-US" sz="2000" dirty="0">
                <a:solidFill>
                  <a:srgbClr val="000000"/>
                </a:solidFill>
                <a:latin typeface="Courier New"/>
              </a:rPr>
              <a:t>plot(x,ym,</a:t>
            </a:r>
            <a:r>
              <a:rPr lang="en-US" sz="2000" dirty="0">
                <a:solidFill>
                  <a:srgbClr val="A020F0"/>
                </a:solidFill>
                <a:latin typeface="Courier New"/>
              </a:rPr>
              <a:t>'o'</a:t>
            </a:r>
            <a:r>
              <a:rPr lang="en-US" sz="2000" dirty="0">
                <a:solidFill>
                  <a:srgbClr val="000000"/>
                </a:solidFill>
                <a:latin typeface="Courier New"/>
              </a:rPr>
              <a:t>);         </a:t>
            </a:r>
            <a:r>
              <a:rPr lang="en-US" sz="2000" dirty="0">
                <a:solidFill>
                  <a:srgbClr val="228B22"/>
                </a:solidFill>
                <a:latin typeface="Courier New"/>
              </a:rPr>
              <a:t>%plot the measured data</a:t>
            </a:r>
          </a:p>
          <a:p>
            <a:r>
              <a:rPr lang="en-US" sz="2000" dirty="0" smtClean="0">
                <a:solidFill>
                  <a:srgbClr val="000000"/>
                </a:solidFill>
                <a:latin typeface="Courier New"/>
              </a:rPr>
              <a:t>p=polyfit(x,ym,3</a:t>
            </a:r>
            <a:r>
              <a:rPr lang="en-US" sz="2000" dirty="0">
                <a:solidFill>
                  <a:srgbClr val="000000"/>
                </a:solidFill>
                <a:latin typeface="Courier New"/>
              </a:rPr>
              <a:t>);      </a:t>
            </a:r>
            <a:r>
              <a:rPr lang="en-US" sz="2000" dirty="0">
                <a:solidFill>
                  <a:srgbClr val="228B22"/>
                </a:solidFill>
                <a:latin typeface="Courier New"/>
              </a:rPr>
              <a:t>%</a:t>
            </a:r>
            <a:r>
              <a:rPr lang="en-US" sz="2000" dirty="0" smtClean="0">
                <a:solidFill>
                  <a:srgbClr val="228B22"/>
                </a:solidFill>
                <a:latin typeface="Courier New"/>
              </a:rPr>
              <a:t>calculate </a:t>
            </a:r>
            <a:r>
              <a:rPr lang="en-US" sz="2000" dirty="0">
                <a:solidFill>
                  <a:srgbClr val="228B22"/>
                </a:solidFill>
                <a:latin typeface="Courier New"/>
              </a:rPr>
              <a:t>the coefficients of </a:t>
            </a:r>
            <a:r>
              <a:rPr lang="en-US" sz="2000" dirty="0" smtClean="0">
                <a:solidFill>
                  <a:srgbClr val="228B22"/>
                </a:solidFill>
                <a:latin typeface="Courier New"/>
              </a:rPr>
              <a:t>y=p1*x^3+p2*x^2+p3*x+p4</a:t>
            </a:r>
            <a:endParaRPr lang="en-US" sz="2000" dirty="0">
              <a:solidFill>
                <a:srgbClr val="228B22"/>
              </a:solidFill>
              <a:latin typeface="Courier New"/>
            </a:endParaRPr>
          </a:p>
          <a:p>
            <a:r>
              <a:rPr lang="en-US" sz="2000" dirty="0">
                <a:solidFill>
                  <a:srgbClr val="000000"/>
                </a:solidFill>
                <a:latin typeface="Courier New"/>
              </a:rPr>
              <a:t>y=polyval(p,x);         </a:t>
            </a:r>
            <a:r>
              <a:rPr lang="en-US" sz="2000" dirty="0">
                <a:solidFill>
                  <a:srgbClr val="228B22"/>
                </a:solidFill>
                <a:latin typeface="Courier New"/>
              </a:rPr>
              <a:t>%evaluate the values of the </a:t>
            </a:r>
            <a:r>
              <a:rPr lang="en-US" sz="2000" dirty="0" smtClean="0">
                <a:solidFill>
                  <a:srgbClr val="228B22"/>
                </a:solidFill>
                <a:latin typeface="Courier New"/>
              </a:rPr>
              <a:t>polynomial</a:t>
            </a:r>
            <a:endParaRPr lang="en-US" sz="2000" dirty="0">
              <a:solidFill>
                <a:srgbClr val="228B22"/>
              </a:solidFill>
              <a:latin typeface="Courier New"/>
            </a:endParaRPr>
          </a:p>
          <a:p>
            <a:r>
              <a:rPr lang="en-US" sz="2000" dirty="0">
                <a:solidFill>
                  <a:srgbClr val="000000"/>
                </a:solidFill>
                <a:latin typeface="Courier New"/>
              </a:rPr>
              <a:t>hold </a:t>
            </a:r>
            <a:r>
              <a:rPr lang="en-US" sz="2000" dirty="0">
                <a:solidFill>
                  <a:srgbClr val="A020F0"/>
                </a:solidFill>
                <a:latin typeface="Courier New"/>
              </a:rPr>
              <a:t>on</a:t>
            </a:r>
            <a:r>
              <a:rPr lang="en-US" sz="2000" dirty="0">
                <a:solidFill>
                  <a:srgbClr val="000000"/>
                </a:solidFill>
                <a:latin typeface="Courier New"/>
              </a:rPr>
              <a:t>;                </a:t>
            </a:r>
            <a:r>
              <a:rPr lang="en-US" sz="2000" dirty="0">
                <a:solidFill>
                  <a:srgbClr val="228B22"/>
                </a:solidFill>
                <a:latin typeface="Courier New"/>
              </a:rPr>
              <a:t>%next plot is added to the last one</a:t>
            </a:r>
          </a:p>
          <a:p>
            <a:r>
              <a:rPr lang="en-US" sz="2000" dirty="0">
                <a:solidFill>
                  <a:srgbClr val="000000"/>
                </a:solidFill>
                <a:latin typeface="Courier New"/>
              </a:rPr>
              <a:t>plot(x,y,</a:t>
            </a:r>
            <a:r>
              <a:rPr lang="en-US" sz="2000" dirty="0">
                <a:solidFill>
                  <a:srgbClr val="A020F0"/>
                </a:solidFill>
                <a:latin typeface="Courier New"/>
              </a:rPr>
              <a:t>'r'</a:t>
            </a:r>
            <a:r>
              <a:rPr lang="en-US" sz="2000" dirty="0">
                <a:solidFill>
                  <a:srgbClr val="000000"/>
                </a:solidFill>
                <a:latin typeface="Courier New"/>
              </a:rPr>
              <a:t>);          </a:t>
            </a:r>
            <a:r>
              <a:rPr lang="en-US" sz="2000" dirty="0">
                <a:solidFill>
                  <a:srgbClr val="228B22"/>
                </a:solidFill>
                <a:latin typeface="Courier New"/>
              </a:rPr>
              <a:t>%plot fitted data...</a:t>
            </a:r>
          </a:p>
          <a:p>
            <a:r>
              <a:rPr lang="en-US" sz="2000" dirty="0">
                <a:solidFill>
                  <a:srgbClr val="000000"/>
                </a:solidFill>
                <a:latin typeface="Courier New"/>
              </a:rPr>
              <a:t>xlabel(</a:t>
            </a:r>
            <a:r>
              <a:rPr lang="en-US" sz="2000" dirty="0">
                <a:solidFill>
                  <a:srgbClr val="A020F0"/>
                </a:solidFill>
                <a:latin typeface="Courier New"/>
              </a:rPr>
              <a:t>'X-Values'</a:t>
            </a:r>
            <a:r>
              <a:rPr lang="en-US" sz="2000" dirty="0">
                <a:solidFill>
                  <a:srgbClr val="000000"/>
                </a:solidFill>
                <a:latin typeface="Courier New"/>
              </a:rPr>
              <a:t>)</a:t>
            </a:r>
          </a:p>
          <a:p>
            <a:r>
              <a:rPr lang="en-US" sz="2000" dirty="0">
                <a:solidFill>
                  <a:srgbClr val="000000"/>
                </a:solidFill>
                <a:latin typeface="Courier New"/>
              </a:rPr>
              <a:t>ylabel(</a:t>
            </a:r>
            <a:r>
              <a:rPr lang="en-US" sz="2000" dirty="0">
                <a:solidFill>
                  <a:srgbClr val="A020F0"/>
                </a:solidFill>
                <a:latin typeface="Courier New"/>
              </a:rPr>
              <a:t>'Y-Values'</a:t>
            </a:r>
            <a:r>
              <a:rPr lang="en-US" sz="2000" dirty="0">
                <a:solidFill>
                  <a:srgbClr val="000000"/>
                </a:solidFill>
                <a:latin typeface="Courier New"/>
              </a:rPr>
              <a:t>)</a:t>
            </a:r>
          </a:p>
          <a:p>
            <a:r>
              <a:rPr lang="en-US" sz="2000" dirty="0">
                <a:solidFill>
                  <a:srgbClr val="000000"/>
                </a:solidFill>
                <a:latin typeface="Courier New"/>
              </a:rPr>
              <a:t>legend(</a:t>
            </a:r>
            <a:r>
              <a:rPr lang="en-US" sz="2000" dirty="0">
                <a:solidFill>
                  <a:srgbClr val="A020F0"/>
                </a:solidFill>
                <a:latin typeface="Courier New"/>
              </a:rPr>
              <a:t>'Data Points'</a:t>
            </a:r>
            <a:r>
              <a:rPr lang="en-US" sz="2000" dirty="0">
                <a:solidFill>
                  <a:srgbClr val="000000"/>
                </a:solidFill>
                <a:latin typeface="Courier New"/>
              </a:rPr>
              <a:t>, </a:t>
            </a:r>
            <a:r>
              <a:rPr lang="en-US" sz="2000" dirty="0">
                <a:solidFill>
                  <a:srgbClr val="A020F0"/>
                </a:solidFill>
                <a:latin typeface="Courier New"/>
              </a:rPr>
              <a:t>'Fitted Polynom'</a:t>
            </a:r>
            <a:r>
              <a:rPr lang="en-US" sz="2000" dirty="0">
                <a:solidFill>
                  <a:srgbClr val="000000"/>
                </a:solidFill>
                <a:latin typeface="Courier New"/>
              </a:rPr>
              <a:t>)</a:t>
            </a: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1450" y="2815930"/>
            <a:ext cx="4686836" cy="3548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5843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sp>
        <p:nvSpPr>
          <p:cNvPr id="6" name="Textfeld 5"/>
          <p:cNvSpPr txBox="1"/>
          <p:nvPr/>
        </p:nvSpPr>
        <p:spPr>
          <a:xfrm>
            <a:off x="415634" y="563483"/>
            <a:ext cx="8502735" cy="461665"/>
          </a:xfrm>
          <a:prstGeom prst="rect">
            <a:avLst/>
          </a:prstGeom>
        </p:spPr>
        <p:txBody>
          <a:bodyPr vert="horz" wrap="square" lIns="91440" tIns="45720" rIns="91440" bIns="45720" rtlCol="0" anchor="ctr">
            <a:spAutoFit/>
          </a:bodyPr>
          <a:lstStyle/>
          <a:p>
            <a:r>
              <a:rPr lang="en-US" sz="2400" b="1" dirty="0" smtClean="0">
                <a:solidFill>
                  <a:schemeClr val="tx1"/>
                </a:solidFill>
                <a:latin typeface="Arial" panose="020B0604020202020204" pitchFamily="34" charset="0"/>
                <a:cs typeface="Arial" panose="020B0604020202020204" pitchFamily="34" charset="0"/>
              </a:rPr>
              <a:t>Example: fitting a polynomial: Matrix approach</a:t>
            </a:r>
          </a:p>
        </p:txBody>
      </p:sp>
      <mc:AlternateContent xmlns:mc="http://schemas.openxmlformats.org/markup-compatibility/2006" xmlns:a14="http://schemas.microsoft.com/office/drawing/2010/main">
        <mc:Choice Requires="a14">
          <p:sp>
            <p:nvSpPr>
              <p:cNvPr id="10" name="Textfeld 9"/>
              <p:cNvSpPr txBox="1"/>
              <p:nvPr/>
            </p:nvSpPr>
            <p:spPr>
              <a:xfrm>
                <a:off x="318653" y="2199424"/>
                <a:ext cx="4676152" cy="1514261"/>
              </a:xfrm>
              <a:prstGeom prst="rect">
                <a:avLst/>
              </a:prstGeom>
            </p:spPr>
            <p:txBody>
              <a:bodyPr vert="horz" wrap="none" lIns="91440" tIns="45720" rIns="91440" bIns="45720" rtlCol="0" anchor="ctr">
                <a:spAutoFit/>
              </a:bodyPr>
              <a:lstStyle/>
              <a:p>
                <a:pPr algn="ctr"/>
                <a14:m>
                  <m:oMath xmlns:m="http://schemas.openxmlformats.org/officeDocument/2006/math">
                    <m:r>
                      <a:rPr lang="de-DE" sz="1800" b="0" i="1" smtClean="0">
                        <a:solidFill>
                          <a:schemeClr val="tx1"/>
                        </a:solidFill>
                        <a:latin typeface="Cambria Math"/>
                        <a:cs typeface="Arial" panose="020B0604020202020204" pitchFamily="34" charset="0"/>
                      </a:rPr>
                      <m:t>𝑦𝑚</m:t>
                    </m:r>
                    <m:d>
                      <m:dPr>
                        <m:ctrlPr>
                          <a:rPr lang="de-DE" sz="1800" b="0" i="1" smtClean="0">
                            <a:solidFill>
                              <a:schemeClr val="tx1"/>
                            </a:solidFill>
                            <a:latin typeface="Cambria Math"/>
                            <a:cs typeface="Arial" panose="020B0604020202020204" pitchFamily="34" charset="0"/>
                          </a:rPr>
                        </m:ctrlPr>
                      </m:dPr>
                      <m:e>
                        <m:r>
                          <a:rPr lang="de-DE" sz="1800" b="0" i="1" smtClean="0">
                            <a:solidFill>
                              <a:schemeClr val="tx1"/>
                            </a:solidFill>
                            <a:latin typeface="Cambria Math"/>
                            <a:cs typeface="Arial" panose="020B0604020202020204" pitchFamily="34" charset="0"/>
                          </a:rPr>
                          <m:t>𝑥</m:t>
                        </m:r>
                        <m:r>
                          <a:rPr lang="de-DE" sz="1800" b="0" i="1" smtClean="0">
                            <a:solidFill>
                              <a:schemeClr val="tx1"/>
                            </a:solidFill>
                            <a:latin typeface="Cambria Math"/>
                            <a:cs typeface="Arial" panose="020B0604020202020204" pitchFamily="34" charset="0"/>
                          </a:rPr>
                          <m:t>1</m:t>
                        </m:r>
                      </m:e>
                    </m:d>
                    <m:r>
                      <a:rPr lang="de-DE" sz="1800" b="0" i="1" smtClean="0">
                        <a:solidFill>
                          <a:schemeClr val="tx1"/>
                        </a:solidFill>
                        <a:latin typeface="Cambria Math"/>
                        <a:cs typeface="Arial" panose="020B0604020202020204" pitchFamily="34" charset="0"/>
                      </a:rPr>
                      <m:t>=</m:t>
                    </m:r>
                    <m:r>
                      <a:rPr lang="de-DE" sz="1800" b="0" i="1" smtClean="0">
                        <a:solidFill>
                          <a:schemeClr val="tx1"/>
                        </a:solidFill>
                        <a:latin typeface="Cambria Math"/>
                        <a:cs typeface="Arial" panose="020B0604020202020204" pitchFamily="34" charset="0"/>
                      </a:rPr>
                      <m:t>𝑝</m:t>
                    </m:r>
                    <m:r>
                      <a:rPr lang="de-DE" sz="1800" b="0" i="1" smtClean="0">
                        <a:solidFill>
                          <a:schemeClr val="tx1"/>
                        </a:solidFill>
                        <a:latin typeface="Cambria Math"/>
                        <a:cs typeface="Arial" panose="020B0604020202020204" pitchFamily="34" charset="0"/>
                      </a:rPr>
                      <m:t>1∗</m:t>
                    </m:r>
                    <m:sSup>
                      <m:sSupPr>
                        <m:ctrlPr>
                          <a:rPr lang="de-DE" sz="1800" b="0" i="1" smtClean="0">
                            <a:solidFill>
                              <a:schemeClr val="tx1"/>
                            </a:solidFill>
                            <a:latin typeface="Cambria Math"/>
                            <a:cs typeface="Arial" panose="020B0604020202020204" pitchFamily="34" charset="0"/>
                          </a:rPr>
                        </m:ctrlPr>
                      </m:sSupPr>
                      <m:e>
                        <m:r>
                          <a:rPr lang="de-DE" i="1">
                            <a:latin typeface="Cambria Math"/>
                            <a:cs typeface="Arial" panose="020B0604020202020204" pitchFamily="34" charset="0"/>
                          </a:rPr>
                          <m:t>𝑥</m:t>
                        </m:r>
                        <m:r>
                          <a:rPr lang="de-DE" i="1">
                            <a:latin typeface="Cambria Math"/>
                            <a:cs typeface="Arial" panose="020B0604020202020204" pitchFamily="34" charset="0"/>
                          </a:rPr>
                          <m:t>1</m:t>
                        </m:r>
                        <m:r>
                          <m:rPr>
                            <m:nor/>
                          </m:rPr>
                          <a:rPr lang="en-US" dirty="0">
                            <a:latin typeface="Arial" panose="020B0604020202020204" pitchFamily="34" charset="0"/>
                            <a:cs typeface="Arial" panose="020B0604020202020204" pitchFamily="34" charset="0"/>
                          </a:rPr>
                          <m:t> </m:t>
                        </m:r>
                      </m:e>
                      <m:sup>
                        <m:r>
                          <a:rPr lang="de-DE" sz="1800" b="0" i="1" smtClean="0">
                            <a:solidFill>
                              <a:schemeClr val="tx1"/>
                            </a:solidFill>
                            <a:latin typeface="Cambria Math"/>
                            <a:cs typeface="Arial" panose="020B0604020202020204" pitchFamily="34" charset="0"/>
                          </a:rPr>
                          <m:t>3</m:t>
                        </m:r>
                      </m:sup>
                    </m:sSup>
                  </m:oMath>
                </a14:m>
                <a:r>
                  <a:rPr lang="en-US" sz="1800" dirty="0" smtClean="0">
                    <a:solidFill>
                      <a:schemeClr val="tx1"/>
                    </a:solidFill>
                    <a:latin typeface="Arial" panose="020B0604020202020204" pitchFamily="34" charset="0"/>
                    <a:cs typeface="Arial" panose="020B0604020202020204" pitchFamily="34" charset="0"/>
                  </a:rPr>
                  <a:t>+</a:t>
                </a:r>
                <a:r>
                  <a:rPr lang="de-DE" dirty="0">
                    <a:cs typeface="Arial" panose="020B0604020202020204" pitchFamily="34" charset="0"/>
                  </a:rPr>
                  <a:t> </a:t>
                </a:r>
                <a14:m>
                  <m:oMath xmlns:m="http://schemas.openxmlformats.org/officeDocument/2006/math">
                    <m:r>
                      <a:rPr lang="de-DE" i="1">
                        <a:latin typeface="Cambria Math"/>
                        <a:cs typeface="Arial" panose="020B0604020202020204" pitchFamily="34" charset="0"/>
                      </a:rPr>
                      <m:t>𝑝</m:t>
                    </m:r>
                    <m:r>
                      <a:rPr lang="de-DE" b="0" i="1" smtClean="0">
                        <a:latin typeface="Cambria Math"/>
                        <a:cs typeface="Arial" panose="020B0604020202020204" pitchFamily="34" charset="0"/>
                      </a:rPr>
                      <m:t>2</m:t>
                    </m:r>
                    <m:r>
                      <a:rPr lang="de-DE" i="1">
                        <a:latin typeface="Cambria Math"/>
                        <a:cs typeface="Arial" panose="020B0604020202020204" pitchFamily="34" charset="0"/>
                      </a:rPr>
                      <m:t>∗</m:t>
                    </m:r>
                    <m:sSup>
                      <m:sSupPr>
                        <m:ctrlPr>
                          <a:rPr lang="de-DE" i="1">
                            <a:latin typeface="Cambria Math"/>
                            <a:cs typeface="Arial" panose="020B0604020202020204" pitchFamily="34" charset="0"/>
                          </a:rPr>
                        </m:ctrlPr>
                      </m:sSupPr>
                      <m:e>
                        <m:r>
                          <a:rPr lang="de-DE" i="1">
                            <a:latin typeface="Cambria Math"/>
                            <a:cs typeface="Arial" panose="020B0604020202020204" pitchFamily="34" charset="0"/>
                          </a:rPr>
                          <m:t>𝑥</m:t>
                        </m:r>
                        <m:r>
                          <a:rPr lang="de-DE" i="1">
                            <a:latin typeface="Cambria Math"/>
                            <a:cs typeface="Arial" panose="020B0604020202020204" pitchFamily="34" charset="0"/>
                          </a:rPr>
                          <m:t>1</m:t>
                        </m:r>
                        <m:r>
                          <m:rPr>
                            <m:nor/>
                          </m:rPr>
                          <a:rPr lang="en-US" dirty="0">
                            <a:latin typeface="Arial" panose="020B0604020202020204" pitchFamily="34" charset="0"/>
                            <a:cs typeface="Arial" panose="020B0604020202020204" pitchFamily="34" charset="0"/>
                          </a:rPr>
                          <m:t> </m:t>
                        </m:r>
                      </m:e>
                      <m:sup>
                        <m:r>
                          <a:rPr lang="de-DE" b="0" i="1" smtClean="0">
                            <a:latin typeface="Cambria Math"/>
                            <a:cs typeface="Arial" panose="020B0604020202020204" pitchFamily="34" charset="0"/>
                          </a:rPr>
                          <m:t>2</m:t>
                        </m:r>
                      </m:sup>
                    </m:sSup>
                  </m:oMath>
                </a14:m>
                <a:r>
                  <a:rPr lang="en-US" sz="1800" dirty="0" smtClean="0">
                    <a:solidFill>
                      <a:schemeClr val="tx1"/>
                    </a:solidFill>
                    <a:latin typeface="Arial" panose="020B0604020202020204" pitchFamily="34" charset="0"/>
                    <a:cs typeface="Arial" panose="020B0604020202020204" pitchFamily="34" charset="0"/>
                  </a:rPr>
                  <a:t>+</a:t>
                </a:r>
                <a:r>
                  <a:rPr lang="de-DE" dirty="0">
                    <a:cs typeface="Arial" panose="020B0604020202020204" pitchFamily="34" charset="0"/>
                  </a:rPr>
                  <a:t> </a:t>
                </a:r>
                <a14:m>
                  <m:oMath xmlns:m="http://schemas.openxmlformats.org/officeDocument/2006/math">
                    <m:r>
                      <a:rPr lang="de-DE" i="1">
                        <a:latin typeface="Cambria Math"/>
                        <a:cs typeface="Arial" panose="020B0604020202020204" pitchFamily="34" charset="0"/>
                      </a:rPr>
                      <m:t>𝑝</m:t>
                    </m:r>
                    <m:r>
                      <a:rPr lang="de-DE" b="0" i="1" smtClean="0">
                        <a:latin typeface="Cambria Math"/>
                        <a:cs typeface="Arial" panose="020B0604020202020204" pitchFamily="34" charset="0"/>
                      </a:rPr>
                      <m:t>3</m:t>
                    </m:r>
                    <m:r>
                      <a:rPr lang="de-DE" i="1">
                        <a:latin typeface="Cambria Math"/>
                        <a:cs typeface="Arial" panose="020B0604020202020204" pitchFamily="34" charset="0"/>
                      </a:rPr>
                      <m:t>∗</m:t>
                    </m:r>
                    <m:r>
                      <a:rPr lang="de-DE" b="0" i="1" smtClean="0">
                        <a:latin typeface="Cambria Math"/>
                        <a:cs typeface="Arial" panose="020B0604020202020204" pitchFamily="34" charset="0"/>
                      </a:rPr>
                      <m:t>𝑥</m:t>
                    </m:r>
                    <m:r>
                      <a:rPr lang="de-DE" b="0" i="1" smtClean="0">
                        <a:latin typeface="Cambria Math"/>
                        <a:cs typeface="Arial" panose="020B0604020202020204" pitchFamily="34" charset="0"/>
                      </a:rPr>
                      <m:t>1+</m:t>
                    </m:r>
                    <m:r>
                      <a:rPr lang="de-DE" b="0" i="1" smtClean="0">
                        <a:latin typeface="Cambria Math"/>
                        <a:cs typeface="Arial" panose="020B0604020202020204" pitchFamily="34" charset="0"/>
                      </a:rPr>
                      <m:t>𝑝</m:t>
                    </m:r>
                    <m:r>
                      <a:rPr lang="de-DE" b="0" i="1" smtClean="0">
                        <a:latin typeface="Cambria Math"/>
                        <a:cs typeface="Arial" panose="020B0604020202020204" pitchFamily="34" charset="0"/>
                      </a:rPr>
                      <m:t>4</m:t>
                    </m:r>
                  </m:oMath>
                </a14:m>
                <a:endParaRPr lang="de-DE" b="0" dirty="0" smtClean="0">
                  <a:cs typeface="Arial" panose="020B0604020202020204" pitchFamily="34" charset="0"/>
                </a:endParaRPr>
              </a:p>
              <a:p>
                <a:pPr algn="ctr"/>
                <a14:m>
                  <m:oMath xmlns:m="http://schemas.openxmlformats.org/officeDocument/2006/math">
                    <m:r>
                      <a:rPr lang="de-DE" i="1">
                        <a:latin typeface="Cambria Math"/>
                        <a:cs typeface="Arial" panose="020B0604020202020204" pitchFamily="34" charset="0"/>
                      </a:rPr>
                      <m:t>𝑦</m:t>
                    </m:r>
                    <m:r>
                      <a:rPr lang="de-DE" b="0" i="1" smtClean="0">
                        <a:latin typeface="Cambria Math"/>
                        <a:cs typeface="Arial" panose="020B0604020202020204" pitchFamily="34" charset="0"/>
                      </a:rPr>
                      <m:t>𝑚</m:t>
                    </m:r>
                    <m:d>
                      <m:dPr>
                        <m:ctrlPr>
                          <a:rPr lang="de-DE" i="1">
                            <a:latin typeface="Cambria Math"/>
                            <a:cs typeface="Arial" panose="020B0604020202020204" pitchFamily="34" charset="0"/>
                          </a:rPr>
                        </m:ctrlPr>
                      </m:dPr>
                      <m:e>
                        <m:r>
                          <a:rPr lang="de-DE" i="1">
                            <a:latin typeface="Cambria Math"/>
                            <a:cs typeface="Arial" panose="020B0604020202020204" pitchFamily="34" charset="0"/>
                          </a:rPr>
                          <m:t>𝑥</m:t>
                        </m:r>
                        <m:r>
                          <a:rPr lang="de-DE" b="0" i="1" smtClean="0">
                            <a:latin typeface="Cambria Math"/>
                            <a:cs typeface="Arial" panose="020B0604020202020204" pitchFamily="34" charset="0"/>
                          </a:rPr>
                          <m:t>2</m:t>
                        </m:r>
                      </m:e>
                    </m:d>
                    <m:r>
                      <a:rPr lang="de-DE" i="1">
                        <a:latin typeface="Cambria Math"/>
                        <a:cs typeface="Arial" panose="020B0604020202020204" pitchFamily="34" charset="0"/>
                      </a:rPr>
                      <m:t>=</m:t>
                    </m:r>
                    <m:r>
                      <a:rPr lang="de-DE" i="1">
                        <a:latin typeface="Cambria Math"/>
                        <a:cs typeface="Arial" panose="020B0604020202020204" pitchFamily="34" charset="0"/>
                      </a:rPr>
                      <m:t>𝑝</m:t>
                    </m:r>
                    <m:r>
                      <a:rPr lang="de-DE" b="0" i="1" smtClean="0">
                        <a:latin typeface="Cambria Math"/>
                        <a:cs typeface="Arial" panose="020B0604020202020204" pitchFamily="34" charset="0"/>
                      </a:rPr>
                      <m:t>1</m:t>
                    </m:r>
                    <m:r>
                      <a:rPr lang="de-DE" i="1">
                        <a:latin typeface="Cambria Math"/>
                        <a:cs typeface="Arial" panose="020B0604020202020204" pitchFamily="34" charset="0"/>
                      </a:rPr>
                      <m:t>∗</m:t>
                    </m:r>
                    <m:sSup>
                      <m:sSupPr>
                        <m:ctrlPr>
                          <a:rPr lang="de-DE" i="1">
                            <a:latin typeface="Cambria Math"/>
                            <a:cs typeface="Arial" panose="020B0604020202020204" pitchFamily="34" charset="0"/>
                          </a:rPr>
                        </m:ctrlPr>
                      </m:sSupPr>
                      <m:e>
                        <m:r>
                          <a:rPr lang="de-DE" i="1">
                            <a:latin typeface="Cambria Math"/>
                            <a:cs typeface="Arial" panose="020B0604020202020204" pitchFamily="34" charset="0"/>
                          </a:rPr>
                          <m:t>𝑥</m:t>
                        </m:r>
                        <m:r>
                          <a:rPr lang="de-DE" b="0" i="1" smtClean="0">
                            <a:latin typeface="Cambria Math"/>
                            <a:cs typeface="Arial" panose="020B0604020202020204" pitchFamily="34" charset="0"/>
                          </a:rPr>
                          <m:t>2</m:t>
                        </m:r>
                        <m:r>
                          <m:rPr>
                            <m:nor/>
                          </m:rPr>
                          <a:rPr lang="en-US" dirty="0">
                            <a:latin typeface="Arial" panose="020B0604020202020204" pitchFamily="34" charset="0"/>
                            <a:cs typeface="Arial" panose="020B0604020202020204" pitchFamily="34" charset="0"/>
                          </a:rPr>
                          <m:t> </m:t>
                        </m:r>
                      </m:e>
                      <m:sup>
                        <m:r>
                          <a:rPr lang="de-DE" i="1">
                            <a:latin typeface="Cambria Math"/>
                            <a:cs typeface="Arial" panose="020B0604020202020204" pitchFamily="34" charset="0"/>
                          </a:rPr>
                          <m:t>3</m:t>
                        </m:r>
                      </m:sup>
                    </m:sSup>
                  </m:oMath>
                </a14:m>
                <a:r>
                  <a:rPr lang="en-US" dirty="0">
                    <a:latin typeface="Arial" panose="020B0604020202020204" pitchFamily="34" charset="0"/>
                    <a:cs typeface="Arial" panose="020B0604020202020204" pitchFamily="34" charset="0"/>
                  </a:rPr>
                  <a:t>+</a:t>
                </a:r>
                <a:r>
                  <a:rPr lang="de-DE" dirty="0">
                    <a:cs typeface="Arial" panose="020B0604020202020204" pitchFamily="34" charset="0"/>
                  </a:rPr>
                  <a:t> </a:t>
                </a:r>
                <a14:m>
                  <m:oMath xmlns:m="http://schemas.openxmlformats.org/officeDocument/2006/math">
                    <m:r>
                      <a:rPr lang="de-DE" i="1">
                        <a:latin typeface="Cambria Math"/>
                        <a:cs typeface="Arial" panose="020B0604020202020204" pitchFamily="34" charset="0"/>
                      </a:rPr>
                      <m:t>𝑝</m:t>
                    </m:r>
                    <m:r>
                      <a:rPr lang="de-DE" b="0" i="1" smtClean="0">
                        <a:latin typeface="Cambria Math"/>
                        <a:cs typeface="Arial" panose="020B0604020202020204" pitchFamily="34" charset="0"/>
                      </a:rPr>
                      <m:t>2</m:t>
                    </m:r>
                    <m:r>
                      <a:rPr lang="de-DE" i="1">
                        <a:latin typeface="Cambria Math"/>
                        <a:cs typeface="Arial" panose="020B0604020202020204" pitchFamily="34" charset="0"/>
                      </a:rPr>
                      <m:t>∗</m:t>
                    </m:r>
                    <m:sSup>
                      <m:sSupPr>
                        <m:ctrlPr>
                          <a:rPr lang="de-DE" i="1">
                            <a:latin typeface="Cambria Math"/>
                            <a:cs typeface="Arial" panose="020B0604020202020204" pitchFamily="34" charset="0"/>
                          </a:rPr>
                        </m:ctrlPr>
                      </m:sSupPr>
                      <m:e>
                        <m:r>
                          <a:rPr lang="de-DE" i="1">
                            <a:latin typeface="Cambria Math"/>
                            <a:cs typeface="Arial" panose="020B0604020202020204" pitchFamily="34" charset="0"/>
                          </a:rPr>
                          <m:t>𝑥</m:t>
                        </m:r>
                        <m:r>
                          <a:rPr lang="de-DE" b="0" i="1" smtClean="0">
                            <a:latin typeface="Cambria Math"/>
                            <a:cs typeface="Arial" panose="020B0604020202020204" pitchFamily="34" charset="0"/>
                          </a:rPr>
                          <m:t>2</m:t>
                        </m:r>
                        <m:r>
                          <m:rPr>
                            <m:nor/>
                          </m:rPr>
                          <a:rPr lang="en-US" dirty="0">
                            <a:latin typeface="Arial" panose="020B0604020202020204" pitchFamily="34" charset="0"/>
                            <a:cs typeface="Arial" panose="020B0604020202020204" pitchFamily="34" charset="0"/>
                          </a:rPr>
                          <m:t> </m:t>
                        </m:r>
                      </m:e>
                      <m:sup>
                        <m:r>
                          <a:rPr lang="de-DE" i="1">
                            <a:latin typeface="Cambria Math"/>
                            <a:cs typeface="Arial" panose="020B0604020202020204" pitchFamily="34" charset="0"/>
                          </a:rPr>
                          <m:t>2</m:t>
                        </m:r>
                      </m:sup>
                    </m:sSup>
                  </m:oMath>
                </a14:m>
                <a:r>
                  <a:rPr lang="en-US" dirty="0">
                    <a:latin typeface="Arial" panose="020B0604020202020204" pitchFamily="34" charset="0"/>
                    <a:cs typeface="Arial" panose="020B0604020202020204" pitchFamily="34" charset="0"/>
                  </a:rPr>
                  <a:t>+</a:t>
                </a:r>
                <a:r>
                  <a:rPr lang="de-DE" dirty="0">
                    <a:cs typeface="Arial" panose="020B0604020202020204" pitchFamily="34" charset="0"/>
                  </a:rPr>
                  <a:t> </a:t>
                </a:r>
                <a14:m>
                  <m:oMath xmlns:m="http://schemas.openxmlformats.org/officeDocument/2006/math">
                    <m:r>
                      <a:rPr lang="de-DE" i="1">
                        <a:latin typeface="Cambria Math"/>
                        <a:cs typeface="Arial" panose="020B0604020202020204" pitchFamily="34" charset="0"/>
                      </a:rPr>
                      <m:t>𝑝</m:t>
                    </m:r>
                    <m:r>
                      <a:rPr lang="de-DE" b="0" i="1" smtClean="0">
                        <a:latin typeface="Cambria Math"/>
                        <a:cs typeface="Arial" panose="020B0604020202020204" pitchFamily="34" charset="0"/>
                      </a:rPr>
                      <m:t>3</m:t>
                    </m:r>
                    <m:r>
                      <a:rPr lang="de-DE" i="1">
                        <a:latin typeface="Cambria Math"/>
                        <a:cs typeface="Arial" panose="020B0604020202020204" pitchFamily="34" charset="0"/>
                      </a:rPr>
                      <m:t>∗</m:t>
                    </m:r>
                    <m:r>
                      <a:rPr lang="de-DE" i="1">
                        <a:latin typeface="Cambria Math"/>
                        <a:cs typeface="Arial" panose="020B0604020202020204" pitchFamily="34" charset="0"/>
                      </a:rPr>
                      <m:t>𝑥</m:t>
                    </m:r>
                    <m:r>
                      <a:rPr lang="de-DE" b="0" i="1" smtClean="0">
                        <a:latin typeface="Cambria Math"/>
                        <a:cs typeface="Arial" panose="020B0604020202020204" pitchFamily="34" charset="0"/>
                      </a:rPr>
                      <m:t>2</m:t>
                    </m:r>
                    <m:r>
                      <a:rPr lang="de-DE" i="1">
                        <a:latin typeface="Cambria Math"/>
                        <a:cs typeface="Arial" panose="020B0604020202020204" pitchFamily="34" charset="0"/>
                      </a:rPr>
                      <m:t>+</m:t>
                    </m:r>
                    <m:r>
                      <a:rPr lang="de-DE" i="1">
                        <a:latin typeface="Cambria Math"/>
                        <a:cs typeface="Arial" panose="020B0604020202020204" pitchFamily="34" charset="0"/>
                      </a:rPr>
                      <m:t>𝑝</m:t>
                    </m:r>
                    <m:r>
                      <a:rPr lang="de-DE" b="0" i="1" smtClean="0">
                        <a:latin typeface="Cambria Math"/>
                        <a:cs typeface="Arial" panose="020B0604020202020204" pitchFamily="34" charset="0"/>
                      </a:rPr>
                      <m:t>4</m:t>
                    </m:r>
                  </m:oMath>
                </a14:m>
                <a:endParaRPr lang="en-US" dirty="0">
                  <a:latin typeface="Arial" panose="020B0604020202020204" pitchFamily="34" charset="0"/>
                  <a:cs typeface="Arial" panose="020B0604020202020204" pitchFamily="34" charset="0"/>
                </a:endParaRPr>
              </a:p>
              <a:p>
                <a:pPr algn="ctr"/>
                <a14:m>
                  <m:oMathPara xmlns:m="http://schemas.openxmlformats.org/officeDocument/2006/math">
                    <m:oMathParaPr>
                      <m:jc m:val="centerGroup"/>
                    </m:oMathParaPr>
                    <m:oMath xmlns:m="http://schemas.openxmlformats.org/officeDocument/2006/math">
                      <m:r>
                        <a:rPr lang="en-US" sz="1800" i="1" smtClean="0">
                          <a:solidFill>
                            <a:schemeClr val="tx1"/>
                          </a:solidFill>
                          <a:latin typeface="Cambria Math"/>
                          <a:cs typeface="Arial" panose="020B0604020202020204" pitchFamily="34" charset="0"/>
                        </a:rPr>
                        <m:t>⋮</m:t>
                      </m:r>
                    </m:oMath>
                  </m:oMathPara>
                </a14:m>
                <a:endParaRPr lang="en-US" sz="1800" dirty="0" smtClean="0">
                  <a:solidFill>
                    <a:schemeClr val="tx1"/>
                  </a:solidFill>
                  <a:latin typeface="Arial" panose="020B0604020202020204" pitchFamily="34" charset="0"/>
                  <a:cs typeface="Arial" panose="020B0604020202020204" pitchFamily="34" charset="0"/>
                </a:endParaRPr>
              </a:p>
              <a:p>
                <a:pPr algn="ctr"/>
                <a14:m>
                  <m:oMath xmlns:m="http://schemas.openxmlformats.org/officeDocument/2006/math">
                    <m:r>
                      <a:rPr lang="de-DE" i="1">
                        <a:latin typeface="Cambria Math"/>
                        <a:cs typeface="Arial" panose="020B0604020202020204" pitchFamily="34" charset="0"/>
                      </a:rPr>
                      <m:t>𝑦</m:t>
                    </m:r>
                    <m:r>
                      <a:rPr lang="de-DE" b="0" i="1" smtClean="0">
                        <a:latin typeface="Cambria Math"/>
                        <a:cs typeface="Arial" panose="020B0604020202020204" pitchFamily="34" charset="0"/>
                      </a:rPr>
                      <m:t>𝑚</m:t>
                    </m:r>
                    <m:d>
                      <m:dPr>
                        <m:ctrlPr>
                          <a:rPr lang="de-DE" i="1">
                            <a:latin typeface="Cambria Math"/>
                            <a:cs typeface="Arial" panose="020B0604020202020204" pitchFamily="34" charset="0"/>
                          </a:rPr>
                        </m:ctrlPr>
                      </m:dPr>
                      <m:e>
                        <m:r>
                          <a:rPr lang="de-DE" i="1">
                            <a:latin typeface="Cambria Math"/>
                            <a:cs typeface="Arial" panose="020B0604020202020204" pitchFamily="34" charset="0"/>
                          </a:rPr>
                          <m:t>𝑥</m:t>
                        </m:r>
                        <m:r>
                          <a:rPr lang="de-DE" b="0" i="1" smtClean="0">
                            <a:latin typeface="Cambria Math"/>
                            <a:cs typeface="Arial" panose="020B0604020202020204" pitchFamily="34" charset="0"/>
                          </a:rPr>
                          <m:t>𝑛</m:t>
                        </m:r>
                      </m:e>
                    </m:d>
                    <m:r>
                      <a:rPr lang="de-DE" i="1">
                        <a:latin typeface="Cambria Math"/>
                        <a:cs typeface="Arial" panose="020B0604020202020204" pitchFamily="34" charset="0"/>
                      </a:rPr>
                      <m:t>=</m:t>
                    </m:r>
                    <m:r>
                      <a:rPr lang="de-DE" i="1">
                        <a:latin typeface="Cambria Math"/>
                        <a:cs typeface="Arial" panose="020B0604020202020204" pitchFamily="34" charset="0"/>
                      </a:rPr>
                      <m:t>𝑝</m:t>
                    </m:r>
                    <m:r>
                      <a:rPr lang="de-DE" b="0" i="1" smtClean="0">
                        <a:latin typeface="Cambria Math"/>
                        <a:cs typeface="Arial" panose="020B0604020202020204" pitchFamily="34" charset="0"/>
                      </a:rPr>
                      <m:t>1</m:t>
                    </m:r>
                    <m:r>
                      <a:rPr lang="de-DE" i="1">
                        <a:latin typeface="Cambria Math"/>
                        <a:cs typeface="Arial" panose="020B0604020202020204" pitchFamily="34" charset="0"/>
                      </a:rPr>
                      <m:t>∗</m:t>
                    </m:r>
                    <m:sSup>
                      <m:sSupPr>
                        <m:ctrlPr>
                          <a:rPr lang="de-DE" i="1">
                            <a:latin typeface="Cambria Math"/>
                            <a:cs typeface="Arial" panose="020B0604020202020204" pitchFamily="34" charset="0"/>
                          </a:rPr>
                        </m:ctrlPr>
                      </m:sSupPr>
                      <m:e>
                        <m:r>
                          <a:rPr lang="de-DE" i="1">
                            <a:latin typeface="Cambria Math"/>
                            <a:cs typeface="Arial" panose="020B0604020202020204" pitchFamily="34" charset="0"/>
                          </a:rPr>
                          <m:t>𝑥</m:t>
                        </m:r>
                        <m:r>
                          <a:rPr lang="de-DE" b="0" i="1" smtClean="0">
                            <a:latin typeface="Cambria Math"/>
                            <a:cs typeface="Arial" panose="020B0604020202020204" pitchFamily="34" charset="0"/>
                          </a:rPr>
                          <m:t>𝑛</m:t>
                        </m:r>
                        <m:r>
                          <m:rPr>
                            <m:nor/>
                          </m:rPr>
                          <a:rPr lang="en-US" dirty="0">
                            <a:latin typeface="Arial" panose="020B0604020202020204" pitchFamily="34" charset="0"/>
                            <a:cs typeface="Arial" panose="020B0604020202020204" pitchFamily="34" charset="0"/>
                          </a:rPr>
                          <m:t> </m:t>
                        </m:r>
                      </m:e>
                      <m:sup>
                        <m:r>
                          <a:rPr lang="de-DE" i="1">
                            <a:latin typeface="Cambria Math"/>
                            <a:cs typeface="Arial" panose="020B0604020202020204" pitchFamily="34" charset="0"/>
                          </a:rPr>
                          <m:t>3</m:t>
                        </m:r>
                      </m:sup>
                    </m:sSup>
                  </m:oMath>
                </a14:m>
                <a:r>
                  <a:rPr lang="en-US" dirty="0">
                    <a:latin typeface="Arial" panose="020B0604020202020204" pitchFamily="34" charset="0"/>
                    <a:cs typeface="Arial" panose="020B0604020202020204" pitchFamily="34" charset="0"/>
                  </a:rPr>
                  <a:t>+</a:t>
                </a:r>
                <a:r>
                  <a:rPr lang="de-DE" dirty="0">
                    <a:cs typeface="Arial" panose="020B0604020202020204" pitchFamily="34" charset="0"/>
                  </a:rPr>
                  <a:t> </a:t>
                </a:r>
                <a14:m>
                  <m:oMath xmlns:m="http://schemas.openxmlformats.org/officeDocument/2006/math">
                    <m:r>
                      <a:rPr lang="de-DE" i="1">
                        <a:latin typeface="Cambria Math"/>
                        <a:cs typeface="Arial" panose="020B0604020202020204" pitchFamily="34" charset="0"/>
                      </a:rPr>
                      <m:t>𝑝</m:t>
                    </m:r>
                    <m:r>
                      <a:rPr lang="de-DE" b="0" i="1" smtClean="0">
                        <a:latin typeface="Cambria Math"/>
                        <a:cs typeface="Arial" panose="020B0604020202020204" pitchFamily="34" charset="0"/>
                      </a:rPr>
                      <m:t>2</m:t>
                    </m:r>
                    <m:r>
                      <a:rPr lang="de-DE" i="1">
                        <a:latin typeface="Cambria Math"/>
                        <a:cs typeface="Arial" panose="020B0604020202020204" pitchFamily="34" charset="0"/>
                      </a:rPr>
                      <m:t>∗</m:t>
                    </m:r>
                    <m:sSup>
                      <m:sSupPr>
                        <m:ctrlPr>
                          <a:rPr lang="de-DE" i="1">
                            <a:latin typeface="Cambria Math"/>
                            <a:cs typeface="Arial" panose="020B0604020202020204" pitchFamily="34" charset="0"/>
                          </a:rPr>
                        </m:ctrlPr>
                      </m:sSupPr>
                      <m:e>
                        <m:r>
                          <a:rPr lang="de-DE" i="1">
                            <a:latin typeface="Cambria Math"/>
                            <a:cs typeface="Arial" panose="020B0604020202020204" pitchFamily="34" charset="0"/>
                          </a:rPr>
                          <m:t>𝑥</m:t>
                        </m:r>
                        <m:r>
                          <a:rPr lang="de-DE" b="0" i="1" smtClean="0">
                            <a:latin typeface="Cambria Math"/>
                            <a:cs typeface="Arial" panose="020B0604020202020204" pitchFamily="34" charset="0"/>
                          </a:rPr>
                          <m:t>𝑛</m:t>
                        </m:r>
                        <m:r>
                          <m:rPr>
                            <m:nor/>
                          </m:rPr>
                          <a:rPr lang="en-US" dirty="0">
                            <a:latin typeface="Arial" panose="020B0604020202020204" pitchFamily="34" charset="0"/>
                            <a:cs typeface="Arial" panose="020B0604020202020204" pitchFamily="34" charset="0"/>
                          </a:rPr>
                          <m:t> </m:t>
                        </m:r>
                      </m:e>
                      <m:sup>
                        <m:r>
                          <a:rPr lang="de-DE" i="1">
                            <a:latin typeface="Cambria Math"/>
                            <a:cs typeface="Arial" panose="020B0604020202020204" pitchFamily="34" charset="0"/>
                          </a:rPr>
                          <m:t>2</m:t>
                        </m:r>
                      </m:sup>
                    </m:sSup>
                  </m:oMath>
                </a14:m>
                <a:r>
                  <a:rPr lang="en-US" dirty="0">
                    <a:latin typeface="Arial" panose="020B0604020202020204" pitchFamily="34" charset="0"/>
                    <a:cs typeface="Arial" panose="020B0604020202020204" pitchFamily="34" charset="0"/>
                  </a:rPr>
                  <a:t>+</a:t>
                </a:r>
                <a:r>
                  <a:rPr lang="de-DE" dirty="0">
                    <a:cs typeface="Arial" panose="020B0604020202020204" pitchFamily="34" charset="0"/>
                  </a:rPr>
                  <a:t> </a:t>
                </a:r>
                <a14:m>
                  <m:oMath xmlns:m="http://schemas.openxmlformats.org/officeDocument/2006/math">
                    <m:r>
                      <a:rPr lang="de-DE" i="1">
                        <a:latin typeface="Cambria Math"/>
                        <a:cs typeface="Arial" panose="020B0604020202020204" pitchFamily="34" charset="0"/>
                      </a:rPr>
                      <m:t>𝑝</m:t>
                    </m:r>
                    <m:r>
                      <a:rPr lang="de-DE" b="0" i="1" smtClean="0">
                        <a:latin typeface="Cambria Math"/>
                        <a:cs typeface="Arial" panose="020B0604020202020204" pitchFamily="34" charset="0"/>
                      </a:rPr>
                      <m:t>3</m:t>
                    </m:r>
                    <m:r>
                      <a:rPr lang="de-DE" i="1">
                        <a:latin typeface="Cambria Math"/>
                        <a:cs typeface="Arial" panose="020B0604020202020204" pitchFamily="34" charset="0"/>
                      </a:rPr>
                      <m:t>∗</m:t>
                    </m:r>
                    <m:r>
                      <a:rPr lang="de-DE" i="1">
                        <a:latin typeface="Cambria Math"/>
                        <a:cs typeface="Arial" panose="020B0604020202020204" pitchFamily="34" charset="0"/>
                      </a:rPr>
                      <m:t>𝑥𝑛</m:t>
                    </m:r>
                    <m:r>
                      <a:rPr lang="de-DE" i="1">
                        <a:latin typeface="Cambria Math"/>
                        <a:cs typeface="Arial" panose="020B0604020202020204" pitchFamily="34" charset="0"/>
                      </a:rPr>
                      <m:t>+</m:t>
                    </m:r>
                    <m:r>
                      <a:rPr lang="de-DE" i="1">
                        <a:latin typeface="Cambria Math"/>
                        <a:cs typeface="Arial" panose="020B0604020202020204" pitchFamily="34" charset="0"/>
                      </a:rPr>
                      <m:t>𝑝</m:t>
                    </m:r>
                    <m:r>
                      <a:rPr lang="de-DE" b="0" i="1" smtClean="0">
                        <a:latin typeface="Cambria Math"/>
                        <a:cs typeface="Arial" panose="020B0604020202020204" pitchFamily="34" charset="0"/>
                      </a:rPr>
                      <m:t>4</m:t>
                    </m:r>
                  </m:oMath>
                </a14:m>
                <a:endParaRPr lang="en-US" dirty="0">
                  <a:latin typeface="Arial" panose="020B0604020202020204" pitchFamily="34" charset="0"/>
                  <a:cs typeface="Arial" panose="020B0604020202020204" pitchFamily="34" charset="0"/>
                </a:endParaRPr>
              </a:p>
              <a:p>
                <a:pPr algn="ctr"/>
                <a:endParaRPr lang="en-US" sz="1800" dirty="0" smtClean="0">
                  <a:solidFill>
                    <a:schemeClr val="tx1"/>
                  </a:solidFill>
                  <a:latin typeface="Arial" panose="020B0604020202020204" pitchFamily="34" charset="0"/>
                  <a:cs typeface="Arial" panose="020B0604020202020204" pitchFamily="34" charset="0"/>
                </a:endParaRPr>
              </a:p>
            </p:txBody>
          </p:sp>
        </mc:Choice>
        <mc:Fallback xmlns="">
          <p:sp>
            <p:nvSpPr>
              <p:cNvPr id="10" name="Textfeld 9"/>
              <p:cNvSpPr txBox="1">
                <a:spLocks noRot="1" noChangeAspect="1" noMove="1" noResize="1" noEditPoints="1" noAdjustHandles="1" noChangeArrowheads="1" noChangeShapeType="1" noTextEdit="1"/>
              </p:cNvSpPr>
              <p:nvPr/>
            </p:nvSpPr>
            <p:spPr>
              <a:xfrm>
                <a:off x="318653" y="2199424"/>
                <a:ext cx="4676152" cy="1514261"/>
              </a:xfrm>
              <a:prstGeom prst="rect">
                <a:avLst/>
              </a:prstGeom>
              <a:blipFill rotWithShape="1">
                <a:blip r:embed="rId3"/>
                <a:stretch>
                  <a:fillRect t="-8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feld 11"/>
              <p:cNvSpPr txBox="1"/>
              <p:nvPr/>
            </p:nvSpPr>
            <p:spPr>
              <a:xfrm>
                <a:off x="385979" y="4588946"/>
                <a:ext cx="3864328" cy="1165384"/>
              </a:xfrm>
              <a:prstGeom prst="rect">
                <a:avLst/>
              </a:prstGeom>
            </p:spPr>
            <p:txBody>
              <a:bodyPr vert="horz" wrap="none" lIns="91440" tIns="45720" rIns="91440" bIns="45720" rtlCol="0" anchor="ctr">
                <a:spAutoFit/>
              </a:bodyPr>
              <a:lstStyle/>
              <a:p>
                <a:pPr algn="ctr"/>
                <a14:m>
                  <m:oMath xmlns:m="http://schemas.openxmlformats.org/officeDocument/2006/math">
                    <m:d>
                      <m:dPr>
                        <m:begChr m:val="["/>
                        <m:endChr m:val="]"/>
                        <m:ctrlPr>
                          <a:rPr lang="en-US" i="1" smtClean="0">
                            <a:latin typeface="Cambria Math"/>
                            <a:cs typeface="Arial" panose="020B0604020202020204" pitchFamily="34" charset="0"/>
                          </a:rPr>
                        </m:ctrlPr>
                      </m:dPr>
                      <m:e>
                        <m:m>
                          <m:mPr>
                            <m:mcs>
                              <m:mc>
                                <m:mcPr>
                                  <m:count m:val="4"/>
                                  <m:mcJc m:val="center"/>
                                </m:mcPr>
                              </m:mc>
                            </m:mcs>
                            <m:ctrlPr>
                              <a:rPr lang="en-US" i="1">
                                <a:latin typeface="Cambria Math"/>
                                <a:cs typeface="Arial" panose="020B0604020202020204" pitchFamily="34" charset="0"/>
                              </a:rPr>
                            </m:ctrlPr>
                          </m:mPr>
                          <m:mr>
                            <m:e>
                              <m:sSup>
                                <m:sSupPr>
                                  <m:ctrlPr>
                                    <a:rPr lang="de-DE" i="1">
                                      <a:latin typeface="Cambria Math"/>
                                      <a:cs typeface="Arial" panose="020B0604020202020204" pitchFamily="34" charset="0"/>
                                    </a:rPr>
                                  </m:ctrlPr>
                                </m:sSupPr>
                                <m:e>
                                  <m:r>
                                    <a:rPr lang="de-DE" i="1">
                                      <a:latin typeface="Cambria Math"/>
                                      <a:cs typeface="Arial" panose="020B0604020202020204" pitchFamily="34" charset="0"/>
                                    </a:rPr>
                                    <m:t>𝑥</m:t>
                                  </m:r>
                                  <m:r>
                                    <a:rPr lang="de-DE" i="1">
                                      <a:latin typeface="Cambria Math"/>
                                      <a:cs typeface="Arial" panose="020B0604020202020204" pitchFamily="34" charset="0"/>
                                    </a:rPr>
                                    <m:t>1</m:t>
                                  </m:r>
                                  <m:r>
                                    <m:rPr>
                                      <m:nor/>
                                    </m:rPr>
                                    <a:rPr lang="en-US" dirty="0">
                                      <a:latin typeface="Arial" panose="020B0604020202020204" pitchFamily="34" charset="0"/>
                                      <a:cs typeface="Arial" panose="020B0604020202020204" pitchFamily="34" charset="0"/>
                                    </a:rPr>
                                    <m:t> </m:t>
                                  </m:r>
                                </m:e>
                                <m:sup>
                                  <m:r>
                                    <a:rPr lang="de-DE" i="1">
                                      <a:latin typeface="Cambria Math"/>
                                      <a:cs typeface="Arial" panose="020B0604020202020204" pitchFamily="34" charset="0"/>
                                    </a:rPr>
                                    <m:t>3</m:t>
                                  </m:r>
                                </m:sup>
                              </m:sSup>
                            </m:e>
                            <m:e>
                              <m:sSup>
                                <m:sSupPr>
                                  <m:ctrlPr>
                                    <a:rPr lang="de-DE" i="1">
                                      <a:latin typeface="Cambria Math"/>
                                      <a:cs typeface="Arial" panose="020B0604020202020204" pitchFamily="34" charset="0"/>
                                    </a:rPr>
                                  </m:ctrlPr>
                                </m:sSupPr>
                                <m:e>
                                  <m:r>
                                    <a:rPr lang="de-DE" i="1">
                                      <a:latin typeface="Cambria Math"/>
                                      <a:cs typeface="Arial" panose="020B0604020202020204" pitchFamily="34" charset="0"/>
                                    </a:rPr>
                                    <m:t>𝑥</m:t>
                                  </m:r>
                                  <m:r>
                                    <a:rPr lang="de-DE" i="1">
                                      <a:latin typeface="Cambria Math"/>
                                      <a:cs typeface="Arial" panose="020B0604020202020204" pitchFamily="34" charset="0"/>
                                    </a:rPr>
                                    <m:t>1</m:t>
                                  </m:r>
                                  <m:r>
                                    <m:rPr>
                                      <m:nor/>
                                    </m:rPr>
                                    <a:rPr lang="en-US" dirty="0">
                                      <a:latin typeface="Arial" panose="020B0604020202020204" pitchFamily="34" charset="0"/>
                                      <a:cs typeface="Arial" panose="020B0604020202020204" pitchFamily="34" charset="0"/>
                                    </a:rPr>
                                    <m:t> </m:t>
                                  </m:r>
                                </m:e>
                                <m:sup>
                                  <m:r>
                                    <a:rPr lang="de-DE" i="1">
                                      <a:latin typeface="Cambria Math"/>
                                      <a:cs typeface="Arial" panose="020B0604020202020204" pitchFamily="34" charset="0"/>
                                    </a:rPr>
                                    <m:t>2</m:t>
                                  </m:r>
                                </m:sup>
                              </m:sSup>
                            </m:e>
                            <m:e>
                              <m:r>
                                <a:rPr lang="de-DE" i="1">
                                  <a:latin typeface="Cambria Math"/>
                                  <a:cs typeface="Arial" panose="020B0604020202020204" pitchFamily="34" charset="0"/>
                                </a:rPr>
                                <m:t>𝑥</m:t>
                              </m:r>
                              <m:r>
                                <a:rPr lang="de-DE" i="1">
                                  <a:latin typeface="Cambria Math"/>
                                  <a:cs typeface="Arial" panose="020B0604020202020204" pitchFamily="34" charset="0"/>
                                </a:rPr>
                                <m:t>1</m:t>
                              </m:r>
                            </m:e>
                            <m:e>
                              <m:r>
                                <a:rPr lang="de-DE" b="0" i="1" smtClean="0">
                                  <a:latin typeface="Cambria Math"/>
                                  <a:cs typeface="Arial" panose="020B0604020202020204" pitchFamily="34" charset="0"/>
                                </a:rPr>
                                <m:t>1</m:t>
                              </m:r>
                            </m:e>
                          </m:mr>
                          <m:mr>
                            <m:e>
                              <m:sSup>
                                <m:sSupPr>
                                  <m:ctrlPr>
                                    <a:rPr lang="de-DE" i="1">
                                      <a:latin typeface="Cambria Math"/>
                                      <a:cs typeface="Arial" panose="020B0604020202020204" pitchFamily="34" charset="0"/>
                                    </a:rPr>
                                  </m:ctrlPr>
                                </m:sSupPr>
                                <m:e>
                                  <m:r>
                                    <a:rPr lang="de-DE" i="1">
                                      <a:latin typeface="Cambria Math"/>
                                      <a:cs typeface="Arial" panose="020B0604020202020204" pitchFamily="34" charset="0"/>
                                    </a:rPr>
                                    <m:t>𝑥</m:t>
                                  </m:r>
                                  <m:r>
                                    <a:rPr lang="de-DE" i="1">
                                      <a:latin typeface="Cambria Math"/>
                                      <a:cs typeface="Arial" panose="020B0604020202020204" pitchFamily="34" charset="0"/>
                                    </a:rPr>
                                    <m:t>2</m:t>
                                  </m:r>
                                  <m:r>
                                    <m:rPr>
                                      <m:nor/>
                                    </m:rPr>
                                    <a:rPr lang="en-US" dirty="0">
                                      <a:latin typeface="Arial" panose="020B0604020202020204" pitchFamily="34" charset="0"/>
                                      <a:cs typeface="Arial" panose="020B0604020202020204" pitchFamily="34" charset="0"/>
                                    </a:rPr>
                                    <m:t> </m:t>
                                  </m:r>
                                </m:e>
                                <m:sup>
                                  <m:r>
                                    <a:rPr lang="de-DE" i="1">
                                      <a:latin typeface="Cambria Math"/>
                                      <a:cs typeface="Arial" panose="020B0604020202020204" pitchFamily="34" charset="0"/>
                                    </a:rPr>
                                    <m:t>3</m:t>
                                  </m:r>
                                </m:sup>
                              </m:sSup>
                            </m:e>
                            <m:e>
                              <m:sSup>
                                <m:sSupPr>
                                  <m:ctrlPr>
                                    <a:rPr lang="de-DE" i="1">
                                      <a:latin typeface="Cambria Math"/>
                                      <a:cs typeface="Arial" panose="020B0604020202020204" pitchFamily="34" charset="0"/>
                                    </a:rPr>
                                  </m:ctrlPr>
                                </m:sSupPr>
                                <m:e>
                                  <m:r>
                                    <a:rPr lang="de-DE" i="1">
                                      <a:latin typeface="Cambria Math"/>
                                      <a:cs typeface="Arial" panose="020B0604020202020204" pitchFamily="34" charset="0"/>
                                    </a:rPr>
                                    <m:t>𝑥</m:t>
                                  </m:r>
                                  <m:r>
                                    <a:rPr lang="de-DE" i="1">
                                      <a:latin typeface="Cambria Math"/>
                                      <a:cs typeface="Arial" panose="020B0604020202020204" pitchFamily="34" charset="0"/>
                                    </a:rPr>
                                    <m:t>2</m:t>
                                  </m:r>
                                  <m:r>
                                    <m:rPr>
                                      <m:nor/>
                                    </m:rPr>
                                    <a:rPr lang="en-US" dirty="0">
                                      <a:latin typeface="Arial" panose="020B0604020202020204" pitchFamily="34" charset="0"/>
                                      <a:cs typeface="Arial" panose="020B0604020202020204" pitchFamily="34" charset="0"/>
                                    </a:rPr>
                                    <m:t> </m:t>
                                  </m:r>
                                </m:e>
                                <m:sup>
                                  <m:r>
                                    <a:rPr lang="de-DE" i="1">
                                      <a:latin typeface="Cambria Math"/>
                                      <a:cs typeface="Arial" panose="020B0604020202020204" pitchFamily="34" charset="0"/>
                                    </a:rPr>
                                    <m:t>2</m:t>
                                  </m:r>
                                </m:sup>
                              </m:sSup>
                            </m:e>
                            <m:e>
                              <m:r>
                                <a:rPr lang="de-DE" i="1">
                                  <a:latin typeface="Cambria Math"/>
                                  <a:cs typeface="Arial" panose="020B0604020202020204" pitchFamily="34" charset="0"/>
                                </a:rPr>
                                <m:t>𝑥</m:t>
                              </m:r>
                              <m:r>
                                <a:rPr lang="de-DE" i="1">
                                  <a:latin typeface="Cambria Math"/>
                                  <a:cs typeface="Arial" panose="020B0604020202020204" pitchFamily="34" charset="0"/>
                                </a:rPr>
                                <m:t>2</m:t>
                              </m:r>
                            </m:e>
                            <m:e>
                              <m:r>
                                <a:rPr lang="de-DE" b="0" i="1" smtClean="0">
                                  <a:latin typeface="Cambria Math"/>
                                  <a:cs typeface="Arial" panose="020B0604020202020204" pitchFamily="34" charset="0"/>
                                </a:rPr>
                                <m:t>1</m:t>
                              </m:r>
                            </m:e>
                          </m:mr>
                          <m:mr>
                            <m:e>
                              <m:r>
                                <a:rPr lang="en-US" i="1" smtClean="0">
                                  <a:latin typeface="Cambria Math"/>
                                  <a:cs typeface="Arial" panose="020B0604020202020204" pitchFamily="34" charset="0"/>
                                </a:rPr>
                                <m:t>⋮</m:t>
                              </m:r>
                            </m:e>
                            <m:e>
                              <m:r>
                                <a:rPr lang="en-US" i="1" smtClean="0">
                                  <a:latin typeface="Cambria Math"/>
                                  <a:cs typeface="Arial" panose="020B0604020202020204" pitchFamily="34" charset="0"/>
                                </a:rPr>
                                <m:t>⋮</m:t>
                              </m:r>
                            </m:e>
                            <m:e>
                              <m:r>
                                <a:rPr lang="en-US" i="1" smtClean="0">
                                  <a:latin typeface="Cambria Math"/>
                                  <a:cs typeface="Arial" panose="020B0604020202020204" pitchFamily="34" charset="0"/>
                                </a:rPr>
                                <m:t>⋮</m:t>
                              </m:r>
                            </m:e>
                            <m:e>
                              <m:r>
                                <a:rPr lang="en-US" i="1" smtClean="0">
                                  <a:latin typeface="Cambria Math"/>
                                  <a:cs typeface="Arial" panose="020B0604020202020204" pitchFamily="34" charset="0"/>
                                </a:rPr>
                                <m:t>⋮</m:t>
                              </m:r>
                            </m:e>
                          </m:mr>
                          <m:mr>
                            <m:e>
                              <m:sSup>
                                <m:sSupPr>
                                  <m:ctrlPr>
                                    <a:rPr lang="de-DE" i="1">
                                      <a:latin typeface="Cambria Math"/>
                                      <a:cs typeface="Arial" panose="020B0604020202020204" pitchFamily="34" charset="0"/>
                                    </a:rPr>
                                  </m:ctrlPr>
                                </m:sSupPr>
                                <m:e>
                                  <m:r>
                                    <a:rPr lang="de-DE" i="1">
                                      <a:latin typeface="Cambria Math"/>
                                      <a:cs typeface="Arial" panose="020B0604020202020204" pitchFamily="34" charset="0"/>
                                    </a:rPr>
                                    <m:t>𝑥𝑛</m:t>
                                  </m:r>
                                  <m:r>
                                    <m:rPr>
                                      <m:nor/>
                                    </m:rPr>
                                    <a:rPr lang="en-US" dirty="0">
                                      <a:latin typeface="Arial" panose="020B0604020202020204" pitchFamily="34" charset="0"/>
                                      <a:cs typeface="Arial" panose="020B0604020202020204" pitchFamily="34" charset="0"/>
                                    </a:rPr>
                                    <m:t> </m:t>
                                  </m:r>
                                </m:e>
                                <m:sup>
                                  <m:r>
                                    <a:rPr lang="de-DE" i="1">
                                      <a:latin typeface="Cambria Math"/>
                                      <a:cs typeface="Arial" panose="020B0604020202020204" pitchFamily="34" charset="0"/>
                                    </a:rPr>
                                    <m:t>3</m:t>
                                  </m:r>
                                </m:sup>
                              </m:sSup>
                            </m:e>
                            <m:e>
                              <m:sSup>
                                <m:sSupPr>
                                  <m:ctrlPr>
                                    <a:rPr lang="de-DE" i="1">
                                      <a:latin typeface="Cambria Math"/>
                                      <a:cs typeface="Arial" panose="020B0604020202020204" pitchFamily="34" charset="0"/>
                                    </a:rPr>
                                  </m:ctrlPr>
                                </m:sSupPr>
                                <m:e>
                                  <m:r>
                                    <a:rPr lang="de-DE" i="1">
                                      <a:latin typeface="Cambria Math"/>
                                      <a:cs typeface="Arial" panose="020B0604020202020204" pitchFamily="34" charset="0"/>
                                    </a:rPr>
                                    <m:t>𝑥𝑛</m:t>
                                  </m:r>
                                  <m:r>
                                    <m:rPr>
                                      <m:nor/>
                                    </m:rPr>
                                    <a:rPr lang="en-US" dirty="0">
                                      <a:latin typeface="Arial" panose="020B0604020202020204" pitchFamily="34" charset="0"/>
                                      <a:cs typeface="Arial" panose="020B0604020202020204" pitchFamily="34" charset="0"/>
                                    </a:rPr>
                                    <m:t> </m:t>
                                  </m:r>
                                </m:e>
                                <m:sup>
                                  <m:r>
                                    <a:rPr lang="de-DE" i="1">
                                      <a:latin typeface="Cambria Math"/>
                                      <a:cs typeface="Arial" panose="020B0604020202020204" pitchFamily="34" charset="0"/>
                                    </a:rPr>
                                    <m:t>2</m:t>
                                  </m:r>
                                </m:sup>
                              </m:sSup>
                            </m:e>
                            <m:e>
                              <m:r>
                                <a:rPr lang="de-DE" i="1">
                                  <a:latin typeface="Cambria Math"/>
                                  <a:cs typeface="Arial" panose="020B0604020202020204" pitchFamily="34" charset="0"/>
                                </a:rPr>
                                <m:t>𝑥𝑛</m:t>
                              </m:r>
                            </m:e>
                            <m:e>
                              <m:r>
                                <a:rPr lang="de-DE" b="0" i="1" smtClean="0">
                                  <a:latin typeface="Cambria Math"/>
                                  <a:cs typeface="Arial" panose="020B0604020202020204" pitchFamily="34" charset="0"/>
                                </a:rPr>
                                <m:t>1</m:t>
                              </m:r>
                            </m:e>
                          </m:mr>
                        </m:m>
                      </m:e>
                    </m:d>
                    <m:r>
                      <a:rPr lang="en-US" i="1" smtClean="0">
                        <a:latin typeface="Cambria Math"/>
                        <a:ea typeface="Cambria Math"/>
                        <a:cs typeface="Arial" panose="020B0604020202020204" pitchFamily="34" charset="0"/>
                      </a:rPr>
                      <m:t>∙</m:t>
                    </m:r>
                    <m:d>
                      <m:dPr>
                        <m:begChr m:val="["/>
                        <m:endChr m:val="]"/>
                        <m:ctrlPr>
                          <a:rPr lang="en-US" i="1" smtClean="0">
                            <a:latin typeface="Cambria Math"/>
                            <a:ea typeface="Cambria Math"/>
                            <a:cs typeface="Arial" panose="020B0604020202020204" pitchFamily="34" charset="0"/>
                          </a:rPr>
                        </m:ctrlPr>
                      </m:dPr>
                      <m:e>
                        <m:m>
                          <m:mPr>
                            <m:mcs>
                              <m:mc>
                                <m:mcPr>
                                  <m:count m:val="1"/>
                                  <m:mcJc m:val="center"/>
                                </m:mcPr>
                              </m:mc>
                            </m:mcs>
                            <m:ctrlPr>
                              <a:rPr lang="en-US" i="1" smtClean="0">
                                <a:latin typeface="Cambria Math"/>
                                <a:ea typeface="Cambria Math"/>
                                <a:cs typeface="Arial" panose="020B0604020202020204" pitchFamily="34" charset="0"/>
                              </a:rPr>
                            </m:ctrlPr>
                          </m:mPr>
                          <m:mr>
                            <m:e>
                              <m:r>
                                <m:rPr>
                                  <m:brk m:alnAt="7"/>
                                </m:rPr>
                                <a:rPr lang="de-DE" b="0" i="1" smtClean="0">
                                  <a:latin typeface="Cambria Math"/>
                                  <a:ea typeface="Cambria Math"/>
                                  <a:cs typeface="Arial" panose="020B0604020202020204" pitchFamily="34" charset="0"/>
                                </a:rPr>
                                <m:t>𝑝</m:t>
                              </m:r>
                              <m:r>
                                <a:rPr lang="de-DE" b="0" i="1" smtClean="0">
                                  <a:latin typeface="Cambria Math"/>
                                  <a:ea typeface="Cambria Math"/>
                                  <a:cs typeface="Arial" panose="020B0604020202020204" pitchFamily="34" charset="0"/>
                                </a:rPr>
                                <m:t>1</m:t>
                              </m:r>
                            </m:e>
                          </m:mr>
                          <m:mr>
                            <m:e>
                              <m:r>
                                <a:rPr lang="de-DE" b="0" i="1" smtClean="0">
                                  <a:latin typeface="Cambria Math"/>
                                  <a:ea typeface="Cambria Math"/>
                                  <a:cs typeface="Arial" panose="020B0604020202020204" pitchFamily="34" charset="0"/>
                                </a:rPr>
                                <m:t>𝑝</m:t>
                              </m:r>
                              <m:r>
                                <a:rPr lang="de-DE" b="0" i="1" smtClean="0">
                                  <a:latin typeface="Cambria Math"/>
                                  <a:ea typeface="Cambria Math"/>
                                  <a:cs typeface="Arial" panose="020B0604020202020204" pitchFamily="34" charset="0"/>
                                </a:rPr>
                                <m:t>2</m:t>
                              </m:r>
                            </m:e>
                          </m:mr>
                          <m:mr>
                            <m:e>
                              <m:r>
                                <a:rPr lang="de-DE" b="0" i="1" smtClean="0">
                                  <a:latin typeface="Cambria Math"/>
                                  <a:ea typeface="Cambria Math"/>
                                  <a:cs typeface="Arial" panose="020B0604020202020204" pitchFamily="34" charset="0"/>
                                </a:rPr>
                                <m:t>𝑝</m:t>
                              </m:r>
                              <m:r>
                                <a:rPr lang="de-DE" b="0" i="1" smtClean="0">
                                  <a:latin typeface="Cambria Math"/>
                                  <a:ea typeface="Cambria Math"/>
                                  <a:cs typeface="Arial" panose="020B0604020202020204" pitchFamily="34" charset="0"/>
                                </a:rPr>
                                <m:t>3</m:t>
                              </m:r>
                            </m:e>
                          </m:mr>
                          <m:mr>
                            <m:e>
                              <m:r>
                                <a:rPr lang="de-DE" b="0" i="1" smtClean="0">
                                  <a:latin typeface="Cambria Math"/>
                                  <a:ea typeface="Cambria Math"/>
                                  <a:cs typeface="Arial" panose="020B0604020202020204" pitchFamily="34" charset="0"/>
                                </a:rPr>
                                <m:t>𝑝</m:t>
                              </m:r>
                              <m:r>
                                <a:rPr lang="de-DE" b="0" i="1" smtClean="0">
                                  <a:latin typeface="Cambria Math"/>
                                  <a:ea typeface="Cambria Math"/>
                                  <a:cs typeface="Arial" panose="020B0604020202020204" pitchFamily="34" charset="0"/>
                                </a:rPr>
                                <m:t>4</m:t>
                              </m:r>
                            </m:e>
                          </m:mr>
                        </m:m>
                      </m:e>
                    </m:d>
                    <m:r>
                      <a:rPr lang="de-DE" b="0" i="1" smtClean="0">
                        <a:latin typeface="Cambria Math"/>
                        <a:ea typeface="Cambria Math"/>
                        <a:cs typeface="Arial" panose="020B0604020202020204" pitchFamily="34" charset="0"/>
                      </a:rPr>
                      <m:t>=</m:t>
                    </m:r>
                  </m:oMath>
                </a14:m>
                <a:r>
                  <a:rPr lang="en-US" dirty="0">
                    <a:ea typeface="Cambria Math"/>
                    <a:cs typeface="Arial" panose="020B0604020202020204" pitchFamily="34" charset="0"/>
                  </a:rPr>
                  <a:t> </a:t>
                </a:r>
                <a14:m>
                  <m:oMath xmlns:m="http://schemas.openxmlformats.org/officeDocument/2006/math">
                    <m:d>
                      <m:dPr>
                        <m:begChr m:val="["/>
                        <m:endChr m:val="]"/>
                        <m:ctrlPr>
                          <a:rPr lang="en-US" i="1">
                            <a:latin typeface="Cambria Math"/>
                            <a:ea typeface="Cambria Math"/>
                            <a:cs typeface="Arial" panose="020B0604020202020204" pitchFamily="34" charset="0"/>
                          </a:rPr>
                        </m:ctrlPr>
                      </m:dPr>
                      <m:e>
                        <m:m>
                          <m:mPr>
                            <m:mcs>
                              <m:mc>
                                <m:mcPr>
                                  <m:count m:val="1"/>
                                  <m:mcJc m:val="center"/>
                                </m:mcPr>
                              </m:mc>
                            </m:mcs>
                            <m:ctrlPr>
                              <a:rPr lang="en-US" i="1">
                                <a:latin typeface="Cambria Math"/>
                                <a:ea typeface="Cambria Math"/>
                                <a:cs typeface="Arial" panose="020B0604020202020204" pitchFamily="34" charset="0"/>
                              </a:rPr>
                            </m:ctrlPr>
                          </m:mPr>
                          <m:mr>
                            <m:e>
                              <m:r>
                                <a:rPr lang="de-DE" b="0" i="1" smtClean="0">
                                  <a:latin typeface="Cambria Math"/>
                                  <a:ea typeface="Cambria Math"/>
                                  <a:cs typeface="Arial" panose="020B0604020202020204" pitchFamily="34" charset="0"/>
                                </a:rPr>
                                <m:t>𝑦𝑚</m:t>
                              </m:r>
                              <m:r>
                                <a:rPr lang="de-DE" b="0" i="1" smtClean="0">
                                  <a:latin typeface="Cambria Math"/>
                                  <a:ea typeface="Cambria Math"/>
                                  <a:cs typeface="Arial" panose="020B0604020202020204" pitchFamily="34" charset="0"/>
                                </a:rPr>
                                <m:t>1</m:t>
                              </m:r>
                            </m:e>
                          </m:mr>
                          <m:mr>
                            <m:e>
                              <m:r>
                                <a:rPr lang="de-DE" b="0" i="1" smtClean="0">
                                  <a:latin typeface="Cambria Math"/>
                                  <a:ea typeface="Cambria Math"/>
                                  <a:cs typeface="Arial" panose="020B0604020202020204" pitchFamily="34" charset="0"/>
                                </a:rPr>
                                <m:t>𝑦𝑚</m:t>
                              </m:r>
                              <m:r>
                                <a:rPr lang="de-DE" b="0" i="1" smtClean="0">
                                  <a:latin typeface="Cambria Math"/>
                                  <a:ea typeface="Cambria Math"/>
                                  <a:cs typeface="Arial" panose="020B0604020202020204" pitchFamily="34" charset="0"/>
                                </a:rPr>
                                <m:t>2</m:t>
                              </m:r>
                            </m:e>
                          </m:mr>
                          <m:mr>
                            <m:e>
                              <m:r>
                                <a:rPr lang="de-DE" i="1" smtClean="0">
                                  <a:latin typeface="Cambria Math"/>
                                  <a:ea typeface="Cambria Math"/>
                                  <a:cs typeface="Arial" panose="020B0604020202020204" pitchFamily="34" charset="0"/>
                                </a:rPr>
                                <m:t>⋮</m:t>
                              </m:r>
                            </m:e>
                          </m:mr>
                          <m:mr>
                            <m:e>
                              <m:r>
                                <a:rPr lang="de-DE" b="0" i="1" smtClean="0">
                                  <a:latin typeface="Cambria Math"/>
                                  <a:ea typeface="Cambria Math"/>
                                  <a:cs typeface="Arial" panose="020B0604020202020204" pitchFamily="34" charset="0"/>
                                </a:rPr>
                                <m:t>𝑦𝑚𝑛</m:t>
                              </m:r>
                            </m:e>
                          </m:mr>
                        </m:m>
                      </m:e>
                    </m:d>
                  </m:oMath>
                </a14:m>
                <a:endParaRPr lang="en-US" dirty="0">
                  <a:latin typeface="Arial" panose="020B0604020202020204" pitchFamily="34" charset="0"/>
                  <a:cs typeface="Arial" panose="020B0604020202020204" pitchFamily="34" charset="0"/>
                </a:endParaRPr>
              </a:p>
            </p:txBody>
          </p:sp>
        </mc:Choice>
        <mc:Fallback xmlns="">
          <p:sp>
            <p:nvSpPr>
              <p:cNvPr id="12" name="Textfeld 11"/>
              <p:cNvSpPr txBox="1">
                <a:spLocks noRot="1" noChangeAspect="1" noMove="1" noResize="1" noEditPoints="1" noAdjustHandles="1" noChangeArrowheads="1" noChangeShapeType="1" noTextEdit="1"/>
              </p:cNvSpPr>
              <p:nvPr/>
            </p:nvSpPr>
            <p:spPr>
              <a:xfrm>
                <a:off x="385979" y="4588946"/>
                <a:ext cx="3864328" cy="1165384"/>
              </a:xfrm>
              <a:prstGeom prst="rect">
                <a:avLst/>
              </a:prstGeom>
              <a:blipFill rotWithShape="1">
                <a:blip r:embed="rId4"/>
                <a:stretch>
                  <a:fillRect/>
                </a:stretch>
              </a:blipFill>
            </p:spPr>
            <p:txBody>
              <a:bodyPr/>
              <a:lstStyle/>
              <a:p>
                <a:r>
                  <a:rPr lang="en-US">
                    <a:noFill/>
                  </a:rPr>
                  <a:t> </a:t>
                </a:r>
              </a:p>
            </p:txBody>
          </p:sp>
        </mc:Fallback>
      </mc:AlternateContent>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1450" y="2814730"/>
            <a:ext cx="4686836" cy="3548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reihandform 10"/>
          <p:cNvSpPr/>
          <p:nvPr/>
        </p:nvSpPr>
        <p:spPr>
          <a:xfrm>
            <a:off x="47505" y="4370127"/>
            <a:ext cx="2588821" cy="1550139"/>
          </a:xfrm>
          <a:custGeom>
            <a:avLst/>
            <a:gdLst>
              <a:gd name="connsiteX0" fmla="*/ 2481943 w 2588821"/>
              <a:gd name="connsiteY0" fmla="*/ 273133 h 1550139"/>
              <a:gd name="connsiteX1" fmla="*/ 2458192 w 2588821"/>
              <a:gd name="connsiteY1" fmla="*/ 213756 h 1550139"/>
              <a:gd name="connsiteX2" fmla="*/ 2386940 w 2588821"/>
              <a:gd name="connsiteY2" fmla="*/ 190005 h 1550139"/>
              <a:gd name="connsiteX3" fmla="*/ 2351314 w 2588821"/>
              <a:gd name="connsiteY3" fmla="*/ 178130 h 1550139"/>
              <a:gd name="connsiteX4" fmla="*/ 2244436 w 2588821"/>
              <a:gd name="connsiteY4" fmla="*/ 95003 h 1550139"/>
              <a:gd name="connsiteX5" fmla="*/ 2173184 w 2588821"/>
              <a:gd name="connsiteY5" fmla="*/ 71252 h 1550139"/>
              <a:gd name="connsiteX6" fmla="*/ 2090057 w 2588821"/>
              <a:gd name="connsiteY6" fmla="*/ 47502 h 1550139"/>
              <a:gd name="connsiteX7" fmla="*/ 1911927 w 2588821"/>
              <a:gd name="connsiteY7" fmla="*/ 23751 h 1550139"/>
              <a:gd name="connsiteX8" fmla="*/ 1769423 w 2588821"/>
              <a:gd name="connsiteY8" fmla="*/ 0 h 1550139"/>
              <a:gd name="connsiteX9" fmla="*/ 748145 w 2588821"/>
              <a:gd name="connsiteY9" fmla="*/ 11876 h 1550139"/>
              <a:gd name="connsiteX10" fmla="*/ 712519 w 2588821"/>
              <a:gd name="connsiteY10" fmla="*/ 23751 h 1550139"/>
              <a:gd name="connsiteX11" fmla="*/ 546265 w 2588821"/>
              <a:gd name="connsiteY11" fmla="*/ 47502 h 1550139"/>
              <a:gd name="connsiteX12" fmla="*/ 475013 w 2588821"/>
              <a:gd name="connsiteY12" fmla="*/ 71252 h 1550139"/>
              <a:gd name="connsiteX13" fmla="*/ 403761 w 2588821"/>
              <a:gd name="connsiteY13" fmla="*/ 95003 h 1550139"/>
              <a:gd name="connsiteX14" fmla="*/ 368135 w 2588821"/>
              <a:gd name="connsiteY14" fmla="*/ 106878 h 1550139"/>
              <a:gd name="connsiteX15" fmla="*/ 296883 w 2588821"/>
              <a:gd name="connsiteY15" fmla="*/ 142504 h 1550139"/>
              <a:gd name="connsiteX16" fmla="*/ 225631 w 2588821"/>
              <a:gd name="connsiteY16" fmla="*/ 178130 h 1550139"/>
              <a:gd name="connsiteX17" fmla="*/ 201880 w 2588821"/>
              <a:gd name="connsiteY17" fmla="*/ 213756 h 1550139"/>
              <a:gd name="connsiteX18" fmla="*/ 166254 w 2588821"/>
              <a:gd name="connsiteY18" fmla="*/ 237507 h 1550139"/>
              <a:gd name="connsiteX19" fmla="*/ 118753 w 2588821"/>
              <a:gd name="connsiteY19" fmla="*/ 308759 h 1550139"/>
              <a:gd name="connsiteX20" fmla="*/ 95002 w 2588821"/>
              <a:gd name="connsiteY20" fmla="*/ 344385 h 1550139"/>
              <a:gd name="connsiteX21" fmla="*/ 83127 w 2588821"/>
              <a:gd name="connsiteY21" fmla="*/ 380011 h 1550139"/>
              <a:gd name="connsiteX22" fmla="*/ 71252 w 2588821"/>
              <a:gd name="connsiteY22" fmla="*/ 427512 h 1550139"/>
              <a:gd name="connsiteX23" fmla="*/ 47501 w 2588821"/>
              <a:gd name="connsiteY23" fmla="*/ 463138 h 1550139"/>
              <a:gd name="connsiteX24" fmla="*/ 35626 w 2588821"/>
              <a:gd name="connsiteY24" fmla="*/ 510639 h 1550139"/>
              <a:gd name="connsiteX25" fmla="*/ 23750 w 2588821"/>
              <a:gd name="connsiteY25" fmla="*/ 546265 h 1550139"/>
              <a:gd name="connsiteX26" fmla="*/ 0 w 2588821"/>
              <a:gd name="connsiteY26" fmla="*/ 641268 h 1550139"/>
              <a:gd name="connsiteX27" fmla="*/ 23750 w 2588821"/>
              <a:gd name="connsiteY27" fmla="*/ 1021278 h 1550139"/>
              <a:gd name="connsiteX28" fmla="*/ 47501 w 2588821"/>
              <a:gd name="connsiteY28" fmla="*/ 1092530 h 1550139"/>
              <a:gd name="connsiteX29" fmla="*/ 59376 w 2588821"/>
              <a:gd name="connsiteY29" fmla="*/ 1128156 h 1550139"/>
              <a:gd name="connsiteX30" fmla="*/ 142504 w 2588821"/>
              <a:gd name="connsiteY30" fmla="*/ 1211283 h 1550139"/>
              <a:gd name="connsiteX31" fmla="*/ 178130 w 2588821"/>
              <a:gd name="connsiteY31" fmla="*/ 1235034 h 1550139"/>
              <a:gd name="connsiteX32" fmla="*/ 213756 w 2588821"/>
              <a:gd name="connsiteY32" fmla="*/ 1258785 h 1550139"/>
              <a:gd name="connsiteX33" fmla="*/ 273132 w 2588821"/>
              <a:gd name="connsiteY33" fmla="*/ 1306286 h 1550139"/>
              <a:gd name="connsiteX34" fmla="*/ 344384 w 2588821"/>
              <a:gd name="connsiteY34" fmla="*/ 1353787 h 1550139"/>
              <a:gd name="connsiteX35" fmla="*/ 415636 w 2588821"/>
              <a:gd name="connsiteY35" fmla="*/ 1377538 h 1550139"/>
              <a:gd name="connsiteX36" fmla="*/ 451262 w 2588821"/>
              <a:gd name="connsiteY36" fmla="*/ 1401289 h 1550139"/>
              <a:gd name="connsiteX37" fmla="*/ 522514 w 2588821"/>
              <a:gd name="connsiteY37" fmla="*/ 1425039 h 1550139"/>
              <a:gd name="connsiteX38" fmla="*/ 558140 w 2588821"/>
              <a:gd name="connsiteY38" fmla="*/ 1436915 h 1550139"/>
              <a:gd name="connsiteX39" fmla="*/ 629392 w 2588821"/>
              <a:gd name="connsiteY39" fmla="*/ 1460665 h 1550139"/>
              <a:gd name="connsiteX40" fmla="*/ 665018 w 2588821"/>
              <a:gd name="connsiteY40" fmla="*/ 1472541 h 1550139"/>
              <a:gd name="connsiteX41" fmla="*/ 855023 w 2588821"/>
              <a:gd name="connsiteY41" fmla="*/ 1496291 h 1550139"/>
              <a:gd name="connsiteX42" fmla="*/ 1781298 w 2588821"/>
              <a:gd name="connsiteY42" fmla="*/ 1520042 h 1550139"/>
              <a:gd name="connsiteX43" fmla="*/ 2161309 w 2588821"/>
              <a:gd name="connsiteY43" fmla="*/ 1508167 h 1550139"/>
              <a:gd name="connsiteX44" fmla="*/ 2232561 w 2588821"/>
              <a:gd name="connsiteY44" fmla="*/ 1484416 h 1550139"/>
              <a:gd name="connsiteX45" fmla="*/ 2315688 w 2588821"/>
              <a:gd name="connsiteY45" fmla="*/ 1436915 h 1550139"/>
              <a:gd name="connsiteX46" fmla="*/ 2386940 w 2588821"/>
              <a:gd name="connsiteY46" fmla="*/ 1413164 h 1550139"/>
              <a:gd name="connsiteX47" fmla="*/ 2434441 w 2588821"/>
              <a:gd name="connsiteY47" fmla="*/ 1330037 h 1550139"/>
              <a:gd name="connsiteX48" fmla="*/ 2493818 w 2588821"/>
              <a:gd name="connsiteY48" fmla="*/ 1270660 h 1550139"/>
              <a:gd name="connsiteX49" fmla="*/ 2529444 w 2588821"/>
              <a:gd name="connsiteY49" fmla="*/ 1199408 h 1550139"/>
              <a:gd name="connsiteX50" fmla="*/ 2565070 w 2588821"/>
              <a:gd name="connsiteY50" fmla="*/ 1092530 h 1550139"/>
              <a:gd name="connsiteX51" fmla="*/ 2576945 w 2588821"/>
              <a:gd name="connsiteY51" fmla="*/ 1056904 h 1550139"/>
              <a:gd name="connsiteX52" fmla="*/ 2588821 w 2588821"/>
              <a:gd name="connsiteY52" fmla="*/ 1021278 h 1550139"/>
              <a:gd name="connsiteX53" fmla="*/ 2576945 w 2588821"/>
              <a:gd name="connsiteY53" fmla="*/ 629392 h 1550139"/>
              <a:gd name="connsiteX54" fmla="*/ 2553195 w 2588821"/>
              <a:gd name="connsiteY54" fmla="*/ 427512 h 1550139"/>
              <a:gd name="connsiteX55" fmla="*/ 2529444 w 2588821"/>
              <a:gd name="connsiteY55" fmla="*/ 356260 h 1550139"/>
              <a:gd name="connsiteX56" fmla="*/ 2493818 w 2588821"/>
              <a:gd name="connsiteY56" fmla="*/ 285008 h 1550139"/>
              <a:gd name="connsiteX57" fmla="*/ 2458192 w 2588821"/>
              <a:gd name="connsiteY57" fmla="*/ 249382 h 1550139"/>
              <a:gd name="connsiteX58" fmla="*/ 2398815 w 2588821"/>
              <a:gd name="connsiteY58" fmla="*/ 178130 h 155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2588821" h="1550139">
                <a:moveTo>
                  <a:pt x="2481943" y="273133"/>
                </a:moveTo>
                <a:cubicBezTo>
                  <a:pt x="2474026" y="253341"/>
                  <a:pt x="2474235" y="227793"/>
                  <a:pt x="2458192" y="213756"/>
                </a:cubicBezTo>
                <a:cubicBezTo>
                  <a:pt x="2439351" y="197270"/>
                  <a:pt x="2410691" y="197922"/>
                  <a:pt x="2386940" y="190005"/>
                </a:cubicBezTo>
                <a:lnTo>
                  <a:pt x="2351314" y="178130"/>
                </a:lnTo>
                <a:cubicBezTo>
                  <a:pt x="2320575" y="147391"/>
                  <a:pt x="2287050" y="109208"/>
                  <a:pt x="2244436" y="95003"/>
                </a:cubicBezTo>
                <a:lnTo>
                  <a:pt x="2173184" y="71252"/>
                </a:lnTo>
                <a:cubicBezTo>
                  <a:pt x="2142661" y="61078"/>
                  <a:pt x="2122860" y="53466"/>
                  <a:pt x="2090057" y="47502"/>
                </a:cubicBezTo>
                <a:cubicBezTo>
                  <a:pt x="2053981" y="40943"/>
                  <a:pt x="1945035" y="27889"/>
                  <a:pt x="1911927" y="23751"/>
                </a:cubicBezTo>
                <a:cubicBezTo>
                  <a:pt x="1856186" y="5171"/>
                  <a:pt x="1848966" y="0"/>
                  <a:pt x="1769423" y="0"/>
                </a:cubicBezTo>
                <a:cubicBezTo>
                  <a:pt x="1428974" y="0"/>
                  <a:pt x="1088571" y="7917"/>
                  <a:pt x="748145" y="11876"/>
                </a:cubicBezTo>
                <a:cubicBezTo>
                  <a:pt x="736270" y="15834"/>
                  <a:pt x="724835" y="21512"/>
                  <a:pt x="712519" y="23751"/>
                </a:cubicBezTo>
                <a:cubicBezTo>
                  <a:pt x="660946" y="33128"/>
                  <a:pt x="598204" y="34517"/>
                  <a:pt x="546265" y="47502"/>
                </a:cubicBezTo>
                <a:cubicBezTo>
                  <a:pt x="521977" y="53574"/>
                  <a:pt x="498764" y="63335"/>
                  <a:pt x="475013" y="71252"/>
                </a:cubicBezTo>
                <a:lnTo>
                  <a:pt x="403761" y="95003"/>
                </a:lnTo>
                <a:lnTo>
                  <a:pt x="368135" y="106878"/>
                </a:lnTo>
                <a:cubicBezTo>
                  <a:pt x="266035" y="174945"/>
                  <a:pt x="395215" y="93338"/>
                  <a:pt x="296883" y="142504"/>
                </a:cubicBezTo>
                <a:cubicBezTo>
                  <a:pt x="204800" y="188545"/>
                  <a:pt x="315178" y="148282"/>
                  <a:pt x="225631" y="178130"/>
                </a:cubicBezTo>
                <a:cubicBezTo>
                  <a:pt x="217714" y="190005"/>
                  <a:pt x="211972" y="203664"/>
                  <a:pt x="201880" y="213756"/>
                </a:cubicBezTo>
                <a:cubicBezTo>
                  <a:pt x="191788" y="223848"/>
                  <a:pt x="175652" y="226766"/>
                  <a:pt x="166254" y="237507"/>
                </a:cubicBezTo>
                <a:cubicBezTo>
                  <a:pt x="147457" y="258989"/>
                  <a:pt x="134587" y="285008"/>
                  <a:pt x="118753" y="308759"/>
                </a:cubicBezTo>
                <a:lnTo>
                  <a:pt x="95002" y="344385"/>
                </a:lnTo>
                <a:cubicBezTo>
                  <a:pt x="91044" y="356260"/>
                  <a:pt x="86566" y="367975"/>
                  <a:pt x="83127" y="380011"/>
                </a:cubicBezTo>
                <a:cubicBezTo>
                  <a:pt x="78643" y="395704"/>
                  <a:pt x="77681" y="412511"/>
                  <a:pt x="71252" y="427512"/>
                </a:cubicBezTo>
                <a:cubicBezTo>
                  <a:pt x="65630" y="440630"/>
                  <a:pt x="55418" y="451263"/>
                  <a:pt x="47501" y="463138"/>
                </a:cubicBezTo>
                <a:cubicBezTo>
                  <a:pt x="43543" y="478972"/>
                  <a:pt x="40110" y="494946"/>
                  <a:pt x="35626" y="510639"/>
                </a:cubicBezTo>
                <a:cubicBezTo>
                  <a:pt x="32187" y="522675"/>
                  <a:pt x="27044" y="534188"/>
                  <a:pt x="23750" y="546265"/>
                </a:cubicBezTo>
                <a:cubicBezTo>
                  <a:pt x="15161" y="577757"/>
                  <a:pt x="0" y="641268"/>
                  <a:pt x="0" y="641268"/>
                </a:cubicBezTo>
                <a:cubicBezTo>
                  <a:pt x="1037" y="665127"/>
                  <a:pt x="6687" y="935963"/>
                  <a:pt x="23750" y="1021278"/>
                </a:cubicBezTo>
                <a:cubicBezTo>
                  <a:pt x="28660" y="1045827"/>
                  <a:pt x="39584" y="1068779"/>
                  <a:pt x="47501" y="1092530"/>
                </a:cubicBezTo>
                <a:lnTo>
                  <a:pt x="59376" y="1128156"/>
                </a:lnTo>
                <a:cubicBezTo>
                  <a:pt x="80278" y="1190861"/>
                  <a:pt x="60839" y="1156840"/>
                  <a:pt x="142504" y="1211283"/>
                </a:cubicBezTo>
                <a:lnTo>
                  <a:pt x="178130" y="1235034"/>
                </a:lnTo>
                <a:lnTo>
                  <a:pt x="213756" y="1258785"/>
                </a:lnTo>
                <a:cubicBezTo>
                  <a:pt x="257639" y="1324611"/>
                  <a:pt x="212398" y="1272545"/>
                  <a:pt x="273132" y="1306286"/>
                </a:cubicBezTo>
                <a:cubicBezTo>
                  <a:pt x="298085" y="1320148"/>
                  <a:pt x="317304" y="1344760"/>
                  <a:pt x="344384" y="1353787"/>
                </a:cubicBezTo>
                <a:lnTo>
                  <a:pt x="415636" y="1377538"/>
                </a:lnTo>
                <a:cubicBezTo>
                  <a:pt x="427511" y="1385455"/>
                  <a:pt x="438220" y="1395492"/>
                  <a:pt x="451262" y="1401289"/>
                </a:cubicBezTo>
                <a:cubicBezTo>
                  <a:pt x="474140" y="1411457"/>
                  <a:pt x="498763" y="1417122"/>
                  <a:pt x="522514" y="1425039"/>
                </a:cubicBezTo>
                <a:lnTo>
                  <a:pt x="558140" y="1436915"/>
                </a:lnTo>
                <a:lnTo>
                  <a:pt x="629392" y="1460665"/>
                </a:lnTo>
                <a:cubicBezTo>
                  <a:pt x="641267" y="1464624"/>
                  <a:pt x="652626" y="1470771"/>
                  <a:pt x="665018" y="1472541"/>
                </a:cubicBezTo>
                <a:cubicBezTo>
                  <a:pt x="783630" y="1489485"/>
                  <a:pt x="720326" y="1481325"/>
                  <a:pt x="855023" y="1496291"/>
                </a:cubicBezTo>
                <a:cubicBezTo>
                  <a:pt x="1170797" y="1601555"/>
                  <a:pt x="914256" y="1520042"/>
                  <a:pt x="1781298" y="1520042"/>
                </a:cubicBezTo>
                <a:cubicBezTo>
                  <a:pt x="1908030" y="1520042"/>
                  <a:pt x="2034639" y="1512125"/>
                  <a:pt x="2161309" y="1508167"/>
                </a:cubicBezTo>
                <a:cubicBezTo>
                  <a:pt x="2185060" y="1500250"/>
                  <a:pt x="2211730" y="1498303"/>
                  <a:pt x="2232561" y="1484416"/>
                </a:cubicBezTo>
                <a:cubicBezTo>
                  <a:pt x="2264698" y="1462991"/>
                  <a:pt x="2278018" y="1451983"/>
                  <a:pt x="2315688" y="1436915"/>
                </a:cubicBezTo>
                <a:cubicBezTo>
                  <a:pt x="2338933" y="1427617"/>
                  <a:pt x="2386940" y="1413164"/>
                  <a:pt x="2386940" y="1413164"/>
                </a:cubicBezTo>
                <a:cubicBezTo>
                  <a:pt x="2451466" y="1370146"/>
                  <a:pt x="2402646" y="1414822"/>
                  <a:pt x="2434441" y="1330037"/>
                </a:cubicBezTo>
                <a:cubicBezTo>
                  <a:pt x="2447636" y="1294851"/>
                  <a:pt x="2464790" y="1290012"/>
                  <a:pt x="2493818" y="1270660"/>
                </a:cubicBezTo>
                <a:cubicBezTo>
                  <a:pt x="2537122" y="1140743"/>
                  <a:pt x="2468060" y="1337520"/>
                  <a:pt x="2529444" y="1199408"/>
                </a:cubicBezTo>
                <a:cubicBezTo>
                  <a:pt x="2529449" y="1199398"/>
                  <a:pt x="2559131" y="1110349"/>
                  <a:pt x="2565070" y="1092530"/>
                </a:cubicBezTo>
                <a:lnTo>
                  <a:pt x="2576945" y="1056904"/>
                </a:lnTo>
                <a:lnTo>
                  <a:pt x="2588821" y="1021278"/>
                </a:lnTo>
                <a:cubicBezTo>
                  <a:pt x="2584862" y="890649"/>
                  <a:pt x="2582879" y="759946"/>
                  <a:pt x="2576945" y="629392"/>
                </a:cubicBezTo>
                <a:cubicBezTo>
                  <a:pt x="2575325" y="593761"/>
                  <a:pt x="2565409" y="476370"/>
                  <a:pt x="2553195" y="427512"/>
                </a:cubicBezTo>
                <a:cubicBezTo>
                  <a:pt x="2547123" y="403224"/>
                  <a:pt x="2537361" y="380011"/>
                  <a:pt x="2529444" y="356260"/>
                </a:cubicBezTo>
                <a:cubicBezTo>
                  <a:pt x="2517542" y="320553"/>
                  <a:pt x="2519398" y="315704"/>
                  <a:pt x="2493818" y="285008"/>
                </a:cubicBezTo>
                <a:cubicBezTo>
                  <a:pt x="2483067" y="272106"/>
                  <a:pt x="2468503" y="262639"/>
                  <a:pt x="2458192" y="249382"/>
                </a:cubicBezTo>
                <a:cubicBezTo>
                  <a:pt x="2400212" y="174836"/>
                  <a:pt x="2440384" y="178130"/>
                  <a:pt x="2398815" y="178130"/>
                </a:cubicBezTo>
              </a:path>
            </a:pathLst>
          </a:cu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ihandform 14"/>
          <p:cNvSpPr/>
          <p:nvPr/>
        </p:nvSpPr>
        <p:spPr>
          <a:xfrm>
            <a:off x="2755077" y="4396568"/>
            <a:ext cx="458707" cy="1550139"/>
          </a:xfrm>
          <a:custGeom>
            <a:avLst/>
            <a:gdLst>
              <a:gd name="connsiteX0" fmla="*/ 2481943 w 2588821"/>
              <a:gd name="connsiteY0" fmla="*/ 273133 h 1550139"/>
              <a:gd name="connsiteX1" fmla="*/ 2458192 w 2588821"/>
              <a:gd name="connsiteY1" fmla="*/ 213756 h 1550139"/>
              <a:gd name="connsiteX2" fmla="*/ 2386940 w 2588821"/>
              <a:gd name="connsiteY2" fmla="*/ 190005 h 1550139"/>
              <a:gd name="connsiteX3" fmla="*/ 2351314 w 2588821"/>
              <a:gd name="connsiteY3" fmla="*/ 178130 h 1550139"/>
              <a:gd name="connsiteX4" fmla="*/ 2244436 w 2588821"/>
              <a:gd name="connsiteY4" fmla="*/ 95003 h 1550139"/>
              <a:gd name="connsiteX5" fmla="*/ 2173184 w 2588821"/>
              <a:gd name="connsiteY5" fmla="*/ 71252 h 1550139"/>
              <a:gd name="connsiteX6" fmla="*/ 2090057 w 2588821"/>
              <a:gd name="connsiteY6" fmla="*/ 47502 h 1550139"/>
              <a:gd name="connsiteX7" fmla="*/ 1911927 w 2588821"/>
              <a:gd name="connsiteY7" fmla="*/ 23751 h 1550139"/>
              <a:gd name="connsiteX8" fmla="*/ 1769423 w 2588821"/>
              <a:gd name="connsiteY8" fmla="*/ 0 h 1550139"/>
              <a:gd name="connsiteX9" fmla="*/ 748145 w 2588821"/>
              <a:gd name="connsiteY9" fmla="*/ 11876 h 1550139"/>
              <a:gd name="connsiteX10" fmla="*/ 712519 w 2588821"/>
              <a:gd name="connsiteY10" fmla="*/ 23751 h 1550139"/>
              <a:gd name="connsiteX11" fmla="*/ 546265 w 2588821"/>
              <a:gd name="connsiteY11" fmla="*/ 47502 h 1550139"/>
              <a:gd name="connsiteX12" fmla="*/ 475013 w 2588821"/>
              <a:gd name="connsiteY12" fmla="*/ 71252 h 1550139"/>
              <a:gd name="connsiteX13" fmla="*/ 403761 w 2588821"/>
              <a:gd name="connsiteY13" fmla="*/ 95003 h 1550139"/>
              <a:gd name="connsiteX14" fmla="*/ 368135 w 2588821"/>
              <a:gd name="connsiteY14" fmla="*/ 106878 h 1550139"/>
              <a:gd name="connsiteX15" fmla="*/ 296883 w 2588821"/>
              <a:gd name="connsiteY15" fmla="*/ 142504 h 1550139"/>
              <a:gd name="connsiteX16" fmla="*/ 225631 w 2588821"/>
              <a:gd name="connsiteY16" fmla="*/ 178130 h 1550139"/>
              <a:gd name="connsiteX17" fmla="*/ 201880 w 2588821"/>
              <a:gd name="connsiteY17" fmla="*/ 213756 h 1550139"/>
              <a:gd name="connsiteX18" fmla="*/ 166254 w 2588821"/>
              <a:gd name="connsiteY18" fmla="*/ 237507 h 1550139"/>
              <a:gd name="connsiteX19" fmla="*/ 118753 w 2588821"/>
              <a:gd name="connsiteY19" fmla="*/ 308759 h 1550139"/>
              <a:gd name="connsiteX20" fmla="*/ 95002 w 2588821"/>
              <a:gd name="connsiteY20" fmla="*/ 344385 h 1550139"/>
              <a:gd name="connsiteX21" fmla="*/ 83127 w 2588821"/>
              <a:gd name="connsiteY21" fmla="*/ 380011 h 1550139"/>
              <a:gd name="connsiteX22" fmla="*/ 71252 w 2588821"/>
              <a:gd name="connsiteY22" fmla="*/ 427512 h 1550139"/>
              <a:gd name="connsiteX23" fmla="*/ 47501 w 2588821"/>
              <a:gd name="connsiteY23" fmla="*/ 463138 h 1550139"/>
              <a:gd name="connsiteX24" fmla="*/ 35626 w 2588821"/>
              <a:gd name="connsiteY24" fmla="*/ 510639 h 1550139"/>
              <a:gd name="connsiteX25" fmla="*/ 23750 w 2588821"/>
              <a:gd name="connsiteY25" fmla="*/ 546265 h 1550139"/>
              <a:gd name="connsiteX26" fmla="*/ 0 w 2588821"/>
              <a:gd name="connsiteY26" fmla="*/ 641268 h 1550139"/>
              <a:gd name="connsiteX27" fmla="*/ 23750 w 2588821"/>
              <a:gd name="connsiteY27" fmla="*/ 1021278 h 1550139"/>
              <a:gd name="connsiteX28" fmla="*/ 47501 w 2588821"/>
              <a:gd name="connsiteY28" fmla="*/ 1092530 h 1550139"/>
              <a:gd name="connsiteX29" fmla="*/ 59376 w 2588821"/>
              <a:gd name="connsiteY29" fmla="*/ 1128156 h 1550139"/>
              <a:gd name="connsiteX30" fmla="*/ 142504 w 2588821"/>
              <a:gd name="connsiteY30" fmla="*/ 1211283 h 1550139"/>
              <a:gd name="connsiteX31" fmla="*/ 178130 w 2588821"/>
              <a:gd name="connsiteY31" fmla="*/ 1235034 h 1550139"/>
              <a:gd name="connsiteX32" fmla="*/ 213756 w 2588821"/>
              <a:gd name="connsiteY32" fmla="*/ 1258785 h 1550139"/>
              <a:gd name="connsiteX33" fmla="*/ 273132 w 2588821"/>
              <a:gd name="connsiteY33" fmla="*/ 1306286 h 1550139"/>
              <a:gd name="connsiteX34" fmla="*/ 344384 w 2588821"/>
              <a:gd name="connsiteY34" fmla="*/ 1353787 h 1550139"/>
              <a:gd name="connsiteX35" fmla="*/ 415636 w 2588821"/>
              <a:gd name="connsiteY35" fmla="*/ 1377538 h 1550139"/>
              <a:gd name="connsiteX36" fmla="*/ 451262 w 2588821"/>
              <a:gd name="connsiteY36" fmla="*/ 1401289 h 1550139"/>
              <a:gd name="connsiteX37" fmla="*/ 522514 w 2588821"/>
              <a:gd name="connsiteY37" fmla="*/ 1425039 h 1550139"/>
              <a:gd name="connsiteX38" fmla="*/ 558140 w 2588821"/>
              <a:gd name="connsiteY38" fmla="*/ 1436915 h 1550139"/>
              <a:gd name="connsiteX39" fmla="*/ 629392 w 2588821"/>
              <a:gd name="connsiteY39" fmla="*/ 1460665 h 1550139"/>
              <a:gd name="connsiteX40" fmla="*/ 665018 w 2588821"/>
              <a:gd name="connsiteY40" fmla="*/ 1472541 h 1550139"/>
              <a:gd name="connsiteX41" fmla="*/ 855023 w 2588821"/>
              <a:gd name="connsiteY41" fmla="*/ 1496291 h 1550139"/>
              <a:gd name="connsiteX42" fmla="*/ 1781298 w 2588821"/>
              <a:gd name="connsiteY42" fmla="*/ 1520042 h 1550139"/>
              <a:gd name="connsiteX43" fmla="*/ 2161309 w 2588821"/>
              <a:gd name="connsiteY43" fmla="*/ 1508167 h 1550139"/>
              <a:gd name="connsiteX44" fmla="*/ 2232561 w 2588821"/>
              <a:gd name="connsiteY44" fmla="*/ 1484416 h 1550139"/>
              <a:gd name="connsiteX45" fmla="*/ 2315688 w 2588821"/>
              <a:gd name="connsiteY45" fmla="*/ 1436915 h 1550139"/>
              <a:gd name="connsiteX46" fmla="*/ 2386940 w 2588821"/>
              <a:gd name="connsiteY46" fmla="*/ 1413164 h 1550139"/>
              <a:gd name="connsiteX47" fmla="*/ 2434441 w 2588821"/>
              <a:gd name="connsiteY47" fmla="*/ 1330037 h 1550139"/>
              <a:gd name="connsiteX48" fmla="*/ 2493818 w 2588821"/>
              <a:gd name="connsiteY48" fmla="*/ 1270660 h 1550139"/>
              <a:gd name="connsiteX49" fmla="*/ 2529444 w 2588821"/>
              <a:gd name="connsiteY49" fmla="*/ 1199408 h 1550139"/>
              <a:gd name="connsiteX50" fmla="*/ 2565070 w 2588821"/>
              <a:gd name="connsiteY50" fmla="*/ 1092530 h 1550139"/>
              <a:gd name="connsiteX51" fmla="*/ 2576945 w 2588821"/>
              <a:gd name="connsiteY51" fmla="*/ 1056904 h 1550139"/>
              <a:gd name="connsiteX52" fmla="*/ 2588821 w 2588821"/>
              <a:gd name="connsiteY52" fmla="*/ 1021278 h 1550139"/>
              <a:gd name="connsiteX53" fmla="*/ 2576945 w 2588821"/>
              <a:gd name="connsiteY53" fmla="*/ 629392 h 1550139"/>
              <a:gd name="connsiteX54" fmla="*/ 2553195 w 2588821"/>
              <a:gd name="connsiteY54" fmla="*/ 427512 h 1550139"/>
              <a:gd name="connsiteX55" fmla="*/ 2529444 w 2588821"/>
              <a:gd name="connsiteY55" fmla="*/ 356260 h 1550139"/>
              <a:gd name="connsiteX56" fmla="*/ 2493818 w 2588821"/>
              <a:gd name="connsiteY56" fmla="*/ 285008 h 1550139"/>
              <a:gd name="connsiteX57" fmla="*/ 2458192 w 2588821"/>
              <a:gd name="connsiteY57" fmla="*/ 249382 h 1550139"/>
              <a:gd name="connsiteX58" fmla="*/ 2398815 w 2588821"/>
              <a:gd name="connsiteY58" fmla="*/ 178130 h 155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2588821" h="1550139">
                <a:moveTo>
                  <a:pt x="2481943" y="273133"/>
                </a:moveTo>
                <a:cubicBezTo>
                  <a:pt x="2474026" y="253341"/>
                  <a:pt x="2474235" y="227793"/>
                  <a:pt x="2458192" y="213756"/>
                </a:cubicBezTo>
                <a:cubicBezTo>
                  <a:pt x="2439351" y="197270"/>
                  <a:pt x="2410691" y="197922"/>
                  <a:pt x="2386940" y="190005"/>
                </a:cubicBezTo>
                <a:lnTo>
                  <a:pt x="2351314" y="178130"/>
                </a:lnTo>
                <a:cubicBezTo>
                  <a:pt x="2320575" y="147391"/>
                  <a:pt x="2287050" y="109208"/>
                  <a:pt x="2244436" y="95003"/>
                </a:cubicBezTo>
                <a:lnTo>
                  <a:pt x="2173184" y="71252"/>
                </a:lnTo>
                <a:cubicBezTo>
                  <a:pt x="2142661" y="61078"/>
                  <a:pt x="2122860" y="53466"/>
                  <a:pt x="2090057" y="47502"/>
                </a:cubicBezTo>
                <a:cubicBezTo>
                  <a:pt x="2053981" y="40943"/>
                  <a:pt x="1945035" y="27889"/>
                  <a:pt x="1911927" y="23751"/>
                </a:cubicBezTo>
                <a:cubicBezTo>
                  <a:pt x="1856186" y="5171"/>
                  <a:pt x="1848966" y="0"/>
                  <a:pt x="1769423" y="0"/>
                </a:cubicBezTo>
                <a:cubicBezTo>
                  <a:pt x="1428974" y="0"/>
                  <a:pt x="1088571" y="7917"/>
                  <a:pt x="748145" y="11876"/>
                </a:cubicBezTo>
                <a:cubicBezTo>
                  <a:pt x="736270" y="15834"/>
                  <a:pt x="724835" y="21512"/>
                  <a:pt x="712519" y="23751"/>
                </a:cubicBezTo>
                <a:cubicBezTo>
                  <a:pt x="660946" y="33128"/>
                  <a:pt x="598204" y="34517"/>
                  <a:pt x="546265" y="47502"/>
                </a:cubicBezTo>
                <a:cubicBezTo>
                  <a:pt x="521977" y="53574"/>
                  <a:pt x="498764" y="63335"/>
                  <a:pt x="475013" y="71252"/>
                </a:cubicBezTo>
                <a:lnTo>
                  <a:pt x="403761" y="95003"/>
                </a:lnTo>
                <a:lnTo>
                  <a:pt x="368135" y="106878"/>
                </a:lnTo>
                <a:cubicBezTo>
                  <a:pt x="266035" y="174945"/>
                  <a:pt x="395215" y="93338"/>
                  <a:pt x="296883" y="142504"/>
                </a:cubicBezTo>
                <a:cubicBezTo>
                  <a:pt x="204800" y="188545"/>
                  <a:pt x="315178" y="148282"/>
                  <a:pt x="225631" y="178130"/>
                </a:cubicBezTo>
                <a:cubicBezTo>
                  <a:pt x="217714" y="190005"/>
                  <a:pt x="211972" y="203664"/>
                  <a:pt x="201880" y="213756"/>
                </a:cubicBezTo>
                <a:cubicBezTo>
                  <a:pt x="191788" y="223848"/>
                  <a:pt x="175652" y="226766"/>
                  <a:pt x="166254" y="237507"/>
                </a:cubicBezTo>
                <a:cubicBezTo>
                  <a:pt x="147457" y="258989"/>
                  <a:pt x="134587" y="285008"/>
                  <a:pt x="118753" y="308759"/>
                </a:cubicBezTo>
                <a:lnTo>
                  <a:pt x="95002" y="344385"/>
                </a:lnTo>
                <a:cubicBezTo>
                  <a:pt x="91044" y="356260"/>
                  <a:pt x="86566" y="367975"/>
                  <a:pt x="83127" y="380011"/>
                </a:cubicBezTo>
                <a:cubicBezTo>
                  <a:pt x="78643" y="395704"/>
                  <a:pt x="77681" y="412511"/>
                  <a:pt x="71252" y="427512"/>
                </a:cubicBezTo>
                <a:cubicBezTo>
                  <a:pt x="65630" y="440630"/>
                  <a:pt x="55418" y="451263"/>
                  <a:pt x="47501" y="463138"/>
                </a:cubicBezTo>
                <a:cubicBezTo>
                  <a:pt x="43543" y="478972"/>
                  <a:pt x="40110" y="494946"/>
                  <a:pt x="35626" y="510639"/>
                </a:cubicBezTo>
                <a:cubicBezTo>
                  <a:pt x="32187" y="522675"/>
                  <a:pt x="27044" y="534188"/>
                  <a:pt x="23750" y="546265"/>
                </a:cubicBezTo>
                <a:cubicBezTo>
                  <a:pt x="15161" y="577757"/>
                  <a:pt x="0" y="641268"/>
                  <a:pt x="0" y="641268"/>
                </a:cubicBezTo>
                <a:cubicBezTo>
                  <a:pt x="1037" y="665127"/>
                  <a:pt x="6687" y="935963"/>
                  <a:pt x="23750" y="1021278"/>
                </a:cubicBezTo>
                <a:cubicBezTo>
                  <a:pt x="28660" y="1045827"/>
                  <a:pt x="39584" y="1068779"/>
                  <a:pt x="47501" y="1092530"/>
                </a:cubicBezTo>
                <a:lnTo>
                  <a:pt x="59376" y="1128156"/>
                </a:lnTo>
                <a:cubicBezTo>
                  <a:pt x="80278" y="1190861"/>
                  <a:pt x="60839" y="1156840"/>
                  <a:pt x="142504" y="1211283"/>
                </a:cubicBezTo>
                <a:lnTo>
                  <a:pt x="178130" y="1235034"/>
                </a:lnTo>
                <a:lnTo>
                  <a:pt x="213756" y="1258785"/>
                </a:lnTo>
                <a:cubicBezTo>
                  <a:pt x="257639" y="1324611"/>
                  <a:pt x="212398" y="1272545"/>
                  <a:pt x="273132" y="1306286"/>
                </a:cubicBezTo>
                <a:cubicBezTo>
                  <a:pt x="298085" y="1320148"/>
                  <a:pt x="317304" y="1344760"/>
                  <a:pt x="344384" y="1353787"/>
                </a:cubicBezTo>
                <a:lnTo>
                  <a:pt x="415636" y="1377538"/>
                </a:lnTo>
                <a:cubicBezTo>
                  <a:pt x="427511" y="1385455"/>
                  <a:pt x="438220" y="1395492"/>
                  <a:pt x="451262" y="1401289"/>
                </a:cubicBezTo>
                <a:cubicBezTo>
                  <a:pt x="474140" y="1411457"/>
                  <a:pt x="498763" y="1417122"/>
                  <a:pt x="522514" y="1425039"/>
                </a:cubicBezTo>
                <a:lnTo>
                  <a:pt x="558140" y="1436915"/>
                </a:lnTo>
                <a:lnTo>
                  <a:pt x="629392" y="1460665"/>
                </a:lnTo>
                <a:cubicBezTo>
                  <a:pt x="641267" y="1464624"/>
                  <a:pt x="652626" y="1470771"/>
                  <a:pt x="665018" y="1472541"/>
                </a:cubicBezTo>
                <a:cubicBezTo>
                  <a:pt x="783630" y="1489485"/>
                  <a:pt x="720326" y="1481325"/>
                  <a:pt x="855023" y="1496291"/>
                </a:cubicBezTo>
                <a:cubicBezTo>
                  <a:pt x="1170797" y="1601555"/>
                  <a:pt x="914256" y="1520042"/>
                  <a:pt x="1781298" y="1520042"/>
                </a:cubicBezTo>
                <a:cubicBezTo>
                  <a:pt x="1908030" y="1520042"/>
                  <a:pt x="2034639" y="1512125"/>
                  <a:pt x="2161309" y="1508167"/>
                </a:cubicBezTo>
                <a:cubicBezTo>
                  <a:pt x="2185060" y="1500250"/>
                  <a:pt x="2211730" y="1498303"/>
                  <a:pt x="2232561" y="1484416"/>
                </a:cubicBezTo>
                <a:cubicBezTo>
                  <a:pt x="2264698" y="1462991"/>
                  <a:pt x="2278018" y="1451983"/>
                  <a:pt x="2315688" y="1436915"/>
                </a:cubicBezTo>
                <a:cubicBezTo>
                  <a:pt x="2338933" y="1427617"/>
                  <a:pt x="2386940" y="1413164"/>
                  <a:pt x="2386940" y="1413164"/>
                </a:cubicBezTo>
                <a:cubicBezTo>
                  <a:pt x="2451466" y="1370146"/>
                  <a:pt x="2402646" y="1414822"/>
                  <a:pt x="2434441" y="1330037"/>
                </a:cubicBezTo>
                <a:cubicBezTo>
                  <a:pt x="2447636" y="1294851"/>
                  <a:pt x="2464790" y="1290012"/>
                  <a:pt x="2493818" y="1270660"/>
                </a:cubicBezTo>
                <a:cubicBezTo>
                  <a:pt x="2537122" y="1140743"/>
                  <a:pt x="2468060" y="1337520"/>
                  <a:pt x="2529444" y="1199408"/>
                </a:cubicBezTo>
                <a:cubicBezTo>
                  <a:pt x="2529449" y="1199398"/>
                  <a:pt x="2559131" y="1110349"/>
                  <a:pt x="2565070" y="1092530"/>
                </a:cubicBezTo>
                <a:lnTo>
                  <a:pt x="2576945" y="1056904"/>
                </a:lnTo>
                <a:lnTo>
                  <a:pt x="2588821" y="1021278"/>
                </a:lnTo>
                <a:cubicBezTo>
                  <a:pt x="2584862" y="890649"/>
                  <a:pt x="2582879" y="759946"/>
                  <a:pt x="2576945" y="629392"/>
                </a:cubicBezTo>
                <a:cubicBezTo>
                  <a:pt x="2575325" y="593761"/>
                  <a:pt x="2565409" y="476370"/>
                  <a:pt x="2553195" y="427512"/>
                </a:cubicBezTo>
                <a:cubicBezTo>
                  <a:pt x="2547123" y="403224"/>
                  <a:pt x="2537361" y="380011"/>
                  <a:pt x="2529444" y="356260"/>
                </a:cubicBezTo>
                <a:cubicBezTo>
                  <a:pt x="2517542" y="320553"/>
                  <a:pt x="2519398" y="315704"/>
                  <a:pt x="2493818" y="285008"/>
                </a:cubicBezTo>
                <a:cubicBezTo>
                  <a:pt x="2483067" y="272106"/>
                  <a:pt x="2468503" y="262639"/>
                  <a:pt x="2458192" y="249382"/>
                </a:cubicBezTo>
                <a:cubicBezTo>
                  <a:pt x="2400212" y="174836"/>
                  <a:pt x="2440384" y="178130"/>
                  <a:pt x="2398815" y="17813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ihandform 15"/>
          <p:cNvSpPr/>
          <p:nvPr/>
        </p:nvSpPr>
        <p:spPr>
          <a:xfrm>
            <a:off x="3584368" y="4396567"/>
            <a:ext cx="458707" cy="1550139"/>
          </a:xfrm>
          <a:custGeom>
            <a:avLst/>
            <a:gdLst>
              <a:gd name="connsiteX0" fmla="*/ 2481943 w 2588821"/>
              <a:gd name="connsiteY0" fmla="*/ 273133 h 1550139"/>
              <a:gd name="connsiteX1" fmla="*/ 2458192 w 2588821"/>
              <a:gd name="connsiteY1" fmla="*/ 213756 h 1550139"/>
              <a:gd name="connsiteX2" fmla="*/ 2386940 w 2588821"/>
              <a:gd name="connsiteY2" fmla="*/ 190005 h 1550139"/>
              <a:gd name="connsiteX3" fmla="*/ 2351314 w 2588821"/>
              <a:gd name="connsiteY3" fmla="*/ 178130 h 1550139"/>
              <a:gd name="connsiteX4" fmla="*/ 2244436 w 2588821"/>
              <a:gd name="connsiteY4" fmla="*/ 95003 h 1550139"/>
              <a:gd name="connsiteX5" fmla="*/ 2173184 w 2588821"/>
              <a:gd name="connsiteY5" fmla="*/ 71252 h 1550139"/>
              <a:gd name="connsiteX6" fmla="*/ 2090057 w 2588821"/>
              <a:gd name="connsiteY6" fmla="*/ 47502 h 1550139"/>
              <a:gd name="connsiteX7" fmla="*/ 1911927 w 2588821"/>
              <a:gd name="connsiteY7" fmla="*/ 23751 h 1550139"/>
              <a:gd name="connsiteX8" fmla="*/ 1769423 w 2588821"/>
              <a:gd name="connsiteY8" fmla="*/ 0 h 1550139"/>
              <a:gd name="connsiteX9" fmla="*/ 748145 w 2588821"/>
              <a:gd name="connsiteY9" fmla="*/ 11876 h 1550139"/>
              <a:gd name="connsiteX10" fmla="*/ 712519 w 2588821"/>
              <a:gd name="connsiteY10" fmla="*/ 23751 h 1550139"/>
              <a:gd name="connsiteX11" fmla="*/ 546265 w 2588821"/>
              <a:gd name="connsiteY11" fmla="*/ 47502 h 1550139"/>
              <a:gd name="connsiteX12" fmla="*/ 475013 w 2588821"/>
              <a:gd name="connsiteY12" fmla="*/ 71252 h 1550139"/>
              <a:gd name="connsiteX13" fmla="*/ 403761 w 2588821"/>
              <a:gd name="connsiteY13" fmla="*/ 95003 h 1550139"/>
              <a:gd name="connsiteX14" fmla="*/ 368135 w 2588821"/>
              <a:gd name="connsiteY14" fmla="*/ 106878 h 1550139"/>
              <a:gd name="connsiteX15" fmla="*/ 296883 w 2588821"/>
              <a:gd name="connsiteY15" fmla="*/ 142504 h 1550139"/>
              <a:gd name="connsiteX16" fmla="*/ 225631 w 2588821"/>
              <a:gd name="connsiteY16" fmla="*/ 178130 h 1550139"/>
              <a:gd name="connsiteX17" fmla="*/ 201880 w 2588821"/>
              <a:gd name="connsiteY17" fmla="*/ 213756 h 1550139"/>
              <a:gd name="connsiteX18" fmla="*/ 166254 w 2588821"/>
              <a:gd name="connsiteY18" fmla="*/ 237507 h 1550139"/>
              <a:gd name="connsiteX19" fmla="*/ 118753 w 2588821"/>
              <a:gd name="connsiteY19" fmla="*/ 308759 h 1550139"/>
              <a:gd name="connsiteX20" fmla="*/ 95002 w 2588821"/>
              <a:gd name="connsiteY20" fmla="*/ 344385 h 1550139"/>
              <a:gd name="connsiteX21" fmla="*/ 83127 w 2588821"/>
              <a:gd name="connsiteY21" fmla="*/ 380011 h 1550139"/>
              <a:gd name="connsiteX22" fmla="*/ 71252 w 2588821"/>
              <a:gd name="connsiteY22" fmla="*/ 427512 h 1550139"/>
              <a:gd name="connsiteX23" fmla="*/ 47501 w 2588821"/>
              <a:gd name="connsiteY23" fmla="*/ 463138 h 1550139"/>
              <a:gd name="connsiteX24" fmla="*/ 35626 w 2588821"/>
              <a:gd name="connsiteY24" fmla="*/ 510639 h 1550139"/>
              <a:gd name="connsiteX25" fmla="*/ 23750 w 2588821"/>
              <a:gd name="connsiteY25" fmla="*/ 546265 h 1550139"/>
              <a:gd name="connsiteX26" fmla="*/ 0 w 2588821"/>
              <a:gd name="connsiteY26" fmla="*/ 641268 h 1550139"/>
              <a:gd name="connsiteX27" fmla="*/ 23750 w 2588821"/>
              <a:gd name="connsiteY27" fmla="*/ 1021278 h 1550139"/>
              <a:gd name="connsiteX28" fmla="*/ 47501 w 2588821"/>
              <a:gd name="connsiteY28" fmla="*/ 1092530 h 1550139"/>
              <a:gd name="connsiteX29" fmla="*/ 59376 w 2588821"/>
              <a:gd name="connsiteY29" fmla="*/ 1128156 h 1550139"/>
              <a:gd name="connsiteX30" fmla="*/ 142504 w 2588821"/>
              <a:gd name="connsiteY30" fmla="*/ 1211283 h 1550139"/>
              <a:gd name="connsiteX31" fmla="*/ 178130 w 2588821"/>
              <a:gd name="connsiteY31" fmla="*/ 1235034 h 1550139"/>
              <a:gd name="connsiteX32" fmla="*/ 213756 w 2588821"/>
              <a:gd name="connsiteY32" fmla="*/ 1258785 h 1550139"/>
              <a:gd name="connsiteX33" fmla="*/ 273132 w 2588821"/>
              <a:gd name="connsiteY33" fmla="*/ 1306286 h 1550139"/>
              <a:gd name="connsiteX34" fmla="*/ 344384 w 2588821"/>
              <a:gd name="connsiteY34" fmla="*/ 1353787 h 1550139"/>
              <a:gd name="connsiteX35" fmla="*/ 415636 w 2588821"/>
              <a:gd name="connsiteY35" fmla="*/ 1377538 h 1550139"/>
              <a:gd name="connsiteX36" fmla="*/ 451262 w 2588821"/>
              <a:gd name="connsiteY36" fmla="*/ 1401289 h 1550139"/>
              <a:gd name="connsiteX37" fmla="*/ 522514 w 2588821"/>
              <a:gd name="connsiteY37" fmla="*/ 1425039 h 1550139"/>
              <a:gd name="connsiteX38" fmla="*/ 558140 w 2588821"/>
              <a:gd name="connsiteY38" fmla="*/ 1436915 h 1550139"/>
              <a:gd name="connsiteX39" fmla="*/ 629392 w 2588821"/>
              <a:gd name="connsiteY39" fmla="*/ 1460665 h 1550139"/>
              <a:gd name="connsiteX40" fmla="*/ 665018 w 2588821"/>
              <a:gd name="connsiteY40" fmla="*/ 1472541 h 1550139"/>
              <a:gd name="connsiteX41" fmla="*/ 855023 w 2588821"/>
              <a:gd name="connsiteY41" fmla="*/ 1496291 h 1550139"/>
              <a:gd name="connsiteX42" fmla="*/ 1781298 w 2588821"/>
              <a:gd name="connsiteY42" fmla="*/ 1520042 h 1550139"/>
              <a:gd name="connsiteX43" fmla="*/ 2161309 w 2588821"/>
              <a:gd name="connsiteY43" fmla="*/ 1508167 h 1550139"/>
              <a:gd name="connsiteX44" fmla="*/ 2232561 w 2588821"/>
              <a:gd name="connsiteY44" fmla="*/ 1484416 h 1550139"/>
              <a:gd name="connsiteX45" fmla="*/ 2315688 w 2588821"/>
              <a:gd name="connsiteY45" fmla="*/ 1436915 h 1550139"/>
              <a:gd name="connsiteX46" fmla="*/ 2386940 w 2588821"/>
              <a:gd name="connsiteY46" fmla="*/ 1413164 h 1550139"/>
              <a:gd name="connsiteX47" fmla="*/ 2434441 w 2588821"/>
              <a:gd name="connsiteY47" fmla="*/ 1330037 h 1550139"/>
              <a:gd name="connsiteX48" fmla="*/ 2493818 w 2588821"/>
              <a:gd name="connsiteY48" fmla="*/ 1270660 h 1550139"/>
              <a:gd name="connsiteX49" fmla="*/ 2529444 w 2588821"/>
              <a:gd name="connsiteY49" fmla="*/ 1199408 h 1550139"/>
              <a:gd name="connsiteX50" fmla="*/ 2565070 w 2588821"/>
              <a:gd name="connsiteY50" fmla="*/ 1092530 h 1550139"/>
              <a:gd name="connsiteX51" fmla="*/ 2576945 w 2588821"/>
              <a:gd name="connsiteY51" fmla="*/ 1056904 h 1550139"/>
              <a:gd name="connsiteX52" fmla="*/ 2588821 w 2588821"/>
              <a:gd name="connsiteY52" fmla="*/ 1021278 h 1550139"/>
              <a:gd name="connsiteX53" fmla="*/ 2576945 w 2588821"/>
              <a:gd name="connsiteY53" fmla="*/ 629392 h 1550139"/>
              <a:gd name="connsiteX54" fmla="*/ 2553195 w 2588821"/>
              <a:gd name="connsiteY54" fmla="*/ 427512 h 1550139"/>
              <a:gd name="connsiteX55" fmla="*/ 2529444 w 2588821"/>
              <a:gd name="connsiteY55" fmla="*/ 356260 h 1550139"/>
              <a:gd name="connsiteX56" fmla="*/ 2493818 w 2588821"/>
              <a:gd name="connsiteY56" fmla="*/ 285008 h 1550139"/>
              <a:gd name="connsiteX57" fmla="*/ 2458192 w 2588821"/>
              <a:gd name="connsiteY57" fmla="*/ 249382 h 1550139"/>
              <a:gd name="connsiteX58" fmla="*/ 2398815 w 2588821"/>
              <a:gd name="connsiteY58" fmla="*/ 178130 h 155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2588821" h="1550139">
                <a:moveTo>
                  <a:pt x="2481943" y="273133"/>
                </a:moveTo>
                <a:cubicBezTo>
                  <a:pt x="2474026" y="253341"/>
                  <a:pt x="2474235" y="227793"/>
                  <a:pt x="2458192" y="213756"/>
                </a:cubicBezTo>
                <a:cubicBezTo>
                  <a:pt x="2439351" y="197270"/>
                  <a:pt x="2410691" y="197922"/>
                  <a:pt x="2386940" y="190005"/>
                </a:cubicBezTo>
                <a:lnTo>
                  <a:pt x="2351314" y="178130"/>
                </a:lnTo>
                <a:cubicBezTo>
                  <a:pt x="2320575" y="147391"/>
                  <a:pt x="2287050" y="109208"/>
                  <a:pt x="2244436" y="95003"/>
                </a:cubicBezTo>
                <a:lnTo>
                  <a:pt x="2173184" y="71252"/>
                </a:lnTo>
                <a:cubicBezTo>
                  <a:pt x="2142661" y="61078"/>
                  <a:pt x="2122860" y="53466"/>
                  <a:pt x="2090057" y="47502"/>
                </a:cubicBezTo>
                <a:cubicBezTo>
                  <a:pt x="2053981" y="40943"/>
                  <a:pt x="1945035" y="27889"/>
                  <a:pt x="1911927" y="23751"/>
                </a:cubicBezTo>
                <a:cubicBezTo>
                  <a:pt x="1856186" y="5171"/>
                  <a:pt x="1848966" y="0"/>
                  <a:pt x="1769423" y="0"/>
                </a:cubicBezTo>
                <a:cubicBezTo>
                  <a:pt x="1428974" y="0"/>
                  <a:pt x="1088571" y="7917"/>
                  <a:pt x="748145" y="11876"/>
                </a:cubicBezTo>
                <a:cubicBezTo>
                  <a:pt x="736270" y="15834"/>
                  <a:pt x="724835" y="21512"/>
                  <a:pt x="712519" y="23751"/>
                </a:cubicBezTo>
                <a:cubicBezTo>
                  <a:pt x="660946" y="33128"/>
                  <a:pt x="598204" y="34517"/>
                  <a:pt x="546265" y="47502"/>
                </a:cubicBezTo>
                <a:cubicBezTo>
                  <a:pt x="521977" y="53574"/>
                  <a:pt x="498764" y="63335"/>
                  <a:pt x="475013" y="71252"/>
                </a:cubicBezTo>
                <a:lnTo>
                  <a:pt x="403761" y="95003"/>
                </a:lnTo>
                <a:lnTo>
                  <a:pt x="368135" y="106878"/>
                </a:lnTo>
                <a:cubicBezTo>
                  <a:pt x="266035" y="174945"/>
                  <a:pt x="395215" y="93338"/>
                  <a:pt x="296883" y="142504"/>
                </a:cubicBezTo>
                <a:cubicBezTo>
                  <a:pt x="204800" y="188545"/>
                  <a:pt x="315178" y="148282"/>
                  <a:pt x="225631" y="178130"/>
                </a:cubicBezTo>
                <a:cubicBezTo>
                  <a:pt x="217714" y="190005"/>
                  <a:pt x="211972" y="203664"/>
                  <a:pt x="201880" y="213756"/>
                </a:cubicBezTo>
                <a:cubicBezTo>
                  <a:pt x="191788" y="223848"/>
                  <a:pt x="175652" y="226766"/>
                  <a:pt x="166254" y="237507"/>
                </a:cubicBezTo>
                <a:cubicBezTo>
                  <a:pt x="147457" y="258989"/>
                  <a:pt x="134587" y="285008"/>
                  <a:pt x="118753" y="308759"/>
                </a:cubicBezTo>
                <a:lnTo>
                  <a:pt x="95002" y="344385"/>
                </a:lnTo>
                <a:cubicBezTo>
                  <a:pt x="91044" y="356260"/>
                  <a:pt x="86566" y="367975"/>
                  <a:pt x="83127" y="380011"/>
                </a:cubicBezTo>
                <a:cubicBezTo>
                  <a:pt x="78643" y="395704"/>
                  <a:pt x="77681" y="412511"/>
                  <a:pt x="71252" y="427512"/>
                </a:cubicBezTo>
                <a:cubicBezTo>
                  <a:pt x="65630" y="440630"/>
                  <a:pt x="55418" y="451263"/>
                  <a:pt x="47501" y="463138"/>
                </a:cubicBezTo>
                <a:cubicBezTo>
                  <a:pt x="43543" y="478972"/>
                  <a:pt x="40110" y="494946"/>
                  <a:pt x="35626" y="510639"/>
                </a:cubicBezTo>
                <a:cubicBezTo>
                  <a:pt x="32187" y="522675"/>
                  <a:pt x="27044" y="534188"/>
                  <a:pt x="23750" y="546265"/>
                </a:cubicBezTo>
                <a:cubicBezTo>
                  <a:pt x="15161" y="577757"/>
                  <a:pt x="0" y="641268"/>
                  <a:pt x="0" y="641268"/>
                </a:cubicBezTo>
                <a:cubicBezTo>
                  <a:pt x="1037" y="665127"/>
                  <a:pt x="6687" y="935963"/>
                  <a:pt x="23750" y="1021278"/>
                </a:cubicBezTo>
                <a:cubicBezTo>
                  <a:pt x="28660" y="1045827"/>
                  <a:pt x="39584" y="1068779"/>
                  <a:pt x="47501" y="1092530"/>
                </a:cubicBezTo>
                <a:lnTo>
                  <a:pt x="59376" y="1128156"/>
                </a:lnTo>
                <a:cubicBezTo>
                  <a:pt x="80278" y="1190861"/>
                  <a:pt x="60839" y="1156840"/>
                  <a:pt x="142504" y="1211283"/>
                </a:cubicBezTo>
                <a:lnTo>
                  <a:pt x="178130" y="1235034"/>
                </a:lnTo>
                <a:lnTo>
                  <a:pt x="213756" y="1258785"/>
                </a:lnTo>
                <a:cubicBezTo>
                  <a:pt x="257639" y="1324611"/>
                  <a:pt x="212398" y="1272545"/>
                  <a:pt x="273132" y="1306286"/>
                </a:cubicBezTo>
                <a:cubicBezTo>
                  <a:pt x="298085" y="1320148"/>
                  <a:pt x="317304" y="1344760"/>
                  <a:pt x="344384" y="1353787"/>
                </a:cubicBezTo>
                <a:lnTo>
                  <a:pt x="415636" y="1377538"/>
                </a:lnTo>
                <a:cubicBezTo>
                  <a:pt x="427511" y="1385455"/>
                  <a:pt x="438220" y="1395492"/>
                  <a:pt x="451262" y="1401289"/>
                </a:cubicBezTo>
                <a:cubicBezTo>
                  <a:pt x="474140" y="1411457"/>
                  <a:pt x="498763" y="1417122"/>
                  <a:pt x="522514" y="1425039"/>
                </a:cubicBezTo>
                <a:lnTo>
                  <a:pt x="558140" y="1436915"/>
                </a:lnTo>
                <a:lnTo>
                  <a:pt x="629392" y="1460665"/>
                </a:lnTo>
                <a:cubicBezTo>
                  <a:pt x="641267" y="1464624"/>
                  <a:pt x="652626" y="1470771"/>
                  <a:pt x="665018" y="1472541"/>
                </a:cubicBezTo>
                <a:cubicBezTo>
                  <a:pt x="783630" y="1489485"/>
                  <a:pt x="720326" y="1481325"/>
                  <a:pt x="855023" y="1496291"/>
                </a:cubicBezTo>
                <a:cubicBezTo>
                  <a:pt x="1170797" y="1601555"/>
                  <a:pt x="914256" y="1520042"/>
                  <a:pt x="1781298" y="1520042"/>
                </a:cubicBezTo>
                <a:cubicBezTo>
                  <a:pt x="1908030" y="1520042"/>
                  <a:pt x="2034639" y="1512125"/>
                  <a:pt x="2161309" y="1508167"/>
                </a:cubicBezTo>
                <a:cubicBezTo>
                  <a:pt x="2185060" y="1500250"/>
                  <a:pt x="2211730" y="1498303"/>
                  <a:pt x="2232561" y="1484416"/>
                </a:cubicBezTo>
                <a:cubicBezTo>
                  <a:pt x="2264698" y="1462991"/>
                  <a:pt x="2278018" y="1451983"/>
                  <a:pt x="2315688" y="1436915"/>
                </a:cubicBezTo>
                <a:cubicBezTo>
                  <a:pt x="2338933" y="1427617"/>
                  <a:pt x="2386940" y="1413164"/>
                  <a:pt x="2386940" y="1413164"/>
                </a:cubicBezTo>
                <a:cubicBezTo>
                  <a:pt x="2451466" y="1370146"/>
                  <a:pt x="2402646" y="1414822"/>
                  <a:pt x="2434441" y="1330037"/>
                </a:cubicBezTo>
                <a:cubicBezTo>
                  <a:pt x="2447636" y="1294851"/>
                  <a:pt x="2464790" y="1290012"/>
                  <a:pt x="2493818" y="1270660"/>
                </a:cubicBezTo>
                <a:cubicBezTo>
                  <a:pt x="2537122" y="1140743"/>
                  <a:pt x="2468060" y="1337520"/>
                  <a:pt x="2529444" y="1199408"/>
                </a:cubicBezTo>
                <a:cubicBezTo>
                  <a:pt x="2529449" y="1199398"/>
                  <a:pt x="2559131" y="1110349"/>
                  <a:pt x="2565070" y="1092530"/>
                </a:cubicBezTo>
                <a:lnTo>
                  <a:pt x="2576945" y="1056904"/>
                </a:lnTo>
                <a:lnTo>
                  <a:pt x="2588821" y="1021278"/>
                </a:lnTo>
                <a:cubicBezTo>
                  <a:pt x="2584862" y="890649"/>
                  <a:pt x="2582879" y="759946"/>
                  <a:pt x="2576945" y="629392"/>
                </a:cubicBezTo>
                <a:cubicBezTo>
                  <a:pt x="2575325" y="593761"/>
                  <a:pt x="2565409" y="476370"/>
                  <a:pt x="2553195" y="427512"/>
                </a:cubicBezTo>
                <a:cubicBezTo>
                  <a:pt x="2547123" y="403224"/>
                  <a:pt x="2537361" y="380011"/>
                  <a:pt x="2529444" y="356260"/>
                </a:cubicBezTo>
                <a:cubicBezTo>
                  <a:pt x="2517542" y="320553"/>
                  <a:pt x="2519398" y="315704"/>
                  <a:pt x="2493818" y="285008"/>
                </a:cubicBezTo>
                <a:cubicBezTo>
                  <a:pt x="2483067" y="272106"/>
                  <a:pt x="2468503" y="262639"/>
                  <a:pt x="2458192" y="249382"/>
                </a:cubicBezTo>
                <a:cubicBezTo>
                  <a:pt x="2400212" y="174836"/>
                  <a:pt x="2440384" y="178130"/>
                  <a:pt x="2398815" y="178130"/>
                </a:cubicBezTo>
              </a:path>
            </a:pathLst>
          </a:cu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feld 12"/>
          <p:cNvSpPr txBox="1"/>
          <p:nvPr/>
        </p:nvSpPr>
        <p:spPr>
          <a:xfrm>
            <a:off x="819397" y="3883975"/>
            <a:ext cx="748146" cy="461665"/>
          </a:xfrm>
          <a:prstGeom prst="rect">
            <a:avLst/>
          </a:prstGeom>
        </p:spPr>
        <p:txBody>
          <a:bodyPr vert="horz" wrap="square" lIns="91440" tIns="45720" rIns="91440" bIns="45720" rtlCol="0" anchor="ctr">
            <a:spAutoFit/>
          </a:bodyPr>
          <a:lstStyle/>
          <a:p>
            <a:pPr algn="ctr"/>
            <a:r>
              <a:rPr lang="de-DE" sz="2400" dirty="0" smtClean="0">
                <a:solidFill>
                  <a:srgbClr val="00B0F0"/>
                </a:solidFill>
                <a:latin typeface="Arial" panose="020B0604020202020204" pitchFamily="34" charset="0"/>
                <a:cs typeface="Arial" panose="020B0604020202020204" pitchFamily="34" charset="0"/>
              </a:rPr>
              <a:t>A</a:t>
            </a:r>
            <a:endParaRPr lang="en-US" sz="2400" dirty="0" smtClean="0">
              <a:solidFill>
                <a:srgbClr val="00B0F0"/>
              </a:solidFill>
              <a:latin typeface="Arial" panose="020B0604020202020204" pitchFamily="34" charset="0"/>
              <a:cs typeface="Arial" panose="020B0604020202020204" pitchFamily="34" charset="0"/>
            </a:endParaRPr>
          </a:p>
        </p:txBody>
      </p:sp>
      <p:sp>
        <p:nvSpPr>
          <p:cNvPr id="18" name="Textfeld 17"/>
          <p:cNvSpPr txBox="1"/>
          <p:nvPr/>
        </p:nvSpPr>
        <p:spPr>
          <a:xfrm>
            <a:off x="1790957" y="3539130"/>
            <a:ext cx="748146" cy="830997"/>
          </a:xfrm>
          <a:prstGeom prst="rect">
            <a:avLst/>
          </a:prstGeom>
        </p:spPr>
        <p:txBody>
          <a:bodyPr vert="horz" wrap="square" lIns="91440" tIns="45720" rIns="91440" bIns="45720" rtlCol="0" anchor="ctr">
            <a:spAutoFit/>
          </a:bodyPr>
          <a:lstStyle/>
          <a:p>
            <a:pPr algn="ctr"/>
            <a:r>
              <a:rPr lang="de-DE" sz="4800" dirty="0" smtClean="0">
                <a:latin typeface="Arial" panose="020B0604020202020204" pitchFamily="34" charset="0"/>
                <a:cs typeface="Arial" panose="020B0604020202020204" pitchFamily="34" charset="0"/>
              </a:rPr>
              <a:t>.</a:t>
            </a:r>
            <a:endParaRPr lang="en-US" sz="4800" dirty="0" smtClean="0">
              <a:latin typeface="Arial" panose="020B0604020202020204" pitchFamily="34" charset="0"/>
              <a:cs typeface="Arial" panose="020B0604020202020204" pitchFamily="34" charset="0"/>
            </a:endParaRPr>
          </a:p>
        </p:txBody>
      </p:sp>
      <p:sp>
        <p:nvSpPr>
          <p:cNvPr id="19" name="Textfeld 18"/>
          <p:cNvSpPr txBox="1"/>
          <p:nvPr/>
        </p:nvSpPr>
        <p:spPr>
          <a:xfrm>
            <a:off x="3472505" y="3883973"/>
            <a:ext cx="748146" cy="461665"/>
          </a:xfrm>
          <a:prstGeom prst="rect">
            <a:avLst/>
          </a:prstGeom>
        </p:spPr>
        <p:txBody>
          <a:bodyPr vert="horz" wrap="square" lIns="91440" tIns="45720" rIns="91440" bIns="45720" rtlCol="0" anchor="ctr">
            <a:spAutoFit/>
          </a:bodyPr>
          <a:lstStyle/>
          <a:p>
            <a:pPr algn="ctr"/>
            <a:r>
              <a:rPr lang="de-DE" sz="2400" dirty="0" smtClean="0">
                <a:solidFill>
                  <a:schemeClr val="accent6">
                    <a:lumMod val="75000"/>
                  </a:schemeClr>
                </a:solidFill>
                <a:latin typeface="Arial" panose="020B0604020202020204" pitchFamily="34" charset="0"/>
                <a:cs typeface="Arial" panose="020B0604020202020204" pitchFamily="34" charset="0"/>
              </a:rPr>
              <a:t>ym</a:t>
            </a:r>
            <a:endParaRPr lang="en-US" sz="2400" dirty="0" smtClean="0">
              <a:solidFill>
                <a:schemeClr val="accent6">
                  <a:lumMod val="75000"/>
                </a:schemeClr>
              </a:solidFill>
              <a:latin typeface="Arial" panose="020B0604020202020204" pitchFamily="34" charset="0"/>
              <a:cs typeface="Arial" panose="020B0604020202020204" pitchFamily="34" charset="0"/>
            </a:endParaRPr>
          </a:p>
        </p:txBody>
      </p:sp>
      <p:sp>
        <p:nvSpPr>
          <p:cNvPr id="20" name="Textfeld 19"/>
          <p:cNvSpPr txBox="1"/>
          <p:nvPr/>
        </p:nvSpPr>
        <p:spPr>
          <a:xfrm>
            <a:off x="2579956" y="3883975"/>
            <a:ext cx="748146" cy="461665"/>
          </a:xfrm>
          <a:prstGeom prst="rect">
            <a:avLst/>
          </a:prstGeom>
        </p:spPr>
        <p:txBody>
          <a:bodyPr vert="horz" wrap="square" lIns="91440" tIns="45720" rIns="91440" bIns="45720" rtlCol="0" anchor="ctr">
            <a:spAutoFit/>
          </a:bodyPr>
          <a:lstStyle/>
          <a:p>
            <a:pPr algn="ctr"/>
            <a:r>
              <a:rPr lang="de-DE" sz="2400" dirty="0" smtClean="0">
                <a:solidFill>
                  <a:srgbClr val="FF0000"/>
                </a:solidFill>
                <a:latin typeface="Arial" panose="020B0604020202020204" pitchFamily="34" charset="0"/>
                <a:cs typeface="Arial" panose="020B0604020202020204" pitchFamily="34" charset="0"/>
              </a:rPr>
              <a:t>p</a:t>
            </a:r>
            <a:endParaRPr lang="en-US" sz="2400" dirty="0" smtClean="0">
              <a:solidFill>
                <a:srgbClr val="FF0000"/>
              </a:solidFill>
              <a:latin typeface="Arial" panose="020B0604020202020204" pitchFamily="34" charset="0"/>
              <a:cs typeface="Arial" panose="020B0604020202020204" pitchFamily="34" charset="0"/>
            </a:endParaRPr>
          </a:p>
        </p:txBody>
      </p:sp>
      <p:sp>
        <p:nvSpPr>
          <p:cNvPr id="21" name="Textfeld 20"/>
          <p:cNvSpPr txBox="1"/>
          <p:nvPr/>
        </p:nvSpPr>
        <p:spPr>
          <a:xfrm>
            <a:off x="2975563" y="3908462"/>
            <a:ext cx="748146" cy="461665"/>
          </a:xfrm>
          <a:prstGeom prst="rect">
            <a:avLst/>
          </a:prstGeom>
        </p:spPr>
        <p:txBody>
          <a:bodyPr vert="horz" wrap="square" lIns="91440" tIns="45720" rIns="91440" bIns="45720" rtlCol="0" anchor="ctr">
            <a:spAutoFit/>
          </a:bodyPr>
          <a:lstStyle/>
          <a:p>
            <a:pPr algn="ctr"/>
            <a:r>
              <a:rPr lang="de-DE" sz="2400" dirty="0" smtClean="0">
                <a:latin typeface="Arial" panose="020B0604020202020204" pitchFamily="34" charset="0"/>
                <a:cs typeface="Arial" panose="020B0604020202020204" pitchFamily="34" charset="0"/>
              </a:rPr>
              <a:t>=</a:t>
            </a:r>
            <a:endParaRPr lang="en-US" sz="2400" dirty="0" smtClean="0">
              <a:latin typeface="Arial" panose="020B0604020202020204" pitchFamily="34" charset="0"/>
              <a:cs typeface="Arial" panose="020B0604020202020204" pitchFamily="34" charset="0"/>
            </a:endParaRPr>
          </a:p>
        </p:txBody>
      </p:sp>
      <p:sp>
        <p:nvSpPr>
          <p:cNvPr id="5" name="Rechteck 4"/>
          <p:cNvSpPr/>
          <p:nvPr/>
        </p:nvSpPr>
        <p:spPr>
          <a:xfrm>
            <a:off x="318653" y="1021651"/>
            <a:ext cx="11812031" cy="2862322"/>
          </a:xfrm>
          <a:prstGeom prst="rect">
            <a:avLst/>
          </a:prstGeom>
        </p:spPr>
        <p:txBody>
          <a:bodyPr wrap="square">
            <a:spAutoFit/>
          </a:bodyPr>
          <a:lstStyle/>
          <a:p>
            <a:r>
              <a:rPr lang="en-US" dirty="0">
                <a:solidFill>
                  <a:srgbClr val="000000"/>
                </a:solidFill>
                <a:latin typeface="Courier New"/>
              </a:rPr>
              <a:t>load </a:t>
            </a:r>
            <a:r>
              <a:rPr lang="en-US" dirty="0">
                <a:solidFill>
                  <a:srgbClr val="A020F0"/>
                </a:solidFill>
                <a:latin typeface="Courier New"/>
              </a:rPr>
              <a:t>PolyMeasure</a:t>
            </a:r>
            <a:r>
              <a:rPr lang="en-US" dirty="0">
                <a:solidFill>
                  <a:srgbClr val="000000"/>
                </a:solidFill>
                <a:latin typeface="Courier New"/>
              </a:rPr>
              <a:t>;                   </a:t>
            </a:r>
            <a:r>
              <a:rPr lang="en-US" dirty="0">
                <a:solidFill>
                  <a:srgbClr val="228B22"/>
                </a:solidFill>
                <a:latin typeface="Courier New"/>
              </a:rPr>
              <a:t>%load the matlab workspace PolyMeasure</a:t>
            </a:r>
          </a:p>
          <a:p>
            <a:r>
              <a:rPr lang="en-US" dirty="0">
                <a:solidFill>
                  <a:srgbClr val="000000"/>
                </a:solidFill>
                <a:latin typeface="Courier New"/>
              </a:rPr>
              <a:t>plot(x,ym,</a:t>
            </a:r>
            <a:r>
              <a:rPr lang="en-US" dirty="0">
                <a:solidFill>
                  <a:srgbClr val="A020F0"/>
                </a:solidFill>
                <a:latin typeface="Courier New"/>
              </a:rPr>
              <a:t>'o'</a:t>
            </a:r>
            <a:r>
              <a:rPr lang="en-US" dirty="0">
                <a:solidFill>
                  <a:srgbClr val="000000"/>
                </a:solidFill>
                <a:latin typeface="Courier New"/>
              </a:rPr>
              <a:t>);                     </a:t>
            </a:r>
            <a:r>
              <a:rPr lang="en-US" dirty="0">
                <a:solidFill>
                  <a:srgbClr val="228B22"/>
                </a:solidFill>
                <a:latin typeface="Courier New"/>
              </a:rPr>
              <a:t>%plot the measured data</a:t>
            </a:r>
          </a:p>
          <a:p>
            <a:r>
              <a:rPr lang="en-US" dirty="0">
                <a:solidFill>
                  <a:srgbClr val="000000"/>
                </a:solidFill>
                <a:latin typeface="Courier New"/>
              </a:rPr>
              <a:t>A=[x.^3,x.^2,x,ones(length(x),1)]   </a:t>
            </a:r>
            <a:r>
              <a:rPr lang="en-US" dirty="0">
                <a:solidFill>
                  <a:srgbClr val="228B22"/>
                </a:solidFill>
                <a:latin typeface="Courier New"/>
              </a:rPr>
              <a:t>%construct matrix A for A*p=ym</a:t>
            </a:r>
          </a:p>
          <a:p>
            <a:r>
              <a:rPr lang="en-US" dirty="0">
                <a:solidFill>
                  <a:srgbClr val="000000"/>
                </a:solidFill>
                <a:latin typeface="Courier New"/>
              </a:rPr>
              <a:t>p=A\ym                              </a:t>
            </a:r>
            <a:r>
              <a:rPr lang="en-US" dirty="0">
                <a:solidFill>
                  <a:srgbClr val="228B22"/>
                </a:solidFill>
                <a:latin typeface="Courier New"/>
              </a:rPr>
              <a:t>%solve for coefficient vector p </a:t>
            </a:r>
          </a:p>
          <a:p>
            <a:r>
              <a:rPr lang="en-US" dirty="0">
                <a:solidFill>
                  <a:srgbClr val="000000"/>
                </a:solidFill>
                <a:latin typeface="Courier New"/>
              </a:rPr>
              <a:t>y=A*p                               </a:t>
            </a:r>
            <a:r>
              <a:rPr lang="en-US" dirty="0">
                <a:solidFill>
                  <a:srgbClr val="228B22"/>
                </a:solidFill>
                <a:latin typeface="Courier New"/>
              </a:rPr>
              <a:t>%use p to calculate y of fitted </a:t>
            </a:r>
            <a:r>
              <a:rPr lang="en-US" dirty="0" smtClean="0">
                <a:solidFill>
                  <a:srgbClr val="228B22"/>
                </a:solidFill>
                <a:latin typeface="Courier New"/>
              </a:rPr>
              <a:t>polynomial</a:t>
            </a:r>
            <a:endParaRPr lang="en-US" dirty="0">
              <a:solidFill>
                <a:srgbClr val="228B22"/>
              </a:solidFill>
              <a:latin typeface="Courier New"/>
            </a:endParaRPr>
          </a:p>
          <a:p>
            <a:r>
              <a:rPr lang="en-US" dirty="0">
                <a:solidFill>
                  <a:srgbClr val="000000"/>
                </a:solidFill>
                <a:latin typeface="Courier New"/>
              </a:rPr>
              <a:t>hold </a:t>
            </a:r>
            <a:r>
              <a:rPr lang="en-US" dirty="0">
                <a:solidFill>
                  <a:srgbClr val="A020F0"/>
                </a:solidFill>
                <a:latin typeface="Courier New"/>
              </a:rPr>
              <a:t>on</a:t>
            </a:r>
            <a:r>
              <a:rPr lang="en-US" dirty="0">
                <a:solidFill>
                  <a:srgbClr val="000000"/>
                </a:solidFill>
                <a:latin typeface="Courier New"/>
              </a:rPr>
              <a:t>;                            </a:t>
            </a:r>
            <a:r>
              <a:rPr lang="en-US" dirty="0">
                <a:solidFill>
                  <a:srgbClr val="228B22"/>
                </a:solidFill>
                <a:latin typeface="Courier New"/>
              </a:rPr>
              <a:t>%next plot is added to the last one</a:t>
            </a:r>
          </a:p>
          <a:p>
            <a:r>
              <a:rPr lang="en-US" dirty="0">
                <a:solidFill>
                  <a:srgbClr val="000000"/>
                </a:solidFill>
                <a:latin typeface="Courier New"/>
              </a:rPr>
              <a:t>plot(x,y,</a:t>
            </a:r>
            <a:r>
              <a:rPr lang="en-US" dirty="0">
                <a:solidFill>
                  <a:srgbClr val="A020F0"/>
                </a:solidFill>
                <a:latin typeface="Courier New"/>
              </a:rPr>
              <a:t>'r'</a:t>
            </a:r>
            <a:r>
              <a:rPr lang="en-US" dirty="0">
                <a:solidFill>
                  <a:srgbClr val="000000"/>
                </a:solidFill>
                <a:latin typeface="Courier New"/>
              </a:rPr>
              <a:t>,</a:t>
            </a:r>
            <a:r>
              <a:rPr lang="en-US" dirty="0">
                <a:solidFill>
                  <a:srgbClr val="A020F0"/>
                </a:solidFill>
                <a:latin typeface="Courier New"/>
              </a:rPr>
              <a:t>'LineWidth'</a:t>
            </a:r>
            <a:r>
              <a:rPr lang="en-US" dirty="0">
                <a:solidFill>
                  <a:srgbClr val="000000"/>
                </a:solidFill>
                <a:latin typeface="Courier New"/>
              </a:rPr>
              <a:t>,2);        </a:t>
            </a:r>
            <a:r>
              <a:rPr lang="en-US" dirty="0" smtClean="0">
                <a:solidFill>
                  <a:srgbClr val="228B22"/>
                </a:solidFill>
                <a:latin typeface="Courier New"/>
              </a:rPr>
              <a:t>%</a:t>
            </a:r>
            <a:r>
              <a:rPr lang="en-US" dirty="0">
                <a:solidFill>
                  <a:srgbClr val="228B22"/>
                </a:solidFill>
                <a:latin typeface="Courier New"/>
              </a:rPr>
              <a:t>plot fitted data...</a:t>
            </a:r>
          </a:p>
          <a:p>
            <a:r>
              <a:rPr lang="en-US" dirty="0">
                <a:solidFill>
                  <a:srgbClr val="000000"/>
                </a:solidFill>
                <a:latin typeface="Courier New"/>
              </a:rPr>
              <a:t>xlabel(</a:t>
            </a:r>
            <a:r>
              <a:rPr lang="en-US" dirty="0">
                <a:solidFill>
                  <a:srgbClr val="A020F0"/>
                </a:solidFill>
                <a:latin typeface="Courier New"/>
              </a:rPr>
              <a:t>'X-Values'</a:t>
            </a:r>
            <a:r>
              <a:rPr lang="en-US" dirty="0">
                <a:solidFill>
                  <a:srgbClr val="000000"/>
                </a:solidFill>
                <a:latin typeface="Courier New"/>
              </a:rPr>
              <a:t>)</a:t>
            </a:r>
          </a:p>
          <a:p>
            <a:r>
              <a:rPr lang="en-US" dirty="0">
                <a:solidFill>
                  <a:srgbClr val="000000"/>
                </a:solidFill>
                <a:latin typeface="Courier New"/>
              </a:rPr>
              <a:t>ylabel(</a:t>
            </a:r>
            <a:r>
              <a:rPr lang="en-US" dirty="0">
                <a:solidFill>
                  <a:srgbClr val="A020F0"/>
                </a:solidFill>
                <a:latin typeface="Courier New"/>
              </a:rPr>
              <a:t>'Y-Values'</a:t>
            </a:r>
            <a:r>
              <a:rPr lang="en-US" dirty="0">
                <a:solidFill>
                  <a:srgbClr val="000000"/>
                </a:solidFill>
                <a:latin typeface="Courier New"/>
              </a:rPr>
              <a:t>)</a:t>
            </a:r>
          </a:p>
          <a:p>
            <a:r>
              <a:rPr lang="en-US" dirty="0">
                <a:solidFill>
                  <a:srgbClr val="000000"/>
                </a:solidFill>
                <a:latin typeface="Courier New"/>
              </a:rPr>
              <a:t>legend(</a:t>
            </a:r>
            <a:r>
              <a:rPr lang="en-US" dirty="0">
                <a:solidFill>
                  <a:srgbClr val="A020F0"/>
                </a:solidFill>
                <a:latin typeface="Courier New"/>
              </a:rPr>
              <a:t>'Data Points'</a:t>
            </a:r>
            <a:r>
              <a:rPr lang="en-US" dirty="0">
                <a:solidFill>
                  <a:srgbClr val="000000"/>
                </a:solidFill>
                <a:latin typeface="Courier New"/>
              </a:rPr>
              <a:t>, </a:t>
            </a:r>
            <a:r>
              <a:rPr lang="en-US" dirty="0">
                <a:solidFill>
                  <a:srgbClr val="A020F0"/>
                </a:solidFill>
                <a:latin typeface="Courier New"/>
              </a:rPr>
              <a:t>'Fitted Polynomial'</a:t>
            </a:r>
            <a:r>
              <a:rPr lang="en-US" dirty="0">
                <a:solidFill>
                  <a:srgbClr val="000000"/>
                </a:solidFill>
                <a:latin typeface="Courier New"/>
              </a:rPr>
              <a:t>)</a:t>
            </a:r>
          </a:p>
        </p:txBody>
      </p:sp>
    </p:spTree>
    <p:extLst>
      <p:ext uri="{BB962C8B-B14F-4D97-AF65-F5344CB8AC3E}">
        <p14:creationId xmlns:p14="http://schemas.microsoft.com/office/powerpoint/2010/main" val="156116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xit"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1" grpId="0" animBg="1"/>
      <p:bldP spid="15" grpId="0" animBg="1"/>
      <p:bldP spid="16" grpId="0" animBg="1"/>
      <p:bldP spid="13" grpId="0"/>
      <p:bldP spid="18" grpId="0"/>
      <p:bldP spid="19" grpId="0"/>
      <p:bldP spid="20" grpId="0"/>
      <p:bldP spid="21"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554180" y="151355"/>
            <a:ext cx="1856509" cy="6432530"/>
          </a:xfrm>
          <a:prstGeom prst="rect">
            <a:avLst/>
          </a:prstGeom>
        </p:spPr>
        <p:txBody>
          <a:bodyPr wrap="square">
            <a:spAutoFit/>
          </a:bodyPr>
          <a:lstStyle/>
          <a:p>
            <a:r>
              <a:rPr lang="en-US" sz="2000" dirty="0">
                <a:solidFill>
                  <a:srgbClr val="00B0F0"/>
                </a:solidFill>
              </a:rPr>
              <a:t>A</a:t>
            </a:r>
            <a:r>
              <a:rPr lang="en-US" sz="800" dirty="0">
                <a:solidFill>
                  <a:srgbClr val="00B0F0"/>
                </a:solidFill>
              </a:rPr>
              <a:t> </a:t>
            </a:r>
            <a:r>
              <a:rPr lang="en-US" sz="2000" dirty="0" smtClean="0">
                <a:solidFill>
                  <a:srgbClr val="00B0F0"/>
                </a:solidFill>
              </a:rPr>
              <a:t>= </a:t>
            </a:r>
            <a:r>
              <a:rPr lang="en-US" sz="800" dirty="0" smtClean="0">
                <a:solidFill>
                  <a:srgbClr val="00B0F0"/>
                </a:solidFill>
              </a:rPr>
              <a:t>  </a:t>
            </a:r>
            <a:r>
              <a:rPr lang="en-US" sz="800" dirty="0">
                <a:solidFill>
                  <a:srgbClr val="00B0F0"/>
                </a:solidFill>
              </a:rPr>
              <a:t>1.0e+03 *</a:t>
            </a:r>
          </a:p>
          <a:p>
            <a:endParaRPr lang="en-US" sz="800" dirty="0">
              <a:solidFill>
                <a:srgbClr val="00B0F0"/>
              </a:solidFill>
            </a:endParaRPr>
          </a:p>
          <a:p>
            <a:r>
              <a:rPr lang="en-US" sz="800" dirty="0">
                <a:solidFill>
                  <a:srgbClr val="00B0F0"/>
                </a:solidFill>
              </a:rPr>
              <a:t>    0.0010    0.0010    0.0010    0.0010</a:t>
            </a:r>
          </a:p>
          <a:p>
            <a:r>
              <a:rPr lang="en-US" sz="800" dirty="0">
                <a:solidFill>
                  <a:srgbClr val="00B0F0"/>
                </a:solidFill>
              </a:rPr>
              <a:t>    0.0017    0.0014    0.0012    0.0010</a:t>
            </a:r>
          </a:p>
          <a:p>
            <a:r>
              <a:rPr lang="en-US" sz="800" dirty="0">
                <a:solidFill>
                  <a:srgbClr val="00B0F0"/>
                </a:solidFill>
              </a:rPr>
              <a:t>    0.0027    0.0020    0.0014    0.0010</a:t>
            </a:r>
          </a:p>
          <a:p>
            <a:r>
              <a:rPr lang="en-US" sz="800" dirty="0">
                <a:solidFill>
                  <a:srgbClr val="00B0F0"/>
                </a:solidFill>
              </a:rPr>
              <a:t>    0.0041    0.0026    0.0016    0.0010</a:t>
            </a:r>
          </a:p>
          <a:p>
            <a:r>
              <a:rPr lang="en-US" sz="800" dirty="0">
                <a:solidFill>
                  <a:srgbClr val="00B0F0"/>
                </a:solidFill>
              </a:rPr>
              <a:t>    0.0058    0.0032    0.0018    0.0010</a:t>
            </a:r>
          </a:p>
          <a:p>
            <a:r>
              <a:rPr lang="en-US" sz="800" dirty="0">
                <a:solidFill>
                  <a:srgbClr val="00B0F0"/>
                </a:solidFill>
              </a:rPr>
              <a:t>    0.0080    0.0040    0.0020    0.0010</a:t>
            </a:r>
          </a:p>
          <a:p>
            <a:r>
              <a:rPr lang="en-US" sz="800" dirty="0">
                <a:solidFill>
                  <a:srgbClr val="00B0F0"/>
                </a:solidFill>
              </a:rPr>
              <a:t>    0.0106    0.0048    0.0022    0.0010</a:t>
            </a:r>
          </a:p>
          <a:p>
            <a:r>
              <a:rPr lang="en-US" sz="800" dirty="0">
                <a:solidFill>
                  <a:srgbClr val="00B0F0"/>
                </a:solidFill>
              </a:rPr>
              <a:t>    0.0138    0.0058    0.0024    0.0010</a:t>
            </a:r>
          </a:p>
          <a:p>
            <a:r>
              <a:rPr lang="en-US" sz="800" dirty="0">
                <a:solidFill>
                  <a:srgbClr val="00B0F0"/>
                </a:solidFill>
              </a:rPr>
              <a:t>    0.0176    0.0068    0.0026    0.0010</a:t>
            </a:r>
          </a:p>
          <a:p>
            <a:r>
              <a:rPr lang="en-US" sz="800" dirty="0">
                <a:solidFill>
                  <a:srgbClr val="00B0F0"/>
                </a:solidFill>
              </a:rPr>
              <a:t>    0.0220    0.0078    0.0028    0.0010</a:t>
            </a:r>
          </a:p>
          <a:p>
            <a:r>
              <a:rPr lang="en-US" sz="800" dirty="0">
                <a:solidFill>
                  <a:srgbClr val="00B0F0"/>
                </a:solidFill>
              </a:rPr>
              <a:t>    0.0270    0.0090    0.0030    0.0010</a:t>
            </a:r>
          </a:p>
          <a:p>
            <a:r>
              <a:rPr lang="en-US" sz="800" dirty="0">
                <a:solidFill>
                  <a:srgbClr val="00B0F0"/>
                </a:solidFill>
              </a:rPr>
              <a:t>    0.0328    0.0102    0.0032    0.0010</a:t>
            </a:r>
          </a:p>
          <a:p>
            <a:r>
              <a:rPr lang="en-US" sz="800" dirty="0">
                <a:solidFill>
                  <a:srgbClr val="00B0F0"/>
                </a:solidFill>
              </a:rPr>
              <a:t>    0.0393    0.0116    0.0034    0.0010</a:t>
            </a:r>
          </a:p>
          <a:p>
            <a:r>
              <a:rPr lang="en-US" sz="800" dirty="0">
                <a:solidFill>
                  <a:srgbClr val="00B0F0"/>
                </a:solidFill>
              </a:rPr>
              <a:t>    0.0467    0.0130    0.0036    0.0010</a:t>
            </a:r>
          </a:p>
          <a:p>
            <a:r>
              <a:rPr lang="en-US" sz="800" dirty="0">
                <a:solidFill>
                  <a:srgbClr val="00B0F0"/>
                </a:solidFill>
              </a:rPr>
              <a:t>    0.0549    0.0144    0.0038    0.0010</a:t>
            </a:r>
          </a:p>
          <a:p>
            <a:r>
              <a:rPr lang="en-US" sz="800" dirty="0">
                <a:solidFill>
                  <a:srgbClr val="00B0F0"/>
                </a:solidFill>
              </a:rPr>
              <a:t>    0.0640    0.0160    0.0040    0.0010</a:t>
            </a:r>
          </a:p>
          <a:p>
            <a:r>
              <a:rPr lang="en-US" sz="800" dirty="0">
                <a:solidFill>
                  <a:srgbClr val="00B0F0"/>
                </a:solidFill>
              </a:rPr>
              <a:t>    0.0741    0.0176    0.0042    0.0010</a:t>
            </a:r>
          </a:p>
          <a:p>
            <a:r>
              <a:rPr lang="en-US" sz="800" dirty="0">
                <a:solidFill>
                  <a:srgbClr val="00B0F0"/>
                </a:solidFill>
              </a:rPr>
              <a:t>    0.0852    0.0194    0.0044    0.0010</a:t>
            </a:r>
          </a:p>
          <a:p>
            <a:r>
              <a:rPr lang="en-US" sz="800" dirty="0">
                <a:solidFill>
                  <a:srgbClr val="00B0F0"/>
                </a:solidFill>
              </a:rPr>
              <a:t>    0.0973    0.0212    0.0046    0.0010</a:t>
            </a:r>
          </a:p>
          <a:p>
            <a:r>
              <a:rPr lang="en-US" sz="800" dirty="0">
                <a:solidFill>
                  <a:srgbClr val="00B0F0"/>
                </a:solidFill>
              </a:rPr>
              <a:t>    0.1106    0.0230    0.0048    0.0010</a:t>
            </a:r>
          </a:p>
          <a:p>
            <a:r>
              <a:rPr lang="en-US" sz="800" dirty="0">
                <a:solidFill>
                  <a:srgbClr val="00B0F0"/>
                </a:solidFill>
              </a:rPr>
              <a:t>    0.1250    0.0250    0.0050    0.0010</a:t>
            </a:r>
          </a:p>
          <a:p>
            <a:r>
              <a:rPr lang="en-US" sz="800" dirty="0">
                <a:solidFill>
                  <a:srgbClr val="00B0F0"/>
                </a:solidFill>
              </a:rPr>
              <a:t>    0.1406    0.0270    0.0052    0.0010</a:t>
            </a:r>
          </a:p>
          <a:p>
            <a:r>
              <a:rPr lang="en-US" sz="800" dirty="0">
                <a:solidFill>
                  <a:srgbClr val="00B0F0"/>
                </a:solidFill>
              </a:rPr>
              <a:t>    0.1575    0.0292    0.0054    0.0010</a:t>
            </a:r>
          </a:p>
          <a:p>
            <a:r>
              <a:rPr lang="en-US" sz="800" dirty="0">
                <a:solidFill>
                  <a:srgbClr val="00B0F0"/>
                </a:solidFill>
              </a:rPr>
              <a:t>    0.1756    0.0314    0.0056    0.0010</a:t>
            </a:r>
          </a:p>
          <a:p>
            <a:r>
              <a:rPr lang="en-US" sz="800" dirty="0">
                <a:solidFill>
                  <a:srgbClr val="00B0F0"/>
                </a:solidFill>
              </a:rPr>
              <a:t>    0.1951    0.0336    0.0058    0.0010</a:t>
            </a:r>
          </a:p>
          <a:p>
            <a:r>
              <a:rPr lang="en-US" sz="800" dirty="0">
                <a:solidFill>
                  <a:srgbClr val="00B0F0"/>
                </a:solidFill>
              </a:rPr>
              <a:t>    0.2160    0.0360    0.0060    0.0010</a:t>
            </a:r>
          </a:p>
          <a:p>
            <a:r>
              <a:rPr lang="en-US" sz="800" dirty="0">
                <a:solidFill>
                  <a:srgbClr val="00B0F0"/>
                </a:solidFill>
              </a:rPr>
              <a:t>    0.2383    0.0384    0.0062    0.0010</a:t>
            </a:r>
          </a:p>
          <a:p>
            <a:r>
              <a:rPr lang="en-US" sz="800" dirty="0">
                <a:solidFill>
                  <a:srgbClr val="00B0F0"/>
                </a:solidFill>
              </a:rPr>
              <a:t>    0.2621    0.0410    0.0064    0.0010</a:t>
            </a:r>
          </a:p>
          <a:p>
            <a:r>
              <a:rPr lang="en-US" sz="800" dirty="0">
                <a:solidFill>
                  <a:srgbClr val="00B0F0"/>
                </a:solidFill>
              </a:rPr>
              <a:t>    0.2875    0.0436    0.0066    0.0010</a:t>
            </a:r>
          </a:p>
          <a:p>
            <a:r>
              <a:rPr lang="en-US" sz="800" dirty="0">
                <a:solidFill>
                  <a:srgbClr val="00B0F0"/>
                </a:solidFill>
              </a:rPr>
              <a:t>    0.3144    0.0462    0.0068    0.0010</a:t>
            </a:r>
          </a:p>
          <a:p>
            <a:r>
              <a:rPr lang="en-US" sz="800" dirty="0">
                <a:solidFill>
                  <a:srgbClr val="00B0F0"/>
                </a:solidFill>
              </a:rPr>
              <a:t>    0.3430    0.0490    0.0070    0.0010</a:t>
            </a:r>
          </a:p>
          <a:p>
            <a:r>
              <a:rPr lang="en-US" sz="800" dirty="0">
                <a:solidFill>
                  <a:srgbClr val="00B0F0"/>
                </a:solidFill>
              </a:rPr>
              <a:t>    0.3732    0.0518    0.0072    0.0010</a:t>
            </a:r>
          </a:p>
          <a:p>
            <a:r>
              <a:rPr lang="en-US" sz="800" dirty="0">
                <a:solidFill>
                  <a:srgbClr val="00B0F0"/>
                </a:solidFill>
              </a:rPr>
              <a:t>    0.4052    0.0548    0.0074    0.0010</a:t>
            </a:r>
          </a:p>
          <a:p>
            <a:r>
              <a:rPr lang="en-US" sz="800" dirty="0">
                <a:solidFill>
                  <a:srgbClr val="00B0F0"/>
                </a:solidFill>
              </a:rPr>
              <a:t>    0.4390    0.0578    0.0076    0.0010</a:t>
            </a:r>
          </a:p>
          <a:p>
            <a:r>
              <a:rPr lang="en-US" sz="800" dirty="0">
                <a:solidFill>
                  <a:srgbClr val="00B0F0"/>
                </a:solidFill>
              </a:rPr>
              <a:t>    0.4746    0.0608    0.0078    0.0010</a:t>
            </a:r>
          </a:p>
          <a:p>
            <a:r>
              <a:rPr lang="en-US" sz="800" dirty="0">
                <a:solidFill>
                  <a:srgbClr val="00B0F0"/>
                </a:solidFill>
              </a:rPr>
              <a:t>    0.5120    0.0640    0.0080    0.0010</a:t>
            </a:r>
          </a:p>
          <a:p>
            <a:r>
              <a:rPr lang="en-US" sz="800" dirty="0">
                <a:solidFill>
                  <a:srgbClr val="00B0F0"/>
                </a:solidFill>
              </a:rPr>
              <a:t>    0.5514    0.0672    0.0082    0.0010</a:t>
            </a:r>
          </a:p>
          <a:p>
            <a:r>
              <a:rPr lang="en-US" sz="800" dirty="0">
                <a:solidFill>
                  <a:srgbClr val="00B0F0"/>
                </a:solidFill>
              </a:rPr>
              <a:t>    0.5927    0.0706    0.0084    0.0010</a:t>
            </a:r>
          </a:p>
          <a:p>
            <a:r>
              <a:rPr lang="en-US" sz="800" dirty="0">
                <a:solidFill>
                  <a:srgbClr val="00B0F0"/>
                </a:solidFill>
              </a:rPr>
              <a:t>    0.6361    0.0740    0.0086    0.0010</a:t>
            </a:r>
          </a:p>
          <a:p>
            <a:r>
              <a:rPr lang="en-US" sz="800" dirty="0">
                <a:solidFill>
                  <a:srgbClr val="00B0F0"/>
                </a:solidFill>
              </a:rPr>
              <a:t>    0.6815    0.0774    0.0088    0.0010</a:t>
            </a:r>
          </a:p>
          <a:p>
            <a:r>
              <a:rPr lang="en-US" sz="800" dirty="0">
                <a:solidFill>
                  <a:srgbClr val="00B0F0"/>
                </a:solidFill>
              </a:rPr>
              <a:t>    0.7290    0.0810    0.0090    0.0010</a:t>
            </a:r>
          </a:p>
          <a:p>
            <a:r>
              <a:rPr lang="en-US" sz="800" dirty="0">
                <a:solidFill>
                  <a:srgbClr val="00B0F0"/>
                </a:solidFill>
              </a:rPr>
              <a:t>    0.7787    0.0846    0.0092    0.0010</a:t>
            </a:r>
          </a:p>
          <a:p>
            <a:r>
              <a:rPr lang="en-US" sz="800" dirty="0">
                <a:solidFill>
                  <a:srgbClr val="00B0F0"/>
                </a:solidFill>
              </a:rPr>
              <a:t>    0.8306    0.0884    0.0094    0.0010</a:t>
            </a:r>
          </a:p>
          <a:p>
            <a:r>
              <a:rPr lang="en-US" sz="800" dirty="0">
                <a:solidFill>
                  <a:srgbClr val="00B0F0"/>
                </a:solidFill>
              </a:rPr>
              <a:t>    0.8847    0.0922    0.0096    0.0010</a:t>
            </a:r>
          </a:p>
          <a:p>
            <a:r>
              <a:rPr lang="en-US" sz="800" dirty="0">
                <a:solidFill>
                  <a:srgbClr val="00B0F0"/>
                </a:solidFill>
              </a:rPr>
              <a:t>    0.9412    0.0960    0.0098    0.0010</a:t>
            </a:r>
          </a:p>
          <a:p>
            <a:r>
              <a:rPr lang="en-US" sz="800" dirty="0">
                <a:solidFill>
                  <a:srgbClr val="00B0F0"/>
                </a:solidFill>
              </a:rPr>
              <a:t>    1.0000    0.1000    0.0100    0.0010</a:t>
            </a:r>
          </a:p>
        </p:txBody>
      </p:sp>
      <p:sp>
        <p:nvSpPr>
          <p:cNvPr id="8" name="Rechteck 7"/>
          <p:cNvSpPr/>
          <p:nvPr/>
        </p:nvSpPr>
        <p:spPr>
          <a:xfrm>
            <a:off x="3143003" y="628034"/>
            <a:ext cx="1227117" cy="1754326"/>
          </a:xfrm>
          <a:prstGeom prst="rect">
            <a:avLst/>
          </a:prstGeom>
        </p:spPr>
        <p:txBody>
          <a:bodyPr wrap="square">
            <a:spAutoFit/>
          </a:bodyPr>
          <a:lstStyle/>
          <a:p>
            <a:r>
              <a:rPr lang="en-US" dirty="0">
                <a:solidFill>
                  <a:srgbClr val="FF0000"/>
                </a:solidFill>
              </a:rPr>
              <a:t>p =</a:t>
            </a:r>
          </a:p>
          <a:p>
            <a:endParaRPr lang="en-US" dirty="0">
              <a:solidFill>
                <a:srgbClr val="FF0000"/>
              </a:solidFill>
            </a:endParaRPr>
          </a:p>
          <a:p>
            <a:r>
              <a:rPr lang="en-US" dirty="0">
                <a:solidFill>
                  <a:srgbClr val="FF0000"/>
                </a:solidFill>
              </a:rPr>
              <a:t>    0.2062</a:t>
            </a:r>
          </a:p>
          <a:p>
            <a:r>
              <a:rPr lang="en-US" dirty="0">
                <a:solidFill>
                  <a:srgbClr val="FF0000"/>
                </a:solidFill>
              </a:rPr>
              <a:t>    0.4556</a:t>
            </a:r>
          </a:p>
          <a:p>
            <a:r>
              <a:rPr lang="en-US" dirty="0">
                <a:solidFill>
                  <a:srgbClr val="FF0000"/>
                </a:solidFill>
              </a:rPr>
              <a:t>    0.6564</a:t>
            </a:r>
          </a:p>
          <a:p>
            <a:r>
              <a:rPr lang="en-US" dirty="0">
                <a:solidFill>
                  <a:srgbClr val="FF0000"/>
                </a:solidFill>
              </a:rPr>
              <a:t>    6.1696</a:t>
            </a:r>
          </a:p>
        </p:txBody>
      </p:sp>
      <p:sp>
        <p:nvSpPr>
          <p:cNvPr id="10" name="Rechteck 9"/>
          <p:cNvSpPr/>
          <p:nvPr/>
        </p:nvSpPr>
        <p:spPr>
          <a:xfrm>
            <a:off x="5636820" y="151355"/>
            <a:ext cx="787730" cy="6247864"/>
          </a:xfrm>
          <a:prstGeom prst="rect">
            <a:avLst/>
          </a:prstGeom>
        </p:spPr>
        <p:txBody>
          <a:bodyPr wrap="square">
            <a:spAutoFit/>
          </a:bodyPr>
          <a:lstStyle/>
          <a:p>
            <a:r>
              <a:rPr lang="en-US" sz="2000" dirty="0">
                <a:solidFill>
                  <a:schemeClr val="accent6">
                    <a:lumMod val="75000"/>
                  </a:schemeClr>
                </a:solidFill>
              </a:rPr>
              <a:t>ym</a:t>
            </a:r>
            <a:r>
              <a:rPr lang="en-US" sz="800" dirty="0">
                <a:solidFill>
                  <a:schemeClr val="accent6">
                    <a:lumMod val="75000"/>
                  </a:schemeClr>
                </a:solidFill>
              </a:rPr>
              <a:t> </a:t>
            </a:r>
            <a:r>
              <a:rPr lang="en-US" sz="2000" dirty="0">
                <a:solidFill>
                  <a:schemeClr val="accent6">
                    <a:lumMod val="75000"/>
                  </a:schemeClr>
                </a:solidFill>
              </a:rPr>
              <a:t>=</a:t>
            </a:r>
          </a:p>
          <a:p>
            <a:endParaRPr lang="en-US" sz="800" dirty="0">
              <a:solidFill>
                <a:schemeClr val="accent6">
                  <a:lumMod val="75000"/>
                </a:schemeClr>
              </a:solidFill>
            </a:endParaRPr>
          </a:p>
          <a:p>
            <a:r>
              <a:rPr lang="en-US" sz="800" dirty="0">
                <a:solidFill>
                  <a:schemeClr val="accent6">
                    <a:lumMod val="75000"/>
                  </a:schemeClr>
                </a:solidFill>
              </a:rPr>
              <a:t>    8.6768</a:t>
            </a:r>
          </a:p>
          <a:p>
            <a:r>
              <a:rPr lang="en-US" sz="800" dirty="0">
                <a:solidFill>
                  <a:schemeClr val="accent6">
                    <a:lumMod val="75000"/>
                  </a:schemeClr>
                </a:solidFill>
              </a:rPr>
              <a:t>   11.4998</a:t>
            </a:r>
          </a:p>
          <a:p>
            <a:r>
              <a:rPr lang="en-US" sz="800" dirty="0">
                <a:solidFill>
                  <a:schemeClr val="accent6">
                    <a:lumMod val="75000"/>
                  </a:schemeClr>
                </a:solidFill>
              </a:rPr>
              <a:t>    5.9390</a:t>
            </a:r>
          </a:p>
          <a:p>
            <a:r>
              <a:rPr lang="en-US" sz="800" dirty="0">
                <a:solidFill>
                  <a:schemeClr val="accent6">
                    <a:lumMod val="75000"/>
                  </a:schemeClr>
                </a:solidFill>
              </a:rPr>
              <a:t>    9.3376</a:t>
            </a:r>
          </a:p>
          <a:p>
            <a:r>
              <a:rPr lang="en-US" sz="800" dirty="0">
                <a:solidFill>
                  <a:schemeClr val="accent6">
                    <a:lumMod val="75000"/>
                  </a:schemeClr>
                </a:solidFill>
              </a:rPr>
              <a:t>    7.3949</a:t>
            </a:r>
          </a:p>
          <a:p>
            <a:r>
              <a:rPr lang="en-US" sz="800" dirty="0">
                <a:solidFill>
                  <a:schemeClr val="accent6">
                    <a:lumMod val="75000"/>
                  </a:schemeClr>
                </a:solidFill>
              </a:rPr>
              <a:t>   10.7480</a:t>
            </a:r>
          </a:p>
          <a:p>
            <a:r>
              <a:rPr lang="en-US" sz="800" dirty="0">
                <a:solidFill>
                  <a:schemeClr val="accent6">
                    <a:lumMod val="75000"/>
                  </a:schemeClr>
                </a:solidFill>
              </a:rPr>
              <a:t>   12.9496</a:t>
            </a:r>
          </a:p>
          <a:p>
            <a:r>
              <a:rPr lang="en-US" sz="800" dirty="0">
                <a:solidFill>
                  <a:schemeClr val="accent6">
                    <a:lumMod val="75000"/>
                  </a:schemeClr>
                </a:solidFill>
              </a:rPr>
              <a:t>    8.9605</a:t>
            </a:r>
          </a:p>
          <a:p>
            <a:r>
              <a:rPr lang="en-US" sz="800" dirty="0">
                <a:solidFill>
                  <a:schemeClr val="accent6">
                    <a:lumMod val="75000"/>
                  </a:schemeClr>
                </a:solidFill>
              </a:rPr>
              <a:t>   14.8694</a:t>
            </a:r>
          </a:p>
          <a:p>
            <a:r>
              <a:rPr lang="en-US" sz="800" dirty="0">
                <a:solidFill>
                  <a:schemeClr val="accent6">
                    <a:lumMod val="75000"/>
                  </a:schemeClr>
                </a:solidFill>
              </a:rPr>
              <a:t>   18.1159</a:t>
            </a:r>
          </a:p>
          <a:p>
            <a:r>
              <a:rPr lang="en-US" sz="800" dirty="0">
                <a:solidFill>
                  <a:schemeClr val="accent6">
                    <a:lumMod val="75000"/>
                  </a:schemeClr>
                </a:solidFill>
              </a:rPr>
              <a:t>   17.3615</a:t>
            </a:r>
          </a:p>
          <a:p>
            <a:r>
              <a:rPr lang="en-US" sz="800" dirty="0">
                <a:solidFill>
                  <a:schemeClr val="accent6">
                    <a:lumMod val="75000"/>
                  </a:schemeClr>
                </a:solidFill>
              </a:rPr>
              <a:t>   27.5228</a:t>
            </a:r>
          </a:p>
          <a:p>
            <a:r>
              <a:rPr lang="en-US" sz="800" dirty="0">
                <a:solidFill>
                  <a:schemeClr val="accent6">
                    <a:lumMod val="75000"/>
                  </a:schemeClr>
                </a:solidFill>
              </a:rPr>
              <a:t>   17.9980</a:t>
            </a:r>
          </a:p>
          <a:p>
            <a:r>
              <a:rPr lang="en-US" sz="800" dirty="0">
                <a:solidFill>
                  <a:schemeClr val="accent6">
                    <a:lumMod val="75000"/>
                  </a:schemeClr>
                </a:solidFill>
              </a:rPr>
              <a:t>   19.7259</a:t>
            </a:r>
          </a:p>
          <a:p>
            <a:r>
              <a:rPr lang="en-US" sz="800" dirty="0">
                <a:solidFill>
                  <a:schemeClr val="accent6">
                    <a:lumMod val="75000"/>
                  </a:schemeClr>
                </a:solidFill>
              </a:rPr>
              <a:t>   17.2450</a:t>
            </a:r>
          </a:p>
          <a:p>
            <a:r>
              <a:rPr lang="en-US" sz="800" dirty="0">
                <a:solidFill>
                  <a:schemeClr val="accent6">
                    <a:lumMod val="75000"/>
                  </a:schemeClr>
                </a:solidFill>
              </a:rPr>
              <a:t>   33.3524</a:t>
            </a:r>
          </a:p>
          <a:p>
            <a:r>
              <a:rPr lang="en-US" sz="800" dirty="0">
                <a:solidFill>
                  <a:schemeClr val="accent6">
                    <a:lumMod val="75000"/>
                  </a:schemeClr>
                </a:solidFill>
              </a:rPr>
              <a:t>   36.1730</a:t>
            </a:r>
          </a:p>
          <a:p>
            <a:r>
              <a:rPr lang="en-US" sz="800" dirty="0">
                <a:solidFill>
                  <a:schemeClr val="accent6">
                    <a:lumMod val="75000"/>
                  </a:schemeClr>
                </a:solidFill>
              </a:rPr>
              <a:t>   34.7173</a:t>
            </a:r>
          </a:p>
          <a:p>
            <a:r>
              <a:rPr lang="en-US" sz="800" dirty="0">
                <a:solidFill>
                  <a:schemeClr val="accent6">
                    <a:lumMod val="75000"/>
                  </a:schemeClr>
                </a:solidFill>
              </a:rPr>
              <a:t>   43.1396</a:t>
            </a:r>
          </a:p>
          <a:p>
            <a:r>
              <a:rPr lang="en-US" sz="800" dirty="0">
                <a:solidFill>
                  <a:schemeClr val="accent6">
                    <a:lumMod val="75000"/>
                  </a:schemeClr>
                </a:solidFill>
              </a:rPr>
              <a:t>   43.3569</a:t>
            </a:r>
          </a:p>
          <a:p>
            <a:r>
              <a:rPr lang="en-US" sz="800" dirty="0">
                <a:solidFill>
                  <a:schemeClr val="accent6">
                    <a:lumMod val="75000"/>
                  </a:schemeClr>
                </a:solidFill>
              </a:rPr>
              <a:t>   47.9540</a:t>
            </a:r>
          </a:p>
          <a:p>
            <a:r>
              <a:rPr lang="en-US" sz="800" dirty="0">
                <a:solidFill>
                  <a:schemeClr val="accent6">
                    <a:lumMod val="75000"/>
                  </a:schemeClr>
                </a:solidFill>
              </a:rPr>
              <a:t>   51.4063</a:t>
            </a:r>
          </a:p>
          <a:p>
            <a:r>
              <a:rPr lang="en-US" sz="800" dirty="0">
                <a:solidFill>
                  <a:schemeClr val="accent6">
                    <a:lumMod val="75000"/>
                  </a:schemeClr>
                </a:solidFill>
              </a:rPr>
              <a:t>   57.6726</a:t>
            </a:r>
          </a:p>
          <a:p>
            <a:r>
              <a:rPr lang="en-US" sz="800" dirty="0">
                <a:solidFill>
                  <a:schemeClr val="accent6">
                    <a:lumMod val="75000"/>
                  </a:schemeClr>
                </a:solidFill>
              </a:rPr>
              <a:t>   60.9115</a:t>
            </a:r>
          </a:p>
          <a:p>
            <a:r>
              <a:rPr lang="en-US" sz="800" dirty="0">
                <a:solidFill>
                  <a:schemeClr val="accent6">
                    <a:lumMod val="75000"/>
                  </a:schemeClr>
                </a:solidFill>
              </a:rPr>
              <a:t>   79.5791</a:t>
            </a:r>
          </a:p>
          <a:p>
            <a:r>
              <a:rPr lang="en-US" sz="800" dirty="0">
                <a:solidFill>
                  <a:schemeClr val="accent6">
                    <a:lumMod val="75000"/>
                  </a:schemeClr>
                </a:solidFill>
              </a:rPr>
              <a:t>   65.3667</a:t>
            </a:r>
          </a:p>
          <a:p>
            <a:r>
              <a:rPr lang="en-US" sz="800" dirty="0">
                <a:solidFill>
                  <a:schemeClr val="accent6">
                    <a:lumMod val="75000"/>
                  </a:schemeClr>
                </a:solidFill>
              </a:rPr>
              <a:t>   67.8141</a:t>
            </a:r>
          </a:p>
          <a:p>
            <a:r>
              <a:rPr lang="en-US" sz="800" dirty="0">
                <a:solidFill>
                  <a:schemeClr val="accent6">
                    <a:lumMod val="75000"/>
                  </a:schemeClr>
                </a:solidFill>
              </a:rPr>
              <a:t>   77.6054</a:t>
            </a:r>
          </a:p>
          <a:p>
            <a:r>
              <a:rPr lang="en-US" sz="800" dirty="0">
                <a:solidFill>
                  <a:schemeClr val="accent6">
                    <a:lumMod val="75000"/>
                  </a:schemeClr>
                </a:solidFill>
              </a:rPr>
              <a:t>   84.4125</a:t>
            </a:r>
          </a:p>
          <a:p>
            <a:r>
              <a:rPr lang="en-US" sz="800" dirty="0">
                <a:solidFill>
                  <a:schemeClr val="accent6">
                    <a:lumMod val="75000"/>
                  </a:schemeClr>
                </a:solidFill>
              </a:rPr>
              <a:t>   94.6384</a:t>
            </a:r>
          </a:p>
          <a:p>
            <a:r>
              <a:rPr lang="en-US" sz="800" dirty="0">
                <a:solidFill>
                  <a:schemeClr val="accent6">
                    <a:lumMod val="75000"/>
                  </a:schemeClr>
                </a:solidFill>
              </a:rPr>
              <a:t>  103.2577</a:t>
            </a:r>
          </a:p>
          <a:p>
            <a:r>
              <a:rPr lang="en-US" sz="800" dirty="0">
                <a:solidFill>
                  <a:schemeClr val="accent6">
                    <a:lumMod val="75000"/>
                  </a:schemeClr>
                </a:solidFill>
              </a:rPr>
              <a:t>  110.6769</a:t>
            </a:r>
          </a:p>
          <a:p>
            <a:r>
              <a:rPr lang="en-US" sz="800" dirty="0">
                <a:solidFill>
                  <a:schemeClr val="accent6">
                    <a:lumMod val="75000"/>
                  </a:schemeClr>
                </a:solidFill>
              </a:rPr>
              <a:t>  122.5315</a:t>
            </a:r>
          </a:p>
          <a:p>
            <a:r>
              <a:rPr lang="en-US" sz="800" dirty="0">
                <a:solidFill>
                  <a:schemeClr val="accent6">
                    <a:lumMod val="75000"/>
                  </a:schemeClr>
                </a:solidFill>
              </a:rPr>
              <a:t>  130.2215</a:t>
            </a:r>
          </a:p>
          <a:p>
            <a:r>
              <a:rPr lang="en-US" sz="800" dirty="0">
                <a:solidFill>
                  <a:schemeClr val="accent6">
                    <a:lumMod val="75000"/>
                  </a:schemeClr>
                </a:solidFill>
              </a:rPr>
              <a:t>  140.8865</a:t>
            </a:r>
          </a:p>
          <a:p>
            <a:r>
              <a:rPr lang="en-US" sz="800" dirty="0">
                <a:solidFill>
                  <a:schemeClr val="accent6">
                    <a:lumMod val="75000"/>
                  </a:schemeClr>
                </a:solidFill>
              </a:rPr>
              <a:t>  155.2913</a:t>
            </a:r>
          </a:p>
          <a:p>
            <a:r>
              <a:rPr lang="en-US" sz="800" dirty="0">
                <a:solidFill>
                  <a:schemeClr val="accent6">
                    <a:lumMod val="75000"/>
                  </a:schemeClr>
                </a:solidFill>
              </a:rPr>
              <a:t>  162.2089</a:t>
            </a:r>
          </a:p>
          <a:p>
            <a:r>
              <a:rPr lang="en-US" sz="800" dirty="0">
                <a:solidFill>
                  <a:schemeClr val="accent6">
                    <a:lumMod val="75000"/>
                  </a:schemeClr>
                </a:solidFill>
              </a:rPr>
              <a:t>  159.8045</a:t>
            </a:r>
          </a:p>
          <a:p>
            <a:r>
              <a:rPr lang="en-US" sz="800" dirty="0">
                <a:solidFill>
                  <a:schemeClr val="accent6">
                    <a:lumMod val="75000"/>
                  </a:schemeClr>
                </a:solidFill>
              </a:rPr>
              <a:t>  165.1464</a:t>
            </a:r>
          </a:p>
          <a:p>
            <a:r>
              <a:rPr lang="en-US" sz="800" dirty="0">
                <a:solidFill>
                  <a:schemeClr val="accent6">
                    <a:lumMod val="75000"/>
                  </a:schemeClr>
                </a:solidFill>
              </a:rPr>
              <a:t>  192.3241</a:t>
            </a:r>
          </a:p>
          <a:p>
            <a:r>
              <a:rPr lang="en-US" sz="800" dirty="0">
                <a:solidFill>
                  <a:schemeClr val="accent6">
                    <a:lumMod val="75000"/>
                  </a:schemeClr>
                </a:solidFill>
              </a:rPr>
              <a:t>  190.1218</a:t>
            </a:r>
          </a:p>
          <a:p>
            <a:r>
              <a:rPr lang="en-US" sz="800" dirty="0">
                <a:solidFill>
                  <a:schemeClr val="accent6">
                    <a:lumMod val="75000"/>
                  </a:schemeClr>
                </a:solidFill>
              </a:rPr>
              <a:t>  211.5914</a:t>
            </a:r>
          </a:p>
          <a:p>
            <a:r>
              <a:rPr lang="en-US" sz="800" dirty="0">
                <a:solidFill>
                  <a:schemeClr val="accent6">
                    <a:lumMod val="75000"/>
                  </a:schemeClr>
                </a:solidFill>
              </a:rPr>
              <a:t>  223.8742</a:t>
            </a:r>
          </a:p>
          <a:p>
            <a:r>
              <a:rPr lang="en-US" sz="800" dirty="0">
                <a:solidFill>
                  <a:schemeClr val="accent6">
                    <a:lumMod val="75000"/>
                  </a:schemeClr>
                </a:solidFill>
              </a:rPr>
              <a:t>  247.7630</a:t>
            </a:r>
          </a:p>
          <a:p>
            <a:r>
              <a:rPr lang="en-US" sz="800" dirty="0">
                <a:solidFill>
                  <a:schemeClr val="accent6">
                    <a:lumMod val="75000"/>
                  </a:schemeClr>
                </a:solidFill>
              </a:rPr>
              <a:t>  249.7123</a:t>
            </a:r>
          </a:p>
          <a:p>
            <a:r>
              <a:rPr lang="en-US" sz="800" dirty="0">
                <a:solidFill>
                  <a:schemeClr val="accent6">
                    <a:lumMod val="75000"/>
                  </a:schemeClr>
                </a:solidFill>
              </a:rPr>
              <a:t>  261.4634</a:t>
            </a:r>
          </a:p>
        </p:txBody>
      </p:sp>
    </p:spTree>
    <p:extLst>
      <p:ext uri="{BB962C8B-B14F-4D97-AF65-F5344CB8AC3E}">
        <p14:creationId xmlns:p14="http://schemas.microsoft.com/office/powerpoint/2010/main" val="29362699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sp>
        <p:nvSpPr>
          <p:cNvPr id="6" name="Textfeld 5"/>
          <p:cNvSpPr txBox="1"/>
          <p:nvPr/>
        </p:nvSpPr>
        <p:spPr>
          <a:xfrm>
            <a:off x="415634" y="476671"/>
            <a:ext cx="8502735" cy="461665"/>
          </a:xfrm>
          <a:prstGeom prst="rect">
            <a:avLst/>
          </a:prstGeom>
        </p:spPr>
        <p:txBody>
          <a:bodyPr vert="horz" wrap="square" lIns="91440" tIns="45720" rIns="91440" bIns="45720" rtlCol="0" anchor="ctr">
            <a:spAutoFit/>
          </a:bodyPr>
          <a:lstStyle/>
          <a:p>
            <a:r>
              <a:rPr lang="en-US" sz="2400" b="1" dirty="0" smtClean="0">
                <a:solidFill>
                  <a:schemeClr val="tx1"/>
                </a:solidFill>
                <a:latin typeface="Arial" panose="020B0604020202020204" pitchFamily="34" charset="0"/>
                <a:cs typeface="Arial" panose="020B0604020202020204" pitchFamily="34" charset="0"/>
              </a:rPr>
              <a:t>Example: fitting a polynomial: Brute Force approach</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1792" y="2885705"/>
            <a:ext cx="5800208" cy="3477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hteck 4"/>
          <p:cNvSpPr/>
          <p:nvPr/>
        </p:nvSpPr>
        <p:spPr>
          <a:xfrm>
            <a:off x="427509" y="849865"/>
            <a:ext cx="10058402" cy="5632311"/>
          </a:xfrm>
          <a:prstGeom prst="rect">
            <a:avLst/>
          </a:prstGeom>
        </p:spPr>
        <p:txBody>
          <a:bodyPr wrap="square">
            <a:spAutoFit/>
          </a:bodyPr>
          <a:lstStyle/>
          <a:p>
            <a:r>
              <a:rPr lang="en-US" dirty="0">
                <a:solidFill>
                  <a:srgbClr val="000000"/>
                </a:solidFill>
                <a:latin typeface="Courier New"/>
              </a:rPr>
              <a:t>dmin=1E200;</a:t>
            </a:r>
          </a:p>
          <a:p>
            <a:r>
              <a:rPr lang="en-US" dirty="0">
                <a:solidFill>
                  <a:srgbClr val="0000FF"/>
                </a:solidFill>
                <a:latin typeface="Courier New"/>
              </a:rPr>
              <a:t>for</a:t>
            </a:r>
            <a:r>
              <a:rPr lang="en-US" dirty="0">
                <a:solidFill>
                  <a:srgbClr val="000000"/>
                </a:solidFill>
                <a:latin typeface="Courier New"/>
              </a:rPr>
              <a:t> p1=0:0.5:1</a:t>
            </a:r>
          </a:p>
          <a:p>
            <a:r>
              <a:rPr lang="en-US" dirty="0">
                <a:solidFill>
                  <a:srgbClr val="000000"/>
                </a:solidFill>
                <a:latin typeface="Courier New"/>
              </a:rPr>
              <a:t>    </a:t>
            </a:r>
            <a:r>
              <a:rPr lang="en-US" dirty="0">
                <a:solidFill>
                  <a:srgbClr val="0000FF"/>
                </a:solidFill>
                <a:latin typeface="Courier New"/>
              </a:rPr>
              <a:t>for</a:t>
            </a:r>
            <a:r>
              <a:rPr lang="en-US" dirty="0">
                <a:solidFill>
                  <a:srgbClr val="000000"/>
                </a:solidFill>
                <a:latin typeface="Courier New"/>
              </a:rPr>
              <a:t> p2=0:0.5:10</a:t>
            </a:r>
          </a:p>
          <a:p>
            <a:r>
              <a:rPr lang="en-US" dirty="0">
                <a:solidFill>
                  <a:srgbClr val="000000"/>
                </a:solidFill>
                <a:latin typeface="Courier New"/>
              </a:rPr>
              <a:t>        </a:t>
            </a:r>
            <a:r>
              <a:rPr lang="en-US" dirty="0">
                <a:solidFill>
                  <a:srgbClr val="0000FF"/>
                </a:solidFill>
                <a:latin typeface="Courier New"/>
              </a:rPr>
              <a:t>for</a:t>
            </a:r>
            <a:r>
              <a:rPr lang="en-US" dirty="0">
                <a:solidFill>
                  <a:srgbClr val="000000"/>
                </a:solidFill>
                <a:latin typeface="Courier New"/>
              </a:rPr>
              <a:t> p3=0:0.5:10</a:t>
            </a:r>
          </a:p>
          <a:p>
            <a:r>
              <a:rPr lang="en-US" dirty="0">
                <a:solidFill>
                  <a:srgbClr val="000000"/>
                </a:solidFill>
                <a:latin typeface="Courier New"/>
              </a:rPr>
              <a:t>            </a:t>
            </a:r>
            <a:r>
              <a:rPr lang="en-US" dirty="0">
                <a:solidFill>
                  <a:srgbClr val="0000FF"/>
                </a:solidFill>
                <a:latin typeface="Courier New"/>
              </a:rPr>
              <a:t>for</a:t>
            </a:r>
            <a:r>
              <a:rPr lang="en-US" dirty="0">
                <a:solidFill>
                  <a:srgbClr val="000000"/>
                </a:solidFill>
                <a:latin typeface="Courier New"/>
              </a:rPr>
              <a:t> p4=0:0.5:10</a:t>
            </a:r>
          </a:p>
          <a:p>
            <a:r>
              <a:rPr lang="en-US" dirty="0">
                <a:solidFill>
                  <a:srgbClr val="000000"/>
                </a:solidFill>
                <a:latin typeface="Courier New"/>
              </a:rPr>
              <a:t>                    d=0;</a:t>
            </a:r>
          </a:p>
          <a:p>
            <a:r>
              <a:rPr lang="en-US" dirty="0">
                <a:solidFill>
                  <a:srgbClr val="000000"/>
                </a:solidFill>
                <a:latin typeface="Courier New"/>
              </a:rPr>
              <a:t>                    </a:t>
            </a:r>
            <a:r>
              <a:rPr lang="en-US" dirty="0">
                <a:solidFill>
                  <a:srgbClr val="0000FF"/>
                </a:solidFill>
                <a:latin typeface="Courier New"/>
              </a:rPr>
              <a:t>for</a:t>
            </a:r>
            <a:r>
              <a:rPr lang="en-US" dirty="0">
                <a:solidFill>
                  <a:srgbClr val="000000"/>
                </a:solidFill>
                <a:latin typeface="Courier New"/>
              </a:rPr>
              <a:t> i=1:length(x)</a:t>
            </a:r>
          </a:p>
          <a:p>
            <a:r>
              <a:rPr lang="nn-NO" dirty="0">
                <a:solidFill>
                  <a:srgbClr val="000000"/>
                </a:solidFill>
                <a:latin typeface="Courier New"/>
              </a:rPr>
              <a:t>                        d=d+(p1*x(i)^3+p2*x(i)^2+p3*x(i)+p4-ym(i))^2;</a:t>
            </a:r>
          </a:p>
          <a:p>
            <a:r>
              <a:rPr lang="en-US" dirty="0">
                <a:solidFill>
                  <a:srgbClr val="000000"/>
                </a:solidFill>
                <a:latin typeface="Courier New"/>
              </a:rPr>
              <a:t>                    </a:t>
            </a:r>
            <a:r>
              <a:rPr lang="en-US" dirty="0">
                <a:solidFill>
                  <a:srgbClr val="0000FF"/>
                </a:solidFill>
                <a:latin typeface="Courier New"/>
              </a:rPr>
              <a:t>end</a:t>
            </a:r>
          </a:p>
          <a:p>
            <a:r>
              <a:rPr lang="en-US" dirty="0">
                <a:solidFill>
                  <a:srgbClr val="000000"/>
                </a:solidFill>
                <a:latin typeface="Courier New"/>
              </a:rPr>
              <a:t>                    </a:t>
            </a:r>
            <a:r>
              <a:rPr lang="en-US" dirty="0">
                <a:solidFill>
                  <a:srgbClr val="0000FF"/>
                </a:solidFill>
                <a:latin typeface="Courier New"/>
              </a:rPr>
              <a:t>if</a:t>
            </a:r>
            <a:r>
              <a:rPr lang="en-US" dirty="0">
                <a:solidFill>
                  <a:srgbClr val="000000"/>
                </a:solidFill>
                <a:latin typeface="Courier New"/>
              </a:rPr>
              <a:t> d&lt;dmin</a:t>
            </a:r>
          </a:p>
          <a:p>
            <a:r>
              <a:rPr lang="en-US" dirty="0">
                <a:solidFill>
                  <a:srgbClr val="000000"/>
                </a:solidFill>
                <a:latin typeface="Courier New"/>
              </a:rPr>
              <a:t>                        dmin=d;</a:t>
            </a:r>
          </a:p>
          <a:p>
            <a:r>
              <a:rPr lang="en-US" dirty="0">
                <a:solidFill>
                  <a:srgbClr val="000000"/>
                </a:solidFill>
                <a:latin typeface="Courier New"/>
              </a:rPr>
              <a:t>                        p1best=p1;</a:t>
            </a:r>
          </a:p>
          <a:p>
            <a:r>
              <a:rPr lang="en-US" dirty="0">
                <a:solidFill>
                  <a:srgbClr val="000000"/>
                </a:solidFill>
                <a:latin typeface="Courier New"/>
              </a:rPr>
              <a:t>                        p2best=p2;</a:t>
            </a:r>
          </a:p>
          <a:p>
            <a:r>
              <a:rPr lang="en-US" dirty="0">
                <a:solidFill>
                  <a:srgbClr val="000000"/>
                </a:solidFill>
                <a:latin typeface="Courier New"/>
              </a:rPr>
              <a:t>                        p3best=p3;</a:t>
            </a:r>
          </a:p>
          <a:p>
            <a:r>
              <a:rPr lang="en-US" dirty="0">
                <a:solidFill>
                  <a:srgbClr val="000000"/>
                </a:solidFill>
                <a:latin typeface="Courier New"/>
              </a:rPr>
              <a:t>                        p4best=p4;</a:t>
            </a:r>
          </a:p>
          <a:p>
            <a:r>
              <a:rPr lang="en-US" dirty="0">
                <a:solidFill>
                  <a:srgbClr val="000000"/>
                </a:solidFill>
                <a:latin typeface="Courier New"/>
              </a:rPr>
              <a:t>                    </a:t>
            </a:r>
            <a:r>
              <a:rPr lang="en-US" dirty="0">
                <a:solidFill>
                  <a:srgbClr val="0000FF"/>
                </a:solidFill>
                <a:latin typeface="Courier New"/>
              </a:rPr>
              <a:t>end</a:t>
            </a:r>
          </a:p>
          <a:p>
            <a:r>
              <a:rPr lang="en-US" dirty="0">
                <a:solidFill>
                  <a:srgbClr val="000000"/>
                </a:solidFill>
                <a:latin typeface="Courier New"/>
              </a:rPr>
              <a:t>            </a:t>
            </a:r>
            <a:r>
              <a:rPr lang="en-US" dirty="0">
                <a:solidFill>
                  <a:srgbClr val="0000FF"/>
                </a:solidFill>
                <a:latin typeface="Courier New"/>
              </a:rPr>
              <a:t>end</a:t>
            </a:r>
          </a:p>
          <a:p>
            <a:r>
              <a:rPr lang="en-US" dirty="0">
                <a:solidFill>
                  <a:srgbClr val="000000"/>
                </a:solidFill>
                <a:latin typeface="Courier New"/>
              </a:rPr>
              <a:t>        </a:t>
            </a:r>
            <a:r>
              <a:rPr lang="en-US" dirty="0">
                <a:solidFill>
                  <a:srgbClr val="0000FF"/>
                </a:solidFill>
                <a:latin typeface="Courier New"/>
              </a:rPr>
              <a:t>end</a:t>
            </a:r>
          </a:p>
          <a:p>
            <a:r>
              <a:rPr lang="en-US" dirty="0">
                <a:solidFill>
                  <a:srgbClr val="000000"/>
                </a:solidFill>
                <a:latin typeface="Courier New"/>
              </a:rPr>
              <a:t>    </a:t>
            </a:r>
            <a:r>
              <a:rPr lang="en-US" dirty="0">
                <a:solidFill>
                  <a:srgbClr val="0000FF"/>
                </a:solidFill>
                <a:latin typeface="Courier New"/>
              </a:rPr>
              <a:t>end</a:t>
            </a:r>
          </a:p>
          <a:p>
            <a:r>
              <a:rPr lang="en-US" dirty="0">
                <a:solidFill>
                  <a:srgbClr val="0000FF"/>
                </a:solidFill>
                <a:latin typeface="Courier New"/>
              </a:rPr>
              <a:t>end</a:t>
            </a:r>
          </a:p>
        </p:txBody>
      </p:sp>
    </p:spTree>
    <p:extLst>
      <p:ext uri="{BB962C8B-B14F-4D97-AF65-F5344CB8AC3E}">
        <p14:creationId xmlns:p14="http://schemas.microsoft.com/office/powerpoint/2010/main" val="15104026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sp>
        <p:nvSpPr>
          <p:cNvPr id="4" name="Textfeld 3"/>
          <p:cNvSpPr txBox="1"/>
          <p:nvPr/>
        </p:nvSpPr>
        <p:spPr>
          <a:xfrm>
            <a:off x="748238" y="886082"/>
            <a:ext cx="10117683" cy="1969770"/>
          </a:xfrm>
          <a:prstGeom prst="rect">
            <a:avLst/>
          </a:prstGeom>
        </p:spPr>
        <p:txBody>
          <a:bodyPr vert="horz" wrap="square" lIns="91440" tIns="45720" rIns="91440" bIns="45720" rtlCol="0" anchor="ctr">
            <a:spAutoFit/>
          </a:bodyPr>
          <a:lstStyle/>
          <a:p>
            <a:pPr algn="ctr"/>
            <a:r>
              <a:rPr lang="en-US" sz="3200" b="1" dirty="0" smtClean="0">
                <a:solidFill>
                  <a:schemeClr val="tx1"/>
                </a:solidFill>
                <a:latin typeface="Arial" panose="020B0604020202020204" pitchFamily="34" charset="0"/>
                <a:cs typeface="Arial" panose="020B0604020202020204" pitchFamily="34" charset="0"/>
              </a:rPr>
              <a:t>Matrix versus Brute Force</a:t>
            </a:r>
          </a:p>
          <a:p>
            <a:endParaRPr lang="en-US" dirty="0" smtClean="0">
              <a:latin typeface="Arial" panose="020B0604020202020204" pitchFamily="34" charset="0"/>
              <a:cs typeface="Arial" panose="020B0604020202020204" pitchFamily="34" charset="0"/>
            </a:endParaRPr>
          </a:p>
          <a:p>
            <a:r>
              <a:rPr lang="en-US" sz="1800" dirty="0" smtClean="0">
                <a:solidFill>
                  <a:schemeClr val="tx1"/>
                </a:solidFill>
                <a:latin typeface="Arial" panose="020B0604020202020204" pitchFamily="34" charset="0"/>
                <a:cs typeface="Arial" panose="020B0604020202020204" pitchFamily="34" charset="0"/>
              </a:rPr>
              <a:t>The Matrix approach only works, if the problem is linear with respect to the unknown p‘s.</a:t>
            </a:r>
          </a:p>
          <a:p>
            <a:r>
              <a:rPr lang="en-US" dirty="0" smtClean="0">
                <a:latin typeface="Arial" panose="020B0604020202020204" pitchFamily="34" charset="0"/>
                <a:cs typeface="Arial" panose="020B0604020202020204" pitchFamily="34" charset="0"/>
              </a:rPr>
              <a:t>If so, use matrix calculation, as you do not have to care about the step size.</a:t>
            </a:r>
          </a:p>
          <a:p>
            <a:r>
              <a:rPr lang="en-US" sz="1800" dirty="0" smtClean="0">
                <a:solidFill>
                  <a:schemeClr val="tx1"/>
                </a:solidFill>
                <a:latin typeface="Arial" panose="020B0604020202020204" pitchFamily="34" charset="0"/>
                <a:cs typeface="Arial" panose="020B0604020202020204" pitchFamily="34" charset="0"/>
              </a:rPr>
              <a:t>If the problem is not linear i.e. you can not write it as A*p=y, use brute force. But be aware of the step size dilemma!</a:t>
            </a:r>
          </a:p>
        </p:txBody>
      </p:sp>
      <p:sp>
        <p:nvSpPr>
          <p:cNvPr id="5" name="Textfeld 4"/>
          <p:cNvSpPr txBox="1"/>
          <p:nvPr/>
        </p:nvSpPr>
        <p:spPr>
          <a:xfrm>
            <a:off x="900637" y="3409544"/>
            <a:ext cx="10117683" cy="1692771"/>
          </a:xfrm>
          <a:prstGeom prst="rect">
            <a:avLst/>
          </a:prstGeom>
        </p:spPr>
        <p:txBody>
          <a:bodyPr vert="horz" wrap="square" lIns="91440" tIns="45720" rIns="91440" bIns="45720" rtlCol="0" anchor="ctr">
            <a:spAutoFit/>
          </a:bodyPr>
          <a:lstStyle/>
          <a:p>
            <a:pPr algn="ctr"/>
            <a:r>
              <a:rPr lang="en-US" sz="3200" b="1" dirty="0" smtClean="0">
                <a:solidFill>
                  <a:schemeClr val="tx1"/>
                </a:solidFill>
                <a:latin typeface="Arial" panose="020B0604020202020204" pitchFamily="34" charset="0"/>
                <a:cs typeface="Arial" panose="020B0604020202020204" pitchFamily="34" charset="0"/>
              </a:rPr>
              <a:t>Trust Regions</a:t>
            </a:r>
          </a:p>
          <a:p>
            <a:endParaRPr lang="en-US" dirty="0">
              <a:latin typeface="Arial" panose="020B0604020202020204" pitchFamily="34" charset="0"/>
              <a:cs typeface="Arial" panose="020B0604020202020204" pitchFamily="34" charset="0"/>
            </a:endParaRPr>
          </a:p>
          <a:p>
            <a:r>
              <a:rPr lang="en-US" sz="1800" dirty="0" smtClean="0">
                <a:solidFill>
                  <a:schemeClr val="tx1"/>
                </a:solidFill>
                <a:latin typeface="Arial" panose="020B0604020202020204" pitchFamily="34" charset="0"/>
                <a:cs typeface="Arial" panose="020B0604020202020204" pitchFamily="34" charset="0"/>
              </a:rPr>
              <a:t>LSQ only gives you the estimate of the unknown p‘s but no hint on the accuracies and uncertainties of this estimate. Confidence levels may be concluded from statistics or may come from </a:t>
            </a:r>
            <a:r>
              <a:rPr lang="en-US" dirty="0">
                <a:latin typeface="Arial" panose="020B0604020202020204" pitchFamily="34" charset="0"/>
                <a:cs typeface="Arial" panose="020B0604020202020204" pitchFamily="34" charset="0"/>
              </a:rPr>
              <a:t>M</a:t>
            </a:r>
            <a:r>
              <a:rPr lang="en-US" sz="1800" dirty="0" smtClean="0">
                <a:solidFill>
                  <a:schemeClr val="tx1"/>
                </a:solidFill>
                <a:latin typeface="Arial" panose="020B0604020202020204" pitchFamily="34" charset="0"/>
                <a:cs typeface="Arial" panose="020B0604020202020204" pitchFamily="34" charset="0"/>
              </a:rPr>
              <a:t>onte </a:t>
            </a:r>
            <a:r>
              <a:rPr lang="en-US" dirty="0">
                <a:latin typeface="Arial" panose="020B0604020202020204" pitchFamily="34" charset="0"/>
                <a:cs typeface="Arial" panose="020B0604020202020204" pitchFamily="34" charset="0"/>
              </a:rPr>
              <a:t>C</a:t>
            </a:r>
            <a:r>
              <a:rPr lang="en-US" sz="1800" dirty="0" smtClean="0">
                <a:solidFill>
                  <a:schemeClr val="tx1"/>
                </a:solidFill>
                <a:latin typeface="Arial" panose="020B0604020202020204" pitchFamily="34" charset="0"/>
                <a:cs typeface="Arial" panose="020B0604020202020204" pitchFamily="34" charset="0"/>
              </a:rPr>
              <a:t>arlo sensitivity analysis.</a:t>
            </a:r>
          </a:p>
        </p:txBody>
      </p:sp>
    </p:spTree>
    <p:extLst>
      <p:ext uri="{BB962C8B-B14F-4D97-AF65-F5344CB8AC3E}">
        <p14:creationId xmlns:p14="http://schemas.microsoft.com/office/powerpoint/2010/main" val="190564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pic>
        <p:nvPicPr>
          <p:cNvPr id="4" name="Grafik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52215" y="2011908"/>
            <a:ext cx="5020056" cy="3176016"/>
          </a:xfrm>
          <a:prstGeom prst="rect">
            <a:avLst/>
          </a:prstGeom>
        </p:spPr>
      </p:pic>
      <mc:AlternateContent xmlns:mc="http://schemas.openxmlformats.org/markup-compatibility/2006" xmlns:a14="http://schemas.microsoft.com/office/drawing/2010/main">
        <mc:Choice Requires="a14">
          <p:sp>
            <p:nvSpPr>
              <p:cNvPr id="7" name="Textfeld 6"/>
              <p:cNvSpPr txBox="1"/>
              <p:nvPr/>
            </p:nvSpPr>
            <p:spPr>
              <a:xfrm>
                <a:off x="8181417" y="1109170"/>
                <a:ext cx="2625128" cy="4981492"/>
              </a:xfrm>
              <a:prstGeom prst="rect">
                <a:avLst/>
              </a:prstGeom>
            </p:spPr>
            <p:txBody>
              <a:bodyPr vert="horz" wrap="square" lIns="91440" tIns="45720" rIns="91440" bIns="45720" rtlCol="0" anchor="ctr">
                <a:spAutoFit/>
              </a:bodyPr>
              <a:lstStyle/>
              <a:p>
                <a:pPr/>
                <a14:m>
                  <m:oMathPara xmlns:m="http://schemas.openxmlformats.org/officeDocument/2006/math">
                    <m:oMathParaPr>
                      <m:jc m:val="left"/>
                    </m:oMathParaPr>
                    <m:oMath xmlns:m="http://schemas.openxmlformats.org/officeDocument/2006/math">
                      <m:sSub>
                        <m:sSubPr>
                          <m:ctrlPr>
                            <a:rPr lang="en-US" i="1" smtClean="0">
                              <a:latin typeface="Cambria Math"/>
                            </a:rPr>
                          </m:ctrlPr>
                        </m:sSubPr>
                        <m:e>
                          <m:r>
                            <a:rPr lang="de-DE" b="0" i="1" smtClean="0">
                              <a:latin typeface="Cambria Math"/>
                            </a:rPr>
                            <m:t>𝐷</m:t>
                          </m:r>
                        </m:e>
                        <m:sub>
                          <m:r>
                            <a:rPr lang="de-DE" b="0" i="1" smtClean="0">
                              <a:latin typeface="Cambria Math"/>
                            </a:rPr>
                            <m:t>0</m:t>
                          </m:r>
                        </m:sub>
                      </m:sSub>
                      <m:r>
                        <a:rPr lang="de-DE" i="1">
                          <a:latin typeface="Cambria Math"/>
                        </a:rPr>
                        <m:t>=</m:t>
                      </m:r>
                      <m:nary>
                        <m:naryPr>
                          <m:chr m:val="∑"/>
                          <m:limLoc m:val="undOvr"/>
                          <m:ctrlPr>
                            <a:rPr lang="en-US" i="1">
                              <a:latin typeface="Cambria Math"/>
                            </a:rPr>
                          </m:ctrlPr>
                        </m:naryPr>
                        <m:sub>
                          <m:r>
                            <a:rPr lang="de-DE" i="1">
                              <a:latin typeface="Cambria Math"/>
                            </a:rPr>
                            <m:t>𝑖</m:t>
                          </m:r>
                          <m:r>
                            <a:rPr lang="de-DE" i="1">
                              <a:latin typeface="Cambria Math"/>
                            </a:rPr>
                            <m:t>=1</m:t>
                          </m:r>
                        </m:sub>
                        <m:sup>
                          <m:r>
                            <a:rPr lang="de-DE" i="1">
                              <a:latin typeface="Cambria Math"/>
                            </a:rPr>
                            <m:t>𝑛</m:t>
                          </m:r>
                        </m:sup>
                        <m:e>
                          <m:d>
                            <m:dPr>
                              <m:begChr m:val="|"/>
                              <m:endChr m:val="|"/>
                              <m:ctrlPr>
                                <a:rPr lang="en-US" i="1">
                                  <a:latin typeface="Cambria Math"/>
                                </a:rPr>
                              </m:ctrlPr>
                            </m:dPr>
                            <m:e>
                              <m:sSub>
                                <m:sSubPr>
                                  <m:ctrlPr>
                                    <a:rPr lang="en-US" i="1">
                                      <a:latin typeface="Cambria Math"/>
                                    </a:rPr>
                                  </m:ctrlPr>
                                </m:sSubPr>
                                <m:e>
                                  <m:r>
                                    <a:rPr lang="de-DE" i="1">
                                      <a:latin typeface="Cambria Math"/>
                                    </a:rPr>
                                    <m:t>𝑌𝑚</m:t>
                                  </m:r>
                                </m:e>
                                <m:sub>
                                  <m:r>
                                    <a:rPr lang="de-DE" i="1">
                                      <a:latin typeface="Cambria Math"/>
                                    </a:rPr>
                                    <m:t>𝑖</m:t>
                                  </m:r>
                                </m:sub>
                              </m:sSub>
                              <m:r>
                                <a:rPr lang="de-DE" i="1">
                                  <a:latin typeface="Cambria Math"/>
                                </a:rPr>
                                <m:t>−</m:t>
                              </m:r>
                              <m:acc>
                                <m:accPr>
                                  <m:chr m:val="̂"/>
                                  <m:ctrlPr>
                                    <a:rPr lang="en-US" i="1">
                                      <a:latin typeface="Cambria Math"/>
                                    </a:rPr>
                                  </m:ctrlPr>
                                </m:accPr>
                                <m:e>
                                  <m:r>
                                    <a:rPr lang="de-DE" i="1">
                                      <a:latin typeface="Cambria Math"/>
                                    </a:rPr>
                                    <m:t>𝑌</m:t>
                                  </m:r>
                                </m:e>
                              </m:acc>
                            </m:e>
                          </m:d>
                        </m:e>
                      </m:nary>
                    </m:oMath>
                  </m:oMathPara>
                </a14:m>
                <a:endParaRPr lang="en-US" sz="1800" dirty="0" smtClean="0">
                  <a:solidFill>
                    <a:schemeClr val="tx1"/>
                  </a:solidFill>
                  <a:latin typeface="Arial" panose="020B0604020202020204" pitchFamily="34" charset="0"/>
                  <a:cs typeface="Arial" panose="020B0604020202020204" pitchFamily="34" charset="0"/>
                </a:endParaRPr>
              </a:p>
              <a:p>
                <a:endParaRPr lang="en-US" sz="1800" dirty="0" smtClean="0">
                  <a:solidFill>
                    <a:schemeClr val="tx1"/>
                  </a:solidFill>
                  <a:latin typeface="Arial" panose="020B0604020202020204" pitchFamily="34" charset="0"/>
                  <a:cs typeface="Arial" panose="020B0604020202020204" pitchFamily="34" charset="0"/>
                </a:endParaRPr>
              </a:p>
              <a:p>
                <a:pPr/>
                <a14:m>
                  <m:oMathPara xmlns:m="http://schemas.openxmlformats.org/officeDocument/2006/math">
                    <m:oMathParaPr>
                      <m:jc m:val="left"/>
                    </m:oMathParaPr>
                    <m:oMath xmlns:m="http://schemas.openxmlformats.org/officeDocument/2006/math">
                      <m:sSub>
                        <m:sSubPr>
                          <m:ctrlPr>
                            <a:rPr lang="en-US" i="1">
                              <a:latin typeface="Cambria Math"/>
                            </a:rPr>
                          </m:ctrlPr>
                        </m:sSubPr>
                        <m:e>
                          <m:r>
                            <a:rPr lang="de-DE" i="1">
                              <a:latin typeface="Cambria Math"/>
                            </a:rPr>
                            <m:t>𝐷</m:t>
                          </m:r>
                        </m:e>
                        <m:sub>
                          <m:r>
                            <a:rPr lang="de-DE" b="0" i="1" smtClean="0">
                              <a:latin typeface="Cambria Math"/>
                            </a:rPr>
                            <m:t>1</m:t>
                          </m:r>
                        </m:sub>
                      </m:sSub>
                      <m:r>
                        <a:rPr lang="de-DE" i="1">
                          <a:latin typeface="Cambria Math"/>
                        </a:rPr>
                        <m:t>=</m:t>
                      </m:r>
                      <m:nary>
                        <m:naryPr>
                          <m:chr m:val="∑"/>
                          <m:limLoc m:val="undOvr"/>
                          <m:ctrlPr>
                            <a:rPr lang="en-US" i="1">
                              <a:latin typeface="Cambria Math"/>
                            </a:rPr>
                          </m:ctrlPr>
                        </m:naryPr>
                        <m:sub>
                          <m:r>
                            <a:rPr lang="de-DE" i="1">
                              <a:latin typeface="Cambria Math"/>
                            </a:rPr>
                            <m:t>𝑖</m:t>
                          </m:r>
                          <m:r>
                            <a:rPr lang="de-DE" i="1">
                              <a:latin typeface="Cambria Math"/>
                            </a:rPr>
                            <m:t>=1</m:t>
                          </m:r>
                        </m:sub>
                        <m:sup>
                          <m:r>
                            <a:rPr lang="de-DE" i="1">
                              <a:latin typeface="Cambria Math"/>
                            </a:rPr>
                            <m:t>𝑛</m:t>
                          </m:r>
                        </m:sup>
                        <m:e>
                          <m:sSub>
                            <m:sSubPr>
                              <m:ctrlPr>
                                <a:rPr lang="en-US" i="1">
                                  <a:latin typeface="Cambria Math"/>
                                </a:rPr>
                              </m:ctrlPr>
                            </m:sSubPr>
                            <m:e>
                              <m:r>
                                <a:rPr lang="de-DE" i="1">
                                  <a:latin typeface="Cambria Math"/>
                                </a:rPr>
                                <m:t>𝑌𝑚</m:t>
                              </m:r>
                            </m:e>
                            <m:sub>
                              <m:r>
                                <a:rPr lang="de-DE" i="1">
                                  <a:latin typeface="Cambria Math"/>
                                </a:rPr>
                                <m:t>𝑖</m:t>
                              </m:r>
                            </m:sub>
                          </m:sSub>
                          <m:r>
                            <a:rPr lang="de-DE" i="1">
                              <a:latin typeface="Cambria Math"/>
                            </a:rPr>
                            <m:t>−</m:t>
                          </m:r>
                          <m:acc>
                            <m:accPr>
                              <m:chr m:val="̂"/>
                              <m:ctrlPr>
                                <a:rPr lang="en-US" i="1">
                                  <a:latin typeface="Cambria Math"/>
                                </a:rPr>
                              </m:ctrlPr>
                            </m:accPr>
                            <m:e>
                              <m:r>
                                <a:rPr lang="de-DE" i="1">
                                  <a:latin typeface="Cambria Math"/>
                                </a:rPr>
                                <m:t>𝑌</m:t>
                              </m:r>
                            </m:e>
                          </m:acc>
                        </m:e>
                      </m:nary>
                    </m:oMath>
                  </m:oMathPara>
                </a14:m>
                <a:endParaRPr lang="en-US" dirty="0">
                  <a:latin typeface="Arial" panose="020B0604020202020204" pitchFamily="34" charset="0"/>
                  <a:cs typeface="Arial" panose="020B0604020202020204" pitchFamily="34" charset="0"/>
                </a:endParaRPr>
              </a:p>
              <a:p>
                <a:endParaRPr lang="en-US" sz="1800" dirty="0" smtClean="0">
                  <a:solidFill>
                    <a:schemeClr val="tx1"/>
                  </a:solidFill>
                  <a:latin typeface="Arial" panose="020B0604020202020204" pitchFamily="34" charset="0"/>
                  <a:cs typeface="Arial" panose="020B0604020202020204" pitchFamily="34" charset="0"/>
                </a:endParaRPr>
              </a:p>
              <a:p>
                <a:pPr/>
                <a14:m>
                  <m:oMathPara xmlns:m="http://schemas.openxmlformats.org/officeDocument/2006/math">
                    <m:oMathParaPr>
                      <m:jc m:val="left"/>
                    </m:oMathParaPr>
                    <m:oMath xmlns:m="http://schemas.openxmlformats.org/officeDocument/2006/math">
                      <m:sSub>
                        <m:sSubPr>
                          <m:ctrlPr>
                            <a:rPr lang="en-US" i="1">
                              <a:latin typeface="Cambria Math"/>
                            </a:rPr>
                          </m:ctrlPr>
                        </m:sSubPr>
                        <m:e>
                          <m:r>
                            <a:rPr lang="de-DE" b="0" i="1" smtClean="0">
                              <a:latin typeface="Cambria Math"/>
                            </a:rPr>
                            <m:t>𝐷</m:t>
                          </m:r>
                        </m:e>
                        <m:sub>
                          <m:r>
                            <a:rPr lang="de-DE" b="0" i="1" smtClean="0">
                              <a:latin typeface="Cambria Math"/>
                            </a:rPr>
                            <m:t>2</m:t>
                          </m:r>
                        </m:sub>
                      </m:sSub>
                      <m:r>
                        <a:rPr lang="de-DE" i="1">
                          <a:latin typeface="Cambria Math"/>
                        </a:rPr>
                        <m:t>=</m:t>
                      </m:r>
                      <m:nary>
                        <m:naryPr>
                          <m:chr m:val="∑"/>
                          <m:limLoc m:val="undOvr"/>
                          <m:ctrlPr>
                            <a:rPr lang="en-US" i="1">
                              <a:latin typeface="Cambria Math"/>
                            </a:rPr>
                          </m:ctrlPr>
                        </m:naryPr>
                        <m:sub>
                          <m:r>
                            <a:rPr lang="de-DE" i="1">
                              <a:latin typeface="Cambria Math"/>
                            </a:rPr>
                            <m:t>𝑖</m:t>
                          </m:r>
                          <m:r>
                            <a:rPr lang="de-DE" i="1">
                              <a:latin typeface="Cambria Math"/>
                            </a:rPr>
                            <m:t>=1</m:t>
                          </m:r>
                        </m:sub>
                        <m:sup>
                          <m:r>
                            <a:rPr lang="de-DE" i="1">
                              <a:latin typeface="Cambria Math"/>
                            </a:rPr>
                            <m:t>𝑛</m:t>
                          </m:r>
                        </m:sup>
                        <m:e>
                          <m:sSup>
                            <m:sSupPr>
                              <m:ctrlPr>
                                <a:rPr lang="en-US" i="1">
                                  <a:latin typeface="Cambria Math"/>
                                </a:rPr>
                              </m:ctrlPr>
                            </m:sSupPr>
                            <m:e>
                              <m:d>
                                <m:dPr>
                                  <m:ctrlPr>
                                    <a:rPr lang="en-US" i="1">
                                      <a:latin typeface="Cambria Math"/>
                                    </a:rPr>
                                  </m:ctrlPr>
                                </m:dPr>
                                <m:e>
                                  <m:sSub>
                                    <m:sSubPr>
                                      <m:ctrlPr>
                                        <a:rPr lang="en-US" i="1">
                                          <a:latin typeface="Cambria Math"/>
                                        </a:rPr>
                                      </m:ctrlPr>
                                    </m:sSubPr>
                                    <m:e>
                                      <m:r>
                                        <a:rPr lang="de-DE" i="1">
                                          <a:latin typeface="Cambria Math"/>
                                        </a:rPr>
                                        <m:t>𝑌𝑚</m:t>
                                      </m:r>
                                    </m:e>
                                    <m:sub>
                                      <m:r>
                                        <a:rPr lang="de-DE" i="1">
                                          <a:latin typeface="Cambria Math"/>
                                        </a:rPr>
                                        <m:t>𝑖</m:t>
                                      </m:r>
                                    </m:sub>
                                  </m:sSub>
                                  <m:r>
                                    <a:rPr lang="de-DE" i="1">
                                      <a:latin typeface="Cambria Math"/>
                                    </a:rPr>
                                    <m:t>−</m:t>
                                  </m:r>
                                  <m:acc>
                                    <m:accPr>
                                      <m:chr m:val="̂"/>
                                      <m:ctrlPr>
                                        <a:rPr lang="en-US" i="1">
                                          <a:latin typeface="Cambria Math"/>
                                        </a:rPr>
                                      </m:ctrlPr>
                                    </m:accPr>
                                    <m:e>
                                      <m:r>
                                        <a:rPr lang="de-DE" i="1">
                                          <a:latin typeface="Cambria Math"/>
                                        </a:rPr>
                                        <m:t>𝑌</m:t>
                                      </m:r>
                                    </m:e>
                                  </m:acc>
                                </m:e>
                              </m:d>
                            </m:e>
                            <m:sup>
                              <m:r>
                                <a:rPr lang="de-DE" i="1">
                                  <a:latin typeface="Cambria Math"/>
                                </a:rPr>
                                <m:t>2</m:t>
                              </m:r>
                            </m:sup>
                          </m:sSup>
                        </m:e>
                      </m:nary>
                    </m:oMath>
                  </m:oMathPara>
                </a14:m>
                <a:endParaRPr lang="de-DE" dirty="0" smtClean="0">
                  <a:latin typeface="Arial" panose="020B0604020202020204" pitchFamily="34" charset="0"/>
                  <a:cs typeface="Arial" panose="020B0604020202020204" pitchFamily="34" charset="0"/>
                </a:endParaRPr>
              </a:p>
              <a:p>
                <a:endParaRPr lang="de-DE" dirty="0">
                  <a:latin typeface="Arial" panose="020B0604020202020204" pitchFamily="34" charset="0"/>
                  <a:cs typeface="Arial" panose="020B0604020202020204" pitchFamily="34" charset="0"/>
                </a:endParaRPr>
              </a:p>
              <a:p>
                <a:pPr/>
                <a14:m>
                  <m:oMathPara xmlns:m="http://schemas.openxmlformats.org/officeDocument/2006/math">
                    <m:oMathParaPr>
                      <m:jc m:val="left"/>
                    </m:oMathParaPr>
                    <m:oMath xmlns:m="http://schemas.openxmlformats.org/officeDocument/2006/math">
                      <m:sSub>
                        <m:sSubPr>
                          <m:ctrlPr>
                            <a:rPr lang="en-US" i="1">
                              <a:latin typeface="Cambria Math"/>
                            </a:rPr>
                          </m:ctrlPr>
                        </m:sSubPr>
                        <m:e>
                          <m:r>
                            <a:rPr lang="de-DE" b="0" i="1" smtClean="0">
                              <a:latin typeface="Cambria Math"/>
                            </a:rPr>
                            <m:t>𝐷</m:t>
                          </m:r>
                        </m:e>
                        <m:sub>
                          <m:r>
                            <a:rPr lang="de-DE" i="1">
                              <a:latin typeface="Cambria Math"/>
                            </a:rPr>
                            <m:t>3</m:t>
                          </m:r>
                        </m:sub>
                      </m:sSub>
                      <m:r>
                        <a:rPr lang="de-DE" i="1">
                          <a:latin typeface="Cambria Math"/>
                        </a:rPr>
                        <m:t>=</m:t>
                      </m:r>
                      <m:nary>
                        <m:naryPr>
                          <m:chr m:val="∑"/>
                          <m:limLoc m:val="undOvr"/>
                          <m:ctrlPr>
                            <a:rPr lang="en-US" i="1">
                              <a:latin typeface="Cambria Math"/>
                            </a:rPr>
                          </m:ctrlPr>
                        </m:naryPr>
                        <m:sub>
                          <m:r>
                            <a:rPr lang="de-DE" i="1">
                              <a:latin typeface="Cambria Math"/>
                            </a:rPr>
                            <m:t>𝑖</m:t>
                          </m:r>
                          <m:r>
                            <a:rPr lang="de-DE" i="1">
                              <a:latin typeface="Cambria Math"/>
                            </a:rPr>
                            <m:t>=1</m:t>
                          </m:r>
                        </m:sub>
                        <m:sup>
                          <m:r>
                            <a:rPr lang="de-DE" i="1">
                              <a:latin typeface="Cambria Math"/>
                            </a:rPr>
                            <m:t>𝑛</m:t>
                          </m:r>
                        </m:sup>
                        <m:e>
                          <m:sSup>
                            <m:sSupPr>
                              <m:ctrlPr>
                                <a:rPr lang="en-US" i="1">
                                  <a:latin typeface="Cambria Math"/>
                                </a:rPr>
                              </m:ctrlPr>
                            </m:sSupPr>
                            <m:e>
                              <m:d>
                                <m:dPr>
                                  <m:ctrlPr>
                                    <a:rPr lang="en-US" i="1">
                                      <a:latin typeface="Cambria Math"/>
                                    </a:rPr>
                                  </m:ctrlPr>
                                </m:dPr>
                                <m:e>
                                  <m:sSub>
                                    <m:sSubPr>
                                      <m:ctrlPr>
                                        <a:rPr lang="en-US" i="1">
                                          <a:latin typeface="Cambria Math"/>
                                        </a:rPr>
                                      </m:ctrlPr>
                                    </m:sSubPr>
                                    <m:e>
                                      <m:r>
                                        <a:rPr lang="de-DE" i="1">
                                          <a:latin typeface="Cambria Math"/>
                                        </a:rPr>
                                        <m:t>𝑌𝑚</m:t>
                                      </m:r>
                                    </m:e>
                                    <m:sub>
                                      <m:r>
                                        <a:rPr lang="de-DE" i="1">
                                          <a:latin typeface="Cambria Math"/>
                                        </a:rPr>
                                        <m:t>𝑖</m:t>
                                      </m:r>
                                    </m:sub>
                                  </m:sSub>
                                  <m:r>
                                    <a:rPr lang="de-DE" i="1">
                                      <a:latin typeface="Cambria Math"/>
                                    </a:rPr>
                                    <m:t>−</m:t>
                                  </m:r>
                                  <m:acc>
                                    <m:accPr>
                                      <m:chr m:val="̂"/>
                                      <m:ctrlPr>
                                        <a:rPr lang="en-US" i="1">
                                          <a:latin typeface="Cambria Math"/>
                                        </a:rPr>
                                      </m:ctrlPr>
                                    </m:accPr>
                                    <m:e>
                                      <m:r>
                                        <a:rPr lang="de-DE" i="1">
                                          <a:latin typeface="Cambria Math"/>
                                        </a:rPr>
                                        <m:t>𝑌</m:t>
                                      </m:r>
                                    </m:e>
                                  </m:acc>
                                </m:e>
                              </m:d>
                            </m:e>
                            <m:sup>
                              <m:r>
                                <a:rPr lang="de-DE" b="0" i="1" smtClean="0">
                                  <a:latin typeface="Cambria Math"/>
                                </a:rPr>
                                <m:t>3</m:t>
                              </m:r>
                            </m:sup>
                          </m:sSup>
                        </m:e>
                      </m:nary>
                    </m:oMath>
                  </m:oMathPara>
                </a14:m>
                <a:endParaRPr lang="en-US" sz="1800" dirty="0" smtClean="0">
                  <a:solidFill>
                    <a:schemeClr val="tx1"/>
                  </a:solidFill>
                  <a:latin typeface="Arial" panose="020B0604020202020204" pitchFamily="34" charset="0"/>
                  <a:cs typeface="Arial" panose="020B0604020202020204" pitchFamily="34" charset="0"/>
                </a:endParaRPr>
              </a:p>
              <a:p>
                <a:endParaRPr lang="de-DE" dirty="0">
                  <a:latin typeface="Arial" panose="020B0604020202020204" pitchFamily="34" charset="0"/>
                  <a:cs typeface="Arial" panose="020B0604020202020204" pitchFamily="34" charset="0"/>
                </a:endParaRPr>
              </a:p>
              <a:p>
                <a:pPr/>
                <a14:m>
                  <m:oMathPara xmlns:m="http://schemas.openxmlformats.org/officeDocument/2006/math">
                    <m:oMathParaPr>
                      <m:jc m:val="left"/>
                    </m:oMathParaPr>
                    <m:oMath xmlns:m="http://schemas.openxmlformats.org/officeDocument/2006/math">
                      <m:sSub>
                        <m:sSubPr>
                          <m:ctrlPr>
                            <a:rPr lang="en-US" i="1">
                              <a:latin typeface="Cambria Math"/>
                            </a:rPr>
                          </m:ctrlPr>
                        </m:sSubPr>
                        <m:e>
                          <m:r>
                            <a:rPr lang="de-DE" b="0" i="1" smtClean="0">
                              <a:latin typeface="Cambria Math"/>
                            </a:rPr>
                            <m:t>𝐷</m:t>
                          </m:r>
                        </m:e>
                        <m:sub>
                          <m:r>
                            <a:rPr lang="de-DE" b="0" i="1" smtClean="0">
                              <a:latin typeface="Cambria Math"/>
                            </a:rPr>
                            <m:t>4</m:t>
                          </m:r>
                        </m:sub>
                      </m:sSub>
                      <m:r>
                        <a:rPr lang="de-DE" i="1">
                          <a:latin typeface="Cambria Math"/>
                        </a:rPr>
                        <m:t>=</m:t>
                      </m:r>
                      <m:nary>
                        <m:naryPr>
                          <m:chr m:val="∑"/>
                          <m:limLoc m:val="undOvr"/>
                          <m:ctrlPr>
                            <a:rPr lang="en-US" i="1">
                              <a:latin typeface="Cambria Math"/>
                            </a:rPr>
                          </m:ctrlPr>
                        </m:naryPr>
                        <m:sub>
                          <m:r>
                            <a:rPr lang="de-DE" i="1">
                              <a:latin typeface="Cambria Math"/>
                            </a:rPr>
                            <m:t>𝑖</m:t>
                          </m:r>
                          <m:r>
                            <a:rPr lang="de-DE" i="1">
                              <a:latin typeface="Cambria Math"/>
                            </a:rPr>
                            <m:t>=1</m:t>
                          </m:r>
                        </m:sub>
                        <m:sup>
                          <m:r>
                            <a:rPr lang="de-DE" i="1">
                              <a:latin typeface="Cambria Math"/>
                            </a:rPr>
                            <m:t>𝑛</m:t>
                          </m:r>
                        </m:sup>
                        <m:e>
                          <m:sSup>
                            <m:sSupPr>
                              <m:ctrlPr>
                                <a:rPr lang="en-US" i="1">
                                  <a:latin typeface="Cambria Math"/>
                                </a:rPr>
                              </m:ctrlPr>
                            </m:sSupPr>
                            <m:e>
                              <m:d>
                                <m:dPr>
                                  <m:ctrlPr>
                                    <a:rPr lang="en-US" i="1">
                                      <a:latin typeface="Cambria Math"/>
                                    </a:rPr>
                                  </m:ctrlPr>
                                </m:dPr>
                                <m:e>
                                  <m:sSub>
                                    <m:sSubPr>
                                      <m:ctrlPr>
                                        <a:rPr lang="en-US" i="1">
                                          <a:latin typeface="Cambria Math"/>
                                        </a:rPr>
                                      </m:ctrlPr>
                                    </m:sSubPr>
                                    <m:e>
                                      <m:r>
                                        <a:rPr lang="de-DE" i="1">
                                          <a:latin typeface="Cambria Math"/>
                                        </a:rPr>
                                        <m:t>𝑌𝑚</m:t>
                                      </m:r>
                                    </m:e>
                                    <m:sub>
                                      <m:r>
                                        <a:rPr lang="de-DE" i="1">
                                          <a:latin typeface="Cambria Math"/>
                                        </a:rPr>
                                        <m:t>𝑖</m:t>
                                      </m:r>
                                    </m:sub>
                                  </m:sSub>
                                  <m:r>
                                    <a:rPr lang="de-DE" i="1">
                                      <a:latin typeface="Cambria Math"/>
                                    </a:rPr>
                                    <m:t>−</m:t>
                                  </m:r>
                                  <m:acc>
                                    <m:accPr>
                                      <m:chr m:val="̂"/>
                                      <m:ctrlPr>
                                        <a:rPr lang="en-US" i="1">
                                          <a:latin typeface="Cambria Math"/>
                                        </a:rPr>
                                      </m:ctrlPr>
                                    </m:accPr>
                                    <m:e>
                                      <m:r>
                                        <a:rPr lang="de-DE" i="1">
                                          <a:latin typeface="Cambria Math"/>
                                        </a:rPr>
                                        <m:t>𝑌</m:t>
                                      </m:r>
                                    </m:e>
                                  </m:acc>
                                </m:e>
                              </m:d>
                            </m:e>
                            <m:sup>
                              <m:r>
                                <a:rPr lang="de-DE" b="0" i="1" smtClean="0">
                                  <a:latin typeface="Cambria Math"/>
                                </a:rPr>
                                <m:t>4</m:t>
                              </m:r>
                            </m:sup>
                          </m:sSup>
                        </m:e>
                      </m:nary>
                    </m:oMath>
                  </m:oMathPara>
                </a14:m>
                <a:endParaRPr lang="en-US" sz="1800" dirty="0" smtClean="0">
                  <a:solidFill>
                    <a:schemeClr val="tx1"/>
                  </a:solidFill>
                  <a:latin typeface="Arial" panose="020B0604020202020204" pitchFamily="34" charset="0"/>
                  <a:cs typeface="Arial" panose="020B0604020202020204" pitchFamily="34" charset="0"/>
                </a:endParaRPr>
              </a:p>
            </p:txBody>
          </p:sp>
        </mc:Choice>
        <mc:Fallback xmlns="">
          <p:sp>
            <p:nvSpPr>
              <p:cNvPr id="7" name="Textfeld 6"/>
              <p:cNvSpPr txBox="1">
                <a:spLocks noRot="1" noChangeAspect="1" noMove="1" noResize="1" noEditPoints="1" noAdjustHandles="1" noChangeArrowheads="1" noChangeShapeType="1" noTextEdit="1"/>
              </p:cNvSpPr>
              <p:nvPr/>
            </p:nvSpPr>
            <p:spPr>
              <a:xfrm>
                <a:off x="8181417" y="1109170"/>
                <a:ext cx="2625128" cy="4981492"/>
              </a:xfrm>
              <a:prstGeom prst="rect">
                <a:avLst/>
              </a:prstGeom>
              <a:blipFill rotWithShape="1">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25185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sp>
        <p:nvSpPr>
          <p:cNvPr id="6" name="Textfeld 5"/>
          <p:cNvSpPr txBox="1"/>
          <p:nvPr/>
        </p:nvSpPr>
        <p:spPr>
          <a:xfrm>
            <a:off x="1104498" y="1970878"/>
            <a:ext cx="10117683" cy="3077766"/>
          </a:xfrm>
          <a:prstGeom prst="rect">
            <a:avLst/>
          </a:prstGeom>
        </p:spPr>
        <p:txBody>
          <a:bodyPr vert="horz" wrap="square" lIns="91440" tIns="45720" rIns="91440" bIns="45720" rtlCol="0" anchor="ctr">
            <a:spAutoFit/>
          </a:bodyPr>
          <a:lstStyle/>
          <a:p>
            <a:pPr algn="ctr"/>
            <a:r>
              <a:rPr lang="en-US" sz="3200" b="1" dirty="0" smtClean="0">
                <a:solidFill>
                  <a:schemeClr val="tx1"/>
                </a:solidFill>
                <a:latin typeface="Arial" panose="020B0604020202020204" pitchFamily="34" charset="0"/>
                <a:cs typeface="Arial" panose="020B0604020202020204" pitchFamily="34" charset="0"/>
              </a:rPr>
              <a:t>Outlook and further reading</a:t>
            </a:r>
          </a:p>
          <a:p>
            <a:endParaRPr lang="en-US" dirty="0">
              <a:latin typeface="Arial" panose="020B0604020202020204" pitchFamily="34" charset="0"/>
              <a:cs typeface="Arial" panose="020B0604020202020204" pitchFamily="34" charset="0"/>
            </a:endParaRPr>
          </a:p>
          <a:p>
            <a:r>
              <a:rPr lang="en-US" sz="1800" dirty="0" smtClean="0">
                <a:solidFill>
                  <a:schemeClr val="tx1"/>
                </a:solidFill>
                <a:latin typeface="Arial" panose="020B0604020202020204" pitchFamily="34" charset="0"/>
                <a:cs typeface="Arial" panose="020B0604020202020204" pitchFamily="34" charset="0"/>
              </a:rPr>
              <a:t>So far, we looked upon the Least Square method as a special doubt function to be used in a brute force approach.</a:t>
            </a:r>
          </a:p>
          <a:p>
            <a:r>
              <a:rPr lang="en-US" dirty="0" smtClean="0">
                <a:latin typeface="Arial" panose="020B0604020202020204" pitchFamily="34" charset="0"/>
                <a:cs typeface="Arial" panose="020B0604020202020204" pitchFamily="34" charset="0"/>
              </a:rPr>
              <a:t>Basically the selection of  a doubt function (in Least Squares the D2) </a:t>
            </a:r>
            <a:r>
              <a:rPr lang="en-US" sz="1800" dirty="0" smtClean="0">
                <a:solidFill>
                  <a:schemeClr val="tx1"/>
                </a:solidFill>
                <a:latin typeface="Arial" panose="020B0604020202020204" pitchFamily="34" charset="0"/>
                <a:cs typeface="Arial" panose="020B0604020202020204" pitchFamily="34" charset="0"/>
              </a:rPr>
              <a:t> and the minimizing of the doubt function are two separate independent steps. You can use another doubt function together with Brute force (the more measurement values you have the closer are the results obtained with different doubt functions)</a:t>
            </a:r>
            <a:r>
              <a:rPr lang="en-US" dirty="0" smtClean="0">
                <a:latin typeface="Arial" panose="020B0604020202020204" pitchFamily="34" charset="0"/>
                <a:cs typeface="Arial" panose="020B0604020202020204" pitchFamily="34" charset="0"/>
              </a:rPr>
              <a:t>. Or you can use another approach to minimize the sum of squares but brute force, like matrix calculations e.g.. Look for gradient methods in textbooks or give the lsqlin and lsqnonlin functions of the optimization toolbox a try.</a:t>
            </a:r>
            <a:endParaRPr lang="en-US" sz="1800" dirty="0" smtClean="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45349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pic>
        <p:nvPicPr>
          <p:cNvPr id="4" name="Grafik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38151" y="1211283"/>
            <a:ext cx="4269168" cy="2700955"/>
          </a:xfrm>
          <a:prstGeom prst="rect">
            <a:avLst/>
          </a:prstGeom>
        </p:spPr>
      </p:pic>
      <mc:AlternateContent xmlns:mc="http://schemas.openxmlformats.org/markup-compatibility/2006" xmlns:a14="http://schemas.microsoft.com/office/drawing/2010/main">
        <mc:Choice Requires="a14">
          <p:sp>
            <p:nvSpPr>
              <p:cNvPr id="7" name="Textfeld 6"/>
              <p:cNvSpPr txBox="1"/>
              <p:nvPr/>
            </p:nvSpPr>
            <p:spPr>
              <a:xfrm>
                <a:off x="8181417" y="1109170"/>
                <a:ext cx="2625128" cy="4981492"/>
              </a:xfrm>
              <a:prstGeom prst="rect">
                <a:avLst/>
              </a:prstGeom>
            </p:spPr>
            <p:txBody>
              <a:bodyPr vert="horz" wrap="square" lIns="91440" tIns="45720" rIns="91440" bIns="45720" rtlCol="0" anchor="ctr">
                <a:spAutoFit/>
              </a:bodyPr>
              <a:lstStyle/>
              <a:p>
                <a:pPr/>
                <a14:m>
                  <m:oMathPara xmlns:m="http://schemas.openxmlformats.org/officeDocument/2006/math">
                    <m:oMathParaPr>
                      <m:jc m:val="left"/>
                    </m:oMathParaPr>
                    <m:oMath xmlns:m="http://schemas.openxmlformats.org/officeDocument/2006/math">
                      <m:sSub>
                        <m:sSubPr>
                          <m:ctrlPr>
                            <a:rPr lang="en-US" i="1" smtClean="0">
                              <a:solidFill>
                                <a:schemeClr val="bg1">
                                  <a:lumMod val="50000"/>
                                </a:schemeClr>
                              </a:solidFill>
                              <a:latin typeface="Cambria Math"/>
                            </a:rPr>
                          </m:ctrlPr>
                        </m:sSubPr>
                        <m:e>
                          <m:r>
                            <a:rPr lang="de-DE" b="0" i="1" smtClean="0">
                              <a:solidFill>
                                <a:schemeClr val="bg1">
                                  <a:lumMod val="50000"/>
                                </a:schemeClr>
                              </a:solidFill>
                              <a:latin typeface="Cambria Math"/>
                            </a:rPr>
                            <m:t>𝐷</m:t>
                          </m:r>
                        </m:e>
                        <m:sub>
                          <m:r>
                            <a:rPr lang="de-DE" b="0" i="1" smtClean="0">
                              <a:solidFill>
                                <a:schemeClr val="bg1">
                                  <a:lumMod val="50000"/>
                                </a:schemeClr>
                              </a:solidFill>
                              <a:latin typeface="Cambria Math"/>
                            </a:rPr>
                            <m:t>0</m:t>
                          </m:r>
                        </m:sub>
                      </m:sSub>
                      <m:r>
                        <a:rPr lang="de-DE" i="1">
                          <a:solidFill>
                            <a:schemeClr val="bg1">
                              <a:lumMod val="50000"/>
                            </a:schemeClr>
                          </a:solidFill>
                          <a:latin typeface="Cambria Math"/>
                        </a:rPr>
                        <m:t>=</m:t>
                      </m:r>
                      <m:nary>
                        <m:naryPr>
                          <m:chr m:val="∑"/>
                          <m:limLoc m:val="undOvr"/>
                          <m:ctrlPr>
                            <a:rPr lang="en-US" i="1">
                              <a:solidFill>
                                <a:schemeClr val="bg1">
                                  <a:lumMod val="50000"/>
                                </a:schemeClr>
                              </a:solidFill>
                              <a:latin typeface="Cambria Math"/>
                            </a:rPr>
                          </m:ctrlPr>
                        </m:naryPr>
                        <m:sub>
                          <m:r>
                            <a:rPr lang="de-DE" i="1">
                              <a:solidFill>
                                <a:schemeClr val="bg1">
                                  <a:lumMod val="50000"/>
                                </a:schemeClr>
                              </a:solidFill>
                              <a:latin typeface="Cambria Math"/>
                            </a:rPr>
                            <m:t>𝑖</m:t>
                          </m:r>
                          <m:r>
                            <a:rPr lang="de-DE" i="1">
                              <a:solidFill>
                                <a:schemeClr val="bg1">
                                  <a:lumMod val="50000"/>
                                </a:schemeClr>
                              </a:solidFill>
                              <a:latin typeface="Cambria Math"/>
                            </a:rPr>
                            <m:t>=1</m:t>
                          </m:r>
                        </m:sub>
                        <m:sup>
                          <m:r>
                            <a:rPr lang="de-DE" i="1">
                              <a:solidFill>
                                <a:schemeClr val="bg1">
                                  <a:lumMod val="50000"/>
                                </a:schemeClr>
                              </a:solidFill>
                              <a:latin typeface="Cambria Math"/>
                            </a:rPr>
                            <m:t>𝑛</m:t>
                          </m:r>
                        </m:sup>
                        <m:e>
                          <m:d>
                            <m:dPr>
                              <m:begChr m:val="|"/>
                              <m:endChr m:val="|"/>
                              <m:ctrlPr>
                                <a:rPr lang="en-US" i="1">
                                  <a:solidFill>
                                    <a:schemeClr val="bg1">
                                      <a:lumMod val="50000"/>
                                    </a:schemeClr>
                                  </a:solidFill>
                                  <a:latin typeface="Cambria Math"/>
                                </a:rPr>
                              </m:ctrlPr>
                            </m:dPr>
                            <m:e>
                              <m:sSub>
                                <m:sSubPr>
                                  <m:ctrlPr>
                                    <a:rPr lang="en-US" i="1">
                                      <a:solidFill>
                                        <a:schemeClr val="bg1">
                                          <a:lumMod val="50000"/>
                                        </a:schemeClr>
                                      </a:solidFill>
                                      <a:latin typeface="Cambria Math"/>
                                    </a:rPr>
                                  </m:ctrlPr>
                                </m:sSubPr>
                                <m:e>
                                  <m:r>
                                    <a:rPr lang="de-DE" i="1">
                                      <a:solidFill>
                                        <a:schemeClr val="bg1">
                                          <a:lumMod val="50000"/>
                                        </a:schemeClr>
                                      </a:solidFill>
                                      <a:latin typeface="Cambria Math"/>
                                    </a:rPr>
                                    <m:t>𝑌𝑚</m:t>
                                  </m:r>
                                </m:e>
                                <m:sub>
                                  <m:r>
                                    <a:rPr lang="de-DE" i="1">
                                      <a:solidFill>
                                        <a:schemeClr val="bg1">
                                          <a:lumMod val="50000"/>
                                        </a:schemeClr>
                                      </a:solidFill>
                                      <a:latin typeface="Cambria Math"/>
                                    </a:rPr>
                                    <m:t>𝑖</m:t>
                                  </m:r>
                                </m:sub>
                              </m:sSub>
                              <m:r>
                                <a:rPr lang="de-DE" i="1">
                                  <a:solidFill>
                                    <a:schemeClr val="bg1">
                                      <a:lumMod val="50000"/>
                                    </a:schemeClr>
                                  </a:solidFill>
                                  <a:latin typeface="Cambria Math"/>
                                </a:rPr>
                                <m:t>−</m:t>
                              </m:r>
                              <m:acc>
                                <m:accPr>
                                  <m:chr m:val="̂"/>
                                  <m:ctrlPr>
                                    <a:rPr lang="en-US" i="1">
                                      <a:solidFill>
                                        <a:schemeClr val="bg1">
                                          <a:lumMod val="50000"/>
                                        </a:schemeClr>
                                      </a:solidFill>
                                      <a:latin typeface="Cambria Math"/>
                                    </a:rPr>
                                  </m:ctrlPr>
                                </m:accPr>
                                <m:e>
                                  <m:r>
                                    <a:rPr lang="de-DE" i="1">
                                      <a:solidFill>
                                        <a:schemeClr val="bg1">
                                          <a:lumMod val="50000"/>
                                        </a:schemeClr>
                                      </a:solidFill>
                                      <a:latin typeface="Cambria Math"/>
                                    </a:rPr>
                                    <m:t>𝑌</m:t>
                                  </m:r>
                                </m:e>
                              </m:acc>
                            </m:e>
                          </m:d>
                        </m:e>
                      </m:nary>
                    </m:oMath>
                  </m:oMathPara>
                </a14:m>
                <a:endParaRPr lang="en-US" sz="1800" dirty="0" smtClean="0">
                  <a:solidFill>
                    <a:schemeClr val="bg1">
                      <a:lumMod val="50000"/>
                    </a:schemeClr>
                  </a:solidFill>
                  <a:latin typeface="Arial" panose="020B0604020202020204" pitchFamily="34" charset="0"/>
                  <a:cs typeface="Arial" panose="020B0604020202020204" pitchFamily="34" charset="0"/>
                </a:endParaRPr>
              </a:p>
              <a:p>
                <a:endParaRPr lang="en-US" sz="1800" dirty="0" smtClean="0">
                  <a:solidFill>
                    <a:schemeClr val="bg1">
                      <a:lumMod val="50000"/>
                    </a:schemeClr>
                  </a:solidFill>
                  <a:latin typeface="Arial" panose="020B0604020202020204" pitchFamily="34" charset="0"/>
                  <a:cs typeface="Arial" panose="020B0604020202020204" pitchFamily="34" charset="0"/>
                </a:endParaRPr>
              </a:p>
              <a:p>
                <a:pPr/>
                <a14:m>
                  <m:oMathPara xmlns:m="http://schemas.openxmlformats.org/officeDocument/2006/math">
                    <m:oMathParaPr>
                      <m:jc m:val="left"/>
                    </m:oMathParaPr>
                    <m:oMath xmlns:m="http://schemas.openxmlformats.org/officeDocument/2006/math">
                      <m:sSub>
                        <m:sSubPr>
                          <m:ctrlPr>
                            <a:rPr lang="en-US" i="1">
                              <a:solidFill>
                                <a:schemeClr val="bg1">
                                  <a:lumMod val="50000"/>
                                </a:schemeClr>
                              </a:solidFill>
                              <a:latin typeface="Cambria Math"/>
                            </a:rPr>
                          </m:ctrlPr>
                        </m:sSubPr>
                        <m:e>
                          <m:r>
                            <a:rPr lang="de-DE" i="1">
                              <a:solidFill>
                                <a:schemeClr val="bg1">
                                  <a:lumMod val="50000"/>
                                </a:schemeClr>
                              </a:solidFill>
                              <a:latin typeface="Cambria Math"/>
                            </a:rPr>
                            <m:t>𝐷</m:t>
                          </m:r>
                        </m:e>
                        <m:sub>
                          <m:r>
                            <a:rPr lang="de-DE" b="0" i="1" smtClean="0">
                              <a:solidFill>
                                <a:schemeClr val="bg1">
                                  <a:lumMod val="50000"/>
                                </a:schemeClr>
                              </a:solidFill>
                              <a:latin typeface="Cambria Math"/>
                            </a:rPr>
                            <m:t>1</m:t>
                          </m:r>
                        </m:sub>
                      </m:sSub>
                      <m:r>
                        <a:rPr lang="de-DE" i="1">
                          <a:solidFill>
                            <a:schemeClr val="bg1">
                              <a:lumMod val="50000"/>
                            </a:schemeClr>
                          </a:solidFill>
                          <a:latin typeface="Cambria Math"/>
                        </a:rPr>
                        <m:t>=</m:t>
                      </m:r>
                      <m:nary>
                        <m:naryPr>
                          <m:chr m:val="∑"/>
                          <m:limLoc m:val="undOvr"/>
                          <m:ctrlPr>
                            <a:rPr lang="en-US" i="1">
                              <a:solidFill>
                                <a:schemeClr val="bg1">
                                  <a:lumMod val="50000"/>
                                </a:schemeClr>
                              </a:solidFill>
                              <a:latin typeface="Cambria Math"/>
                            </a:rPr>
                          </m:ctrlPr>
                        </m:naryPr>
                        <m:sub>
                          <m:r>
                            <a:rPr lang="de-DE" i="1">
                              <a:solidFill>
                                <a:schemeClr val="bg1">
                                  <a:lumMod val="50000"/>
                                </a:schemeClr>
                              </a:solidFill>
                              <a:latin typeface="Cambria Math"/>
                            </a:rPr>
                            <m:t>𝑖</m:t>
                          </m:r>
                          <m:r>
                            <a:rPr lang="de-DE" i="1">
                              <a:solidFill>
                                <a:schemeClr val="bg1">
                                  <a:lumMod val="50000"/>
                                </a:schemeClr>
                              </a:solidFill>
                              <a:latin typeface="Cambria Math"/>
                            </a:rPr>
                            <m:t>=1</m:t>
                          </m:r>
                        </m:sub>
                        <m:sup>
                          <m:r>
                            <a:rPr lang="de-DE" i="1">
                              <a:solidFill>
                                <a:schemeClr val="bg1">
                                  <a:lumMod val="50000"/>
                                </a:schemeClr>
                              </a:solidFill>
                              <a:latin typeface="Cambria Math"/>
                            </a:rPr>
                            <m:t>𝑛</m:t>
                          </m:r>
                        </m:sup>
                        <m:e>
                          <m:sSub>
                            <m:sSubPr>
                              <m:ctrlPr>
                                <a:rPr lang="en-US" i="1">
                                  <a:solidFill>
                                    <a:schemeClr val="bg1">
                                      <a:lumMod val="50000"/>
                                    </a:schemeClr>
                                  </a:solidFill>
                                  <a:latin typeface="Cambria Math"/>
                                </a:rPr>
                              </m:ctrlPr>
                            </m:sSubPr>
                            <m:e>
                              <m:r>
                                <a:rPr lang="de-DE" i="1">
                                  <a:solidFill>
                                    <a:schemeClr val="bg1">
                                      <a:lumMod val="50000"/>
                                    </a:schemeClr>
                                  </a:solidFill>
                                  <a:latin typeface="Cambria Math"/>
                                </a:rPr>
                                <m:t>𝑌𝑚</m:t>
                              </m:r>
                            </m:e>
                            <m:sub>
                              <m:r>
                                <a:rPr lang="de-DE" i="1">
                                  <a:solidFill>
                                    <a:schemeClr val="bg1">
                                      <a:lumMod val="50000"/>
                                    </a:schemeClr>
                                  </a:solidFill>
                                  <a:latin typeface="Cambria Math"/>
                                </a:rPr>
                                <m:t>𝑖</m:t>
                              </m:r>
                            </m:sub>
                          </m:sSub>
                          <m:r>
                            <a:rPr lang="de-DE" i="1">
                              <a:solidFill>
                                <a:schemeClr val="bg1">
                                  <a:lumMod val="50000"/>
                                </a:schemeClr>
                              </a:solidFill>
                              <a:latin typeface="Cambria Math"/>
                            </a:rPr>
                            <m:t>−</m:t>
                          </m:r>
                          <m:acc>
                            <m:accPr>
                              <m:chr m:val="̂"/>
                              <m:ctrlPr>
                                <a:rPr lang="en-US" i="1">
                                  <a:solidFill>
                                    <a:schemeClr val="bg1">
                                      <a:lumMod val="50000"/>
                                    </a:schemeClr>
                                  </a:solidFill>
                                  <a:latin typeface="Cambria Math"/>
                                </a:rPr>
                              </m:ctrlPr>
                            </m:accPr>
                            <m:e>
                              <m:r>
                                <a:rPr lang="de-DE" i="1">
                                  <a:solidFill>
                                    <a:schemeClr val="bg1">
                                      <a:lumMod val="50000"/>
                                    </a:schemeClr>
                                  </a:solidFill>
                                  <a:latin typeface="Cambria Math"/>
                                </a:rPr>
                                <m:t>𝑌</m:t>
                              </m:r>
                            </m:e>
                          </m:acc>
                        </m:e>
                      </m:nary>
                    </m:oMath>
                  </m:oMathPara>
                </a14:m>
                <a:endParaRPr lang="en-US" dirty="0">
                  <a:solidFill>
                    <a:schemeClr val="bg1">
                      <a:lumMod val="50000"/>
                    </a:schemeClr>
                  </a:solidFill>
                  <a:latin typeface="Arial" panose="020B0604020202020204" pitchFamily="34" charset="0"/>
                  <a:cs typeface="Arial" panose="020B0604020202020204" pitchFamily="34" charset="0"/>
                </a:endParaRPr>
              </a:p>
              <a:p>
                <a:endParaRPr lang="en-US" sz="1800" dirty="0" smtClean="0">
                  <a:solidFill>
                    <a:schemeClr val="bg1">
                      <a:lumMod val="50000"/>
                    </a:schemeClr>
                  </a:solidFill>
                  <a:latin typeface="Arial" panose="020B0604020202020204" pitchFamily="34" charset="0"/>
                  <a:cs typeface="Arial" panose="020B0604020202020204" pitchFamily="34" charset="0"/>
                </a:endParaRPr>
              </a:p>
              <a:p>
                <a:pPr/>
                <a14:m>
                  <m:oMathPara xmlns:m="http://schemas.openxmlformats.org/officeDocument/2006/math">
                    <m:oMathParaPr>
                      <m:jc m:val="left"/>
                    </m:oMathParaPr>
                    <m:oMath xmlns:m="http://schemas.openxmlformats.org/officeDocument/2006/math">
                      <m:sSub>
                        <m:sSubPr>
                          <m:ctrlPr>
                            <a:rPr lang="en-US" i="1">
                              <a:solidFill>
                                <a:schemeClr val="bg1">
                                  <a:lumMod val="50000"/>
                                </a:schemeClr>
                              </a:solidFill>
                              <a:latin typeface="Cambria Math"/>
                            </a:rPr>
                          </m:ctrlPr>
                        </m:sSubPr>
                        <m:e>
                          <m:r>
                            <a:rPr lang="de-DE" b="0" i="1" smtClean="0">
                              <a:solidFill>
                                <a:schemeClr val="bg1">
                                  <a:lumMod val="50000"/>
                                </a:schemeClr>
                              </a:solidFill>
                              <a:latin typeface="Cambria Math"/>
                            </a:rPr>
                            <m:t>𝐷</m:t>
                          </m:r>
                        </m:e>
                        <m:sub>
                          <m:r>
                            <a:rPr lang="de-DE" b="0" i="1" smtClean="0">
                              <a:solidFill>
                                <a:schemeClr val="bg1">
                                  <a:lumMod val="50000"/>
                                </a:schemeClr>
                              </a:solidFill>
                              <a:latin typeface="Cambria Math"/>
                            </a:rPr>
                            <m:t>2</m:t>
                          </m:r>
                        </m:sub>
                      </m:sSub>
                      <m:r>
                        <a:rPr lang="de-DE" i="1">
                          <a:solidFill>
                            <a:schemeClr val="bg1">
                              <a:lumMod val="50000"/>
                            </a:schemeClr>
                          </a:solidFill>
                          <a:latin typeface="Cambria Math"/>
                        </a:rPr>
                        <m:t>=</m:t>
                      </m:r>
                      <m:nary>
                        <m:naryPr>
                          <m:chr m:val="∑"/>
                          <m:limLoc m:val="undOvr"/>
                          <m:ctrlPr>
                            <a:rPr lang="en-US" i="1">
                              <a:solidFill>
                                <a:schemeClr val="bg1">
                                  <a:lumMod val="50000"/>
                                </a:schemeClr>
                              </a:solidFill>
                              <a:latin typeface="Cambria Math"/>
                            </a:rPr>
                          </m:ctrlPr>
                        </m:naryPr>
                        <m:sub>
                          <m:r>
                            <a:rPr lang="de-DE" i="1">
                              <a:solidFill>
                                <a:schemeClr val="bg1">
                                  <a:lumMod val="50000"/>
                                </a:schemeClr>
                              </a:solidFill>
                              <a:latin typeface="Cambria Math"/>
                            </a:rPr>
                            <m:t>𝑖</m:t>
                          </m:r>
                          <m:r>
                            <a:rPr lang="de-DE" i="1">
                              <a:solidFill>
                                <a:schemeClr val="bg1">
                                  <a:lumMod val="50000"/>
                                </a:schemeClr>
                              </a:solidFill>
                              <a:latin typeface="Cambria Math"/>
                            </a:rPr>
                            <m:t>=1</m:t>
                          </m:r>
                        </m:sub>
                        <m:sup>
                          <m:r>
                            <a:rPr lang="de-DE" i="1">
                              <a:solidFill>
                                <a:schemeClr val="bg1">
                                  <a:lumMod val="50000"/>
                                </a:schemeClr>
                              </a:solidFill>
                              <a:latin typeface="Cambria Math"/>
                            </a:rPr>
                            <m:t>𝑛</m:t>
                          </m:r>
                        </m:sup>
                        <m:e>
                          <m:sSup>
                            <m:sSupPr>
                              <m:ctrlPr>
                                <a:rPr lang="en-US" i="1">
                                  <a:solidFill>
                                    <a:schemeClr val="bg1">
                                      <a:lumMod val="50000"/>
                                    </a:schemeClr>
                                  </a:solidFill>
                                  <a:latin typeface="Cambria Math"/>
                                </a:rPr>
                              </m:ctrlPr>
                            </m:sSupPr>
                            <m:e>
                              <m:d>
                                <m:dPr>
                                  <m:ctrlPr>
                                    <a:rPr lang="en-US" i="1">
                                      <a:solidFill>
                                        <a:schemeClr val="bg1">
                                          <a:lumMod val="50000"/>
                                        </a:schemeClr>
                                      </a:solidFill>
                                      <a:latin typeface="Cambria Math"/>
                                    </a:rPr>
                                  </m:ctrlPr>
                                </m:dPr>
                                <m:e>
                                  <m:sSub>
                                    <m:sSubPr>
                                      <m:ctrlPr>
                                        <a:rPr lang="en-US" i="1">
                                          <a:solidFill>
                                            <a:schemeClr val="bg1">
                                              <a:lumMod val="50000"/>
                                            </a:schemeClr>
                                          </a:solidFill>
                                          <a:latin typeface="Cambria Math"/>
                                        </a:rPr>
                                      </m:ctrlPr>
                                    </m:sSubPr>
                                    <m:e>
                                      <m:r>
                                        <a:rPr lang="de-DE" i="1">
                                          <a:solidFill>
                                            <a:schemeClr val="bg1">
                                              <a:lumMod val="50000"/>
                                            </a:schemeClr>
                                          </a:solidFill>
                                          <a:latin typeface="Cambria Math"/>
                                        </a:rPr>
                                        <m:t>𝑌𝑚</m:t>
                                      </m:r>
                                    </m:e>
                                    <m:sub>
                                      <m:r>
                                        <a:rPr lang="de-DE" i="1">
                                          <a:solidFill>
                                            <a:schemeClr val="bg1">
                                              <a:lumMod val="50000"/>
                                            </a:schemeClr>
                                          </a:solidFill>
                                          <a:latin typeface="Cambria Math"/>
                                        </a:rPr>
                                        <m:t>𝑖</m:t>
                                      </m:r>
                                    </m:sub>
                                  </m:sSub>
                                  <m:r>
                                    <a:rPr lang="de-DE" i="1">
                                      <a:solidFill>
                                        <a:schemeClr val="bg1">
                                          <a:lumMod val="50000"/>
                                        </a:schemeClr>
                                      </a:solidFill>
                                      <a:latin typeface="Cambria Math"/>
                                    </a:rPr>
                                    <m:t>−</m:t>
                                  </m:r>
                                  <m:acc>
                                    <m:accPr>
                                      <m:chr m:val="̂"/>
                                      <m:ctrlPr>
                                        <a:rPr lang="en-US" i="1">
                                          <a:solidFill>
                                            <a:schemeClr val="bg1">
                                              <a:lumMod val="50000"/>
                                            </a:schemeClr>
                                          </a:solidFill>
                                          <a:latin typeface="Cambria Math"/>
                                        </a:rPr>
                                      </m:ctrlPr>
                                    </m:accPr>
                                    <m:e>
                                      <m:r>
                                        <a:rPr lang="de-DE" i="1">
                                          <a:solidFill>
                                            <a:schemeClr val="bg1">
                                              <a:lumMod val="50000"/>
                                            </a:schemeClr>
                                          </a:solidFill>
                                          <a:latin typeface="Cambria Math"/>
                                        </a:rPr>
                                        <m:t>𝑌</m:t>
                                      </m:r>
                                    </m:e>
                                  </m:acc>
                                </m:e>
                              </m:d>
                            </m:e>
                            <m:sup>
                              <m:r>
                                <a:rPr lang="de-DE" i="1">
                                  <a:solidFill>
                                    <a:schemeClr val="bg1">
                                      <a:lumMod val="50000"/>
                                    </a:schemeClr>
                                  </a:solidFill>
                                  <a:latin typeface="Cambria Math"/>
                                </a:rPr>
                                <m:t>2</m:t>
                              </m:r>
                            </m:sup>
                          </m:sSup>
                        </m:e>
                      </m:nary>
                    </m:oMath>
                  </m:oMathPara>
                </a14:m>
                <a:endParaRPr lang="de-DE" dirty="0" smtClean="0">
                  <a:solidFill>
                    <a:schemeClr val="bg1">
                      <a:lumMod val="50000"/>
                    </a:schemeClr>
                  </a:solidFill>
                  <a:latin typeface="Arial" panose="020B0604020202020204" pitchFamily="34" charset="0"/>
                  <a:cs typeface="Arial" panose="020B0604020202020204" pitchFamily="34" charset="0"/>
                </a:endParaRPr>
              </a:p>
              <a:p>
                <a:endParaRPr lang="de-DE" dirty="0">
                  <a:solidFill>
                    <a:schemeClr val="bg1">
                      <a:lumMod val="50000"/>
                    </a:schemeClr>
                  </a:solidFill>
                  <a:latin typeface="Arial" panose="020B0604020202020204" pitchFamily="34" charset="0"/>
                  <a:cs typeface="Arial" panose="020B0604020202020204" pitchFamily="34" charset="0"/>
                </a:endParaRPr>
              </a:p>
              <a:p>
                <a:pPr/>
                <a14:m>
                  <m:oMathPara xmlns:m="http://schemas.openxmlformats.org/officeDocument/2006/math">
                    <m:oMathParaPr>
                      <m:jc m:val="left"/>
                    </m:oMathParaPr>
                    <m:oMath xmlns:m="http://schemas.openxmlformats.org/officeDocument/2006/math">
                      <m:sSub>
                        <m:sSubPr>
                          <m:ctrlPr>
                            <a:rPr lang="en-US" i="1">
                              <a:solidFill>
                                <a:schemeClr val="bg1">
                                  <a:lumMod val="50000"/>
                                </a:schemeClr>
                              </a:solidFill>
                              <a:latin typeface="Cambria Math"/>
                            </a:rPr>
                          </m:ctrlPr>
                        </m:sSubPr>
                        <m:e>
                          <m:r>
                            <a:rPr lang="de-DE" b="0" i="1" smtClean="0">
                              <a:solidFill>
                                <a:schemeClr val="bg1">
                                  <a:lumMod val="50000"/>
                                </a:schemeClr>
                              </a:solidFill>
                              <a:latin typeface="Cambria Math"/>
                            </a:rPr>
                            <m:t>𝐷</m:t>
                          </m:r>
                        </m:e>
                        <m:sub>
                          <m:r>
                            <a:rPr lang="de-DE" i="1">
                              <a:solidFill>
                                <a:schemeClr val="bg1">
                                  <a:lumMod val="50000"/>
                                </a:schemeClr>
                              </a:solidFill>
                              <a:latin typeface="Cambria Math"/>
                            </a:rPr>
                            <m:t>3</m:t>
                          </m:r>
                        </m:sub>
                      </m:sSub>
                      <m:r>
                        <a:rPr lang="de-DE" i="1">
                          <a:solidFill>
                            <a:schemeClr val="bg1">
                              <a:lumMod val="50000"/>
                            </a:schemeClr>
                          </a:solidFill>
                          <a:latin typeface="Cambria Math"/>
                        </a:rPr>
                        <m:t>=</m:t>
                      </m:r>
                      <m:nary>
                        <m:naryPr>
                          <m:chr m:val="∑"/>
                          <m:limLoc m:val="undOvr"/>
                          <m:ctrlPr>
                            <a:rPr lang="en-US" i="1">
                              <a:solidFill>
                                <a:schemeClr val="bg1">
                                  <a:lumMod val="50000"/>
                                </a:schemeClr>
                              </a:solidFill>
                              <a:latin typeface="Cambria Math"/>
                            </a:rPr>
                          </m:ctrlPr>
                        </m:naryPr>
                        <m:sub>
                          <m:r>
                            <a:rPr lang="de-DE" i="1">
                              <a:solidFill>
                                <a:schemeClr val="bg1">
                                  <a:lumMod val="50000"/>
                                </a:schemeClr>
                              </a:solidFill>
                              <a:latin typeface="Cambria Math"/>
                            </a:rPr>
                            <m:t>𝑖</m:t>
                          </m:r>
                          <m:r>
                            <a:rPr lang="de-DE" i="1">
                              <a:solidFill>
                                <a:schemeClr val="bg1">
                                  <a:lumMod val="50000"/>
                                </a:schemeClr>
                              </a:solidFill>
                              <a:latin typeface="Cambria Math"/>
                            </a:rPr>
                            <m:t>=1</m:t>
                          </m:r>
                        </m:sub>
                        <m:sup>
                          <m:r>
                            <a:rPr lang="de-DE" i="1">
                              <a:solidFill>
                                <a:schemeClr val="bg1">
                                  <a:lumMod val="50000"/>
                                </a:schemeClr>
                              </a:solidFill>
                              <a:latin typeface="Cambria Math"/>
                            </a:rPr>
                            <m:t>𝑛</m:t>
                          </m:r>
                        </m:sup>
                        <m:e>
                          <m:sSup>
                            <m:sSupPr>
                              <m:ctrlPr>
                                <a:rPr lang="en-US" i="1">
                                  <a:solidFill>
                                    <a:schemeClr val="bg1">
                                      <a:lumMod val="50000"/>
                                    </a:schemeClr>
                                  </a:solidFill>
                                  <a:latin typeface="Cambria Math"/>
                                </a:rPr>
                              </m:ctrlPr>
                            </m:sSupPr>
                            <m:e>
                              <m:d>
                                <m:dPr>
                                  <m:ctrlPr>
                                    <a:rPr lang="en-US" i="1">
                                      <a:solidFill>
                                        <a:schemeClr val="bg1">
                                          <a:lumMod val="50000"/>
                                        </a:schemeClr>
                                      </a:solidFill>
                                      <a:latin typeface="Cambria Math"/>
                                    </a:rPr>
                                  </m:ctrlPr>
                                </m:dPr>
                                <m:e>
                                  <m:sSub>
                                    <m:sSubPr>
                                      <m:ctrlPr>
                                        <a:rPr lang="en-US" i="1">
                                          <a:solidFill>
                                            <a:schemeClr val="bg1">
                                              <a:lumMod val="50000"/>
                                            </a:schemeClr>
                                          </a:solidFill>
                                          <a:latin typeface="Cambria Math"/>
                                        </a:rPr>
                                      </m:ctrlPr>
                                    </m:sSubPr>
                                    <m:e>
                                      <m:r>
                                        <a:rPr lang="de-DE" i="1">
                                          <a:solidFill>
                                            <a:schemeClr val="bg1">
                                              <a:lumMod val="50000"/>
                                            </a:schemeClr>
                                          </a:solidFill>
                                          <a:latin typeface="Cambria Math"/>
                                        </a:rPr>
                                        <m:t>𝑌𝑚</m:t>
                                      </m:r>
                                    </m:e>
                                    <m:sub>
                                      <m:r>
                                        <a:rPr lang="de-DE" i="1">
                                          <a:solidFill>
                                            <a:schemeClr val="bg1">
                                              <a:lumMod val="50000"/>
                                            </a:schemeClr>
                                          </a:solidFill>
                                          <a:latin typeface="Cambria Math"/>
                                        </a:rPr>
                                        <m:t>𝑖</m:t>
                                      </m:r>
                                    </m:sub>
                                  </m:sSub>
                                  <m:r>
                                    <a:rPr lang="de-DE" i="1">
                                      <a:solidFill>
                                        <a:schemeClr val="bg1">
                                          <a:lumMod val="50000"/>
                                        </a:schemeClr>
                                      </a:solidFill>
                                      <a:latin typeface="Cambria Math"/>
                                    </a:rPr>
                                    <m:t>−</m:t>
                                  </m:r>
                                  <m:acc>
                                    <m:accPr>
                                      <m:chr m:val="̂"/>
                                      <m:ctrlPr>
                                        <a:rPr lang="en-US" i="1">
                                          <a:solidFill>
                                            <a:schemeClr val="bg1">
                                              <a:lumMod val="50000"/>
                                            </a:schemeClr>
                                          </a:solidFill>
                                          <a:latin typeface="Cambria Math"/>
                                        </a:rPr>
                                      </m:ctrlPr>
                                    </m:accPr>
                                    <m:e>
                                      <m:r>
                                        <a:rPr lang="de-DE" i="1">
                                          <a:solidFill>
                                            <a:schemeClr val="bg1">
                                              <a:lumMod val="50000"/>
                                            </a:schemeClr>
                                          </a:solidFill>
                                          <a:latin typeface="Cambria Math"/>
                                        </a:rPr>
                                        <m:t>𝑌</m:t>
                                      </m:r>
                                    </m:e>
                                  </m:acc>
                                </m:e>
                              </m:d>
                            </m:e>
                            <m:sup>
                              <m:r>
                                <a:rPr lang="de-DE" b="0" i="1" smtClean="0">
                                  <a:solidFill>
                                    <a:schemeClr val="bg1">
                                      <a:lumMod val="50000"/>
                                    </a:schemeClr>
                                  </a:solidFill>
                                  <a:latin typeface="Cambria Math"/>
                                </a:rPr>
                                <m:t>3</m:t>
                              </m:r>
                            </m:sup>
                          </m:sSup>
                        </m:e>
                      </m:nary>
                    </m:oMath>
                  </m:oMathPara>
                </a14:m>
                <a:endParaRPr lang="en-US" sz="1800" dirty="0" smtClean="0">
                  <a:solidFill>
                    <a:schemeClr val="bg1">
                      <a:lumMod val="50000"/>
                    </a:schemeClr>
                  </a:solidFill>
                  <a:latin typeface="Arial" panose="020B0604020202020204" pitchFamily="34" charset="0"/>
                  <a:cs typeface="Arial" panose="020B0604020202020204" pitchFamily="34" charset="0"/>
                </a:endParaRPr>
              </a:p>
              <a:p>
                <a:endParaRPr lang="de-DE" dirty="0">
                  <a:solidFill>
                    <a:schemeClr val="bg1">
                      <a:lumMod val="50000"/>
                    </a:schemeClr>
                  </a:solidFill>
                  <a:latin typeface="Arial" panose="020B0604020202020204" pitchFamily="34" charset="0"/>
                  <a:cs typeface="Arial" panose="020B0604020202020204" pitchFamily="34" charset="0"/>
                </a:endParaRPr>
              </a:p>
              <a:p>
                <a:pPr/>
                <a14:m>
                  <m:oMathPara xmlns:m="http://schemas.openxmlformats.org/officeDocument/2006/math">
                    <m:oMathParaPr>
                      <m:jc m:val="left"/>
                    </m:oMathParaPr>
                    <m:oMath xmlns:m="http://schemas.openxmlformats.org/officeDocument/2006/math">
                      <m:sSub>
                        <m:sSubPr>
                          <m:ctrlPr>
                            <a:rPr lang="en-US" i="1">
                              <a:solidFill>
                                <a:schemeClr val="bg1">
                                  <a:lumMod val="50000"/>
                                </a:schemeClr>
                              </a:solidFill>
                              <a:latin typeface="Cambria Math"/>
                            </a:rPr>
                          </m:ctrlPr>
                        </m:sSubPr>
                        <m:e>
                          <m:r>
                            <a:rPr lang="de-DE" b="0" i="1" smtClean="0">
                              <a:solidFill>
                                <a:schemeClr val="bg1">
                                  <a:lumMod val="50000"/>
                                </a:schemeClr>
                              </a:solidFill>
                              <a:latin typeface="Cambria Math"/>
                            </a:rPr>
                            <m:t>𝐷</m:t>
                          </m:r>
                        </m:e>
                        <m:sub>
                          <m:r>
                            <a:rPr lang="de-DE" b="0" i="1" smtClean="0">
                              <a:solidFill>
                                <a:schemeClr val="bg1">
                                  <a:lumMod val="50000"/>
                                </a:schemeClr>
                              </a:solidFill>
                              <a:latin typeface="Cambria Math"/>
                            </a:rPr>
                            <m:t>4</m:t>
                          </m:r>
                        </m:sub>
                      </m:sSub>
                      <m:r>
                        <a:rPr lang="de-DE" i="1">
                          <a:solidFill>
                            <a:schemeClr val="bg1">
                              <a:lumMod val="50000"/>
                            </a:schemeClr>
                          </a:solidFill>
                          <a:latin typeface="Cambria Math"/>
                        </a:rPr>
                        <m:t>=</m:t>
                      </m:r>
                      <m:nary>
                        <m:naryPr>
                          <m:chr m:val="∑"/>
                          <m:limLoc m:val="undOvr"/>
                          <m:ctrlPr>
                            <a:rPr lang="en-US" i="1">
                              <a:solidFill>
                                <a:schemeClr val="bg1">
                                  <a:lumMod val="50000"/>
                                </a:schemeClr>
                              </a:solidFill>
                              <a:latin typeface="Cambria Math"/>
                            </a:rPr>
                          </m:ctrlPr>
                        </m:naryPr>
                        <m:sub>
                          <m:r>
                            <a:rPr lang="de-DE" i="1">
                              <a:solidFill>
                                <a:schemeClr val="bg1">
                                  <a:lumMod val="50000"/>
                                </a:schemeClr>
                              </a:solidFill>
                              <a:latin typeface="Cambria Math"/>
                            </a:rPr>
                            <m:t>𝑖</m:t>
                          </m:r>
                          <m:r>
                            <a:rPr lang="de-DE" i="1">
                              <a:solidFill>
                                <a:schemeClr val="bg1">
                                  <a:lumMod val="50000"/>
                                </a:schemeClr>
                              </a:solidFill>
                              <a:latin typeface="Cambria Math"/>
                            </a:rPr>
                            <m:t>=1</m:t>
                          </m:r>
                        </m:sub>
                        <m:sup>
                          <m:r>
                            <a:rPr lang="de-DE" i="1">
                              <a:solidFill>
                                <a:schemeClr val="bg1">
                                  <a:lumMod val="50000"/>
                                </a:schemeClr>
                              </a:solidFill>
                              <a:latin typeface="Cambria Math"/>
                            </a:rPr>
                            <m:t>𝑛</m:t>
                          </m:r>
                        </m:sup>
                        <m:e>
                          <m:sSup>
                            <m:sSupPr>
                              <m:ctrlPr>
                                <a:rPr lang="en-US" i="1">
                                  <a:solidFill>
                                    <a:schemeClr val="bg1">
                                      <a:lumMod val="50000"/>
                                    </a:schemeClr>
                                  </a:solidFill>
                                  <a:latin typeface="Cambria Math"/>
                                </a:rPr>
                              </m:ctrlPr>
                            </m:sSupPr>
                            <m:e>
                              <m:d>
                                <m:dPr>
                                  <m:ctrlPr>
                                    <a:rPr lang="en-US" i="1">
                                      <a:solidFill>
                                        <a:schemeClr val="bg1">
                                          <a:lumMod val="50000"/>
                                        </a:schemeClr>
                                      </a:solidFill>
                                      <a:latin typeface="Cambria Math"/>
                                    </a:rPr>
                                  </m:ctrlPr>
                                </m:dPr>
                                <m:e>
                                  <m:sSub>
                                    <m:sSubPr>
                                      <m:ctrlPr>
                                        <a:rPr lang="en-US" i="1">
                                          <a:solidFill>
                                            <a:schemeClr val="bg1">
                                              <a:lumMod val="50000"/>
                                            </a:schemeClr>
                                          </a:solidFill>
                                          <a:latin typeface="Cambria Math"/>
                                        </a:rPr>
                                      </m:ctrlPr>
                                    </m:sSubPr>
                                    <m:e>
                                      <m:r>
                                        <a:rPr lang="de-DE" i="1">
                                          <a:solidFill>
                                            <a:schemeClr val="bg1">
                                              <a:lumMod val="50000"/>
                                            </a:schemeClr>
                                          </a:solidFill>
                                          <a:latin typeface="Cambria Math"/>
                                        </a:rPr>
                                        <m:t>𝑌𝑚</m:t>
                                      </m:r>
                                    </m:e>
                                    <m:sub>
                                      <m:r>
                                        <a:rPr lang="de-DE" i="1">
                                          <a:solidFill>
                                            <a:schemeClr val="bg1">
                                              <a:lumMod val="50000"/>
                                            </a:schemeClr>
                                          </a:solidFill>
                                          <a:latin typeface="Cambria Math"/>
                                        </a:rPr>
                                        <m:t>𝑖</m:t>
                                      </m:r>
                                    </m:sub>
                                  </m:sSub>
                                  <m:r>
                                    <a:rPr lang="de-DE" i="1">
                                      <a:solidFill>
                                        <a:schemeClr val="bg1">
                                          <a:lumMod val="50000"/>
                                        </a:schemeClr>
                                      </a:solidFill>
                                      <a:latin typeface="Cambria Math"/>
                                    </a:rPr>
                                    <m:t>−</m:t>
                                  </m:r>
                                  <m:acc>
                                    <m:accPr>
                                      <m:chr m:val="̂"/>
                                      <m:ctrlPr>
                                        <a:rPr lang="en-US" i="1">
                                          <a:solidFill>
                                            <a:schemeClr val="bg1">
                                              <a:lumMod val="50000"/>
                                            </a:schemeClr>
                                          </a:solidFill>
                                          <a:latin typeface="Cambria Math"/>
                                        </a:rPr>
                                      </m:ctrlPr>
                                    </m:accPr>
                                    <m:e>
                                      <m:r>
                                        <a:rPr lang="de-DE" i="1">
                                          <a:solidFill>
                                            <a:schemeClr val="bg1">
                                              <a:lumMod val="50000"/>
                                            </a:schemeClr>
                                          </a:solidFill>
                                          <a:latin typeface="Cambria Math"/>
                                        </a:rPr>
                                        <m:t>𝑌</m:t>
                                      </m:r>
                                    </m:e>
                                  </m:acc>
                                </m:e>
                              </m:d>
                            </m:e>
                            <m:sup>
                              <m:r>
                                <a:rPr lang="de-DE" b="0" i="1" smtClean="0">
                                  <a:solidFill>
                                    <a:schemeClr val="bg1">
                                      <a:lumMod val="50000"/>
                                    </a:schemeClr>
                                  </a:solidFill>
                                  <a:latin typeface="Cambria Math"/>
                                </a:rPr>
                                <m:t>4</m:t>
                              </m:r>
                            </m:sup>
                          </m:sSup>
                        </m:e>
                      </m:nary>
                    </m:oMath>
                  </m:oMathPara>
                </a14:m>
                <a:endParaRPr lang="en-US" sz="1800" dirty="0" smtClean="0">
                  <a:solidFill>
                    <a:schemeClr val="bg1">
                      <a:lumMod val="50000"/>
                    </a:schemeClr>
                  </a:solidFill>
                  <a:latin typeface="Arial" panose="020B0604020202020204" pitchFamily="34" charset="0"/>
                  <a:cs typeface="Arial" panose="020B0604020202020204" pitchFamily="34" charset="0"/>
                </a:endParaRPr>
              </a:p>
            </p:txBody>
          </p:sp>
        </mc:Choice>
        <mc:Fallback xmlns="">
          <p:sp>
            <p:nvSpPr>
              <p:cNvPr id="7" name="Textfeld 6"/>
              <p:cNvSpPr txBox="1">
                <a:spLocks noRot="1" noChangeAspect="1" noMove="1" noResize="1" noEditPoints="1" noAdjustHandles="1" noChangeArrowheads="1" noChangeShapeType="1" noTextEdit="1"/>
              </p:cNvSpPr>
              <p:nvPr/>
            </p:nvSpPr>
            <p:spPr>
              <a:xfrm>
                <a:off x="8181417" y="1109170"/>
                <a:ext cx="2625128" cy="4981492"/>
              </a:xfrm>
              <a:prstGeom prst="rect">
                <a:avLst/>
              </a:prstGeom>
              <a:blipFill rotWithShape="1">
                <a:blip r:embed="rId4"/>
                <a:stretch>
                  <a:fillRect/>
                </a:stretch>
              </a:blipFill>
            </p:spPr>
            <p:txBody>
              <a:bodyPr/>
              <a:lstStyle/>
              <a:p>
                <a:r>
                  <a:rPr lang="en-US">
                    <a:noFill/>
                  </a:rPr>
                  <a:t> </a:t>
                </a:r>
              </a:p>
            </p:txBody>
          </p:sp>
        </mc:Fallback>
      </mc:AlternateContent>
      <p:sp>
        <p:nvSpPr>
          <p:cNvPr id="5" name="Textfeld 4"/>
          <p:cNvSpPr txBox="1"/>
          <p:nvPr/>
        </p:nvSpPr>
        <p:spPr>
          <a:xfrm>
            <a:off x="938151" y="749618"/>
            <a:ext cx="6567054" cy="461665"/>
          </a:xfrm>
          <a:prstGeom prst="rect">
            <a:avLst/>
          </a:prstGeom>
        </p:spPr>
        <p:txBody>
          <a:bodyPr vert="horz" wrap="square" lIns="91440" tIns="45720" rIns="91440" bIns="45720" rtlCol="0" anchor="ctr">
            <a:spAutoFit/>
          </a:bodyPr>
          <a:lstStyle/>
          <a:p>
            <a:r>
              <a:rPr lang="en-US" sz="2400" b="1" dirty="0" smtClean="0">
                <a:solidFill>
                  <a:schemeClr val="tx1"/>
                </a:solidFill>
                <a:latin typeface="Arial" panose="020B0604020202020204" pitchFamily="34" charset="0"/>
                <a:cs typeface="Arial" panose="020B0604020202020204" pitchFamily="34" charset="0"/>
              </a:rPr>
              <a:t>Food for thought</a:t>
            </a:r>
          </a:p>
        </p:txBody>
      </p:sp>
      <mc:AlternateContent xmlns:mc="http://schemas.openxmlformats.org/markup-compatibility/2006" xmlns:a14="http://schemas.microsoft.com/office/drawing/2010/main">
        <mc:Choice Requires="a14">
          <p:sp>
            <p:nvSpPr>
              <p:cNvPr id="6" name="Rechteck 5"/>
              <p:cNvSpPr/>
              <p:nvPr/>
            </p:nvSpPr>
            <p:spPr>
              <a:xfrm>
                <a:off x="736514" y="4178522"/>
                <a:ext cx="2119491"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a:rPr>
                          </m:ctrlPr>
                        </m:sSubPr>
                        <m:e>
                          <m:r>
                            <a:rPr lang="de-DE" i="1">
                              <a:solidFill>
                                <a:schemeClr val="tx1"/>
                              </a:solidFill>
                              <a:latin typeface="Cambria Math"/>
                            </a:rPr>
                            <m:t>𝐷</m:t>
                          </m:r>
                        </m:e>
                        <m:sub>
                          <m:r>
                            <a:rPr lang="de-DE" b="0" i="1" smtClean="0">
                              <a:solidFill>
                                <a:schemeClr val="tx1"/>
                              </a:solidFill>
                              <a:latin typeface="Cambria Math"/>
                            </a:rPr>
                            <m:t>5</m:t>
                          </m:r>
                        </m:sub>
                      </m:sSub>
                      <m:r>
                        <a:rPr lang="de-DE" i="1">
                          <a:solidFill>
                            <a:schemeClr val="tx1"/>
                          </a:solidFill>
                          <a:latin typeface="Cambria Math"/>
                        </a:rPr>
                        <m:t>=</m:t>
                      </m:r>
                      <m:d>
                        <m:dPr>
                          <m:begChr m:val="|"/>
                          <m:endChr m:val="|"/>
                          <m:ctrlPr>
                            <a:rPr lang="de-DE" i="1" smtClean="0">
                              <a:solidFill>
                                <a:schemeClr val="tx1"/>
                              </a:solidFill>
                              <a:latin typeface="Cambria Math"/>
                            </a:rPr>
                          </m:ctrlPr>
                        </m:dPr>
                        <m:e>
                          <m:nary>
                            <m:naryPr>
                              <m:chr m:val="∑"/>
                              <m:limLoc m:val="undOvr"/>
                              <m:ctrlPr>
                                <a:rPr lang="en-US" i="1">
                                  <a:latin typeface="Cambria Math"/>
                                </a:rPr>
                              </m:ctrlPr>
                            </m:naryPr>
                            <m:sub>
                              <m:r>
                                <a:rPr lang="de-DE" i="1">
                                  <a:latin typeface="Cambria Math"/>
                                </a:rPr>
                                <m:t>𝑖</m:t>
                              </m:r>
                              <m:r>
                                <a:rPr lang="de-DE" i="1">
                                  <a:latin typeface="Cambria Math"/>
                                </a:rPr>
                                <m:t>=1</m:t>
                              </m:r>
                            </m:sub>
                            <m:sup>
                              <m:r>
                                <a:rPr lang="de-DE" i="1">
                                  <a:latin typeface="Cambria Math"/>
                                </a:rPr>
                                <m:t>𝑛</m:t>
                              </m:r>
                            </m:sup>
                            <m:e>
                              <m:sSub>
                                <m:sSubPr>
                                  <m:ctrlPr>
                                    <a:rPr lang="en-US" i="1">
                                      <a:latin typeface="Cambria Math"/>
                                    </a:rPr>
                                  </m:ctrlPr>
                                </m:sSubPr>
                                <m:e>
                                  <m:r>
                                    <a:rPr lang="de-DE" i="1">
                                      <a:latin typeface="Cambria Math"/>
                                    </a:rPr>
                                    <m:t>𝑌𝑚</m:t>
                                  </m:r>
                                </m:e>
                                <m:sub>
                                  <m:r>
                                    <a:rPr lang="de-DE" i="1">
                                      <a:latin typeface="Cambria Math"/>
                                    </a:rPr>
                                    <m:t>𝑖</m:t>
                                  </m:r>
                                </m:sub>
                              </m:sSub>
                              <m:r>
                                <a:rPr lang="de-DE" i="1">
                                  <a:latin typeface="Cambria Math"/>
                                </a:rPr>
                                <m:t>−</m:t>
                              </m:r>
                              <m:acc>
                                <m:accPr>
                                  <m:chr m:val="̂"/>
                                  <m:ctrlPr>
                                    <a:rPr lang="en-US" i="1">
                                      <a:latin typeface="Cambria Math"/>
                                    </a:rPr>
                                  </m:ctrlPr>
                                </m:accPr>
                                <m:e>
                                  <m:r>
                                    <a:rPr lang="de-DE" i="1">
                                      <a:latin typeface="Cambria Math"/>
                                    </a:rPr>
                                    <m:t>𝑌</m:t>
                                  </m:r>
                                </m:e>
                              </m:acc>
                            </m:e>
                          </m:nary>
                        </m:e>
                      </m:d>
                    </m:oMath>
                  </m:oMathPara>
                </a14:m>
                <a:endParaRPr lang="en-US" dirty="0">
                  <a:solidFill>
                    <a:schemeClr val="tx1"/>
                  </a:solidFill>
                </a:endParaRPr>
              </a:p>
            </p:txBody>
          </p:sp>
        </mc:Choice>
        <mc:Fallback xmlns="">
          <p:sp>
            <p:nvSpPr>
              <p:cNvPr id="6" name="Rechteck 5"/>
              <p:cNvSpPr>
                <a:spLocks noRot="1" noChangeAspect="1" noMove="1" noResize="1" noEditPoints="1" noAdjustHandles="1" noChangeArrowheads="1" noChangeShapeType="1" noTextEdit="1"/>
              </p:cNvSpPr>
              <p:nvPr/>
            </p:nvSpPr>
            <p:spPr>
              <a:xfrm>
                <a:off x="736514" y="4178522"/>
                <a:ext cx="2119491" cy="848566"/>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hteck 7"/>
              <p:cNvSpPr/>
              <p:nvPr/>
            </p:nvSpPr>
            <p:spPr>
              <a:xfrm>
                <a:off x="736514" y="5415664"/>
                <a:ext cx="4941930"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a:rPr>
                          </m:ctrlPr>
                        </m:sSubPr>
                        <m:e>
                          <m:r>
                            <a:rPr lang="de-DE" i="1">
                              <a:solidFill>
                                <a:schemeClr val="tx1"/>
                              </a:solidFill>
                              <a:latin typeface="Cambria Math"/>
                            </a:rPr>
                            <m:t>𝐷</m:t>
                          </m:r>
                        </m:e>
                        <m:sub>
                          <m:r>
                            <a:rPr lang="de-DE" b="0" i="1" smtClean="0">
                              <a:solidFill>
                                <a:schemeClr val="tx1"/>
                              </a:solidFill>
                              <a:latin typeface="Cambria Math"/>
                            </a:rPr>
                            <m:t>6</m:t>
                          </m:r>
                        </m:sub>
                      </m:sSub>
                      <m:r>
                        <a:rPr lang="de-DE" b="0" i="1" smtClean="0">
                          <a:solidFill>
                            <a:schemeClr val="tx1"/>
                          </a:solidFill>
                          <a:latin typeface="Cambria Math"/>
                        </a:rPr>
                        <m:t>=</m:t>
                      </m:r>
                      <m:r>
                        <a:rPr lang="de-DE" b="0" i="1" smtClean="0">
                          <a:solidFill>
                            <a:schemeClr val="tx1"/>
                          </a:solidFill>
                          <a:latin typeface="Cambria Math"/>
                        </a:rPr>
                        <m:t>𝑚𝑎𝑥</m:t>
                      </m:r>
                      <m:d>
                        <m:dPr>
                          <m:ctrlPr>
                            <a:rPr lang="de-DE" b="0" i="1" smtClean="0">
                              <a:solidFill>
                                <a:schemeClr val="tx1"/>
                              </a:solidFill>
                              <a:latin typeface="Cambria Math"/>
                            </a:rPr>
                          </m:ctrlPr>
                        </m:dPr>
                        <m:e>
                          <m:d>
                            <m:dPr>
                              <m:begChr m:val="|"/>
                              <m:endChr m:val="|"/>
                              <m:ctrlPr>
                                <a:rPr lang="de-DE" i="1">
                                  <a:latin typeface="Cambria Math"/>
                                </a:rPr>
                              </m:ctrlPr>
                            </m:dPr>
                            <m:e>
                              <m:sSub>
                                <m:sSubPr>
                                  <m:ctrlPr>
                                    <a:rPr lang="en-US" i="1">
                                      <a:latin typeface="Cambria Math"/>
                                    </a:rPr>
                                  </m:ctrlPr>
                                </m:sSubPr>
                                <m:e>
                                  <m:r>
                                    <a:rPr lang="de-DE" i="1">
                                      <a:latin typeface="Cambria Math"/>
                                    </a:rPr>
                                    <m:t>𝑌𝑚</m:t>
                                  </m:r>
                                </m:e>
                                <m:sub>
                                  <m:r>
                                    <a:rPr lang="de-DE" b="0" i="1" smtClean="0">
                                      <a:latin typeface="Cambria Math"/>
                                    </a:rPr>
                                    <m:t>1</m:t>
                                  </m:r>
                                </m:sub>
                              </m:sSub>
                              <m:r>
                                <a:rPr lang="de-DE" i="1">
                                  <a:latin typeface="Cambria Math"/>
                                </a:rPr>
                                <m:t>−</m:t>
                              </m:r>
                              <m:acc>
                                <m:accPr>
                                  <m:chr m:val="̂"/>
                                  <m:ctrlPr>
                                    <a:rPr lang="en-US" i="1">
                                      <a:latin typeface="Cambria Math"/>
                                    </a:rPr>
                                  </m:ctrlPr>
                                </m:accPr>
                                <m:e>
                                  <m:r>
                                    <a:rPr lang="de-DE" i="1">
                                      <a:latin typeface="Cambria Math"/>
                                    </a:rPr>
                                    <m:t>𝑌</m:t>
                                  </m:r>
                                </m:e>
                              </m:acc>
                            </m:e>
                          </m:d>
                          <m:r>
                            <a:rPr lang="de-DE" b="0" i="1" smtClean="0">
                              <a:latin typeface="Cambria Math"/>
                            </a:rPr>
                            <m:t>,</m:t>
                          </m:r>
                          <m:d>
                            <m:dPr>
                              <m:begChr m:val="|"/>
                              <m:endChr m:val="|"/>
                              <m:ctrlPr>
                                <a:rPr lang="de-DE" b="0" i="1" smtClean="0">
                                  <a:latin typeface="Cambria Math"/>
                                </a:rPr>
                              </m:ctrlPr>
                            </m:dPr>
                            <m:e>
                              <m:sSub>
                                <m:sSubPr>
                                  <m:ctrlPr>
                                    <a:rPr lang="en-US" i="1">
                                      <a:latin typeface="Cambria Math"/>
                                    </a:rPr>
                                  </m:ctrlPr>
                                </m:sSubPr>
                                <m:e>
                                  <m:r>
                                    <a:rPr lang="de-DE" i="1">
                                      <a:latin typeface="Cambria Math"/>
                                    </a:rPr>
                                    <m:t>𝑌𝑚</m:t>
                                  </m:r>
                                </m:e>
                                <m:sub>
                                  <m:r>
                                    <a:rPr lang="de-DE" b="0" i="1" smtClean="0">
                                      <a:latin typeface="Cambria Math"/>
                                    </a:rPr>
                                    <m:t>2</m:t>
                                  </m:r>
                                </m:sub>
                              </m:sSub>
                              <m:r>
                                <a:rPr lang="de-DE" i="1">
                                  <a:latin typeface="Cambria Math"/>
                                </a:rPr>
                                <m:t>−</m:t>
                              </m:r>
                              <m:acc>
                                <m:accPr>
                                  <m:chr m:val="̂"/>
                                  <m:ctrlPr>
                                    <a:rPr lang="en-US" i="1">
                                      <a:latin typeface="Cambria Math"/>
                                    </a:rPr>
                                  </m:ctrlPr>
                                </m:accPr>
                                <m:e>
                                  <m:r>
                                    <a:rPr lang="de-DE" i="1">
                                      <a:latin typeface="Cambria Math"/>
                                    </a:rPr>
                                    <m:t>𝑌</m:t>
                                  </m:r>
                                </m:e>
                              </m:acc>
                            </m:e>
                          </m:d>
                          <m:r>
                            <a:rPr lang="de-DE" b="0" i="1" smtClean="0">
                              <a:latin typeface="Cambria Math"/>
                            </a:rPr>
                            <m:t>,…,</m:t>
                          </m:r>
                          <m:d>
                            <m:dPr>
                              <m:begChr m:val="|"/>
                              <m:endChr m:val="|"/>
                              <m:ctrlPr>
                                <a:rPr lang="de-DE" b="0" i="1" smtClean="0">
                                  <a:latin typeface="Cambria Math"/>
                                </a:rPr>
                              </m:ctrlPr>
                            </m:dPr>
                            <m:e>
                              <m:sSub>
                                <m:sSubPr>
                                  <m:ctrlPr>
                                    <a:rPr lang="en-US" i="1">
                                      <a:latin typeface="Cambria Math"/>
                                    </a:rPr>
                                  </m:ctrlPr>
                                </m:sSubPr>
                                <m:e>
                                  <m:r>
                                    <a:rPr lang="de-DE" i="1">
                                      <a:latin typeface="Cambria Math"/>
                                    </a:rPr>
                                    <m:t>𝑌𝑚</m:t>
                                  </m:r>
                                </m:e>
                                <m:sub>
                                  <m:r>
                                    <a:rPr lang="de-DE" b="0" i="1" smtClean="0">
                                      <a:latin typeface="Cambria Math"/>
                                    </a:rPr>
                                    <m:t>𝑛</m:t>
                                  </m:r>
                                </m:sub>
                              </m:sSub>
                              <m:r>
                                <a:rPr lang="de-DE" i="1">
                                  <a:latin typeface="Cambria Math"/>
                                </a:rPr>
                                <m:t>−</m:t>
                              </m:r>
                              <m:acc>
                                <m:accPr>
                                  <m:chr m:val="̂"/>
                                  <m:ctrlPr>
                                    <a:rPr lang="en-US" i="1">
                                      <a:latin typeface="Cambria Math"/>
                                    </a:rPr>
                                  </m:ctrlPr>
                                </m:accPr>
                                <m:e>
                                  <m:r>
                                    <a:rPr lang="de-DE" i="1">
                                      <a:latin typeface="Cambria Math"/>
                                    </a:rPr>
                                    <m:t>𝑌</m:t>
                                  </m:r>
                                </m:e>
                              </m:acc>
                            </m:e>
                          </m:d>
                        </m:e>
                      </m:d>
                    </m:oMath>
                  </m:oMathPara>
                </a14:m>
                <a:endParaRPr lang="en-US" dirty="0">
                  <a:solidFill>
                    <a:schemeClr val="tx1"/>
                  </a:solidFill>
                </a:endParaRPr>
              </a:p>
            </p:txBody>
          </p:sp>
        </mc:Choice>
        <mc:Fallback xmlns="">
          <p:sp>
            <p:nvSpPr>
              <p:cNvPr id="8" name="Rechteck 7"/>
              <p:cNvSpPr>
                <a:spLocks noRot="1" noChangeAspect="1" noMove="1" noResize="1" noEditPoints="1" noAdjustHandles="1" noChangeArrowheads="1" noChangeShapeType="1" noTextEdit="1"/>
              </p:cNvSpPr>
              <p:nvPr/>
            </p:nvSpPr>
            <p:spPr>
              <a:xfrm>
                <a:off x="736514" y="5415664"/>
                <a:ext cx="4941930" cy="404983"/>
              </a:xfrm>
              <a:prstGeom prst="rect">
                <a:avLst/>
              </a:prstGeom>
              <a:blipFill rotWithShape="1">
                <a:blip r:embed="rId6"/>
                <a:stretch>
                  <a:fillRect r="-617"/>
                </a:stretch>
              </a:blipFill>
            </p:spPr>
            <p:txBody>
              <a:bodyPr/>
              <a:lstStyle/>
              <a:p>
                <a:r>
                  <a:rPr lang="en-US">
                    <a:noFill/>
                  </a:rPr>
                  <a:t> </a:t>
                </a:r>
              </a:p>
            </p:txBody>
          </p:sp>
        </mc:Fallback>
      </mc:AlternateContent>
    </p:spTree>
    <p:extLst>
      <p:ext uri="{BB962C8B-B14F-4D97-AF65-F5344CB8AC3E}">
        <p14:creationId xmlns:p14="http://schemas.microsoft.com/office/powerpoint/2010/main" val="10060127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sp>
        <p:nvSpPr>
          <p:cNvPr id="7" name="Rechteck 6"/>
          <p:cNvSpPr/>
          <p:nvPr/>
        </p:nvSpPr>
        <p:spPr>
          <a:xfrm>
            <a:off x="1812965" y="2045203"/>
            <a:ext cx="9907980" cy="2308324"/>
          </a:xfrm>
          <a:prstGeom prst="rect">
            <a:avLst/>
          </a:prstGeom>
        </p:spPr>
        <p:txBody>
          <a:bodyPr wrap="square">
            <a:spAutoFit/>
          </a:bodyPr>
          <a:lstStyle/>
          <a:p>
            <a:r>
              <a:rPr lang="en-US" sz="2400" dirty="0">
                <a:solidFill>
                  <a:srgbClr val="000000"/>
                </a:solidFill>
                <a:latin typeface="Courier New"/>
              </a:rPr>
              <a:t>ym1=9;</a:t>
            </a:r>
          </a:p>
          <a:p>
            <a:r>
              <a:rPr lang="en-US" sz="2400" dirty="0">
                <a:solidFill>
                  <a:srgbClr val="000000"/>
                </a:solidFill>
                <a:latin typeface="Courier New"/>
              </a:rPr>
              <a:t>ym2=9.2;</a:t>
            </a:r>
          </a:p>
          <a:p>
            <a:r>
              <a:rPr lang="en-US" sz="2400" dirty="0" smtClean="0">
                <a:solidFill>
                  <a:srgbClr val="000000"/>
                </a:solidFill>
                <a:latin typeface="Courier New"/>
              </a:rPr>
              <a:t>y_caret=8.5:0.02:9.7</a:t>
            </a:r>
            <a:r>
              <a:rPr lang="en-US" sz="2400" dirty="0">
                <a:solidFill>
                  <a:srgbClr val="000000"/>
                </a:solidFill>
                <a:latin typeface="Courier New"/>
              </a:rPr>
              <a:t>;</a:t>
            </a:r>
          </a:p>
          <a:p>
            <a:r>
              <a:rPr lang="en-US" sz="2400" dirty="0">
                <a:solidFill>
                  <a:srgbClr val="000000"/>
                </a:solidFill>
                <a:latin typeface="Courier New"/>
              </a:rPr>
              <a:t>D6=max([</a:t>
            </a:r>
            <a:r>
              <a:rPr lang="en-US" sz="2400" dirty="0" smtClean="0">
                <a:solidFill>
                  <a:srgbClr val="000000"/>
                </a:solidFill>
                <a:latin typeface="Courier New"/>
              </a:rPr>
              <a:t>abs(ym1-y_caret);abs(ym2-y_caret)],[],</a:t>
            </a:r>
            <a:r>
              <a:rPr lang="en-US" sz="2400" dirty="0">
                <a:solidFill>
                  <a:srgbClr val="000000"/>
                </a:solidFill>
                <a:latin typeface="Courier New"/>
              </a:rPr>
              <a:t>1);</a:t>
            </a:r>
          </a:p>
          <a:p>
            <a:r>
              <a:rPr lang="en-US" sz="2400" dirty="0">
                <a:solidFill>
                  <a:srgbClr val="000000"/>
                </a:solidFill>
                <a:latin typeface="Courier New"/>
              </a:rPr>
              <a:t>D5=abs((</a:t>
            </a:r>
            <a:r>
              <a:rPr lang="en-US" sz="2400" dirty="0" smtClean="0">
                <a:solidFill>
                  <a:srgbClr val="000000"/>
                </a:solidFill>
                <a:latin typeface="Courier New"/>
              </a:rPr>
              <a:t>ym1-</a:t>
            </a:r>
            <a:r>
              <a:rPr lang="en-US" sz="2400" dirty="0">
                <a:solidFill>
                  <a:srgbClr val="000000"/>
                </a:solidFill>
                <a:latin typeface="Courier New"/>
              </a:rPr>
              <a:t>caret</a:t>
            </a:r>
            <a:r>
              <a:rPr lang="en-US" sz="2400" dirty="0" smtClean="0">
                <a:solidFill>
                  <a:srgbClr val="000000"/>
                </a:solidFill>
                <a:latin typeface="Courier New"/>
              </a:rPr>
              <a:t>)+(ym2-</a:t>
            </a:r>
            <a:r>
              <a:rPr lang="en-US" sz="2400" dirty="0">
                <a:solidFill>
                  <a:srgbClr val="000000"/>
                </a:solidFill>
                <a:latin typeface="Courier New"/>
              </a:rPr>
              <a:t>caret</a:t>
            </a:r>
            <a:r>
              <a:rPr lang="en-US" sz="2400" dirty="0" smtClean="0">
                <a:solidFill>
                  <a:srgbClr val="000000"/>
                </a:solidFill>
                <a:latin typeface="Courier New"/>
              </a:rPr>
              <a:t>));</a:t>
            </a:r>
            <a:endParaRPr lang="en-US" sz="2400" dirty="0">
              <a:solidFill>
                <a:srgbClr val="000000"/>
              </a:solidFill>
              <a:latin typeface="Courier New"/>
            </a:endParaRPr>
          </a:p>
          <a:p>
            <a:r>
              <a:rPr lang="fr-FR" sz="2400" dirty="0">
                <a:solidFill>
                  <a:srgbClr val="000000"/>
                </a:solidFill>
                <a:latin typeface="Courier New"/>
              </a:rPr>
              <a:t>D2=(</a:t>
            </a:r>
            <a:r>
              <a:rPr lang="fr-FR" sz="2400" dirty="0" smtClean="0">
                <a:solidFill>
                  <a:srgbClr val="000000"/>
                </a:solidFill>
                <a:latin typeface="Courier New"/>
              </a:rPr>
              <a:t>ym1-</a:t>
            </a:r>
            <a:r>
              <a:rPr lang="en-US" sz="2400" dirty="0">
                <a:solidFill>
                  <a:srgbClr val="000000"/>
                </a:solidFill>
                <a:latin typeface="Courier New"/>
              </a:rPr>
              <a:t>caret</a:t>
            </a:r>
            <a:r>
              <a:rPr lang="fr-FR" sz="2400" dirty="0" smtClean="0">
                <a:solidFill>
                  <a:srgbClr val="000000"/>
                </a:solidFill>
                <a:latin typeface="Courier New"/>
              </a:rPr>
              <a:t>).^</a:t>
            </a:r>
            <a:r>
              <a:rPr lang="fr-FR" sz="2400" dirty="0">
                <a:solidFill>
                  <a:srgbClr val="000000"/>
                </a:solidFill>
                <a:latin typeface="Courier New"/>
              </a:rPr>
              <a:t>2+(</a:t>
            </a:r>
            <a:r>
              <a:rPr lang="fr-FR" sz="2400" dirty="0" smtClean="0">
                <a:solidFill>
                  <a:srgbClr val="000000"/>
                </a:solidFill>
                <a:latin typeface="Courier New"/>
              </a:rPr>
              <a:t>ym2-</a:t>
            </a:r>
            <a:r>
              <a:rPr lang="en-US" sz="2400" dirty="0">
                <a:solidFill>
                  <a:srgbClr val="000000"/>
                </a:solidFill>
                <a:latin typeface="Courier New"/>
              </a:rPr>
              <a:t>caret</a:t>
            </a:r>
            <a:r>
              <a:rPr lang="fr-FR" sz="2400" dirty="0" smtClean="0">
                <a:solidFill>
                  <a:srgbClr val="000000"/>
                </a:solidFill>
                <a:latin typeface="Courier New"/>
              </a:rPr>
              <a:t>).^</a:t>
            </a:r>
            <a:r>
              <a:rPr lang="fr-FR" sz="2400" dirty="0">
                <a:solidFill>
                  <a:srgbClr val="000000"/>
                </a:solidFill>
                <a:latin typeface="Courier New"/>
              </a:rPr>
              <a:t>2;</a:t>
            </a:r>
          </a:p>
        </p:txBody>
      </p:sp>
    </p:spTree>
    <p:extLst>
      <p:ext uri="{BB962C8B-B14F-4D97-AF65-F5344CB8AC3E}">
        <p14:creationId xmlns:p14="http://schemas.microsoft.com/office/powerpoint/2010/main" val="11052327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588" y="574675"/>
            <a:ext cx="11430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66183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sp>
        <p:nvSpPr>
          <p:cNvPr id="9" name="Rechteck 8"/>
          <p:cNvSpPr/>
          <p:nvPr/>
        </p:nvSpPr>
        <p:spPr>
          <a:xfrm>
            <a:off x="870858" y="851247"/>
            <a:ext cx="11321142" cy="5262979"/>
          </a:xfrm>
          <a:prstGeom prst="rect">
            <a:avLst/>
          </a:prstGeom>
        </p:spPr>
        <p:txBody>
          <a:bodyPr wrap="square">
            <a:spAutoFit/>
          </a:bodyPr>
          <a:lstStyle/>
          <a:p>
            <a:r>
              <a:rPr lang="en-US" sz="2400" dirty="0">
                <a:solidFill>
                  <a:srgbClr val="0000FF"/>
                </a:solidFill>
                <a:latin typeface="Courier New"/>
              </a:rPr>
              <a:t>for</a:t>
            </a:r>
            <a:r>
              <a:rPr lang="en-US" sz="2400" dirty="0">
                <a:solidFill>
                  <a:srgbClr val="000000"/>
                </a:solidFill>
                <a:latin typeface="Courier New"/>
              </a:rPr>
              <a:t> i=1:9</a:t>
            </a:r>
          </a:p>
          <a:p>
            <a:r>
              <a:rPr lang="en-US" sz="2400" dirty="0">
                <a:solidFill>
                  <a:srgbClr val="000000"/>
                </a:solidFill>
                <a:latin typeface="Courier New"/>
              </a:rPr>
              <a:t>ym(i)=9;</a:t>
            </a:r>
          </a:p>
          <a:p>
            <a:r>
              <a:rPr lang="en-US" sz="2400" dirty="0">
                <a:solidFill>
                  <a:srgbClr val="0000FF"/>
                </a:solidFill>
                <a:latin typeface="Courier New"/>
              </a:rPr>
              <a:t>end</a:t>
            </a:r>
          </a:p>
          <a:p>
            <a:r>
              <a:rPr lang="en-US" sz="2400" dirty="0">
                <a:solidFill>
                  <a:srgbClr val="000000"/>
                </a:solidFill>
                <a:latin typeface="Courier New"/>
              </a:rPr>
              <a:t>ym(10)=9.2;</a:t>
            </a:r>
          </a:p>
          <a:p>
            <a:r>
              <a:rPr lang="en-US" sz="2400" dirty="0">
                <a:solidFill>
                  <a:srgbClr val="000000"/>
                </a:solidFill>
                <a:latin typeface="Courier New"/>
              </a:rPr>
              <a:t>y_caret=8.90:0.005:9.25;</a:t>
            </a:r>
          </a:p>
          <a:p>
            <a:r>
              <a:rPr lang="en-US" sz="2400" dirty="0">
                <a:solidFill>
                  <a:srgbClr val="000000"/>
                </a:solidFill>
                <a:latin typeface="Courier New"/>
              </a:rPr>
              <a:t>D2=y_caret*0</a:t>
            </a:r>
            <a:r>
              <a:rPr lang="en-US" sz="2400" dirty="0" smtClean="0">
                <a:solidFill>
                  <a:srgbClr val="000000"/>
                </a:solidFill>
                <a:latin typeface="Courier New"/>
              </a:rPr>
              <a:t>;</a:t>
            </a:r>
            <a:r>
              <a:rPr lang="en-US" sz="2400" dirty="0" smtClean="0">
                <a:solidFill>
                  <a:srgbClr val="228B22"/>
                </a:solidFill>
                <a:latin typeface="Courier New"/>
              </a:rPr>
              <a:t>% Vector </a:t>
            </a:r>
            <a:r>
              <a:rPr lang="en-US" sz="2400" dirty="0">
                <a:solidFill>
                  <a:srgbClr val="228B22"/>
                </a:solidFill>
                <a:latin typeface="Courier New"/>
              </a:rPr>
              <a:t>with size y_caret and all values zero</a:t>
            </a:r>
          </a:p>
          <a:p>
            <a:r>
              <a:rPr lang="en-US" sz="2400" dirty="0">
                <a:solidFill>
                  <a:srgbClr val="000000"/>
                </a:solidFill>
                <a:latin typeface="Courier New"/>
              </a:rPr>
              <a:t>M=zeros(10,length(y_caret));</a:t>
            </a:r>
          </a:p>
          <a:p>
            <a:r>
              <a:rPr lang="en-US" sz="2400" dirty="0">
                <a:solidFill>
                  <a:srgbClr val="0000FF"/>
                </a:solidFill>
                <a:latin typeface="Courier New"/>
              </a:rPr>
              <a:t>for</a:t>
            </a:r>
            <a:r>
              <a:rPr lang="en-US" sz="2400" dirty="0">
                <a:solidFill>
                  <a:srgbClr val="000000"/>
                </a:solidFill>
                <a:latin typeface="Courier New"/>
              </a:rPr>
              <a:t> i=1:10</a:t>
            </a:r>
          </a:p>
          <a:p>
            <a:r>
              <a:rPr lang="en-US" sz="2400" dirty="0">
                <a:solidFill>
                  <a:srgbClr val="000000"/>
                </a:solidFill>
                <a:latin typeface="Courier New"/>
              </a:rPr>
              <a:t>D2=D2+(ym(i)-y_caret).^2;</a:t>
            </a:r>
          </a:p>
          <a:p>
            <a:r>
              <a:rPr lang="en-US" sz="2400" dirty="0">
                <a:solidFill>
                  <a:srgbClr val="000000"/>
                </a:solidFill>
                <a:latin typeface="Courier New"/>
              </a:rPr>
              <a:t>M(i,:)=ym(i)-y_caret;</a:t>
            </a:r>
          </a:p>
          <a:p>
            <a:r>
              <a:rPr lang="en-US" sz="2400" dirty="0">
                <a:solidFill>
                  <a:srgbClr val="0000FF"/>
                </a:solidFill>
                <a:latin typeface="Courier New"/>
              </a:rPr>
              <a:t>end</a:t>
            </a:r>
          </a:p>
          <a:p>
            <a:r>
              <a:rPr lang="en-US" sz="2400" dirty="0">
                <a:solidFill>
                  <a:srgbClr val="000000"/>
                </a:solidFill>
                <a:latin typeface="Courier New"/>
              </a:rPr>
              <a:t>D5=abs(sum(M,1));</a:t>
            </a:r>
          </a:p>
          <a:p>
            <a:r>
              <a:rPr lang="en-US" sz="2400" dirty="0">
                <a:solidFill>
                  <a:srgbClr val="000000"/>
                </a:solidFill>
                <a:latin typeface="Courier New"/>
              </a:rPr>
              <a:t>D6=max(abs(M),[],1);</a:t>
            </a:r>
          </a:p>
          <a:p>
            <a:r>
              <a:rPr lang="en-US" sz="2400" dirty="0">
                <a:solidFill>
                  <a:srgbClr val="000000"/>
                </a:solidFill>
                <a:latin typeface="Courier New"/>
              </a:rPr>
              <a:t>plot(y_caret,D2,y_caret,D5,y_caret,D6);</a:t>
            </a:r>
          </a:p>
        </p:txBody>
      </p:sp>
    </p:spTree>
    <p:extLst>
      <p:ext uri="{BB962C8B-B14F-4D97-AF65-F5344CB8AC3E}">
        <p14:creationId xmlns:p14="http://schemas.microsoft.com/office/powerpoint/2010/main" val="41665614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588" y="574675"/>
            <a:ext cx="11430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44596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sp>
        <p:nvSpPr>
          <p:cNvPr id="9" name="Rechteck 8"/>
          <p:cNvSpPr/>
          <p:nvPr/>
        </p:nvSpPr>
        <p:spPr>
          <a:xfrm>
            <a:off x="142505" y="3343726"/>
            <a:ext cx="7675418" cy="3046988"/>
          </a:xfrm>
          <a:prstGeom prst="rect">
            <a:avLst/>
          </a:prstGeom>
        </p:spPr>
        <p:txBody>
          <a:bodyPr wrap="square">
            <a:spAutoFit/>
          </a:bodyPr>
          <a:lstStyle/>
          <a:p>
            <a:r>
              <a:rPr lang="en-US" sz="2400" dirty="0" smtClean="0">
                <a:solidFill>
                  <a:srgbClr val="000000"/>
                </a:solidFill>
                <a:latin typeface="Courier New"/>
              </a:rPr>
              <a:t>a_caret=0.95:0.0001:1.05;</a:t>
            </a:r>
          </a:p>
          <a:p>
            <a:r>
              <a:rPr lang="en-US" sz="2400" dirty="0" smtClean="0">
                <a:solidFill>
                  <a:srgbClr val="000000"/>
                </a:solidFill>
                <a:latin typeface="Courier New"/>
              </a:rPr>
              <a:t>y_caret=zeros(length(x),length(a_caret));</a:t>
            </a:r>
          </a:p>
          <a:p>
            <a:r>
              <a:rPr lang="en-US" sz="2400" dirty="0" smtClean="0">
                <a:solidFill>
                  <a:srgbClr val="0000FF"/>
                </a:solidFill>
                <a:latin typeface="Courier New"/>
              </a:rPr>
              <a:t>for</a:t>
            </a:r>
            <a:r>
              <a:rPr lang="en-US" sz="2400" dirty="0" smtClean="0">
                <a:solidFill>
                  <a:srgbClr val="000000"/>
                </a:solidFill>
                <a:latin typeface="Courier New"/>
              </a:rPr>
              <a:t> i=1 : length(a_caret)</a:t>
            </a:r>
          </a:p>
          <a:p>
            <a:r>
              <a:rPr lang="it-IT" sz="2400" dirty="0" smtClean="0">
                <a:solidFill>
                  <a:srgbClr val="000000"/>
                </a:solidFill>
                <a:latin typeface="Courier New"/>
              </a:rPr>
              <a:t>    err(:,i)=a_caret(i)*x.^3-ym;</a:t>
            </a:r>
          </a:p>
          <a:p>
            <a:r>
              <a:rPr lang="en-US" sz="2400" dirty="0" smtClean="0">
                <a:solidFill>
                  <a:srgbClr val="0000FF"/>
                </a:solidFill>
                <a:latin typeface="Courier New"/>
              </a:rPr>
              <a:t>end</a:t>
            </a:r>
          </a:p>
          <a:p>
            <a:r>
              <a:rPr lang="en-US" sz="2400" dirty="0" smtClean="0">
                <a:solidFill>
                  <a:srgbClr val="000000"/>
                </a:solidFill>
                <a:latin typeface="Courier New"/>
              </a:rPr>
              <a:t>D2=sum(err.^2,1);</a:t>
            </a:r>
          </a:p>
          <a:p>
            <a:r>
              <a:rPr lang="en-US" sz="2400" dirty="0" smtClean="0">
                <a:solidFill>
                  <a:srgbClr val="000000"/>
                </a:solidFill>
                <a:latin typeface="Courier New"/>
              </a:rPr>
              <a:t>D5=abs(sum(err,1));</a:t>
            </a:r>
          </a:p>
          <a:p>
            <a:r>
              <a:rPr lang="en-US" sz="2400" dirty="0" smtClean="0">
                <a:solidFill>
                  <a:srgbClr val="000000"/>
                </a:solidFill>
                <a:latin typeface="Courier New"/>
              </a:rPr>
              <a:t>plot(a_caret,D2,a_caret,D5);</a:t>
            </a:r>
            <a:endParaRPr lang="en-US" sz="2400" dirty="0">
              <a:solidFill>
                <a:srgbClr val="000000"/>
              </a:solidFill>
              <a:latin typeface="Courier New"/>
            </a:endParaRPr>
          </a:p>
        </p:txBody>
      </p:sp>
      <p:sp>
        <p:nvSpPr>
          <p:cNvPr id="11" name="Rechteck 10"/>
          <p:cNvSpPr/>
          <p:nvPr/>
        </p:nvSpPr>
        <p:spPr>
          <a:xfrm>
            <a:off x="435428" y="762529"/>
            <a:ext cx="6096000" cy="1569660"/>
          </a:xfrm>
          <a:prstGeom prst="rect">
            <a:avLst/>
          </a:prstGeom>
        </p:spPr>
        <p:txBody>
          <a:bodyPr>
            <a:spAutoFit/>
          </a:bodyPr>
          <a:lstStyle/>
          <a:p>
            <a:r>
              <a:rPr lang="en-US" sz="2400" dirty="0">
                <a:solidFill>
                  <a:srgbClr val="000000"/>
                </a:solidFill>
                <a:latin typeface="Courier New"/>
              </a:rPr>
              <a:t>a=1;</a:t>
            </a:r>
          </a:p>
          <a:p>
            <a:r>
              <a:rPr lang="en-US" sz="2400" dirty="0">
                <a:solidFill>
                  <a:srgbClr val="000000"/>
                </a:solidFill>
                <a:latin typeface="Courier New"/>
              </a:rPr>
              <a:t>x=-9:3:9;</a:t>
            </a:r>
          </a:p>
          <a:p>
            <a:r>
              <a:rPr lang="en-US" sz="2400" dirty="0">
                <a:solidFill>
                  <a:srgbClr val="000000"/>
                </a:solidFill>
                <a:latin typeface="Courier New"/>
              </a:rPr>
              <a:t>ym=a*x.^3;</a:t>
            </a:r>
          </a:p>
          <a:p>
            <a:r>
              <a:rPr lang="en-US" sz="2400" dirty="0">
                <a:solidFill>
                  <a:srgbClr val="000000"/>
                </a:solidFill>
                <a:latin typeface="Courier New"/>
              </a:rPr>
              <a:t>plot(x,ym,</a:t>
            </a:r>
            <a:r>
              <a:rPr lang="en-US" sz="2400" dirty="0">
                <a:solidFill>
                  <a:srgbClr val="A020F0"/>
                </a:solidFill>
                <a:latin typeface="Courier New"/>
              </a:rPr>
              <a:t>'o'</a:t>
            </a:r>
            <a:r>
              <a:rPr lang="en-US" sz="2400" dirty="0">
                <a:solidFill>
                  <a:srgbClr val="000000"/>
                </a:solidFill>
                <a:latin typeface="Courier New"/>
              </a:rPr>
              <a:t>,</a:t>
            </a:r>
            <a:r>
              <a:rPr lang="en-US" sz="2400" dirty="0">
                <a:solidFill>
                  <a:srgbClr val="A020F0"/>
                </a:solidFill>
                <a:latin typeface="Courier New"/>
              </a:rPr>
              <a:t>'MarkerSize'</a:t>
            </a:r>
            <a:r>
              <a:rPr lang="en-US" sz="2400" dirty="0">
                <a:solidFill>
                  <a:srgbClr val="000000"/>
                </a:solidFill>
                <a:latin typeface="Courier New"/>
              </a:rPr>
              <a:t>,20)</a:t>
            </a:r>
          </a:p>
        </p:txBody>
      </p:sp>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614530" y="2332190"/>
            <a:ext cx="4986653" cy="3379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253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588" y="574675"/>
            <a:ext cx="11430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1585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a:p>
        </p:txBody>
      </p:sp>
      <p:sp>
        <p:nvSpPr>
          <p:cNvPr id="3" name="Textplatzhalter 2"/>
          <p:cNvSpPr>
            <a:spLocks noGrp="1"/>
          </p:cNvSpPr>
          <p:nvPr>
            <p:ph type="body" sz="quarter" idx="14"/>
          </p:nvPr>
        </p:nvSpPr>
        <p:spPr/>
        <p:txBody>
          <a:bodyPr/>
          <a:lstStyle/>
          <a:p>
            <a:endParaRPr lang="en-US"/>
          </a:p>
        </p:txBody>
      </p:sp>
      <mc:AlternateContent xmlns:mc="http://schemas.openxmlformats.org/markup-compatibility/2006" xmlns:a14="http://schemas.microsoft.com/office/drawing/2010/main">
        <mc:Choice Requires="a14">
          <p:sp>
            <p:nvSpPr>
              <p:cNvPr id="5" name="Textfeld 4"/>
              <p:cNvSpPr txBox="1"/>
              <p:nvPr/>
            </p:nvSpPr>
            <p:spPr>
              <a:xfrm>
                <a:off x="9285822" y="998628"/>
                <a:ext cx="2625128" cy="4981492"/>
              </a:xfrm>
              <a:prstGeom prst="rect">
                <a:avLst/>
              </a:prstGeom>
            </p:spPr>
            <p:txBody>
              <a:bodyPr vert="horz" wrap="square" lIns="91440" tIns="45720" rIns="91440" bIns="45720" rtlCol="0" anchor="ctr">
                <a:spAutoFit/>
              </a:bodyPr>
              <a:lstStyle/>
              <a:p>
                <a:pPr/>
                <a14:m>
                  <m:oMathPara xmlns:m="http://schemas.openxmlformats.org/officeDocument/2006/math">
                    <m:oMathParaPr>
                      <m:jc m:val="left"/>
                    </m:oMathParaPr>
                    <m:oMath xmlns:m="http://schemas.openxmlformats.org/officeDocument/2006/math">
                      <m:sSub>
                        <m:sSubPr>
                          <m:ctrlPr>
                            <a:rPr lang="en-US" i="1" smtClean="0">
                              <a:latin typeface="Cambria Math"/>
                            </a:rPr>
                          </m:ctrlPr>
                        </m:sSubPr>
                        <m:e>
                          <m:r>
                            <a:rPr lang="de-DE" b="0" i="1" smtClean="0">
                              <a:latin typeface="Cambria Math"/>
                            </a:rPr>
                            <m:t>𝐷</m:t>
                          </m:r>
                        </m:e>
                        <m:sub>
                          <m:r>
                            <a:rPr lang="de-DE" b="0" i="1" smtClean="0">
                              <a:latin typeface="Cambria Math"/>
                            </a:rPr>
                            <m:t>0</m:t>
                          </m:r>
                        </m:sub>
                      </m:sSub>
                      <m:r>
                        <a:rPr lang="de-DE" i="1">
                          <a:latin typeface="Cambria Math"/>
                        </a:rPr>
                        <m:t>=</m:t>
                      </m:r>
                      <m:nary>
                        <m:naryPr>
                          <m:chr m:val="∑"/>
                          <m:limLoc m:val="undOvr"/>
                          <m:ctrlPr>
                            <a:rPr lang="en-US" i="1">
                              <a:latin typeface="Cambria Math"/>
                            </a:rPr>
                          </m:ctrlPr>
                        </m:naryPr>
                        <m:sub>
                          <m:r>
                            <a:rPr lang="de-DE" i="1">
                              <a:latin typeface="Cambria Math"/>
                            </a:rPr>
                            <m:t>𝑖</m:t>
                          </m:r>
                          <m:r>
                            <a:rPr lang="de-DE" i="1">
                              <a:latin typeface="Cambria Math"/>
                            </a:rPr>
                            <m:t>=1</m:t>
                          </m:r>
                        </m:sub>
                        <m:sup>
                          <m:r>
                            <a:rPr lang="de-DE" i="1">
                              <a:latin typeface="Cambria Math"/>
                            </a:rPr>
                            <m:t>𝑛</m:t>
                          </m:r>
                        </m:sup>
                        <m:e>
                          <m:d>
                            <m:dPr>
                              <m:begChr m:val="|"/>
                              <m:endChr m:val="|"/>
                              <m:ctrlPr>
                                <a:rPr lang="en-US" i="1">
                                  <a:latin typeface="Cambria Math"/>
                                </a:rPr>
                              </m:ctrlPr>
                            </m:dPr>
                            <m:e>
                              <m:sSub>
                                <m:sSubPr>
                                  <m:ctrlPr>
                                    <a:rPr lang="en-US" i="1">
                                      <a:latin typeface="Cambria Math"/>
                                    </a:rPr>
                                  </m:ctrlPr>
                                </m:sSubPr>
                                <m:e>
                                  <m:r>
                                    <a:rPr lang="de-DE" i="1">
                                      <a:latin typeface="Cambria Math"/>
                                    </a:rPr>
                                    <m:t>𝑌𝑚</m:t>
                                  </m:r>
                                </m:e>
                                <m:sub>
                                  <m:r>
                                    <a:rPr lang="de-DE" i="1">
                                      <a:latin typeface="Cambria Math"/>
                                    </a:rPr>
                                    <m:t>𝑖</m:t>
                                  </m:r>
                                </m:sub>
                              </m:sSub>
                              <m:r>
                                <a:rPr lang="de-DE" i="1">
                                  <a:latin typeface="Cambria Math"/>
                                </a:rPr>
                                <m:t>−</m:t>
                              </m:r>
                              <m:acc>
                                <m:accPr>
                                  <m:chr m:val="̂"/>
                                  <m:ctrlPr>
                                    <a:rPr lang="en-US" i="1">
                                      <a:latin typeface="Cambria Math"/>
                                    </a:rPr>
                                  </m:ctrlPr>
                                </m:accPr>
                                <m:e>
                                  <m:r>
                                    <a:rPr lang="de-DE" i="1">
                                      <a:latin typeface="Cambria Math"/>
                                    </a:rPr>
                                    <m:t>𝑌</m:t>
                                  </m:r>
                                </m:e>
                              </m:acc>
                            </m:e>
                          </m:d>
                        </m:e>
                      </m:nary>
                    </m:oMath>
                  </m:oMathPara>
                </a14:m>
                <a:endParaRPr lang="en-US" sz="1800" dirty="0" smtClean="0">
                  <a:solidFill>
                    <a:schemeClr val="tx1"/>
                  </a:solidFill>
                  <a:latin typeface="Arial" panose="020B0604020202020204" pitchFamily="34" charset="0"/>
                  <a:cs typeface="Arial" panose="020B0604020202020204" pitchFamily="34" charset="0"/>
                </a:endParaRPr>
              </a:p>
              <a:p>
                <a:endParaRPr lang="en-US" sz="1800" dirty="0" smtClean="0">
                  <a:solidFill>
                    <a:schemeClr val="tx1"/>
                  </a:solidFill>
                  <a:latin typeface="Arial" panose="020B0604020202020204" pitchFamily="34" charset="0"/>
                  <a:cs typeface="Arial" panose="020B0604020202020204" pitchFamily="34" charset="0"/>
                </a:endParaRPr>
              </a:p>
              <a:p>
                <a:pPr/>
                <a14:m>
                  <m:oMathPara xmlns:m="http://schemas.openxmlformats.org/officeDocument/2006/math">
                    <m:oMathParaPr>
                      <m:jc m:val="left"/>
                    </m:oMathParaPr>
                    <m:oMath xmlns:m="http://schemas.openxmlformats.org/officeDocument/2006/math">
                      <m:sSub>
                        <m:sSubPr>
                          <m:ctrlPr>
                            <a:rPr lang="en-US" i="1">
                              <a:latin typeface="Cambria Math"/>
                            </a:rPr>
                          </m:ctrlPr>
                        </m:sSubPr>
                        <m:e>
                          <m:r>
                            <a:rPr lang="de-DE" i="1">
                              <a:latin typeface="Cambria Math"/>
                            </a:rPr>
                            <m:t>𝐷</m:t>
                          </m:r>
                        </m:e>
                        <m:sub>
                          <m:r>
                            <a:rPr lang="de-DE" b="0" i="1" smtClean="0">
                              <a:latin typeface="Cambria Math"/>
                            </a:rPr>
                            <m:t>1</m:t>
                          </m:r>
                        </m:sub>
                      </m:sSub>
                      <m:r>
                        <a:rPr lang="de-DE" i="1">
                          <a:latin typeface="Cambria Math"/>
                        </a:rPr>
                        <m:t>=</m:t>
                      </m:r>
                      <m:nary>
                        <m:naryPr>
                          <m:chr m:val="∑"/>
                          <m:limLoc m:val="undOvr"/>
                          <m:ctrlPr>
                            <a:rPr lang="en-US" i="1">
                              <a:latin typeface="Cambria Math"/>
                            </a:rPr>
                          </m:ctrlPr>
                        </m:naryPr>
                        <m:sub>
                          <m:r>
                            <a:rPr lang="de-DE" i="1">
                              <a:latin typeface="Cambria Math"/>
                            </a:rPr>
                            <m:t>𝑖</m:t>
                          </m:r>
                          <m:r>
                            <a:rPr lang="de-DE" i="1">
                              <a:latin typeface="Cambria Math"/>
                            </a:rPr>
                            <m:t>=1</m:t>
                          </m:r>
                        </m:sub>
                        <m:sup>
                          <m:r>
                            <a:rPr lang="de-DE" i="1">
                              <a:latin typeface="Cambria Math"/>
                            </a:rPr>
                            <m:t>𝑛</m:t>
                          </m:r>
                        </m:sup>
                        <m:e>
                          <m:sSub>
                            <m:sSubPr>
                              <m:ctrlPr>
                                <a:rPr lang="en-US" i="1">
                                  <a:latin typeface="Cambria Math"/>
                                </a:rPr>
                              </m:ctrlPr>
                            </m:sSubPr>
                            <m:e>
                              <m:r>
                                <a:rPr lang="de-DE" i="1">
                                  <a:latin typeface="Cambria Math"/>
                                </a:rPr>
                                <m:t>𝑌𝑚</m:t>
                              </m:r>
                            </m:e>
                            <m:sub>
                              <m:r>
                                <a:rPr lang="de-DE" i="1">
                                  <a:latin typeface="Cambria Math"/>
                                </a:rPr>
                                <m:t>𝑖</m:t>
                              </m:r>
                            </m:sub>
                          </m:sSub>
                          <m:r>
                            <a:rPr lang="de-DE" i="1">
                              <a:latin typeface="Cambria Math"/>
                            </a:rPr>
                            <m:t>−</m:t>
                          </m:r>
                          <m:acc>
                            <m:accPr>
                              <m:chr m:val="̂"/>
                              <m:ctrlPr>
                                <a:rPr lang="en-US" i="1">
                                  <a:latin typeface="Cambria Math"/>
                                </a:rPr>
                              </m:ctrlPr>
                            </m:accPr>
                            <m:e>
                              <m:r>
                                <a:rPr lang="de-DE" i="1">
                                  <a:latin typeface="Cambria Math"/>
                                </a:rPr>
                                <m:t>𝑌</m:t>
                              </m:r>
                            </m:e>
                          </m:acc>
                        </m:e>
                      </m:nary>
                    </m:oMath>
                  </m:oMathPara>
                </a14:m>
                <a:endParaRPr lang="en-US" dirty="0">
                  <a:latin typeface="Arial" panose="020B0604020202020204" pitchFamily="34" charset="0"/>
                  <a:cs typeface="Arial" panose="020B0604020202020204" pitchFamily="34" charset="0"/>
                </a:endParaRPr>
              </a:p>
              <a:p>
                <a:endParaRPr lang="en-US" sz="1800" dirty="0" smtClean="0">
                  <a:solidFill>
                    <a:schemeClr val="tx1"/>
                  </a:solidFill>
                  <a:latin typeface="Arial" panose="020B0604020202020204" pitchFamily="34" charset="0"/>
                  <a:cs typeface="Arial" panose="020B0604020202020204" pitchFamily="34" charset="0"/>
                </a:endParaRPr>
              </a:p>
              <a:p>
                <a:pPr/>
                <a14:m>
                  <m:oMathPara xmlns:m="http://schemas.openxmlformats.org/officeDocument/2006/math">
                    <m:oMathParaPr>
                      <m:jc m:val="left"/>
                    </m:oMathParaPr>
                    <m:oMath xmlns:m="http://schemas.openxmlformats.org/officeDocument/2006/math">
                      <m:sSub>
                        <m:sSubPr>
                          <m:ctrlPr>
                            <a:rPr lang="en-US" i="1">
                              <a:latin typeface="Cambria Math"/>
                            </a:rPr>
                          </m:ctrlPr>
                        </m:sSubPr>
                        <m:e>
                          <m:r>
                            <a:rPr lang="de-DE" b="0" i="1" smtClean="0">
                              <a:latin typeface="Cambria Math"/>
                            </a:rPr>
                            <m:t>𝐷</m:t>
                          </m:r>
                        </m:e>
                        <m:sub>
                          <m:r>
                            <a:rPr lang="de-DE" b="0" i="1" smtClean="0">
                              <a:latin typeface="Cambria Math"/>
                            </a:rPr>
                            <m:t>2</m:t>
                          </m:r>
                        </m:sub>
                      </m:sSub>
                      <m:r>
                        <a:rPr lang="de-DE" i="1">
                          <a:latin typeface="Cambria Math"/>
                        </a:rPr>
                        <m:t>=</m:t>
                      </m:r>
                      <m:nary>
                        <m:naryPr>
                          <m:chr m:val="∑"/>
                          <m:limLoc m:val="undOvr"/>
                          <m:ctrlPr>
                            <a:rPr lang="en-US" i="1">
                              <a:latin typeface="Cambria Math"/>
                            </a:rPr>
                          </m:ctrlPr>
                        </m:naryPr>
                        <m:sub>
                          <m:r>
                            <a:rPr lang="de-DE" i="1">
                              <a:latin typeface="Cambria Math"/>
                            </a:rPr>
                            <m:t>𝑖</m:t>
                          </m:r>
                          <m:r>
                            <a:rPr lang="de-DE" i="1">
                              <a:latin typeface="Cambria Math"/>
                            </a:rPr>
                            <m:t>=1</m:t>
                          </m:r>
                        </m:sub>
                        <m:sup>
                          <m:r>
                            <a:rPr lang="de-DE" i="1">
                              <a:latin typeface="Cambria Math"/>
                            </a:rPr>
                            <m:t>𝑛</m:t>
                          </m:r>
                        </m:sup>
                        <m:e>
                          <m:sSup>
                            <m:sSupPr>
                              <m:ctrlPr>
                                <a:rPr lang="en-US" i="1">
                                  <a:latin typeface="Cambria Math"/>
                                </a:rPr>
                              </m:ctrlPr>
                            </m:sSupPr>
                            <m:e>
                              <m:d>
                                <m:dPr>
                                  <m:ctrlPr>
                                    <a:rPr lang="en-US" i="1">
                                      <a:latin typeface="Cambria Math"/>
                                    </a:rPr>
                                  </m:ctrlPr>
                                </m:dPr>
                                <m:e>
                                  <m:sSub>
                                    <m:sSubPr>
                                      <m:ctrlPr>
                                        <a:rPr lang="en-US" i="1">
                                          <a:latin typeface="Cambria Math"/>
                                        </a:rPr>
                                      </m:ctrlPr>
                                    </m:sSubPr>
                                    <m:e>
                                      <m:r>
                                        <a:rPr lang="de-DE" i="1">
                                          <a:latin typeface="Cambria Math"/>
                                        </a:rPr>
                                        <m:t>𝑌𝑚</m:t>
                                      </m:r>
                                    </m:e>
                                    <m:sub>
                                      <m:r>
                                        <a:rPr lang="de-DE" i="1">
                                          <a:latin typeface="Cambria Math"/>
                                        </a:rPr>
                                        <m:t>𝑖</m:t>
                                      </m:r>
                                    </m:sub>
                                  </m:sSub>
                                  <m:r>
                                    <a:rPr lang="de-DE" i="1">
                                      <a:latin typeface="Cambria Math"/>
                                    </a:rPr>
                                    <m:t>−</m:t>
                                  </m:r>
                                  <m:acc>
                                    <m:accPr>
                                      <m:chr m:val="̂"/>
                                      <m:ctrlPr>
                                        <a:rPr lang="en-US" i="1">
                                          <a:latin typeface="Cambria Math"/>
                                        </a:rPr>
                                      </m:ctrlPr>
                                    </m:accPr>
                                    <m:e>
                                      <m:r>
                                        <a:rPr lang="de-DE" i="1">
                                          <a:latin typeface="Cambria Math"/>
                                        </a:rPr>
                                        <m:t>𝑌</m:t>
                                      </m:r>
                                    </m:e>
                                  </m:acc>
                                </m:e>
                              </m:d>
                            </m:e>
                            <m:sup>
                              <m:r>
                                <a:rPr lang="de-DE" i="1">
                                  <a:latin typeface="Cambria Math"/>
                                </a:rPr>
                                <m:t>2</m:t>
                              </m:r>
                            </m:sup>
                          </m:sSup>
                        </m:e>
                      </m:nary>
                    </m:oMath>
                  </m:oMathPara>
                </a14:m>
                <a:endParaRPr lang="de-DE" dirty="0" smtClean="0">
                  <a:latin typeface="Arial" panose="020B0604020202020204" pitchFamily="34" charset="0"/>
                  <a:cs typeface="Arial" panose="020B0604020202020204" pitchFamily="34" charset="0"/>
                </a:endParaRPr>
              </a:p>
              <a:p>
                <a:endParaRPr lang="de-DE" dirty="0">
                  <a:latin typeface="Arial" panose="020B0604020202020204" pitchFamily="34" charset="0"/>
                  <a:cs typeface="Arial" panose="020B0604020202020204" pitchFamily="34" charset="0"/>
                </a:endParaRPr>
              </a:p>
              <a:p>
                <a:pPr/>
                <a14:m>
                  <m:oMathPara xmlns:m="http://schemas.openxmlformats.org/officeDocument/2006/math">
                    <m:oMathParaPr>
                      <m:jc m:val="left"/>
                    </m:oMathParaPr>
                    <m:oMath xmlns:m="http://schemas.openxmlformats.org/officeDocument/2006/math">
                      <m:sSub>
                        <m:sSubPr>
                          <m:ctrlPr>
                            <a:rPr lang="en-US" i="1">
                              <a:latin typeface="Cambria Math"/>
                            </a:rPr>
                          </m:ctrlPr>
                        </m:sSubPr>
                        <m:e>
                          <m:r>
                            <a:rPr lang="de-DE" b="0" i="1" smtClean="0">
                              <a:latin typeface="Cambria Math"/>
                            </a:rPr>
                            <m:t>𝐷</m:t>
                          </m:r>
                        </m:e>
                        <m:sub>
                          <m:r>
                            <a:rPr lang="de-DE" i="1">
                              <a:latin typeface="Cambria Math"/>
                            </a:rPr>
                            <m:t>3</m:t>
                          </m:r>
                        </m:sub>
                      </m:sSub>
                      <m:r>
                        <a:rPr lang="de-DE" i="1">
                          <a:latin typeface="Cambria Math"/>
                        </a:rPr>
                        <m:t>=</m:t>
                      </m:r>
                      <m:nary>
                        <m:naryPr>
                          <m:chr m:val="∑"/>
                          <m:limLoc m:val="undOvr"/>
                          <m:ctrlPr>
                            <a:rPr lang="en-US" i="1">
                              <a:latin typeface="Cambria Math"/>
                            </a:rPr>
                          </m:ctrlPr>
                        </m:naryPr>
                        <m:sub>
                          <m:r>
                            <a:rPr lang="de-DE" i="1">
                              <a:latin typeface="Cambria Math"/>
                            </a:rPr>
                            <m:t>𝑖</m:t>
                          </m:r>
                          <m:r>
                            <a:rPr lang="de-DE" i="1">
                              <a:latin typeface="Cambria Math"/>
                            </a:rPr>
                            <m:t>=1</m:t>
                          </m:r>
                        </m:sub>
                        <m:sup>
                          <m:r>
                            <a:rPr lang="de-DE" i="1">
                              <a:latin typeface="Cambria Math"/>
                            </a:rPr>
                            <m:t>𝑛</m:t>
                          </m:r>
                        </m:sup>
                        <m:e>
                          <m:sSup>
                            <m:sSupPr>
                              <m:ctrlPr>
                                <a:rPr lang="en-US" i="1">
                                  <a:latin typeface="Cambria Math"/>
                                </a:rPr>
                              </m:ctrlPr>
                            </m:sSupPr>
                            <m:e>
                              <m:d>
                                <m:dPr>
                                  <m:ctrlPr>
                                    <a:rPr lang="en-US" i="1">
                                      <a:latin typeface="Cambria Math"/>
                                    </a:rPr>
                                  </m:ctrlPr>
                                </m:dPr>
                                <m:e>
                                  <m:sSub>
                                    <m:sSubPr>
                                      <m:ctrlPr>
                                        <a:rPr lang="en-US" i="1">
                                          <a:latin typeface="Cambria Math"/>
                                        </a:rPr>
                                      </m:ctrlPr>
                                    </m:sSubPr>
                                    <m:e>
                                      <m:r>
                                        <a:rPr lang="de-DE" i="1">
                                          <a:latin typeface="Cambria Math"/>
                                        </a:rPr>
                                        <m:t>𝑌𝑚</m:t>
                                      </m:r>
                                    </m:e>
                                    <m:sub>
                                      <m:r>
                                        <a:rPr lang="de-DE" i="1">
                                          <a:latin typeface="Cambria Math"/>
                                        </a:rPr>
                                        <m:t>𝑖</m:t>
                                      </m:r>
                                    </m:sub>
                                  </m:sSub>
                                  <m:r>
                                    <a:rPr lang="de-DE" i="1">
                                      <a:latin typeface="Cambria Math"/>
                                    </a:rPr>
                                    <m:t>−</m:t>
                                  </m:r>
                                  <m:acc>
                                    <m:accPr>
                                      <m:chr m:val="̂"/>
                                      <m:ctrlPr>
                                        <a:rPr lang="en-US" i="1">
                                          <a:latin typeface="Cambria Math"/>
                                        </a:rPr>
                                      </m:ctrlPr>
                                    </m:accPr>
                                    <m:e>
                                      <m:r>
                                        <a:rPr lang="de-DE" i="1">
                                          <a:latin typeface="Cambria Math"/>
                                        </a:rPr>
                                        <m:t>𝑌</m:t>
                                      </m:r>
                                    </m:e>
                                  </m:acc>
                                </m:e>
                              </m:d>
                            </m:e>
                            <m:sup>
                              <m:r>
                                <a:rPr lang="de-DE" b="0" i="1" smtClean="0">
                                  <a:latin typeface="Cambria Math"/>
                                </a:rPr>
                                <m:t>3</m:t>
                              </m:r>
                            </m:sup>
                          </m:sSup>
                        </m:e>
                      </m:nary>
                    </m:oMath>
                  </m:oMathPara>
                </a14:m>
                <a:endParaRPr lang="en-US" sz="1800" dirty="0" smtClean="0">
                  <a:solidFill>
                    <a:schemeClr val="tx1"/>
                  </a:solidFill>
                  <a:latin typeface="Arial" panose="020B0604020202020204" pitchFamily="34" charset="0"/>
                  <a:cs typeface="Arial" panose="020B0604020202020204" pitchFamily="34" charset="0"/>
                </a:endParaRPr>
              </a:p>
              <a:p>
                <a:endParaRPr lang="de-DE" dirty="0">
                  <a:latin typeface="Arial" panose="020B0604020202020204" pitchFamily="34" charset="0"/>
                  <a:cs typeface="Arial" panose="020B0604020202020204" pitchFamily="34" charset="0"/>
                </a:endParaRPr>
              </a:p>
              <a:p>
                <a:pPr/>
                <a14:m>
                  <m:oMathPara xmlns:m="http://schemas.openxmlformats.org/officeDocument/2006/math">
                    <m:oMathParaPr>
                      <m:jc m:val="left"/>
                    </m:oMathParaPr>
                    <m:oMath xmlns:m="http://schemas.openxmlformats.org/officeDocument/2006/math">
                      <m:sSub>
                        <m:sSubPr>
                          <m:ctrlPr>
                            <a:rPr lang="en-US" i="1">
                              <a:latin typeface="Cambria Math"/>
                            </a:rPr>
                          </m:ctrlPr>
                        </m:sSubPr>
                        <m:e>
                          <m:r>
                            <a:rPr lang="de-DE" b="0" i="1" smtClean="0">
                              <a:latin typeface="Cambria Math"/>
                            </a:rPr>
                            <m:t>𝐷</m:t>
                          </m:r>
                        </m:e>
                        <m:sub>
                          <m:r>
                            <a:rPr lang="de-DE" b="0" i="1" smtClean="0">
                              <a:latin typeface="Cambria Math"/>
                            </a:rPr>
                            <m:t>4</m:t>
                          </m:r>
                        </m:sub>
                      </m:sSub>
                      <m:r>
                        <a:rPr lang="de-DE" i="1">
                          <a:latin typeface="Cambria Math"/>
                        </a:rPr>
                        <m:t>=</m:t>
                      </m:r>
                      <m:nary>
                        <m:naryPr>
                          <m:chr m:val="∑"/>
                          <m:limLoc m:val="undOvr"/>
                          <m:ctrlPr>
                            <a:rPr lang="en-US" i="1">
                              <a:latin typeface="Cambria Math"/>
                            </a:rPr>
                          </m:ctrlPr>
                        </m:naryPr>
                        <m:sub>
                          <m:r>
                            <a:rPr lang="de-DE" i="1">
                              <a:latin typeface="Cambria Math"/>
                            </a:rPr>
                            <m:t>𝑖</m:t>
                          </m:r>
                          <m:r>
                            <a:rPr lang="de-DE" i="1">
                              <a:latin typeface="Cambria Math"/>
                            </a:rPr>
                            <m:t>=1</m:t>
                          </m:r>
                        </m:sub>
                        <m:sup>
                          <m:r>
                            <a:rPr lang="de-DE" i="1">
                              <a:latin typeface="Cambria Math"/>
                            </a:rPr>
                            <m:t>𝑛</m:t>
                          </m:r>
                        </m:sup>
                        <m:e>
                          <m:sSup>
                            <m:sSupPr>
                              <m:ctrlPr>
                                <a:rPr lang="en-US" i="1">
                                  <a:latin typeface="Cambria Math"/>
                                </a:rPr>
                              </m:ctrlPr>
                            </m:sSupPr>
                            <m:e>
                              <m:d>
                                <m:dPr>
                                  <m:ctrlPr>
                                    <a:rPr lang="en-US" i="1">
                                      <a:latin typeface="Cambria Math"/>
                                    </a:rPr>
                                  </m:ctrlPr>
                                </m:dPr>
                                <m:e>
                                  <m:sSub>
                                    <m:sSubPr>
                                      <m:ctrlPr>
                                        <a:rPr lang="en-US" i="1">
                                          <a:latin typeface="Cambria Math"/>
                                        </a:rPr>
                                      </m:ctrlPr>
                                    </m:sSubPr>
                                    <m:e>
                                      <m:r>
                                        <a:rPr lang="de-DE" i="1">
                                          <a:latin typeface="Cambria Math"/>
                                        </a:rPr>
                                        <m:t>𝑌𝑚</m:t>
                                      </m:r>
                                    </m:e>
                                    <m:sub>
                                      <m:r>
                                        <a:rPr lang="de-DE" i="1">
                                          <a:latin typeface="Cambria Math"/>
                                        </a:rPr>
                                        <m:t>𝑖</m:t>
                                      </m:r>
                                    </m:sub>
                                  </m:sSub>
                                  <m:r>
                                    <a:rPr lang="de-DE" i="1">
                                      <a:latin typeface="Cambria Math"/>
                                    </a:rPr>
                                    <m:t>−</m:t>
                                  </m:r>
                                  <m:acc>
                                    <m:accPr>
                                      <m:chr m:val="̂"/>
                                      <m:ctrlPr>
                                        <a:rPr lang="en-US" i="1">
                                          <a:latin typeface="Cambria Math"/>
                                        </a:rPr>
                                      </m:ctrlPr>
                                    </m:accPr>
                                    <m:e>
                                      <m:r>
                                        <a:rPr lang="de-DE" i="1">
                                          <a:latin typeface="Cambria Math"/>
                                        </a:rPr>
                                        <m:t>𝑌</m:t>
                                      </m:r>
                                    </m:e>
                                  </m:acc>
                                </m:e>
                              </m:d>
                            </m:e>
                            <m:sup>
                              <m:r>
                                <a:rPr lang="de-DE" b="0" i="1" smtClean="0">
                                  <a:latin typeface="Cambria Math"/>
                                </a:rPr>
                                <m:t>4</m:t>
                              </m:r>
                            </m:sup>
                          </m:sSup>
                        </m:e>
                      </m:nary>
                    </m:oMath>
                  </m:oMathPara>
                </a14:m>
                <a:endParaRPr lang="en-US" sz="1800" dirty="0" smtClean="0">
                  <a:solidFill>
                    <a:schemeClr val="tx1"/>
                  </a:solidFill>
                  <a:latin typeface="Arial" panose="020B0604020202020204" pitchFamily="34" charset="0"/>
                  <a:cs typeface="Arial" panose="020B0604020202020204" pitchFamily="34" charset="0"/>
                </a:endParaRPr>
              </a:p>
            </p:txBody>
          </p:sp>
        </mc:Choice>
        <mc:Fallback xmlns="">
          <p:sp>
            <p:nvSpPr>
              <p:cNvPr id="5" name="Textfeld 4"/>
              <p:cNvSpPr txBox="1">
                <a:spLocks noRot="1" noChangeAspect="1" noMove="1" noResize="1" noEditPoints="1" noAdjustHandles="1" noChangeArrowheads="1" noChangeShapeType="1" noTextEdit="1"/>
              </p:cNvSpPr>
              <p:nvPr/>
            </p:nvSpPr>
            <p:spPr>
              <a:xfrm>
                <a:off x="9285822" y="998628"/>
                <a:ext cx="2625128" cy="4981492"/>
              </a:xfrm>
              <a:prstGeom prst="rect">
                <a:avLst/>
              </a:prstGeom>
              <a:blipFill rotWithShape="1">
                <a:blip r:embed="rId3"/>
                <a:stretch>
                  <a:fillRect/>
                </a:stretch>
              </a:blipFill>
            </p:spPr>
            <p:txBody>
              <a:bodyPr/>
              <a:lstStyle/>
              <a:p>
                <a:r>
                  <a:rPr lang="en-US">
                    <a:noFill/>
                  </a:rPr>
                  <a:t> </a:t>
                </a:r>
              </a:p>
            </p:txBody>
          </p:sp>
        </mc:Fallback>
      </mc:AlternateContent>
      <p:sp>
        <p:nvSpPr>
          <p:cNvPr id="6" name="Rechteck 5"/>
          <p:cNvSpPr/>
          <p:nvPr/>
        </p:nvSpPr>
        <p:spPr>
          <a:xfrm>
            <a:off x="154379" y="998628"/>
            <a:ext cx="11269683" cy="4370427"/>
          </a:xfrm>
          <a:prstGeom prst="rect">
            <a:avLst/>
          </a:prstGeom>
        </p:spPr>
        <p:txBody>
          <a:bodyPr wrap="square">
            <a:spAutoFit/>
          </a:bodyPr>
          <a:lstStyle/>
          <a:p>
            <a:r>
              <a:rPr lang="en-US" sz="2000" dirty="0"/>
              <a:t>ym1=9;</a:t>
            </a:r>
          </a:p>
          <a:p>
            <a:r>
              <a:rPr lang="en-US" sz="2000" dirty="0"/>
              <a:t>ym2=9.2;</a:t>
            </a:r>
          </a:p>
          <a:p>
            <a:r>
              <a:rPr lang="en-US" sz="2000" dirty="0" err="1" smtClean="0"/>
              <a:t>y_caret</a:t>
            </a:r>
            <a:r>
              <a:rPr lang="en-US" sz="2000" dirty="0" smtClean="0"/>
              <a:t>=8.5:0.05:9.7</a:t>
            </a:r>
            <a:r>
              <a:rPr lang="en-US" sz="2000" dirty="0"/>
              <a:t>;</a:t>
            </a:r>
          </a:p>
          <a:p>
            <a:r>
              <a:rPr lang="fr-FR" sz="2000" dirty="0" smtClean="0"/>
              <a:t>D0=abs(ym1-y_caret</a:t>
            </a:r>
            <a:r>
              <a:rPr lang="fr-FR" sz="2000" dirty="0"/>
              <a:t>)+abs(ym2-y_caret);</a:t>
            </a:r>
          </a:p>
          <a:p>
            <a:r>
              <a:rPr lang="en-US" sz="2000" dirty="0"/>
              <a:t>D1=(</a:t>
            </a:r>
            <a:r>
              <a:rPr lang="en-US" sz="2000" dirty="0" smtClean="0"/>
              <a:t>ym1-y_</a:t>
            </a:r>
            <a:r>
              <a:rPr lang="fr-FR" sz="2000" dirty="0"/>
              <a:t>caret</a:t>
            </a:r>
            <a:r>
              <a:rPr lang="en-US" sz="2000" dirty="0" smtClean="0"/>
              <a:t>)+(ym2-y_</a:t>
            </a:r>
            <a:r>
              <a:rPr lang="fr-FR" sz="2000" dirty="0"/>
              <a:t>caret</a:t>
            </a:r>
            <a:r>
              <a:rPr lang="en-US" sz="2000" dirty="0" smtClean="0"/>
              <a:t>);</a:t>
            </a:r>
            <a:endParaRPr lang="en-US" sz="2000" dirty="0"/>
          </a:p>
          <a:p>
            <a:r>
              <a:rPr lang="fr-FR" sz="2000" dirty="0"/>
              <a:t>D2=(ym1-y_caret).^2+(ym2-y_caret).^2;</a:t>
            </a:r>
          </a:p>
          <a:p>
            <a:r>
              <a:rPr lang="fr-FR" sz="2000" dirty="0"/>
              <a:t>D3=(ym1-y_caret).^3+(ym2-y_caret).^3;</a:t>
            </a:r>
          </a:p>
          <a:p>
            <a:r>
              <a:rPr lang="fr-FR" sz="2000" dirty="0"/>
              <a:t>D4=(ym1-y_caret).^4+(ym2-y_caret).^4;</a:t>
            </a:r>
          </a:p>
          <a:p>
            <a:r>
              <a:rPr lang="fr-FR" sz="2000" dirty="0"/>
              <a:t>D5=(ym1-y_caret).^5+(ym2-y_caret).^5;</a:t>
            </a:r>
          </a:p>
          <a:p>
            <a:r>
              <a:rPr lang="en-US" sz="2000" dirty="0" smtClean="0"/>
              <a:t>plot(y_</a:t>
            </a:r>
            <a:r>
              <a:rPr lang="fr-FR" sz="2000" dirty="0"/>
              <a:t>caret</a:t>
            </a:r>
            <a:r>
              <a:rPr lang="en-US" sz="2000" dirty="0" smtClean="0"/>
              <a:t>,D0,y_</a:t>
            </a:r>
            <a:r>
              <a:rPr lang="fr-FR" sz="2000" dirty="0"/>
              <a:t>caret</a:t>
            </a:r>
            <a:r>
              <a:rPr lang="en-US" sz="2000" dirty="0" smtClean="0"/>
              <a:t>,D1</a:t>
            </a:r>
            <a:r>
              <a:rPr lang="en-US" sz="2000" dirty="0"/>
              <a:t>,'.',</a:t>
            </a:r>
            <a:r>
              <a:rPr lang="en-US" sz="2000" dirty="0" smtClean="0"/>
              <a:t>y_</a:t>
            </a:r>
            <a:r>
              <a:rPr lang="fr-FR" sz="2000" dirty="0"/>
              <a:t>caret</a:t>
            </a:r>
            <a:r>
              <a:rPr lang="en-US" sz="2000" dirty="0" smtClean="0"/>
              <a:t>,D2,y_</a:t>
            </a:r>
            <a:r>
              <a:rPr lang="fr-FR" sz="2000" dirty="0"/>
              <a:t>caret</a:t>
            </a:r>
            <a:r>
              <a:rPr lang="en-US" sz="2000" dirty="0" smtClean="0"/>
              <a:t>,D3,y_</a:t>
            </a:r>
            <a:r>
              <a:rPr lang="fr-FR" sz="2000" dirty="0"/>
              <a:t>caret</a:t>
            </a:r>
            <a:r>
              <a:rPr lang="en-US" sz="2000" dirty="0" smtClean="0"/>
              <a:t>,D4,y_</a:t>
            </a:r>
            <a:r>
              <a:rPr lang="fr-FR" sz="2000" dirty="0"/>
              <a:t>caret</a:t>
            </a:r>
            <a:r>
              <a:rPr lang="en-US" sz="2000" dirty="0" smtClean="0"/>
              <a:t>,D5</a:t>
            </a:r>
            <a:r>
              <a:rPr lang="en-US" sz="2000" dirty="0"/>
              <a:t>)</a:t>
            </a:r>
          </a:p>
          <a:p>
            <a:r>
              <a:rPr lang="en-US" sz="2000" dirty="0"/>
              <a:t>legend('D0','D1','D2','D3','D4','D5');</a:t>
            </a:r>
          </a:p>
          <a:p>
            <a:r>
              <a:rPr lang="en-US" sz="2000" dirty="0" err="1"/>
              <a:t>xlabel</a:t>
            </a:r>
            <a:r>
              <a:rPr lang="en-US" sz="2000" dirty="0"/>
              <a:t>('estimated value');</a:t>
            </a:r>
          </a:p>
          <a:p>
            <a:r>
              <a:rPr lang="en-US" sz="2000" dirty="0" err="1"/>
              <a:t>ylabel</a:t>
            </a:r>
            <a:r>
              <a:rPr lang="en-US" sz="2000" dirty="0"/>
              <a:t>('</a:t>
            </a:r>
            <a:r>
              <a:rPr lang="en-US" sz="2000" dirty="0" err="1"/>
              <a:t>Doubtfunction</a:t>
            </a:r>
            <a:r>
              <a:rPr lang="en-US" sz="2000" dirty="0"/>
              <a:t>');</a:t>
            </a:r>
          </a:p>
          <a:p>
            <a:endParaRPr lang="en-US" dirty="0"/>
          </a:p>
        </p:txBody>
      </p:sp>
      <p:sp>
        <p:nvSpPr>
          <p:cNvPr id="4" name="Rechteck 3"/>
          <p:cNvSpPr/>
          <p:nvPr/>
        </p:nvSpPr>
        <p:spPr>
          <a:xfrm>
            <a:off x="154379" y="2028709"/>
            <a:ext cx="8650878" cy="37763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491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338" y="538113"/>
            <a:ext cx="11430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338" y="539050"/>
            <a:ext cx="11430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338" y="539050"/>
            <a:ext cx="11430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1338" y="539050"/>
            <a:ext cx="11430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6963" y="550925"/>
            <a:ext cx="11430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8961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147"/>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1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6148"/>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61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6149"/>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61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6150"/>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6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87916"/>
            <a:ext cx="7553325"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hteck 3"/>
          <p:cNvSpPr/>
          <p:nvPr/>
        </p:nvSpPr>
        <p:spPr>
          <a:xfrm>
            <a:off x="7553324" y="2063875"/>
            <a:ext cx="4853049" cy="4247317"/>
          </a:xfrm>
          <a:prstGeom prst="rect">
            <a:avLst/>
          </a:prstGeom>
        </p:spPr>
        <p:txBody>
          <a:bodyPr wrap="square">
            <a:spAutoFit/>
          </a:bodyPr>
          <a:lstStyle/>
          <a:p>
            <a:r>
              <a:rPr lang="en-US" sz="2800" dirty="0" err="1" smtClean="0"/>
              <a:t>y_caret</a:t>
            </a:r>
            <a:r>
              <a:rPr lang="en-US" sz="2800" dirty="0" smtClean="0"/>
              <a:t>=8.95:0.005:9.25</a:t>
            </a:r>
            <a:r>
              <a:rPr lang="en-US" sz="2800" dirty="0"/>
              <a:t>;</a:t>
            </a:r>
          </a:p>
          <a:p>
            <a:r>
              <a:rPr lang="en-US" sz="2800" dirty="0" smtClean="0"/>
              <a:t>D2=y_caret*0</a:t>
            </a:r>
            <a:endParaRPr lang="en-US" sz="2800" dirty="0"/>
          </a:p>
          <a:p>
            <a:r>
              <a:rPr lang="en-US" sz="2800" dirty="0"/>
              <a:t>D4=y_caret*0;</a:t>
            </a:r>
          </a:p>
          <a:p>
            <a:r>
              <a:rPr lang="en-US" sz="2800" dirty="0">
                <a:solidFill>
                  <a:srgbClr val="0070C0"/>
                </a:solidFill>
              </a:rPr>
              <a:t>for</a:t>
            </a:r>
            <a:r>
              <a:rPr lang="en-US" sz="2800" dirty="0"/>
              <a:t> i=1:10</a:t>
            </a:r>
          </a:p>
          <a:p>
            <a:pPr lvl="1"/>
            <a:r>
              <a:rPr lang="en-US" sz="2800" dirty="0"/>
              <a:t>D2=D2+(ym(i)-y_caret).^2;</a:t>
            </a:r>
          </a:p>
          <a:p>
            <a:pPr lvl="1"/>
            <a:r>
              <a:rPr lang="en-US" sz="2800" dirty="0"/>
              <a:t>D4=D4+(ym(i)-y_caret).^4;</a:t>
            </a:r>
          </a:p>
          <a:p>
            <a:r>
              <a:rPr lang="en-US" sz="2800" dirty="0">
                <a:solidFill>
                  <a:srgbClr val="0070C0"/>
                </a:solidFill>
              </a:rPr>
              <a:t>end</a:t>
            </a:r>
          </a:p>
          <a:p>
            <a:r>
              <a:rPr lang="en-US" sz="2800" dirty="0" smtClean="0"/>
              <a:t>plot(y_caret,D2,y_</a:t>
            </a:r>
            <a:r>
              <a:rPr lang="en-US" sz="2800" dirty="0"/>
              <a:t>caret</a:t>
            </a:r>
            <a:r>
              <a:rPr lang="en-US" sz="2800" dirty="0" smtClean="0"/>
              <a:t>,D4*15</a:t>
            </a:r>
            <a:r>
              <a:rPr lang="en-US" sz="2800" dirty="0"/>
              <a:t>)</a:t>
            </a:r>
          </a:p>
          <a:p>
            <a:r>
              <a:rPr lang="en-US" sz="2800" dirty="0"/>
              <a:t>legend('D2','D4*15');</a:t>
            </a:r>
          </a:p>
          <a:p>
            <a:endParaRPr lang="en-US" dirty="0"/>
          </a:p>
        </p:txBody>
      </p:sp>
      <p:sp>
        <p:nvSpPr>
          <p:cNvPr id="5" name="Rechteck 4"/>
          <p:cNvSpPr/>
          <p:nvPr/>
        </p:nvSpPr>
        <p:spPr>
          <a:xfrm>
            <a:off x="7553325" y="423560"/>
            <a:ext cx="6096000" cy="1815882"/>
          </a:xfrm>
          <a:prstGeom prst="rect">
            <a:avLst/>
          </a:prstGeom>
        </p:spPr>
        <p:txBody>
          <a:bodyPr>
            <a:spAutoFit/>
          </a:bodyPr>
          <a:lstStyle/>
          <a:p>
            <a:r>
              <a:rPr lang="en-US" sz="2800" dirty="0">
                <a:solidFill>
                  <a:srgbClr val="0070C0"/>
                </a:solidFill>
              </a:rPr>
              <a:t>for</a:t>
            </a:r>
            <a:r>
              <a:rPr lang="en-US" sz="2800" dirty="0"/>
              <a:t> </a:t>
            </a:r>
            <a:r>
              <a:rPr lang="en-US" sz="2800" dirty="0" err="1"/>
              <a:t>i</a:t>
            </a:r>
            <a:r>
              <a:rPr lang="en-US" sz="2800" dirty="0"/>
              <a:t>=1:9</a:t>
            </a:r>
          </a:p>
          <a:p>
            <a:r>
              <a:rPr lang="en-US" sz="2800" dirty="0"/>
              <a:t>	</a:t>
            </a:r>
            <a:r>
              <a:rPr lang="en-US" sz="2800" dirty="0" err="1"/>
              <a:t>ym</a:t>
            </a:r>
            <a:r>
              <a:rPr lang="en-US" sz="2800" dirty="0"/>
              <a:t>(</a:t>
            </a:r>
            <a:r>
              <a:rPr lang="en-US" sz="2800" dirty="0" err="1"/>
              <a:t>i</a:t>
            </a:r>
            <a:r>
              <a:rPr lang="en-US" sz="2800" dirty="0"/>
              <a:t>)=9;</a:t>
            </a:r>
          </a:p>
          <a:p>
            <a:r>
              <a:rPr lang="en-US" sz="2800" dirty="0">
                <a:solidFill>
                  <a:srgbClr val="0070C0"/>
                </a:solidFill>
              </a:rPr>
              <a:t>end</a:t>
            </a:r>
          </a:p>
          <a:p>
            <a:r>
              <a:rPr lang="en-US" sz="2800" dirty="0" err="1"/>
              <a:t>ym</a:t>
            </a:r>
            <a:r>
              <a:rPr lang="en-US" sz="2800" dirty="0"/>
              <a:t>(10)=9.2</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31" y="2187283"/>
            <a:ext cx="7839075"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107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sp>
        <p:nvSpPr>
          <p:cNvPr id="5" name="Textfeld 4"/>
          <p:cNvSpPr txBox="1"/>
          <p:nvPr/>
        </p:nvSpPr>
        <p:spPr>
          <a:xfrm>
            <a:off x="649357" y="653895"/>
            <a:ext cx="9289773" cy="646331"/>
          </a:xfrm>
          <a:prstGeom prst="rect">
            <a:avLst/>
          </a:prstGeom>
        </p:spPr>
        <p:txBody>
          <a:bodyPr vert="horz" wrap="square" lIns="91440" tIns="45720" rIns="91440" bIns="45720" rtlCol="0" anchor="ctr">
            <a:spAutoFit/>
          </a:bodyPr>
          <a:lstStyle/>
          <a:p>
            <a:pPr algn="ctr"/>
            <a:r>
              <a:rPr lang="de-DE" sz="1800" dirty="0" smtClean="0">
                <a:solidFill>
                  <a:schemeClr val="tx1"/>
                </a:solidFill>
                <a:latin typeface="Arial" panose="020B0604020202020204" pitchFamily="34" charset="0"/>
                <a:cs typeface="Arial" panose="020B0604020202020204" pitchFamily="34" charset="0"/>
              </a:rPr>
              <a:t>Least Squares</a:t>
            </a:r>
            <a:r>
              <a:rPr lang="de-DE" dirty="0" smtClean="0">
                <a:latin typeface="Arial" panose="020B0604020202020204" pitchFamily="34" charset="0"/>
                <a:cs typeface="Arial" panose="020B0604020202020204" pitchFamily="34" charset="0"/>
              </a:rPr>
              <a:t>:</a:t>
            </a:r>
            <a:br>
              <a:rPr lang="de-DE" dirty="0" smtClean="0">
                <a:latin typeface="Arial" panose="020B0604020202020204" pitchFamily="34" charset="0"/>
                <a:cs typeface="Arial" panose="020B0604020202020204" pitchFamily="34" charset="0"/>
              </a:rPr>
            </a:br>
            <a:r>
              <a:rPr lang="de-DE" dirty="0" smtClean="0">
                <a:latin typeface="Arial" panose="020B0604020202020204" pitchFamily="34" charset="0"/>
                <a:cs typeface="Arial" panose="020B0604020202020204" pitchFamily="34" charset="0"/>
              </a:rPr>
              <a:t>C</a:t>
            </a:r>
            <a:r>
              <a:rPr lang="de-DE" sz="1800" dirty="0" smtClean="0">
                <a:solidFill>
                  <a:schemeClr val="tx1"/>
                </a:solidFill>
                <a:latin typeface="Arial" panose="020B0604020202020204" pitchFamily="34" charset="0"/>
                <a:cs typeface="Arial" panose="020B0604020202020204" pitchFamily="34" charset="0"/>
              </a:rPr>
              <a:t>alculating an estimate from N-Measured Values</a:t>
            </a:r>
            <a:endParaRPr lang="en-US" sz="1800" dirty="0" smtClean="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8" name="Rechteck 7"/>
              <p:cNvSpPr/>
              <p:nvPr/>
            </p:nvSpPr>
            <p:spPr>
              <a:xfrm>
                <a:off x="649357" y="653895"/>
                <a:ext cx="11234056" cy="561769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a:rPr>
                          </m:ctrlPr>
                        </m:fPr>
                        <m:num>
                          <m:sSub>
                            <m:sSubPr>
                              <m:ctrlPr>
                                <a:rPr lang="en-US" i="1">
                                  <a:latin typeface="Cambria Math"/>
                                </a:rPr>
                              </m:ctrlPr>
                            </m:sSubPr>
                            <m:e>
                              <m:r>
                                <a:rPr lang="de-DE" i="1">
                                  <a:latin typeface="Cambria Math"/>
                                </a:rPr>
                                <m:t>𝑑</m:t>
                              </m:r>
                              <m:r>
                                <a:rPr lang="de-DE" b="0" i="1" smtClean="0">
                                  <a:latin typeface="Cambria Math"/>
                                </a:rPr>
                                <m:t>𝐷</m:t>
                              </m:r>
                            </m:e>
                            <m:sub>
                              <m:r>
                                <a:rPr lang="de-DE" b="0" i="1" smtClean="0">
                                  <a:latin typeface="Cambria Math"/>
                                </a:rPr>
                                <m:t>2</m:t>
                              </m:r>
                            </m:sub>
                          </m:sSub>
                        </m:num>
                        <m:den>
                          <m:r>
                            <a:rPr lang="de-DE" i="1">
                              <a:latin typeface="Cambria Math"/>
                            </a:rPr>
                            <m:t>𝑑</m:t>
                          </m:r>
                          <m:acc>
                            <m:accPr>
                              <m:chr m:val="̂"/>
                              <m:ctrlPr>
                                <a:rPr lang="en-US" i="1">
                                  <a:latin typeface="Cambria Math"/>
                                </a:rPr>
                              </m:ctrlPr>
                            </m:accPr>
                            <m:e>
                              <m:r>
                                <a:rPr lang="de-DE" i="1">
                                  <a:latin typeface="Cambria Math"/>
                                </a:rPr>
                                <m:t>𝑌</m:t>
                              </m:r>
                            </m:e>
                          </m:acc>
                        </m:den>
                      </m:f>
                      <m:r>
                        <a:rPr lang="de-DE" i="1">
                          <a:latin typeface="Cambria Math"/>
                        </a:rPr>
                        <m:t>=</m:t>
                      </m:r>
                      <m:f>
                        <m:fPr>
                          <m:ctrlPr>
                            <a:rPr lang="en-US" i="1">
                              <a:latin typeface="Cambria Math"/>
                            </a:rPr>
                          </m:ctrlPr>
                        </m:fPr>
                        <m:num>
                          <m:r>
                            <a:rPr lang="de-DE" i="1">
                              <a:latin typeface="Cambria Math"/>
                            </a:rPr>
                            <m:t>𝑑</m:t>
                          </m:r>
                        </m:num>
                        <m:den>
                          <m:r>
                            <a:rPr lang="de-DE" i="1">
                              <a:latin typeface="Cambria Math"/>
                            </a:rPr>
                            <m:t>𝑑</m:t>
                          </m:r>
                          <m:acc>
                            <m:accPr>
                              <m:chr m:val="̂"/>
                              <m:ctrlPr>
                                <a:rPr lang="en-US" i="1">
                                  <a:latin typeface="Cambria Math"/>
                                </a:rPr>
                              </m:ctrlPr>
                            </m:accPr>
                            <m:e>
                              <m:r>
                                <a:rPr lang="de-DE" i="1">
                                  <a:latin typeface="Cambria Math"/>
                                </a:rPr>
                                <m:t>𝑌</m:t>
                              </m:r>
                            </m:e>
                          </m:acc>
                        </m:den>
                      </m:f>
                      <m:nary>
                        <m:naryPr>
                          <m:chr m:val="∑"/>
                          <m:limLoc m:val="undOvr"/>
                          <m:ctrlPr>
                            <a:rPr lang="en-US" i="1">
                              <a:latin typeface="Cambria Math"/>
                            </a:rPr>
                          </m:ctrlPr>
                        </m:naryPr>
                        <m:sub>
                          <m:r>
                            <a:rPr lang="de-DE" i="1">
                              <a:latin typeface="Cambria Math"/>
                            </a:rPr>
                            <m:t>𝑖</m:t>
                          </m:r>
                          <m:r>
                            <a:rPr lang="de-DE" i="1">
                              <a:latin typeface="Cambria Math"/>
                            </a:rPr>
                            <m:t>=1</m:t>
                          </m:r>
                        </m:sub>
                        <m:sup>
                          <m:r>
                            <a:rPr lang="de-DE" i="1">
                              <a:latin typeface="Cambria Math"/>
                            </a:rPr>
                            <m:t>𝑛</m:t>
                          </m:r>
                        </m:sup>
                        <m:e>
                          <m:sSup>
                            <m:sSupPr>
                              <m:ctrlPr>
                                <a:rPr lang="en-US" i="1">
                                  <a:latin typeface="Cambria Math"/>
                                </a:rPr>
                              </m:ctrlPr>
                            </m:sSupPr>
                            <m:e>
                              <m:d>
                                <m:dPr>
                                  <m:ctrlPr>
                                    <a:rPr lang="en-US" i="1">
                                      <a:latin typeface="Cambria Math"/>
                                    </a:rPr>
                                  </m:ctrlPr>
                                </m:dPr>
                                <m:e>
                                  <m:sSub>
                                    <m:sSubPr>
                                      <m:ctrlPr>
                                        <a:rPr lang="en-US" i="1">
                                          <a:latin typeface="Cambria Math"/>
                                        </a:rPr>
                                      </m:ctrlPr>
                                    </m:sSubPr>
                                    <m:e>
                                      <m:r>
                                        <a:rPr lang="de-DE" i="1">
                                          <a:latin typeface="Cambria Math"/>
                                        </a:rPr>
                                        <m:t>𝑌𝑚</m:t>
                                      </m:r>
                                    </m:e>
                                    <m:sub>
                                      <m:r>
                                        <a:rPr lang="de-DE" i="1">
                                          <a:latin typeface="Cambria Math"/>
                                        </a:rPr>
                                        <m:t>𝑖</m:t>
                                      </m:r>
                                    </m:sub>
                                  </m:sSub>
                                  <m:r>
                                    <a:rPr lang="de-DE" i="1">
                                      <a:latin typeface="Cambria Math"/>
                                    </a:rPr>
                                    <m:t>−</m:t>
                                  </m:r>
                                  <m:acc>
                                    <m:accPr>
                                      <m:chr m:val="̂"/>
                                      <m:ctrlPr>
                                        <a:rPr lang="en-US" i="1">
                                          <a:latin typeface="Cambria Math"/>
                                        </a:rPr>
                                      </m:ctrlPr>
                                    </m:accPr>
                                    <m:e>
                                      <m:r>
                                        <a:rPr lang="de-DE" i="1">
                                          <a:latin typeface="Cambria Math"/>
                                        </a:rPr>
                                        <m:t>𝑌</m:t>
                                      </m:r>
                                    </m:e>
                                  </m:acc>
                                </m:e>
                              </m:d>
                            </m:e>
                            <m:sup>
                              <m:r>
                                <a:rPr lang="de-DE" i="1">
                                  <a:latin typeface="Cambria Math"/>
                                </a:rPr>
                                <m:t>2 </m:t>
                              </m:r>
                            </m:sup>
                          </m:sSup>
                        </m:e>
                      </m:nary>
                      <m:r>
                        <a:rPr lang="de-DE" i="1" smtClean="0">
                          <a:latin typeface="Cambria Math"/>
                        </a:rPr>
                        <m:t>=</m:t>
                      </m:r>
                      <m:r>
                        <a:rPr lang="de-DE" i="1">
                          <a:latin typeface="Cambria Math"/>
                        </a:rPr>
                        <m:t>0</m:t>
                      </m:r>
                    </m:oMath>
                  </m:oMathPara>
                </a14:m>
                <a:endParaRPr lang="de-DE" i="1" dirty="0" smtClean="0">
                  <a:latin typeface="Cambria Math"/>
                </a:endParaRPr>
              </a:p>
              <a:p>
                <a:endParaRPr lang="de-DE" b="0" i="1" dirty="0" smtClean="0">
                  <a:latin typeface="Cambria Math"/>
                </a:endParaRPr>
              </a:p>
              <a:p>
                <a:pPr/>
                <a14:m>
                  <m:oMathPara xmlns:m="http://schemas.openxmlformats.org/officeDocument/2006/math">
                    <m:oMathParaPr>
                      <m:jc m:val="centerGroup"/>
                    </m:oMathParaPr>
                    <m:oMath xmlns:m="http://schemas.openxmlformats.org/officeDocument/2006/math">
                      <m:r>
                        <a:rPr lang="de-DE" b="0" i="1" smtClean="0">
                          <a:latin typeface="Cambria Math"/>
                        </a:rPr>
                        <m:t>𝐷𝑒𝑟𝑖𝑣𝑎𝑡𝑖𝑜𝑛</m:t>
                      </m:r>
                      <m:r>
                        <a:rPr lang="de-DE" b="0" i="1" smtClean="0">
                          <a:latin typeface="Cambria Math"/>
                        </a:rPr>
                        <m:t> </m:t>
                      </m:r>
                      <m:r>
                        <a:rPr lang="de-DE" b="0" i="1" smtClean="0">
                          <a:latin typeface="Cambria Math"/>
                        </a:rPr>
                        <m:t>𝑎𝑛𝑑</m:t>
                      </m:r>
                      <m:r>
                        <a:rPr lang="de-DE" b="0" i="1" smtClean="0">
                          <a:latin typeface="Cambria Math"/>
                        </a:rPr>
                        <m:t> </m:t>
                      </m:r>
                      <m:r>
                        <a:rPr lang="de-DE" b="0" i="1" smtClean="0">
                          <a:latin typeface="Cambria Math"/>
                        </a:rPr>
                        <m:t>𝑆𝑢𝑚𝑚𝑎𝑡𝑖𝑜𝑛</m:t>
                      </m:r>
                      <m:r>
                        <a:rPr lang="de-DE" b="0" i="1" smtClean="0">
                          <a:latin typeface="Cambria Math"/>
                        </a:rPr>
                        <m:t> </m:t>
                      </m:r>
                      <m:r>
                        <a:rPr lang="de-DE" b="0" i="1" smtClean="0">
                          <a:latin typeface="Cambria Math"/>
                        </a:rPr>
                        <m:t>𝑎𝑟𝑒</m:t>
                      </m:r>
                      <m:r>
                        <a:rPr lang="de-DE" b="0" i="1" smtClean="0">
                          <a:latin typeface="Cambria Math"/>
                        </a:rPr>
                        <m:t> </m:t>
                      </m:r>
                      <m:r>
                        <a:rPr lang="de-DE" b="0" i="1" smtClean="0">
                          <a:latin typeface="Cambria Math"/>
                        </a:rPr>
                        <m:t>𝑙𝑖𝑛𝑒𝑎𝑟</m:t>
                      </m:r>
                      <m:r>
                        <a:rPr lang="de-DE" b="0" i="1" smtClean="0">
                          <a:latin typeface="Cambria Math"/>
                        </a:rPr>
                        <m:t> </m:t>
                      </m:r>
                      <m:r>
                        <a:rPr lang="de-DE" b="0" i="1" smtClean="0">
                          <a:latin typeface="Cambria Math"/>
                        </a:rPr>
                        <m:t>𝑂𝑝𝑒𝑟𝑎𝑡𝑖𝑜𝑛𝑠</m:t>
                      </m:r>
                      <m:r>
                        <a:rPr lang="de-DE" b="0" i="1" smtClean="0">
                          <a:latin typeface="Cambria Math"/>
                        </a:rPr>
                        <m:t>, </m:t>
                      </m:r>
                      <m:r>
                        <a:rPr lang="de-DE" b="0" i="1" smtClean="0">
                          <a:latin typeface="Cambria Math"/>
                        </a:rPr>
                        <m:t>𝑡h𝑒𝑖𝑟𝑒</m:t>
                      </m:r>
                      <m:r>
                        <a:rPr lang="de-DE" b="0" i="1" smtClean="0">
                          <a:latin typeface="Cambria Math"/>
                        </a:rPr>
                        <m:t> </m:t>
                      </m:r>
                      <m:r>
                        <a:rPr lang="de-DE" b="0" i="1" smtClean="0">
                          <a:latin typeface="Cambria Math"/>
                        </a:rPr>
                        <m:t>𝑜𝑟𝑑𝑒𝑟</m:t>
                      </m:r>
                      <m:r>
                        <a:rPr lang="de-DE" b="0" i="1" smtClean="0">
                          <a:latin typeface="Cambria Math"/>
                        </a:rPr>
                        <m:t> </m:t>
                      </m:r>
                      <m:r>
                        <a:rPr lang="de-DE" b="0" i="1" smtClean="0">
                          <a:latin typeface="Cambria Math"/>
                        </a:rPr>
                        <m:t>𝑐𝑎𝑛</m:t>
                      </m:r>
                      <m:r>
                        <a:rPr lang="de-DE" b="0" i="1" smtClean="0">
                          <a:latin typeface="Cambria Math"/>
                        </a:rPr>
                        <m:t> </m:t>
                      </m:r>
                      <m:r>
                        <a:rPr lang="de-DE" b="0" i="1" smtClean="0">
                          <a:latin typeface="Cambria Math"/>
                        </a:rPr>
                        <m:t>𝑏𝑒</m:t>
                      </m:r>
                      <m:r>
                        <a:rPr lang="de-DE" b="0" i="1" smtClean="0">
                          <a:latin typeface="Cambria Math"/>
                        </a:rPr>
                        <m:t> </m:t>
                      </m:r>
                      <m:r>
                        <a:rPr lang="de-DE" b="0" i="1" smtClean="0">
                          <a:latin typeface="Cambria Math"/>
                        </a:rPr>
                        <m:t>𝑐h𝑎𝑛𝑔𝑒𝑑</m:t>
                      </m:r>
                      <m:r>
                        <a:rPr lang="de-DE" b="0" i="1" smtClean="0">
                          <a:latin typeface="Cambria Math"/>
                        </a:rPr>
                        <m:t>  </m:t>
                      </m:r>
                    </m:oMath>
                  </m:oMathPara>
                </a14:m>
                <a:endParaRPr lang="en-US" dirty="0" smtClean="0"/>
              </a:p>
              <a:p>
                <a:endParaRPr lang="en-US" dirty="0"/>
              </a:p>
              <a:p>
                <a:pPr/>
                <a14:m>
                  <m:oMathPara xmlns:m="http://schemas.openxmlformats.org/officeDocument/2006/math">
                    <m:oMathParaPr>
                      <m:jc m:val="centerGroup"/>
                    </m:oMathParaPr>
                    <m:oMath xmlns:m="http://schemas.openxmlformats.org/officeDocument/2006/math">
                      <m:f>
                        <m:fPr>
                          <m:ctrlPr>
                            <a:rPr lang="en-US" i="1">
                              <a:latin typeface="Cambria Math"/>
                            </a:rPr>
                          </m:ctrlPr>
                        </m:fPr>
                        <m:num>
                          <m:sSub>
                            <m:sSubPr>
                              <m:ctrlPr>
                                <a:rPr lang="en-US" i="1">
                                  <a:latin typeface="Cambria Math"/>
                                </a:rPr>
                              </m:ctrlPr>
                            </m:sSubPr>
                            <m:e>
                              <m:r>
                                <a:rPr lang="de-DE" i="1">
                                  <a:latin typeface="Cambria Math"/>
                                </a:rPr>
                                <m:t>𝑑</m:t>
                              </m:r>
                              <m:r>
                                <a:rPr lang="de-DE" b="0" i="1" smtClean="0">
                                  <a:latin typeface="Cambria Math"/>
                                </a:rPr>
                                <m:t>𝐷</m:t>
                              </m:r>
                            </m:e>
                            <m:sub>
                              <m:r>
                                <a:rPr lang="de-DE" b="0" i="1" smtClean="0">
                                  <a:latin typeface="Cambria Math"/>
                                </a:rPr>
                                <m:t>2</m:t>
                              </m:r>
                            </m:sub>
                          </m:sSub>
                        </m:num>
                        <m:den>
                          <m:r>
                            <a:rPr lang="de-DE" i="1">
                              <a:latin typeface="Cambria Math"/>
                            </a:rPr>
                            <m:t>𝑑</m:t>
                          </m:r>
                          <m:acc>
                            <m:accPr>
                              <m:chr m:val="̂"/>
                              <m:ctrlPr>
                                <a:rPr lang="en-US" i="1">
                                  <a:latin typeface="Cambria Math"/>
                                </a:rPr>
                              </m:ctrlPr>
                            </m:accPr>
                            <m:e>
                              <m:r>
                                <a:rPr lang="de-DE" i="1">
                                  <a:latin typeface="Cambria Math"/>
                                </a:rPr>
                                <m:t>𝑌</m:t>
                              </m:r>
                            </m:e>
                          </m:acc>
                        </m:den>
                      </m:f>
                      <m:r>
                        <a:rPr lang="de-DE" i="1">
                          <a:latin typeface="Cambria Math"/>
                        </a:rPr>
                        <m:t>=</m:t>
                      </m:r>
                      <m:nary>
                        <m:naryPr>
                          <m:chr m:val="∑"/>
                          <m:limLoc m:val="undOvr"/>
                          <m:ctrlPr>
                            <a:rPr lang="en-US" i="1">
                              <a:latin typeface="Cambria Math"/>
                            </a:rPr>
                          </m:ctrlPr>
                        </m:naryPr>
                        <m:sub>
                          <m:r>
                            <a:rPr lang="de-DE" i="1">
                              <a:latin typeface="Cambria Math"/>
                            </a:rPr>
                            <m:t>𝑖</m:t>
                          </m:r>
                          <m:r>
                            <a:rPr lang="de-DE" i="1">
                              <a:latin typeface="Cambria Math"/>
                            </a:rPr>
                            <m:t>=1</m:t>
                          </m:r>
                        </m:sub>
                        <m:sup>
                          <m:r>
                            <a:rPr lang="de-DE" i="1">
                              <a:latin typeface="Cambria Math"/>
                            </a:rPr>
                            <m:t>𝑛</m:t>
                          </m:r>
                        </m:sup>
                        <m:e>
                          <m:sSup>
                            <m:sSupPr>
                              <m:ctrlPr>
                                <a:rPr lang="en-US" i="1">
                                  <a:latin typeface="Cambria Math"/>
                                </a:rPr>
                              </m:ctrlPr>
                            </m:sSupPr>
                            <m:e>
                              <m:f>
                                <m:fPr>
                                  <m:ctrlPr>
                                    <a:rPr lang="en-US" i="1">
                                      <a:latin typeface="Cambria Math"/>
                                    </a:rPr>
                                  </m:ctrlPr>
                                </m:fPr>
                                <m:num>
                                  <m:r>
                                    <a:rPr lang="de-DE" i="1">
                                      <a:latin typeface="Cambria Math"/>
                                    </a:rPr>
                                    <m:t>𝑑</m:t>
                                  </m:r>
                                </m:num>
                                <m:den>
                                  <m:r>
                                    <a:rPr lang="de-DE" i="1">
                                      <a:latin typeface="Cambria Math"/>
                                    </a:rPr>
                                    <m:t>𝑑</m:t>
                                  </m:r>
                                  <m:acc>
                                    <m:accPr>
                                      <m:chr m:val="̂"/>
                                      <m:ctrlPr>
                                        <a:rPr lang="en-US" i="1">
                                          <a:latin typeface="Cambria Math"/>
                                        </a:rPr>
                                      </m:ctrlPr>
                                    </m:accPr>
                                    <m:e>
                                      <m:r>
                                        <a:rPr lang="de-DE" i="1">
                                          <a:latin typeface="Cambria Math"/>
                                        </a:rPr>
                                        <m:t>𝑌</m:t>
                                      </m:r>
                                    </m:e>
                                  </m:acc>
                                </m:den>
                              </m:f>
                              <m:d>
                                <m:dPr>
                                  <m:ctrlPr>
                                    <a:rPr lang="en-US" i="1">
                                      <a:latin typeface="Cambria Math"/>
                                    </a:rPr>
                                  </m:ctrlPr>
                                </m:dPr>
                                <m:e>
                                  <m:sSub>
                                    <m:sSubPr>
                                      <m:ctrlPr>
                                        <a:rPr lang="en-US" i="1">
                                          <a:latin typeface="Cambria Math"/>
                                        </a:rPr>
                                      </m:ctrlPr>
                                    </m:sSubPr>
                                    <m:e>
                                      <m:r>
                                        <a:rPr lang="de-DE" i="1">
                                          <a:latin typeface="Cambria Math"/>
                                        </a:rPr>
                                        <m:t>𝑌𝑚</m:t>
                                      </m:r>
                                    </m:e>
                                    <m:sub>
                                      <m:r>
                                        <a:rPr lang="de-DE" i="1">
                                          <a:latin typeface="Cambria Math"/>
                                        </a:rPr>
                                        <m:t>𝑖</m:t>
                                      </m:r>
                                    </m:sub>
                                  </m:sSub>
                                  <m:r>
                                    <a:rPr lang="de-DE" i="1">
                                      <a:latin typeface="Cambria Math"/>
                                    </a:rPr>
                                    <m:t>−</m:t>
                                  </m:r>
                                  <m:acc>
                                    <m:accPr>
                                      <m:chr m:val="̂"/>
                                      <m:ctrlPr>
                                        <a:rPr lang="en-US" i="1">
                                          <a:latin typeface="Cambria Math"/>
                                        </a:rPr>
                                      </m:ctrlPr>
                                    </m:accPr>
                                    <m:e>
                                      <m:r>
                                        <a:rPr lang="de-DE" i="1">
                                          <a:latin typeface="Cambria Math"/>
                                        </a:rPr>
                                        <m:t>𝑌</m:t>
                                      </m:r>
                                    </m:e>
                                  </m:acc>
                                </m:e>
                              </m:d>
                            </m:e>
                            <m:sup>
                              <m:r>
                                <a:rPr lang="de-DE" i="1">
                                  <a:latin typeface="Cambria Math"/>
                                </a:rPr>
                                <m:t>2 </m:t>
                              </m:r>
                            </m:sup>
                          </m:sSup>
                        </m:e>
                      </m:nary>
                      <m:r>
                        <a:rPr lang="de-DE" i="1">
                          <a:latin typeface="Cambria Math"/>
                        </a:rPr>
                        <m:t>=0</m:t>
                      </m:r>
                    </m:oMath>
                  </m:oMathPara>
                </a14:m>
                <a:endParaRPr lang="en-US" dirty="0" smtClean="0"/>
              </a:p>
              <a:p>
                <a:endParaRPr lang="de-DE" i="1" dirty="0" smtClean="0">
                  <a:latin typeface="Cambria Math"/>
                </a:endParaRPr>
              </a:p>
              <a:p>
                <a:pPr/>
                <a14:m>
                  <m:oMathPara xmlns:m="http://schemas.openxmlformats.org/officeDocument/2006/math">
                    <m:oMathParaPr>
                      <m:jc m:val="centerGroup"/>
                    </m:oMathParaPr>
                    <m:oMath xmlns:m="http://schemas.openxmlformats.org/officeDocument/2006/math">
                      <m:r>
                        <a:rPr lang="de-DE" b="0" i="1" smtClean="0">
                          <a:latin typeface="Cambria Math"/>
                        </a:rPr>
                        <m:t>𝐼𝑛𝑛𝑒𝑟</m:t>
                      </m:r>
                      <m:r>
                        <a:rPr lang="de-DE" b="0" i="1" smtClean="0">
                          <a:latin typeface="Cambria Math"/>
                        </a:rPr>
                        <m:t> </m:t>
                      </m:r>
                      <m:r>
                        <a:rPr lang="de-DE" b="0" i="1" smtClean="0">
                          <a:latin typeface="Cambria Math"/>
                        </a:rPr>
                        <m:t>𝑎𝑛𝑑</m:t>
                      </m:r>
                      <m:r>
                        <a:rPr lang="de-DE" b="0" i="1" smtClean="0">
                          <a:latin typeface="Cambria Math"/>
                        </a:rPr>
                        <m:t> </m:t>
                      </m:r>
                      <m:r>
                        <a:rPr lang="de-DE" b="0" i="1" smtClean="0">
                          <a:latin typeface="Cambria Math"/>
                        </a:rPr>
                        <m:t>𝑜𝑢𝑡𝑒𝑟</m:t>
                      </m:r>
                      <m:r>
                        <a:rPr lang="de-DE" b="0" i="1" smtClean="0">
                          <a:latin typeface="Cambria Math"/>
                        </a:rPr>
                        <m:t> </m:t>
                      </m:r>
                      <m:r>
                        <a:rPr lang="de-DE" b="0" i="1" smtClean="0">
                          <a:latin typeface="Cambria Math"/>
                        </a:rPr>
                        <m:t>𝑑𝑒𝑟𝑖𝑣𝑎𝑡𝑖𝑜𝑛</m:t>
                      </m:r>
                    </m:oMath>
                  </m:oMathPara>
                </a14:m>
                <a:endParaRPr lang="en-US" dirty="0"/>
              </a:p>
              <a:p>
                <a:r>
                  <a:rPr lang="de-DE" dirty="0" smtClean="0"/>
                  <a:t> </a:t>
                </a:r>
                <a:endParaRPr lang="en-US" dirty="0"/>
              </a:p>
              <a:p>
                <a:pPr/>
                <a14:m>
                  <m:oMathPara xmlns:m="http://schemas.openxmlformats.org/officeDocument/2006/math">
                    <m:oMathParaPr>
                      <m:jc m:val="centerGroup"/>
                    </m:oMathParaPr>
                    <m:oMath xmlns:m="http://schemas.openxmlformats.org/officeDocument/2006/math">
                      <m:nary>
                        <m:naryPr>
                          <m:chr m:val="∑"/>
                          <m:limLoc m:val="undOvr"/>
                          <m:ctrlPr>
                            <a:rPr lang="en-US" i="1">
                              <a:latin typeface="Cambria Math"/>
                            </a:rPr>
                          </m:ctrlPr>
                        </m:naryPr>
                        <m:sub>
                          <m:r>
                            <a:rPr lang="de-DE" i="1">
                              <a:latin typeface="Cambria Math"/>
                            </a:rPr>
                            <m:t>𝑖</m:t>
                          </m:r>
                          <m:r>
                            <a:rPr lang="de-DE" i="1">
                              <a:latin typeface="Cambria Math"/>
                            </a:rPr>
                            <m:t>=1</m:t>
                          </m:r>
                        </m:sub>
                        <m:sup>
                          <m:r>
                            <a:rPr lang="de-DE" i="1">
                              <a:latin typeface="Cambria Math"/>
                            </a:rPr>
                            <m:t>𝑛</m:t>
                          </m:r>
                        </m:sup>
                        <m:e>
                          <m:r>
                            <a:rPr lang="de-DE" i="1">
                              <a:latin typeface="Cambria Math"/>
                            </a:rPr>
                            <m:t>2</m:t>
                          </m:r>
                          <m:sSup>
                            <m:sSupPr>
                              <m:ctrlPr>
                                <a:rPr lang="en-US" i="1">
                                  <a:latin typeface="Cambria Math"/>
                                </a:rPr>
                              </m:ctrlPr>
                            </m:sSupPr>
                            <m:e>
                              <m:d>
                                <m:dPr>
                                  <m:ctrlPr>
                                    <a:rPr lang="en-US" i="1">
                                      <a:latin typeface="Cambria Math"/>
                                    </a:rPr>
                                  </m:ctrlPr>
                                </m:dPr>
                                <m:e>
                                  <m:sSub>
                                    <m:sSubPr>
                                      <m:ctrlPr>
                                        <a:rPr lang="en-US" i="1">
                                          <a:latin typeface="Cambria Math"/>
                                        </a:rPr>
                                      </m:ctrlPr>
                                    </m:sSubPr>
                                    <m:e>
                                      <m:r>
                                        <a:rPr lang="de-DE" i="1">
                                          <a:latin typeface="Cambria Math"/>
                                        </a:rPr>
                                        <m:t>𝑌𝑚</m:t>
                                      </m:r>
                                    </m:e>
                                    <m:sub>
                                      <m:r>
                                        <a:rPr lang="de-DE" i="1">
                                          <a:latin typeface="Cambria Math"/>
                                        </a:rPr>
                                        <m:t>𝑖</m:t>
                                      </m:r>
                                    </m:sub>
                                  </m:sSub>
                                  <m:r>
                                    <a:rPr lang="de-DE" i="1">
                                      <a:latin typeface="Cambria Math"/>
                                    </a:rPr>
                                    <m:t>−</m:t>
                                  </m:r>
                                  <m:acc>
                                    <m:accPr>
                                      <m:chr m:val="̂"/>
                                      <m:ctrlPr>
                                        <a:rPr lang="en-US" i="1">
                                          <a:latin typeface="Cambria Math"/>
                                        </a:rPr>
                                      </m:ctrlPr>
                                    </m:accPr>
                                    <m:e>
                                      <m:r>
                                        <a:rPr lang="de-DE" i="1">
                                          <a:latin typeface="Cambria Math"/>
                                        </a:rPr>
                                        <m:t>𝑌</m:t>
                                      </m:r>
                                    </m:e>
                                  </m:acc>
                                </m:e>
                              </m:d>
                              <m:r>
                                <a:rPr lang="de-DE" i="1" smtClean="0">
                                  <a:latin typeface="Cambria Math"/>
                                  <a:ea typeface="Cambria Math"/>
                                </a:rPr>
                                <m:t>∙</m:t>
                              </m:r>
                              <m:d>
                                <m:dPr>
                                  <m:ctrlPr>
                                    <a:rPr lang="de-DE" i="1" smtClean="0">
                                      <a:latin typeface="Cambria Math"/>
                                      <a:ea typeface="Cambria Math"/>
                                    </a:rPr>
                                  </m:ctrlPr>
                                </m:dPr>
                                <m:e>
                                  <m:r>
                                    <a:rPr lang="de-DE" b="0" i="1" smtClean="0">
                                      <a:latin typeface="Cambria Math"/>
                                      <a:ea typeface="Cambria Math"/>
                                    </a:rPr>
                                    <m:t>−1</m:t>
                                  </m:r>
                                </m:e>
                              </m:d>
                            </m:e>
                            <m:sup>
                              <m:r>
                                <a:rPr lang="de-DE" i="1">
                                  <a:latin typeface="Cambria Math"/>
                                </a:rPr>
                                <m:t> </m:t>
                              </m:r>
                            </m:sup>
                          </m:sSup>
                        </m:e>
                      </m:nary>
                      <m:r>
                        <a:rPr lang="de-DE" i="1">
                          <a:latin typeface="Cambria Math"/>
                        </a:rPr>
                        <m:t>=0</m:t>
                      </m:r>
                    </m:oMath>
                  </m:oMathPara>
                </a14:m>
                <a:endParaRPr lang="de-DE" i="1" dirty="0" smtClean="0">
                  <a:latin typeface="Cambria Math"/>
                </a:endParaRPr>
              </a:p>
              <a:p>
                <a:endParaRPr lang="de-DE" b="0" i="1" dirty="0" smtClean="0">
                  <a:latin typeface="Cambria Math"/>
                </a:endParaRPr>
              </a:p>
              <a:p>
                <a:pPr/>
                <a14:m>
                  <m:oMathPara xmlns:m="http://schemas.openxmlformats.org/officeDocument/2006/math">
                    <m:oMathParaPr>
                      <m:jc m:val="centerGroup"/>
                    </m:oMathParaPr>
                    <m:oMath xmlns:m="http://schemas.openxmlformats.org/officeDocument/2006/math">
                      <m:r>
                        <a:rPr lang="de-DE" b="0" i="1" smtClean="0">
                          <a:latin typeface="Cambria Math"/>
                        </a:rPr>
                        <m:t>𝑆𝑜𝑙𝑣𝑒</m:t>
                      </m:r>
                      <m:r>
                        <a:rPr lang="de-DE" b="0" i="1" smtClean="0">
                          <a:latin typeface="Cambria Math"/>
                        </a:rPr>
                        <m:t> </m:t>
                      </m:r>
                      <m:r>
                        <a:rPr lang="de-DE" b="0" i="1" smtClean="0">
                          <a:latin typeface="Cambria Math"/>
                        </a:rPr>
                        <m:t>𝑓𝑜𝑟</m:t>
                      </m:r>
                      <m:r>
                        <a:rPr lang="de-DE" b="0" i="1" smtClean="0">
                          <a:latin typeface="Cambria Math"/>
                        </a:rPr>
                        <m:t> </m:t>
                      </m:r>
                      <m:acc>
                        <m:accPr>
                          <m:chr m:val="̂"/>
                          <m:ctrlPr>
                            <a:rPr lang="de-DE" b="0" i="1" smtClean="0">
                              <a:latin typeface="Cambria Math"/>
                            </a:rPr>
                          </m:ctrlPr>
                        </m:accPr>
                        <m:e>
                          <m:r>
                            <a:rPr lang="de-DE" i="1">
                              <a:latin typeface="Cambria Math"/>
                            </a:rPr>
                            <m:t>𝑌</m:t>
                          </m:r>
                          <m:r>
                            <m:rPr>
                              <m:nor/>
                            </m:rPr>
                            <a:rPr lang="en-US" dirty="0"/>
                            <m:t> </m:t>
                          </m:r>
                        </m:e>
                      </m:acc>
                    </m:oMath>
                  </m:oMathPara>
                </a14:m>
                <a:endParaRPr lang="en-US" dirty="0" smtClean="0"/>
              </a:p>
              <a:p>
                <a:endParaRPr lang="en-US" dirty="0" smtClean="0"/>
              </a:p>
              <a:p>
                <a:pPr/>
                <a14:m>
                  <m:oMathPara xmlns:m="http://schemas.openxmlformats.org/officeDocument/2006/math">
                    <m:oMathParaPr>
                      <m:jc m:val="centerGroup"/>
                    </m:oMathParaPr>
                    <m:oMath xmlns:m="http://schemas.openxmlformats.org/officeDocument/2006/math">
                      <m:acc>
                        <m:accPr>
                          <m:chr m:val="̂"/>
                          <m:ctrlPr>
                            <a:rPr lang="en-US" i="1">
                              <a:latin typeface="Cambria Math"/>
                            </a:rPr>
                          </m:ctrlPr>
                        </m:accPr>
                        <m:e>
                          <m:r>
                            <a:rPr lang="de-DE" i="1">
                              <a:latin typeface="Cambria Math"/>
                            </a:rPr>
                            <m:t>𝑌</m:t>
                          </m:r>
                        </m:e>
                      </m:acc>
                      <m:r>
                        <a:rPr lang="de-DE" i="1">
                          <a:latin typeface="Cambria Math"/>
                        </a:rPr>
                        <m:t>=</m:t>
                      </m:r>
                      <m:f>
                        <m:fPr>
                          <m:ctrlPr>
                            <a:rPr lang="en-US" i="1">
                              <a:latin typeface="Cambria Math"/>
                            </a:rPr>
                          </m:ctrlPr>
                        </m:fPr>
                        <m:num>
                          <m:r>
                            <a:rPr lang="de-DE" i="1">
                              <a:latin typeface="Cambria Math"/>
                            </a:rPr>
                            <m:t>1</m:t>
                          </m:r>
                        </m:num>
                        <m:den>
                          <m:r>
                            <a:rPr lang="de-DE" i="1">
                              <a:latin typeface="Cambria Math"/>
                            </a:rPr>
                            <m:t>𝑛</m:t>
                          </m:r>
                        </m:den>
                      </m:f>
                      <m:nary>
                        <m:naryPr>
                          <m:chr m:val="∑"/>
                          <m:limLoc m:val="undOvr"/>
                          <m:ctrlPr>
                            <a:rPr lang="en-US" i="1">
                              <a:latin typeface="Cambria Math"/>
                            </a:rPr>
                          </m:ctrlPr>
                        </m:naryPr>
                        <m:sub>
                          <m:r>
                            <a:rPr lang="de-DE" i="1">
                              <a:latin typeface="Cambria Math"/>
                            </a:rPr>
                            <m:t>𝑖</m:t>
                          </m:r>
                          <m:r>
                            <a:rPr lang="de-DE" i="1">
                              <a:latin typeface="Cambria Math"/>
                            </a:rPr>
                            <m:t>=1</m:t>
                          </m:r>
                        </m:sub>
                        <m:sup>
                          <m:r>
                            <a:rPr lang="de-DE" i="1">
                              <a:latin typeface="Cambria Math"/>
                            </a:rPr>
                            <m:t>𝑛</m:t>
                          </m:r>
                        </m:sup>
                        <m:e>
                          <m:sSup>
                            <m:sSupPr>
                              <m:ctrlPr>
                                <a:rPr lang="en-US" i="1">
                                  <a:latin typeface="Cambria Math"/>
                                </a:rPr>
                              </m:ctrlPr>
                            </m:sSupPr>
                            <m:e>
                              <m:sSub>
                                <m:sSubPr>
                                  <m:ctrlPr>
                                    <a:rPr lang="en-US" i="1">
                                      <a:latin typeface="Cambria Math"/>
                                    </a:rPr>
                                  </m:ctrlPr>
                                </m:sSubPr>
                                <m:e>
                                  <m:r>
                                    <a:rPr lang="de-DE" i="1">
                                      <a:latin typeface="Cambria Math"/>
                                    </a:rPr>
                                    <m:t>𝑌𝑚</m:t>
                                  </m:r>
                                </m:e>
                                <m:sub>
                                  <m:r>
                                    <a:rPr lang="de-DE" i="1">
                                      <a:latin typeface="Cambria Math"/>
                                    </a:rPr>
                                    <m:t>𝑖</m:t>
                                  </m:r>
                                </m:sub>
                              </m:sSub>
                            </m:e>
                            <m:sup>
                              <m:r>
                                <a:rPr lang="de-DE" i="1">
                                  <a:latin typeface="Cambria Math"/>
                                </a:rPr>
                                <m:t> </m:t>
                              </m:r>
                            </m:sup>
                          </m:sSup>
                        </m:e>
                      </m:nary>
                      <m:r>
                        <a:rPr lang="de-DE" i="1">
                          <a:latin typeface="Cambria Math"/>
                        </a:rPr>
                        <m:t>=</m:t>
                      </m:r>
                      <m:acc>
                        <m:accPr>
                          <m:chr m:val="̅"/>
                          <m:ctrlPr>
                            <a:rPr lang="en-US" i="1">
                              <a:latin typeface="Cambria Math"/>
                            </a:rPr>
                          </m:ctrlPr>
                        </m:accPr>
                        <m:e>
                          <m:r>
                            <a:rPr lang="de-DE" i="1">
                              <a:latin typeface="Cambria Math"/>
                            </a:rPr>
                            <m:t>𝑌𝑚</m:t>
                          </m:r>
                        </m:e>
                      </m:acc>
                    </m:oMath>
                  </m:oMathPara>
                </a14:m>
                <a:endParaRPr lang="en-US" dirty="0"/>
              </a:p>
            </p:txBody>
          </p:sp>
        </mc:Choice>
        <mc:Fallback xmlns="">
          <p:sp>
            <p:nvSpPr>
              <p:cNvPr id="8" name="Rechteck 7"/>
              <p:cNvSpPr>
                <a:spLocks noRot="1" noChangeAspect="1" noMove="1" noResize="1" noEditPoints="1" noAdjustHandles="1" noChangeArrowheads="1" noChangeShapeType="1" noTextEdit="1"/>
              </p:cNvSpPr>
              <p:nvPr/>
            </p:nvSpPr>
            <p:spPr>
              <a:xfrm>
                <a:off x="649357" y="653895"/>
                <a:ext cx="11234056" cy="5617692"/>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7158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06111"/>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15855"/>
          <a:stretch/>
        </p:blipFill>
        <p:spPr bwMode="auto">
          <a:xfrm>
            <a:off x="5088835" y="1650307"/>
            <a:ext cx="6510680" cy="28264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Ellipse 3"/>
          <p:cNvSpPr/>
          <p:nvPr/>
        </p:nvSpPr>
        <p:spPr>
          <a:xfrm>
            <a:off x="6460177" y="3823857"/>
            <a:ext cx="3099459" cy="973776"/>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27010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946" y="1710047"/>
            <a:ext cx="9957363" cy="3313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4155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endParaRPr lang="en-US" dirty="0"/>
          </a:p>
        </p:txBody>
      </p:sp>
      <p:sp>
        <p:nvSpPr>
          <p:cNvPr id="3" name="Textplatzhalter 2"/>
          <p:cNvSpPr>
            <a:spLocks noGrp="1"/>
          </p:cNvSpPr>
          <p:nvPr>
            <p:ph type="body" sz="quarter" idx="14"/>
          </p:nvPr>
        </p:nvSpPr>
        <p:spPr/>
        <p:txBody>
          <a:bodyPr/>
          <a:lstStyle/>
          <a:p>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469" y="437322"/>
            <a:ext cx="8220580" cy="6165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Gerade Verbindung 4"/>
          <p:cNvCxnSpPr/>
          <p:nvPr/>
        </p:nvCxnSpPr>
        <p:spPr>
          <a:xfrm>
            <a:off x="3787451" y="731520"/>
            <a:ext cx="0" cy="534572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Gerade Verbindung mit Pfeil 31"/>
          <p:cNvCxnSpPr/>
          <p:nvPr/>
        </p:nvCxnSpPr>
        <p:spPr>
          <a:xfrm flipH="1" flipV="1">
            <a:off x="4276694" y="5276850"/>
            <a:ext cx="101600" cy="392430"/>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Gerade Verbindung 9"/>
          <p:cNvCxnSpPr/>
          <p:nvPr/>
        </p:nvCxnSpPr>
        <p:spPr>
          <a:xfrm flipH="1">
            <a:off x="31379" y="3404381"/>
            <a:ext cx="727299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Gerade Verbindung mit Pfeil 13"/>
          <p:cNvCxnSpPr/>
          <p:nvPr/>
        </p:nvCxnSpPr>
        <p:spPr>
          <a:xfrm>
            <a:off x="3787451" y="3404381"/>
            <a:ext cx="590843" cy="226489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flipH="1" flipV="1">
            <a:off x="1701916" y="2264898"/>
            <a:ext cx="2085536" cy="11394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Gerade Verbindung mit Pfeil 26"/>
          <p:cNvCxnSpPr/>
          <p:nvPr/>
        </p:nvCxnSpPr>
        <p:spPr>
          <a:xfrm flipH="1" flipV="1">
            <a:off x="1378066" y="2146300"/>
            <a:ext cx="323850" cy="143998"/>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Textfeld 33"/>
              <p:cNvSpPr txBox="1"/>
              <p:nvPr/>
            </p:nvSpPr>
            <p:spPr>
              <a:xfrm>
                <a:off x="7603726" y="4719970"/>
                <a:ext cx="4400809" cy="465064"/>
              </a:xfrm>
              <a:prstGeom prst="rect">
                <a:avLst/>
              </a:prstGeom>
            </p:spPr>
            <p:txBody>
              <a:bodyPr vert="horz" wrap="square" lIns="91440" tIns="45720" rIns="91440" bIns="45720" rtlCol="0" anchor="ctr">
                <a:spAutoFit/>
              </a:bodyPr>
              <a:lstStyle/>
              <a:p>
                <a:pPr algn="ctr"/>
                <a14:m>
                  <m:oMathPara xmlns:m="http://schemas.openxmlformats.org/officeDocument/2006/math">
                    <m:oMathParaPr>
                      <m:jc m:val="centerGroup"/>
                    </m:oMathParaPr>
                    <m:oMath xmlns:m="http://schemas.openxmlformats.org/officeDocument/2006/math">
                      <m:r>
                        <a:rPr lang="de-DE" sz="2000" b="0" i="1" smtClean="0">
                          <a:solidFill>
                            <a:srgbClr val="FF0000"/>
                          </a:solidFill>
                          <a:latin typeface="Cambria Math"/>
                          <a:cs typeface="Arial" panose="020B0604020202020204" pitchFamily="34" charset="0"/>
                        </a:rPr>
                        <m:t>𝑒𝑟𝑟</m:t>
                      </m:r>
                      <m:r>
                        <a:rPr lang="de-DE" sz="2000" b="0" i="1" smtClean="0">
                          <a:solidFill>
                            <a:schemeClr val="tx1"/>
                          </a:solidFill>
                          <a:latin typeface="Cambria Math"/>
                          <a:cs typeface="Arial" panose="020B0604020202020204" pitchFamily="34" charset="0"/>
                        </a:rPr>
                        <m:t>=</m:t>
                      </m:r>
                      <m:rad>
                        <m:radPr>
                          <m:degHide m:val="on"/>
                          <m:ctrlPr>
                            <a:rPr lang="de-DE" sz="2000" b="0" i="1" smtClean="0">
                              <a:solidFill>
                                <a:schemeClr val="tx1"/>
                              </a:solidFill>
                              <a:latin typeface="Cambria Math"/>
                              <a:cs typeface="Arial" panose="020B0604020202020204" pitchFamily="34" charset="0"/>
                            </a:rPr>
                          </m:ctrlPr>
                        </m:radPr>
                        <m:deg/>
                        <m:e>
                          <m:sSup>
                            <m:sSupPr>
                              <m:ctrlPr>
                                <a:rPr lang="de-DE" sz="2000" b="0" i="1" smtClean="0">
                                  <a:solidFill>
                                    <a:schemeClr val="tx1"/>
                                  </a:solidFill>
                                  <a:latin typeface="Cambria Math"/>
                                  <a:cs typeface="Arial" panose="020B0604020202020204" pitchFamily="34" charset="0"/>
                                </a:rPr>
                              </m:ctrlPr>
                            </m:sSupPr>
                            <m:e>
                              <m:d>
                                <m:dPr>
                                  <m:ctrlPr>
                                    <a:rPr lang="de-DE" sz="2000" b="0" i="1" smtClean="0">
                                      <a:solidFill>
                                        <a:schemeClr val="tx1"/>
                                      </a:solidFill>
                                      <a:latin typeface="Cambria Math"/>
                                      <a:cs typeface="Arial" panose="020B0604020202020204" pitchFamily="34" charset="0"/>
                                    </a:rPr>
                                  </m:ctrlPr>
                                </m:dPr>
                                <m:e>
                                  <m:r>
                                    <a:rPr lang="de-DE" sz="2000" b="0" i="1" smtClean="0">
                                      <a:solidFill>
                                        <a:schemeClr val="tx1"/>
                                      </a:solidFill>
                                      <a:latin typeface="Cambria Math"/>
                                      <a:cs typeface="Arial" panose="020B0604020202020204" pitchFamily="34" charset="0"/>
                                    </a:rPr>
                                    <m:t>𝑥</m:t>
                                  </m:r>
                                  <m:r>
                                    <a:rPr lang="de-DE" sz="2000" b="0" i="1" smtClean="0">
                                      <a:solidFill>
                                        <a:schemeClr val="tx1"/>
                                      </a:solidFill>
                                      <a:latin typeface="Cambria Math"/>
                                      <a:cs typeface="Arial" panose="020B0604020202020204" pitchFamily="34" charset="0"/>
                                    </a:rPr>
                                    <m:t>−</m:t>
                                  </m:r>
                                  <m:r>
                                    <a:rPr lang="de-DE" sz="2000" b="0" i="1" smtClean="0">
                                      <a:solidFill>
                                        <a:schemeClr val="tx1"/>
                                      </a:solidFill>
                                      <a:latin typeface="Cambria Math"/>
                                      <a:cs typeface="Arial" panose="020B0604020202020204" pitchFamily="34" charset="0"/>
                                    </a:rPr>
                                    <m:t>𝑥</m:t>
                                  </m:r>
                                  <m:r>
                                    <a:rPr lang="de-DE" sz="2000" b="0" i="1" smtClean="0">
                                      <a:solidFill>
                                        <a:schemeClr val="tx1"/>
                                      </a:solidFill>
                                      <a:latin typeface="Cambria Math"/>
                                      <a:cs typeface="Arial" panose="020B0604020202020204" pitchFamily="34" charset="0"/>
                                    </a:rPr>
                                    <m:t>0</m:t>
                                  </m:r>
                                </m:e>
                              </m:d>
                            </m:e>
                            <m:sup>
                              <m:r>
                                <a:rPr lang="de-DE" sz="2000" b="0" i="1" smtClean="0">
                                  <a:solidFill>
                                    <a:schemeClr val="tx1"/>
                                  </a:solidFill>
                                  <a:latin typeface="Cambria Math"/>
                                  <a:cs typeface="Arial" panose="020B0604020202020204" pitchFamily="34" charset="0"/>
                                </a:rPr>
                                <m:t>2</m:t>
                              </m:r>
                            </m:sup>
                          </m:sSup>
                          <m:r>
                            <a:rPr lang="de-DE" sz="2000" b="0" i="1" smtClean="0">
                              <a:solidFill>
                                <a:schemeClr val="tx1"/>
                              </a:solidFill>
                              <a:latin typeface="Cambria Math"/>
                              <a:cs typeface="Arial" panose="020B0604020202020204" pitchFamily="34" charset="0"/>
                            </a:rPr>
                            <m:t>+</m:t>
                          </m:r>
                          <m:sSup>
                            <m:sSupPr>
                              <m:ctrlPr>
                                <a:rPr lang="de-DE" sz="2000" i="1">
                                  <a:latin typeface="Cambria Math"/>
                                  <a:cs typeface="Arial" panose="020B0604020202020204" pitchFamily="34" charset="0"/>
                                </a:rPr>
                              </m:ctrlPr>
                            </m:sSupPr>
                            <m:e>
                              <m:d>
                                <m:dPr>
                                  <m:ctrlPr>
                                    <a:rPr lang="de-DE" sz="2000" i="1">
                                      <a:latin typeface="Cambria Math"/>
                                      <a:cs typeface="Arial" panose="020B0604020202020204" pitchFamily="34" charset="0"/>
                                    </a:rPr>
                                  </m:ctrlPr>
                                </m:dPr>
                                <m:e>
                                  <m:r>
                                    <a:rPr lang="de-DE" sz="2000" b="0" i="1" smtClean="0">
                                      <a:latin typeface="Cambria Math"/>
                                      <a:cs typeface="Arial" panose="020B0604020202020204" pitchFamily="34" charset="0"/>
                                    </a:rPr>
                                    <m:t>𝑦</m:t>
                                  </m:r>
                                  <m:r>
                                    <a:rPr lang="de-DE" sz="2000" i="1">
                                      <a:latin typeface="Cambria Math"/>
                                      <a:cs typeface="Arial" panose="020B0604020202020204" pitchFamily="34" charset="0"/>
                                    </a:rPr>
                                    <m:t>−</m:t>
                                  </m:r>
                                  <m:r>
                                    <a:rPr lang="de-DE" sz="2000" b="0" i="1" smtClean="0">
                                      <a:latin typeface="Cambria Math"/>
                                      <a:cs typeface="Arial" panose="020B0604020202020204" pitchFamily="34" charset="0"/>
                                    </a:rPr>
                                    <m:t>𝑦</m:t>
                                  </m:r>
                                  <m:r>
                                    <a:rPr lang="de-DE" sz="2000" i="1">
                                      <a:latin typeface="Cambria Math"/>
                                      <a:cs typeface="Arial" panose="020B0604020202020204" pitchFamily="34" charset="0"/>
                                    </a:rPr>
                                    <m:t>0</m:t>
                                  </m:r>
                                </m:e>
                              </m:d>
                            </m:e>
                            <m:sup>
                              <m:r>
                                <a:rPr lang="de-DE" sz="2000" i="1">
                                  <a:latin typeface="Cambria Math"/>
                                  <a:cs typeface="Arial" panose="020B0604020202020204" pitchFamily="34" charset="0"/>
                                </a:rPr>
                                <m:t>2</m:t>
                              </m:r>
                            </m:sup>
                          </m:sSup>
                        </m:e>
                      </m:rad>
                      <m:r>
                        <a:rPr lang="de-DE" sz="2000" b="0" i="1" smtClean="0">
                          <a:solidFill>
                            <a:schemeClr val="tx1"/>
                          </a:solidFill>
                          <a:latin typeface="Cambria Math"/>
                          <a:cs typeface="Arial" panose="020B0604020202020204" pitchFamily="34" charset="0"/>
                        </a:rPr>
                        <m:t>−</m:t>
                      </m:r>
                      <m:r>
                        <a:rPr lang="de-DE" sz="2000" b="0" i="1" smtClean="0">
                          <a:solidFill>
                            <a:schemeClr val="tx1"/>
                          </a:solidFill>
                          <a:latin typeface="Cambria Math"/>
                          <a:cs typeface="Arial" panose="020B0604020202020204" pitchFamily="34" charset="0"/>
                        </a:rPr>
                        <m:t>𝑟</m:t>
                      </m:r>
                    </m:oMath>
                  </m:oMathPara>
                </a14:m>
                <a:endParaRPr lang="en-US" sz="2000" dirty="0" smtClean="0">
                  <a:solidFill>
                    <a:schemeClr val="tx1"/>
                  </a:solidFill>
                  <a:latin typeface="Arial" panose="020B0604020202020204" pitchFamily="34" charset="0"/>
                  <a:cs typeface="Arial" panose="020B0604020202020204" pitchFamily="34" charset="0"/>
                </a:endParaRPr>
              </a:p>
            </p:txBody>
          </p:sp>
        </mc:Choice>
        <mc:Fallback xmlns="">
          <p:sp>
            <p:nvSpPr>
              <p:cNvPr id="34" name="Textfeld 33"/>
              <p:cNvSpPr txBox="1">
                <a:spLocks noRot="1" noChangeAspect="1" noMove="1" noResize="1" noEditPoints="1" noAdjustHandles="1" noChangeArrowheads="1" noChangeShapeType="1" noTextEdit="1"/>
              </p:cNvSpPr>
              <p:nvPr/>
            </p:nvSpPr>
            <p:spPr>
              <a:xfrm>
                <a:off x="7603726" y="4719970"/>
                <a:ext cx="4400809" cy="465064"/>
              </a:xfrm>
              <a:prstGeom prst="rect">
                <a:avLst/>
              </a:prstGeom>
              <a:blipFill rotWithShape="1">
                <a:blip r:embed="rId4"/>
                <a:stretch>
                  <a:fillRect/>
                </a:stretch>
              </a:blipFill>
            </p:spPr>
            <p:txBody>
              <a:bodyPr/>
              <a:lstStyle/>
              <a:p>
                <a:r>
                  <a:rPr lang="en-US">
                    <a:noFill/>
                  </a:rPr>
                  <a:t> </a:t>
                </a:r>
              </a:p>
            </p:txBody>
          </p:sp>
        </mc:Fallback>
      </mc:AlternateContent>
      <p:sp>
        <p:nvSpPr>
          <p:cNvPr id="35" name="Textfeld 34"/>
          <p:cNvSpPr txBox="1"/>
          <p:nvPr/>
        </p:nvSpPr>
        <p:spPr>
          <a:xfrm>
            <a:off x="7053416" y="3205300"/>
            <a:ext cx="900752" cy="369332"/>
          </a:xfrm>
          <a:prstGeom prst="rect">
            <a:avLst/>
          </a:prstGeom>
        </p:spPr>
        <p:txBody>
          <a:bodyPr vert="horz" wrap="square" lIns="91440" tIns="45720" rIns="91440" bIns="45720" rtlCol="0" anchor="ctr">
            <a:spAutoFit/>
          </a:bodyPr>
          <a:lstStyle/>
          <a:p>
            <a:pPr algn="ctr"/>
            <a:r>
              <a:rPr lang="de-DE" sz="1800" dirty="0" smtClean="0">
                <a:solidFill>
                  <a:schemeClr val="tx1"/>
                </a:solidFill>
                <a:latin typeface="Arial" panose="020B0604020202020204" pitchFamily="34" charset="0"/>
                <a:cs typeface="Arial" panose="020B0604020202020204" pitchFamily="34" charset="0"/>
              </a:rPr>
              <a:t>y0</a:t>
            </a:r>
            <a:endParaRPr lang="en-US" sz="1800" dirty="0" smtClean="0">
              <a:solidFill>
                <a:schemeClr val="tx1"/>
              </a:solidFill>
              <a:latin typeface="Arial" panose="020B0604020202020204" pitchFamily="34" charset="0"/>
              <a:cs typeface="Arial" panose="020B0604020202020204" pitchFamily="34" charset="0"/>
            </a:endParaRPr>
          </a:p>
        </p:txBody>
      </p:sp>
      <p:sp>
        <p:nvSpPr>
          <p:cNvPr id="37" name="Textfeld 36"/>
          <p:cNvSpPr txBox="1"/>
          <p:nvPr/>
        </p:nvSpPr>
        <p:spPr>
          <a:xfrm>
            <a:off x="3337075" y="546854"/>
            <a:ext cx="900752" cy="369332"/>
          </a:xfrm>
          <a:prstGeom prst="rect">
            <a:avLst/>
          </a:prstGeom>
        </p:spPr>
        <p:txBody>
          <a:bodyPr vert="horz" wrap="square" lIns="91440" tIns="45720" rIns="91440" bIns="45720" rtlCol="0" anchor="ctr">
            <a:spAutoFit/>
          </a:bodyPr>
          <a:lstStyle/>
          <a:p>
            <a:pPr algn="ctr"/>
            <a:r>
              <a:rPr lang="de-DE" sz="1800" dirty="0" smtClean="0">
                <a:solidFill>
                  <a:schemeClr val="tx1"/>
                </a:solidFill>
                <a:latin typeface="Arial" panose="020B0604020202020204" pitchFamily="34" charset="0"/>
                <a:cs typeface="Arial" panose="020B0604020202020204" pitchFamily="34" charset="0"/>
              </a:rPr>
              <a:t>x0</a:t>
            </a:r>
            <a:endParaRPr lang="en-US" sz="1800" dirty="0" smtClean="0">
              <a:solidFill>
                <a:schemeClr val="tx1"/>
              </a:solidFill>
              <a:latin typeface="Arial" panose="020B0604020202020204" pitchFamily="34" charset="0"/>
              <a:cs typeface="Arial" panose="020B0604020202020204" pitchFamily="34" charset="0"/>
            </a:endParaRPr>
          </a:p>
        </p:txBody>
      </p:sp>
      <p:sp>
        <p:nvSpPr>
          <p:cNvPr id="38" name="Textfeld 37"/>
          <p:cNvSpPr txBox="1"/>
          <p:nvPr/>
        </p:nvSpPr>
        <p:spPr>
          <a:xfrm>
            <a:off x="2436323" y="2466501"/>
            <a:ext cx="900752" cy="369332"/>
          </a:xfrm>
          <a:prstGeom prst="rect">
            <a:avLst/>
          </a:prstGeom>
        </p:spPr>
        <p:txBody>
          <a:bodyPr vert="horz" wrap="square" lIns="91440" tIns="45720" rIns="91440" bIns="45720" rtlCol="0" anchor="ctr">
            <a:spAutoFit/>
          </a:bodyPr>
          <a:lstStyle/>
          <a:p>
            <a:pPr algn="ctr"/>
            <a:r>
              <a:rPr lang="de-DE" sz="1800" dirty="0" smtClean="0">
                <a:solidFill>
                  <a:schemeClr val="tx1"/>
                </a:solidFill>
                <a:latin typeface="Arial" panose="020B0604020202020204" pitchFamily="34" charset="0"/>
                <a:cs typeface="Arial" panose="020B0604020202020204" pitchFamily="34" charset="0"/>
              </a:rPr>
              <a:t>r</a:t>
            </a:r>
            <a:endParaRPr lang="en-US" sz="1800" dirty="0" smtClean="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5" name="Textfeld 14"/>
              <p:cNvSpPr txBox="1"/>
              <p:nvPr/>
            </p:nvSpPr>
            <p:spPr>
              <a:xfrm>
                <a:off x="7053416" y="5333403"/>
                <a:ext cx="5189517" cy="613758"/>
              </a:xfrm>
              <a:prstGeom prst="rect">
                <a:avLst/>
              </a:prstGeom>
            </p:spPr>
            <p:txBody>
              <a:bodyPr vert="horz" wrap="square" lIns="91440" tIns="45720" rIns="91440" bIns="45720" rtlCol="0" anchor="ctr">
                <a:spAutoFit/>
              </a:bodyPr>
              <a:lstStyle/>
              <a:p>
                <a:pPr algn="ctr"/>
                <a14:m>
                  <m:oMathPara xmlns:m="http://schemas.openxmlformats.org/officeDocument/2006/math">
                    <m:oMathParaPr>
                      <m:jc m:val="centerGroup"/>
                    </m:oMathParaPr>
                    <m:oMath xmlns:m="http://schemas.openxmlformats.org/officeDocument/2006/math">
                      <m:r>
                        <a:rPr lang="de-DE" sz="2000" b="0" i="1" smtClean="0">
                          <a:solidFill>
                            <a:schemeClr val="tx1"/>
                          </a:solidFill>
                          <a:latin typeface="Cambria Math"/>
                          <a:cs typeface="Arial" panose="020B0604020202020204" pitchFamily="34" charset="0"/>
                        </a:rPr>
                        <m:t>𝑑</m:t>
                      </m:r>
                      <m:r>
                        <a:rPr lang="de-DE" sz="2000" b="0" i="1" smtClean="0">
                          <a:solidFill>
                            <a:schemeClr val="tx1"/>
                          </a:solidFill>
                          <a:latin typeface="Cambria Math"/>
                          <a:cs typeface="Arial" panose="020B0604020202020204" pitchFamily="34" charset="0"/>
                        </a:rPr>
                        <m:t>=</m:t>
                      </m:r>
                      <m:sSup>
                        <m:sSupPr>
                          <m:ctrlPr>
                            <a:rPr lang="de-DE" sz="2000" b="0" i="1" smtClean="0">
                              <a:solidFill>
                                <a:srgbClr val="FF0000"/>
                              </a:solidFill>
                              <a:latin typeface="Cambria Math"/>
                              <a:cs typeface="Arial" panose="020B0604020202020204" pitchFamily="34" charset="0"/>
                            </a:rPr>
                          </m:ctrlPr>
                        </m:sSupPr>
                        <m:e>
                          <m:r>
                            <a:rPr lang="de-DE" sz="2000" i="1">
                              <a:solidFill>
                                <a:srgbClr val="FF0000"/>
                              </a:solidFill>
                              <a:latin typeface="Cambria Math"/>
                              <a:cs typeface="Arial" panose="020B0604020202020204" pitchFamily="34" charset="0"/>
                            </a:rPr>
                            <m:t>𝑒𝑟𝑟</m:t>
                          </m:r>
                        </m:e>
                        <m:sup>
                          <m:r>
                            <a:rPr lang="de-DE" sz="2000" b="0" i="1" smtClean="0">
                              <a:solidFill>
                                <a:schemeClr val="tx1"/>
                              </a:solidFill>
                              <a:latin typeface="Cambria Math"/>
                              <a:cs typeface="Arial" panose="020B0604020202020204" pitchFamily="34" charset="0"/>
                            </a:rPr>
                            <m:t>2</m:t>
                          </m:r>
                        </m:sup>
                      </m:sSup>
                      <m:r>
                        <a:rPr lang="de-DE" sz="2000" b="0" i="1" smtClean="0">
                          <a:solidFill>
                            <a:schemeClr val="tx1"/>
                          </a:solidFill>
                          <a:latin typeface="Cambria Math"/>
                          <a:cs typeface="Arial" panose="020B0604020202020204" pitchFamily="34" charset="0"/>
                        </a:rPr>
                        <m:t>=</m:t>
                      </m:r>
                      <m:sSup>
                        <m:sSupPr>
                          <m:ctrlPr>
                            <a:rPr lang="de-DE" sz="2000" b="0" i="1" smtClean="0">
                              <a:solidFill>
                                <a:schemeClr val="tx1"/>
                              </a:solidFill>
                              <a:latin typeface="Cambria Math"/>
                              <a:cs typeface="Arial" panose="020B0604020202020204" pitchFamily="34" charset="0"/>
                            </a:rPr>
                          </m:ctrlPr>
                        </m:sSupPr>
                        <m:e>
                          <m:d>
                            <m:dPr>
                              <m:ctrlPr>
                                <a:rPr lang="de-DE" sz="2000" b="0" i="1" smtClean="0">
                                  <a:solidFill>
                                    <a:schemeClr val="tx1"/>
                                  </a:solidFill>
                                  <a:latin typeface="Cambria Math"/>
                                  <a:cs typeface="Arial" panose="020B0604020202020204" pitchFamily="34" charset="0"/>
                                </a:rPr>
                              </m:ctrlPr>
                            </m:dPr>
                            <m:e>
                              <m:rad>
                                <m:radPr>
                                  <m:degHide m:val="on"/>
                                  <m:ctrlPr>
                                    <a:rPr lang="de-DE" sz="2000" i="1">
                                      <a:latin typeface="Cambria Math"/>
                                      <a:cs typeface="Arial" panose="020B0604020202020204" pitchFamily="34" charset="0"/>
                                    </a:rPr>
                                  </m:ctrlPr>
                                </m:radPr>
                                <m:deg/>
                                <m:e>
                                  <m:sSup>
                                    <m:sSupPr>
                                      <m:ctrlPr>
                                        <a:rPr lang="de-DE" sz="2000" i="1">
                                          <a:latin typeface="Cambria Math"/>
                                          <a:cs typeface="Arial" panose="020B0604020202020204" pitchFamily="34" charset="0"/>
                                        </a:rPr>
                                      </m:ctrlPr>
                                    </m:sSupPr>
                                    <m:e>
                                      <m:d>
                                        <m:dPr>
                                          <m:ctrlPr>
                                            <a:rPr lang="de-DE" sz="2000" i="1">
                                              <a:latin typeface="Cambria Math"/>
                                              <a:cs typeface="Arial" panose="020B0604020202020204" pitchFamily="34" charset="0"/>
                                            </a:rPr>
                                          </m:ctrlPr>
                                        </m:dPr>
                                        <m:e>
                                          <m:r>
                                            <a:rPr lang="de-DE" sz="2000" i="1">
                                              <a:latin typeface="Cambria Math"/>
                                              <a:cs typeface="Arial" panose="020B0604020202020204" pitchFamily="34" charset="0"/>
                                            </a:rPr>
                                            <m:t>𝑥</m:t>
                                          </m:r>
                                          <m:r>
                                            <a:rPr lang="de-DE" sz="2000" i="1">
                                              <a:latin typeface="Cambria Math"/>
                                              <a:cs typeface="Arial" panose="020B0604020202020204" pitchFamily="34" charset="0"/>
                                            </a:rPr>
                                            <m:t>−</m:t>
                                          </m:r>
                                          <m:r>
                                            <a:rPr lang="de-DE" sz="2000" i="1">
                                              <a:latin typeface="Cambria Math"/>
                                              <a:cs typeface="Arial" panose="020B0604020202020204" pitchFamily="34" charset="0"/>
                                            </a:rPr>
                                            <m:t>𝑥</m:t>
                                          </m:r>
                                          <m:r>
                                            <a:rPr lang="de-DE" sz="2000" i="1">
                                              <a:latin typeface="Cambria Math"/>
                                              <a:cs typeface="Arial" panose="020B0604020202020204" pitchFamily="34" charset="0"/>
                                            </a:rPr>
                                            <m:t>0</m:t>
                                          </m:r>
                                        </m:e>
                                      </m:d>
                                    </m:e>
                                    <m:sup>
                                      <m:r>
                                        <a:rPr lang="de-DE" sz="2000" i="1">
                                          <a:latin typeface="Cambria Math"/>
                                          <a:cs typeface="Arial" panose="020B0604020202020204" pitchFamily="34" charset="0"/>
                                        </a:rPr>
                                        <m:t>2</m:t>
                                      </m:r>
                                    </m:sup>
                                  </m:sSup>
                                  <m:r>
                                    <a:rPr lang="de-DE" sz="2000" i="1">
                                      <a:latin typeface="Cambria Math"/>
                                      <a:cs typeface="Arial" panose="020B0604020202020204" pitchFamily="34" charset="0"/>
                                    </a:rPr>
                                    <m:t>+</m:t>
                                  </m:r>
                                  <m:sSup>
                                    <m:sSupPr>
                                      <m:ctrlPr>
                                        <a:rPr lang="de-DE" sz="2000" i="1">
                                          <a:latin typeface="Cambria Math"/>
                                          <a:cs typeface="Arial" panose="020B0604020202020204" pitchFamily="34" charset="0"/>
                                        </a:rPr>
                                      </m:ctrlPr>
                                    </m:sSupPr>
                                    <m:e>
                                      <m:d>
                                        <m:dPr>
                                          <m:ctrlPr>
                                            <a:rPr lang="de-DE" sz="2000" i="1">
                                              <a:latin typeface="Cambria Math"/>
                                              <a:cs typeface="Arial" panose="020B0604020202020204" pitchFamily="34" charset="0"/>
                                            </a:rPr>
                                          </m:ctrlPr>
                                        </m:dPr>
                                        <m:e>
                                          <m:r>
                                            <a:rPr lang="de-DE" sz="2000" i="1">
                                              <a:latin typeface="Cambria Math"/>
                                              <a:cs typeface="Arial" panose="020B0604020202020204" pitchFamily="34" charset="0"/>
                                            </a:rPr>
                                            <m:t>𝑦</m:t>
                                          </m:r>
                                          <m:r>
                                            <a:rPr lang="de-DE" sz="2000" i="1">
                                              <a:latin typeface="Cambria Math"/>
                                              <a:cs typeface="Arial" panose="020B0604020202020204" pitchFamily="34" charset="0"/>
                                            </a:rPr>
                                            <m:t>−</m:t>
                                          </m:r>
                                          <m:r>
                                            <a:rPr lang="de-DE" sz="2000" i="1">
                                              <a:latin typeface="Cambria Math"/>
                                              <a:cs typeface="Arial" panose="020B0604020202020204" pitchFamily="34" charset="0"/>
                                            </a:rPr>
                                            <m:t>𝑦</m:t>
                                          </m:r>
                                          <m:r>
                                            <a:rPr lang="de-DE" sz="2000" i="1">
                                              <a:latin typeface="Cambria Math"/>
                                              <a:cs typeface="Arial" panose="020B0604020202020204" pitchFamily="34" charset="0"/>
                                            </a:rPr>
                                            <m:t>0</m:t>
                                          </m:r>
                                        </m:e>
                                      </m:d>
                                    </m:e>
                                    <m:sup>
                                      <m:r>
                                        <a:rPr lang="de-DE" sz="2000" i="1">
                                          <a:latin typeface="Cambria Math"/>
                                          <a:cs typeface="Arial" panose="020B0604020202020204" pitchFamily="34" charset="0"/>
                                        </a:rPr>
                                        <m:t>2</m:t>
                                      </m:r>
                                    </m:sup>
                                  </m:sSup>
                                </m:e>
                              </m:rad>
                              <m:r>
                                <a:rPr lang="de-DE" sz="2000" i="1">
                                  <a:latin typeface="Cambria Math"/>
                                  <a:cs typeface="Arial" panose="020B0604020202020204" pitchFamily="34" charset="0"/>
                                </a:rPr>
                                <m:t>−</m:t>
                              </m:r>
                              <m:r>
                                <a:rPr lang="de-DE" sz="2000" i="1">
                                  <a:latin typeface="Cambria Math"/>
                                  <a:cs typeface="Arial" panose="020B0604020202020204" pitchFamily="34" charset="0"/>
                                </a:rPr>
                                <m:t>𝑟</m:t>
                              </m:r>
                              <m:r>
                                <m:rPr>
                                  <m:nor/>
                                </m:rPr>
                                <a:rPr lang="en-US" sz="2000" dirty="0">
                                  <a:latin typeface="Arial" panose="020B0604020202020204" pitchFamily="34" charset="0"/>
                                  <a:cs typeface="Arial" panose="020B0604020202020204" pitchFamily="34" charset="0"/>
                                </a:rPr>
                                <m:t> </m:t>
                              </m:r>
                            </m:e>
                          </m:d>
                        </m:e>
                        <m:sup>
                          <m:r>
                            <a:rPr lang="de-DE" sz="2000" b="0" i="1" smtClean="0">
                              <a:solidFill>
                                <a:schemeClr val="tx1"/>
                              </a:solidFill>
                              <a:latin typeface="Cambria Math"/>
                              <a:cs typeface="Arial" panose="020B0604020202020204" pitchFamily="34" charset="0"/>
                            </a:rPr>
                            <m:t>2</m:t>
                          </m:r>
                        </m:sup>
                      </m:sSup>
                    </m:oMath>
                  </m:oMathPara>
                </a14:m>
                <a:endParaRPr lang="en-US" sz="2000" dirty="0" smtClean="0">
                  <a:solidFill>
                    <a:schemeClr val="tx1"/>
                  </a:solidFill>
                  <a:latin typeface="Arial" panose="020B0604020202020204" pitchFamily="34" charset="0"/>
                  <a:cs typeface="Arial" panose="020B0604020202020204" pitchFamily="34" charset="0"/>
                </a:endParaRPr>
              </a:p>
            </p:txBody>
          </p:sp>
        </mc:Choice>
        <mc:Fallback xmlns="">
          <p:sp>
            <p:nvSpPr>
              <p:cNvPr id="15" name="Textfeld 14"/>
              <p:cNvSpPr txBox="1">
                <a:spLocks noRot="1" noChangeAspect="1" noMove="1" noResize="1" noEditPoints="1" noAdjustHandles="1" noChangeArrowheads="1" noChangeShapeType="1" noTextEdit="1"/>
              </p:cNvSpPr>
              <p:nvPr/>
            </p:nvSpPr>
            <p:spPr>
              <a:xfrm>
                <a:off x="7053416" y="5333403"/>
                <a:ext cx="5189517" cy="613758"/>
              </a:xfrm>
              <a:prstGeom prst="rect">
                <a:avLst/>
              </a:prstGeom>
              <a:blipFill rotWithShape="1">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8393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7" grpId="0"/>
      <p:bldP spid="38" grpId="0"/>
      <p:bldP spid="15" grpId="0"/>
    </p:bldLst>
  </p:timing>
</p:sld>
</file>

<file path=ppt/theme/theme1.xml><?xml version="1.0" encoding="utf-8"?>
<a:theme xmlns:a="http://schemas.openxmlformats.org/drawingml/2006/main" name="PatrickMSUM_V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ctr"/>
      <a:lstStyle>
        <a:defPPr algn="ctr">
          <a:defRPr sz="1800" dirty="0" smtClean="0">
            <a:solidFill>
              <a:schemeClr val="tx1"/>
            </a:soli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 xmlns:thm15="http://schemas.microsoft.com/office/thememl/2012/main" name="Präsentation1" id="{9FC0B804-F100-4E02-81FA-092EC0C68A77}" vid="{F15E7855-8DB5-43EC-9806-C585B02961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PatrickMSUM_V3</Template>
  <TotalTime>0</TotalTime>
  <Words>4287</Words>
  <Application>Microsoft Office PowerPoint</Application>
  <PresentationFormat>Benutzerdefiniert</PresentationFormat>
  <Paragraphs>467</Paragraphs>
  <Slides>27</Slides>
  <Notes>27</Notes>
  <HiddenSlides>0</HiddenSlides>
  <MMClips>0</MMClips>
  <ScaleCrop>false</ScaleCrop>
  <HeadingPairs>
    <vt:vector size="4" baseType="variant">
      <vt:variant>
        <vt:lpstr>Design</vt:lpstr>
      </vt:variant>
      <vt:variant>
        <vt:i4>1</vt:i4>
      </vt:variant>
      <vt:variant>
        <vt:lpstr>Folientitel</vt:lpstr>
      </vt:variant>
      <vt:variant>
        <vt:i4>27</vt:i4>
      </vt:variant>
    </vt:vector>
  </HeadingPairs>
  <TitlesOfParts>
    <vt:vector size="28" baseType="lpstr">
      <vt:lpstr>PatrickMSUM_V3</vt:lpstr>
      <vt:lpstr>Problem solver‘s tool box</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 to solve formal problems</dc:title>
  <dc:creator>METZLER</dc:creator>
  <cp:lastModifiedBy>METZLER</cp:lastModifiedBy>
  <cp:revision>152</cp:revision>
  <cp:lastPrinted>2014-04-08T13:33:11Z</cp:lastPrinted>
  <dcterms:created xsi:type="dcterms:W3CDTF">2014-02-13T12:33:26Z</dcterms:created>
  <dcterms:modified xsi:type="dcterms:W3CDTF">2014-05-10T20:28:06Z</dcterms:modified>
</cp:coreProperties>
</file>