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5" r:id="rId2"/>
    <p:sldId id="301" r:id="rId3"/>
    <p:sldId id="302" r:id="rId4"/>
    <p:sldId id="305" r:id="rId5"/>
    <p:sldId id="308" r:id="rId6"/>
    <p:sldId id="309" r:id="rId7"/>
    <p:sldId id="307" r:id="rId8"/>
    <p:sldId id="310" r:id="rId9"/>
    <p:sldId id="276" r:id="rId10"/>
    <p:sldId id="304" r:id="rId11"/>
  </p:sldIdLst>
  <p:sldSz cx="12192000" cy="6858000"/>
  <p:notesSz cx="6858000" cy="9945688"/>
  <p:defaultTextStyle>
    <a:defPPr>
      <a:defRPr lang="de-DE"/>
    </a:defPPr>
    <a:lvl1pPr algn="l" rtl="0" eaLnBrk="0" fontAlgn="base" hangingPunct="0">
      <a:spcBef>
        <a:spcPct val="0"/>
      </a:spcBef>
      <a:spcAft>
        <a:spcPct val="0"/>
      </a:spcAft>
      <a:defRPr kern="1200">
        <a:solidFill>
          <a:schemeClr val="tx1"/>
        </a:solidFill>
        <a:latin typeface="Calibri"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Calibri"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Calibri"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Calibri"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Calibri" charset="0"/>
        <a:ea typeface="ＭＳ Ｐゴシック" charset="0"/>
        <a:cs typeface="+mn-cs"/>
      </a:defRPr>
    </a:lvl5pPr>
    <a:lvl6pPr marL="2286000" algn="l" defTabSz="457200" rtl="0" eaLnBrk="1" latinLnBrk="0" hangingPunct="1">
      <a:defRPr kern="1200">
        <a:solidFill>
          <a:schemeClr val="tx1"/>
        </a:solidFill>
        <a:latin typeface="Calibri" charset="0"/>
        <a:ea typeface="ＭＳ Ｐゴシック" charset="0"/>
        <a:cs typeface="+mn-cs"/>
      </a:defRPr>
    </a:lvl6pPr>
    <a:lvl7pPr marL="2743200" algn="l" defTabSz="457200" rtl="0" eaLnBrk="1" latinLnBrk="0" hangingPunct="1">
      <a:defRPr kern="1200">
        <a:solidFill>
          <a:schemeClr val="tx1"/>
        </a:solidFill>
        <a:latin typeface="Calibri" charset="0"/>
        <a:ea typeface="ＭＳ Ｐゴシック" charset="0"/>
        <a:cs typeface="+mn-cs"/>
      </a:defRPr>
    </a:lvl7pPr>
    <a:lvl8pPr marL="3200400" algn="l" defTabSz="457200" rtl="0" eaLnBrk="1" latinLnBrk="0" hangingPunct="1">
      <a:defRPr kern="1200">
        <a:solidFill>
          <a:schemeClr val="tx1"/>
        </a:solidFill>
        <a:latin typeface="Calibri" charset="0"/>
        <a:ea typeface="ＭＳ Ｐゴシック" charset="0"/>
        <a:cs typeface="+mn-cs"/>
      </a:defRPr>
    </a:lvl8pPr>
    <a:lvl9pPr marL="3657600" algn="l" defTabSz="457200" rtl="0" eaLnBrk="1" latinLnBrk="0" hangingPunct="1">
      <a:defRPr kern="1200">
        <a:solidFill>
          <a:schemeClr val="tx1"/>
        </a:solidFill>
        <a:latin typeface="Calibri"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12" autoAdjust="0"/>
  </p:normalViewPr>
  <p:slideViewPr>
    <p:cSldViewPr snapToGrid="0">
      <p:cViewPr>
        <p:scale>
          <a:sx n="70" d="100"/>
          <a:sy n="70" d="100"/>
        </p:scale>
        <p:origin x="-1284" y="-156"/>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3870"/>
    </p:cViewPr>
  </p:sorterViewPr>
  <p:notesViewPr>
    <p:cSldViewPr snapToGrid="0">
      <p:cViewPr>
        <p:scale>
          <a:sx n="150" d="100"/>
          <a:sy n="150" d="100"/>
        </p:scale>
        <p:origin x="-2472" y="1224"/>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99012"/>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de-DE"/>
          </a:p>
        </p:txBody>
      </p:sp>
      <p:sp>
        <p:nvSpPr>
          <p:cNvPr id="3" name="Datumsplatzhalter 2"/>
          <p:cNvSpPr>
            <a:spLocks noGrp="1"/>
          </p:cNvSpPr>
          <p:nvPr>
            <p:ph type="dt" sz="quarter" idx="1"/>
          </p:nvPr>
        </p:nvSpPr>
        <p:spPr>
          <a:xfrm>
            <a:off x="3884613" y="0"/>
            <a:ext cx="2971800" cy="499012"/>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22C932E4-E229-FB4B-9AB8-41F6BA0A8BCD}" type="datetimeFigureOut">
              <a:rPr lang="de-DE"/>
              <a:pPr/>
              <a:t>05.05.2014</a:t>
            </a:fld>
            <a:endParaRPr lang="de-DE"/>
          </a:p>
        </p:txBody>
      </p:sp>
      <p:sp>
        <p:nvSpPr>
          <p:cNvPr id="4" name="Fußzeilenplatzhalt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de-DE"/>
          </a:p>
        </p:txBody>
      </p:sp>
      <p:sp>
        <p:nvSpPr>
          <p:cNvPr id="5" name="Foliennummernplatzhalter 4"/>
          <p:cNvSpPr>
            <a:spLocks noGrp="1"/>
          </p:cNvSpPr>
          <p:nvPr>
            <p:ph type="sldNum" sz="quarter" idx="3"/>
          </p:nvPr>
        </p:nvSpPr>
        <p:spPr>
          <a:xfrm>
            <a:off x="3884613" y="9446678"/>
            <a:ext cx="2971800" cy="499011"/>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95E5518-4765-5944-9026-1DA1887A5F76}" type="slidenum">
              <a:rPr lang="de-DE"/>
              <a:pPr/>
              <a:t>‹Nr.›</a:t>
            </a:fld>
            <a:endParaRPr lang="de-DE"/>
          </a:p>
        </p:txBody>
      </p:sp>
    </p:spTree>
    <p:extLst>
      <p:ext uri="{BB962C8B-B14F-4D97-AF65-F5344CB8AC3E}">
        <p14:creationId xmlns:p14="http://schemas.microsoft.com/office/powerpoint/2010/main" val="1899369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smtClean="0">
                <a:latin typeface="Calibri" panose="020F0502020204030204" pitchFamily="34" charset="0"/>
                <a:ea typeface="+mn-ea"/>
              </a:defRPr>
            </a:lvl1pPr>
          </a:lstStyle>
          <a:p>
            <a:pPr>
              <a:defRPr/>
            </a:pPr>
            <a:endParaRPr lang="de-DE"/>
          </a:p>
        </p:txBody>
      </p:sp>
      <p:sp>
        <p:nvSpPr>
          <p:cNvPr id="3" name="Datumsplatzhalter 2"/>
          <p:cNvSpPr>
            <a:spLocks noGrp="1"/>
          </p:cNvSpPr>
          <p:nvPr>
            <p:ph type="dt" idx="1"/>
          </p:nvPr>
        </p:nvSpPr>
        <p:spPr>
          <a:xfrm>
            <a:off x="3884613" y="0"/>
            <a:ext cx="2971800" cy="499012"/>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67EB29B-E5A9-2A4A-B24C-B7A3B907AD9E}" type="datetimeFigureOut">
              <a:rPr lang="de-DE"/>
              <a:pPr/>
              <a:t>05.05.2014</a:t>
            </a:fld>
            <a:endParaRPr lang="de-DE"/>
          </a:p>
        </p:txBody>
      </p:sp>
      <p:sp>
        <p:nvSpPr>
          <p:cNvPr id="4" name="Folienbildplatzhalt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pPr lvl="0"/>
            <a:endParaRPr lang="de-DE" noProof="0" smtClean="0"/>
          </a:p>
        </p:txBody>
      </p:sp>
      <p:sp>
        <p:nvSpPr>
          <p:cNvPr id="5" name="Notizenplatzhalter 4"/>
          <p:cNvSpPr>
            <a:spLocks noGrp="1"/>
          </p:cNvSpPr>
          <p:nvPr>
            <p:ph type="body" sz="quarter" idx="3"/>
          </p:nvPr>
        </p:nvSpPr>
        <p:spPr>
          <a:xfrm>
            <a:off x="685800" y="4786362"/>
            <a:ext cx="5486400" cy="3916115"/>
          </a:xfrm>
          <a:prstGeom prst="rect">
            <a:avLst/>
          </a:prstGeom>
        </p:spPr>
        <p:txBody>
          <a:bodyPr vert="horz" wrap="square" lIns="91440" tIns="45720" rIns="91440" bIns="45720" numCol="1" anchor="t" anchorCtr="0" compatLnSpc="1">
            <a:prstTxWarp prst="textNoShape">
              <a:avLst/>
            </a:prstTxWarp>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smtClean="0">
                <a:latin typeface="Calibri" panose="020F0502020204030204" pitchFamily="34" charset="0"/>
                <a:ea typeface="+mn-ea"/>
              </a:defRPr>
            </a:lvl1pPr>
          </a:lstStyle>
          <a:p>
            <a:pPr>
              <a:defRPr/>
            </a:pPr>
            <a:endParaRPr lang="de-DE"/>
          </a:p>
        </p:txBody>
      </p:sp>
      <p:sp>
        <p:nvSpPr>
          <p:cNvPr id="7" name="Foliennummernplatzhalter 6"/>
          <p:cNvSpPr>
            <a:spLocks noGrp="1"/>
          </p:cNvSpPr>
          <p:nvPr>
            <p:ph type="sldNum" sz="quarter" idx="5"/>
          </p:nvPr>
        </p:nvSpPr>
        <p:spPr>
          <a:xfrm>
            <a:off x="3884613" y="9446678"/>
            <a:ext cx="2971800" cy="49901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4C20C58-D781-FF49-BE40-4E6407A1C87F}" type="slidenum">
              <a:rPr lang="de-DE"/>
              <a:pPr/>
              <a:t>‹Nr.›</a:t>
            </a:fld>
            <a:endParaRPr lang="de-DE"/>
          </a:p>
        </p:txBody>
      </p:sp>
    </p:spTree>
    <p:extLst>
      <p:ext uri="{BB962C8B-B14F-4D97-AF65-F5344CB8AC3E}">
        <p14:creationId xmlns:p14="http://schemas.microsoft.com/office/powerpoint/2010/main" val="6130505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mn-cs"/>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In the first chapter, we already had a look at the </a:t>
            </a:r>
            <a:r>
              <a:rPr lang="en-US" dirty="0" err="1" smtClean="0"/>
              <a:t>monte</a:t>
            </a:r>
            <a:r>
              <a:rPr lang="en-US" dirty="0" smtClean="0"/>
              <a:t> </a:t>
            </a:r>
            <a:r>
              <a:rPr lang="en-US" dirty="0" err="1" smtClean="0"/>
              <a:t>carlo</a:t>
            </a:r>
            <a:r>
              <a:rPr lang="en-US" dirty="0" smtClean="0"/>
              <a:t> method.</a:t>
            </a:r>
          </a:p>
          <a:p>
            <a:endParaRPr lang="en-US" baseline="0" dirty="0" smtClean="0"/>
          </a:p>
          <a:p>
            <a:r>
              <a:rPr lang="en-US" baseline="0" dirty="0" smtClean="0"/>
              <a:t> Now it’s a good time to dig into the details.</a:t>
            </a:r>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a:t>
            </a:fld>
            <a:endParaRPr lang="de-DE"/>
          </a:p>
        </p:txBody>
      </p:sp>
    </p:spTree>
    <p:extLst>
      <p:ext uri="{BB962C8B-B14F-4D97-AF65-F5344CB8AC3E}">
        <p14:creationId xmlns:p14="http://schemas.microsoft.com/office/powerpoint/2010/main" val="4183140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44500" y="1214438"/>
            <a:ext cx="5969000" cy="3357562"/>
          </a:xfrm>
        </p:spPr>
      </p:sp>
      <p:sp>
        <p:nvSpPr>
          <p:cNvPr id="3" name="Notizenplatzhalter 2"/>
          <p:cNvSpPr>
            <a:spLocks noGrp="1"/>
          </p:cNvSpPr>
          <p:nvPr>
            <p:ph type="body" idx="1"/>
          </p:nvPr>
        </p:nvSpPr>
        <p:spPr/>
        <p:txBody>
          <a:bodyPr/>
          <a:lstStyle/>
          <a:p>
            <a:r>
              <a:rPr lang="en-US" b="0" dirty="0" smtClean="0"/>
              <a:t>The</a:t>
            </a:r>
            <a:r>
              <a:rPr lang="en-US" b="0" baseline="0" dirty="0" smtClean="0"/>
              <a:t> first and the last line of this code are used to measure the cpu-time for the program.</a:t>
            </a:r>
          </a:p>
          <a:p>
            <a:endParaRPr lang="en-US" b="0" baseline="0" dirty="0" smtClean="0"/>
          </a:p>
          <a:p>
            <a:r>
              <a:rPr lang="en-US" b="0" baseline="0" dirty="0" smtClean="0"/>
              <a:t>In line two the number of families is “hard coded” , this means the user of the program is not asked a number, but the number is written into the code.</a:t>
            </a:r>
          </a:p>
          <a:p>
            <a:endParaRPr lang="en-US" b="0" baseline="0" dirty="0" smtClean="0"/>
          </a:p>
          <a:p>
            <a:r>
              <a:rPr lang="en-US" b="0" baseline="0" dirty="0" smtClean="0"/>
              <a:t>Randi in lines 3-6 is the random number generator for discrete uniform distributions.</a:t>
            </a:r>
          </a:p>
          <a:p>
            <a:endParaRPr lang="en-US" b="0" baseline="0" dirty="0" smtClean="0"/>
          </a:p>
          <a:p>
            <a:r>
              <a:rPr lang="en-US" b="0" baseline="0" noProof="0" dirty="0" smtClean="0"/>
              <a:t>Note the bitwise logical operators | and &amp; in line 7 and 8. You might have tried .|| or .&amp;&amp; which might give the same result if they were defined within matlab.</a:t>
            </a:r>
            <a:br>
              <a:rPr lang="en-US" b="0" baseline="0" noProof="0" dirty="0" smtClean="0"/>
            </a:br>
            <a:r>
              <a:rPr lang="en-US" b="0" baseline="0" noProof="0" dirty="0" smtClean="0"/>
              <a:t>The bitwise | &amp; and == operators have arrays as operands and arrays as results. If the conditions are met, the corresponding array element is 1 otherwise it is 0.</a:t>
            </a:r>
          </a:p>
          <a:p>
            <a:r>
              <a:rPr lang="en-US" b="0" baseline="0" noProof="0" dirty="0" smtClean="0"/>
              <a:t>nnz then just counts the ones.</a:t>
            </a:r>
          </a:p>
          <a:p>
            <a:endParaRPr lang="en-US" b="0" dirty="0" smtClean="0"/>
          </a:p>
          <a:p>
            <a:r>
              <a:rPr lang="en-US" b="0" dirty="0" smtClean="0"/>
              <a:t>Note</a:t>
            </a:r>
            <a:r>
              <a:rPr lang="en-US" b="0" baseline="0" dirty="0" smtClean="0"/>
              <a:t> that the solution 0.48 clearly shows that the Tuesday-Information is important (strange point is , Wednesday would work as well, the day just has to be fixed). Without the Tuesday, the probability of two boys would be only one third.</a:t>
            </a:r>
            <a:endParaRPr lang="en-US" b="0" dirty="0"/>
          </a:p>
          <a:p>
            <a:endParaRPr lang="en-US" b="1" dirty="0"/>
          </a:p>
          <a:p>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10</a:t>
            </a:fld>
            <a:endParaRPr lang="de-DE" dirty="0"/>
          </a:p>
        </p:txBody>
      </p:sp>
    </p:spTree>
    <p:extLst>
      <p:ext uri="{BB962C8B-B14F-4D97-AF65-F5344CB8AC3E}">
        <p14:creationId xmlns:p14="http://schemas.microsoft.com/office/powerpoint/2010/main" val="172000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44500" y="1214438"/>
            <a:ext cx="5969000" cy="3357562"/>
          </a:xfrm>
        </p:spPr>
      </p:sp>
      <p:sp>
        <p:nvSpPr>
          <p:cNvPr id="3" name="Notizenplatzhalter 2"/>
          <p:cNvSpPr>
            <a:spLocks noGrp="1"/>
          </p:cNvSpPr>
          <p:nvPr>
            <p:ph type="body" idx="1"/>
          </p:nvPr>
        </p:nvSpPr>
        <p:spPr/>
        <p:txBody>
          <a:bodyPr/>
          <a:lstStyle/>
          <a:p>
            <a:r>
              <a:rPr lang="en-US" noProof="0" dirty="0" smtClean="0"/>
              <a:t>First the</a:t>
            </a:r>
            <a:r>
              <a:rPr lang="en-US" baseline="0" noProof="0" dirty="0" smtClean="0"/>
              <a:t> deterministic problem to find a numerical value for pi is solved.</a:t>
            </a:r>
          </a:p>
          <a:p>
            <a:endParaRPr lang="en-US" baseline="0" noProof="0" dirty="0" smtClean="0"/>
          </a:p>
          <a:p>
            <a:r>
              <a:rPr lang="en-US" baseline="0" noProof="0" dirty="0" smtClean="0"/>
              <a:t>We generate random values for points within a square of 2 by 2 with </a:t>
            </a:r>
            <a:r>
              <a:rPr lang="en-US" baseline="0" noProof="0" dirty="0" err="1" smtClean="0"/>
              <a:t>centerpoint</a:t>
            </a:r>
            <a:r>
              <a:rPr lang="en-US" baseline="0" noProof="0" dirty="0" smtClean="0"/>
              <a:t> (0,0).</a:t>
            </a:r>
          </a:p>
          <a:p>
            <a:r>
              <a:rPr lang="en-US" baseline="0" noProof="0" dirty="0" smtClean="0"/>
              <a:t>The x-coordinates and the y-coordinates are independent results of a uniform distributed random experiment.</a:t>
            </a:r>
          </a:p>
          <a:p>
            <a:r>
              <a:rPr lang="en-US" baseline="0" noProof="0" dirty="0" smtClean="0"/>
              <a:t>They range from -1 to 1.</a:t>
            </a:r>
          </a:p>
          <a:p>
            <a:r>
              <a:rPr lang="en-US" baseline="0" noProof="0" dirty="0" smtClean="0"/>
              <a:t>In the square let‘s look on a circle with center point (0,0) and radius 1.</a:t>
            </a:r>
          </a:p>
          <a:p>
            <a:endParaRPr lang="en-US" baseline="0" noProof="0" dirty="0" smtClean="0"/>
          </a:p>
          <a:p>
            <a:r>
              <a:rPr lang="en-US" baseline="0" noProof="0" dirty="0" smtClean="0"/>
              <a:t>The area of the circle and the area of the square have approximately the same ratio as the number of points in the circle to the number of points in the square.</a:t>
            </a:r>
          </a:p>
          <a:p>
            <a:endParaRPr lang="en-US" baseline="0" noProof="0" dirty="0" smtClean="0"/>
          </a:p>
          <a:p>
            <a:r>
              <a:rPr lang="en-US" baseline="0" noProof="0" dirty="0" smtClean="0"/>
              <a:t>Thus we obtain a simple equation for PI.</a:t>
            </a:r>
          </a:p>
          <a:p>
            <a:endParaRPr lang="en-US" dirty="0" smtClean="0"/>
          </a:p>
          <a:p>
            <a:endParaRPr lang="en-US" b="1" dirty="0"/>
          </a:p>
          <a:p>
            <a:endParaRPr lang="en-US" b="1" dirty="0"/>
          </a:p>
          <a:p>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2</a:t>
            </a:fld>
            <a:endParaRPr lang="de-DE" dirty="0"/>
          </a:p>
        </p:txBody>
      </p:sp>
    </p:spTree>
    <p:extLst>
      <p:ext uri="{BB962C8B-B14F-4D97-AF65-F5344CB8AC3E}">
        <p14:creationId xmlns:p14="http://schemas.microsoft.com/office/powerpoint/2010/main" val="172000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44500" y="1214438"/>
            <a:ext cx="5969000" cy="3357562"/>
          </a:xfrm>
        </p:spPr>
      </p:sp>
      <p:sp>
        <p:nvSpPr>
          <p:cNvPr id="3" name="Notizenplatzhalter 2"/>
          <p:cNvSpPr>
            <a:spLocks noGrp="1"/>
          </p:cNvSpPr>
          <p:nvPr>
            <p:ph type="body" idx="1"/>
          </p:nvPr>
        </p:nvSpPr>
        <p:spPr/>
        <p:txBody>
          <a:bodyPr/>
          <a:lstStyle/>
          <a:p>
            <a:r>
              <a:rPr lang="en-US" baseline="0" noProof="0" dirty="0" smtClean="0"/>
              <a:t>This is an easy code in matlab calculating pi…</a:t>
            </a:r>
          </a:p>
          <a:p>
            <a:r>
              <a:rPr lang="en-US" baseline="0" noProof="0" dirty="0" smtClean="0"/>
              <a:t/>
            </a:r>
            <a:br>
              <a:rPr lang="en-US" baseline="0" noProof="0" dirty="0" smtClean="0"/>
            </a:br>
            <a:r>
              <a:rPr lang="en-US" baseline="0" noProof="0" dirty="0" smtClean="0"/>
              <a:t>and visualizing the method. It is straight forward, but somewhat specialized in matlab.</a:t>
            </a:r>
          </a:p>
          <a:p>
            <a:r>
              <a:rPr lang="en-US" baseline="0" noProof="0" dirty="0" smtClean="0"/>
              <a:t>Especially Line 2-5 make use of vectoring. Some people with a classical C-programming background are not so familiar with vectoring. Therefor I also present a more classical variant.</a:t>
            </a:r>
          </a:p>
          <a:p>
            <a:endParaRPr lang="en-US" dirty="0" smtClean="0"/>
          </a:p>
          <a:p>
            <a:endParaRPr lang="en-US" b="1" dirty="0"/>
          </a:p>
          <a:p>
            <a:endParaRPr lang="en-US" b="1" dirty="0"/>
          </a:p>
          <a:p>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3</a:t>
            </a:fld>
            <a:endParaRPr lang="de-DE" dirty="0"/>
          </a:p>
        </p:txBody>
      </p:sp>
    </p:spTree>
    <p:extLst>
      <p:ext uri="{BB962C8B-B14F-4D97-AF65-F5344CB8AC3E}">
        <p14:creationId xmlns:p14="http://schemas.microsoft.com/office/powerpoint/2010/main" val="172000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44500" y="1214438"/>
            <a:ext cx="5969000" cy="3357562"/>
          </a:xfrm>
        </p:spPr>
      </p:sp>
      <p:sp>
        <p:nvSpPr>
          <p:cNvPr id="3" name="Notizenplatzhalter 2"/>
          <p:cNvSpPr>
            <a:spLocks noGrp="1"/>
          </p:cNvSpPr>
          <p:nvPr>
            <p:ph type="body" idx="1"/>
          </p:nvPr>
        </p:nvSpPr>
        <p:spPr/>
        <p:txBody>
          <a:bodyPr/>
          <a:lstStyle/>
          <a:p>
            <a:r>
              <a:rPr lang="en-US" b="0" dirty="0" smtClean="0"/>
              <a:t>It</a:t>
            </a:r>
            <a:r>
              <a:rPr lang="en-US" b="0" baseline="0" dirty="0" smtClean="0"/>
              <a:t> is not possible in matlab to declare an empty array. </a:t>
            </a:r>
          </a:p>
          <a:p>
            <a:endParaRPr lang="en-US" b="0" baseline="0" dirty="0" smtClean="0"/>
          </a:p>
          <a:p>
            <a:r>
              <a:rPr lang="en-US" b="0" baseline="0" dirty="0" smtClean="0"/>
              <a:t>But the typical combination, declaration and definition of an array can be done by the zeros command.</a:t>
            </a:r>
            <a:endParaRPr lang="en-US" b="0" dirty="0"/>
          </a:p>
          <a:p>
            <a:endParaRPr lang="en-US" b="1" dirty="0"/>
          </a:p>
          <a:p>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4</a:t>
            </a:fld>
            <a:endParaRPr lang="de-DE" dirty="0"/>
          </a:p>
        </p:txBody>
      </p:sp>
    </p:spTree>
    <p:extLst>
      <p:ext uri="{BB962C8B-B14F-4D97-AF65-F5344CB8AC3E}">
        <p14:creationId xmlns:p14="http://schemas.microsoft.com/office/powerpoint/2010/main" val="172000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44500" y="1214438"/>
            <a:ext cx="5969000" cy="3357562"/>
          </a:xfrm>
        </p:spPr>
      </p:sp>
      <p:sp>
        <p:nvSpPr>
          <p:cNvPr id="3" name="Notizenplatzhalter 2"/>
          <p:cNvSpPr>
            <a:spLocks noGrp="1"/>
          </p:cNvSpPr>
          <p:nvPr>
            <p:ph type="body" idx="1"/>
          </p:nvPr>
        </p:nvSpPr>
        <p:spPr/>
        <p:txBody>
          <a:bodyPr/>
          <a:lstStyle/>
          <a:p>
            <a:r>
              <a:rPr lang="en-US" baseline="0" noProof="0" dirty="0" smtClean="0"/>
              <a:t>For really big amounts of points, the plot is not very useful. Therefor only the pi-calculating part is done.</a:t>
            </a:r>
          </a:p>
          <a:p>
            <a:endParaRPr lang="en-US" dirty="0" smtClean="0"/>
          </a:p>
          <a:p>
            <a:endParaRPr lang="en-US" b="1" dirty="0"/>
          </a:p>
          <a:p>
            <a:endParaRPr lang="en-US" b="1" dirty="0"/>
          </a:p>
          <a:p>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5</a:t>
            </a:fld>
            <a:endParaRPr lang="de-DE" dirty="0"/>
          </a:p>
        </p:txBody>
      </p:sp>
    </p:spTree>
    <p:extLst>
      <p:ext uri="{BB962C8B-B14F-4D97-AF65-F5344CB8AC3E}">
        <p14:creationId xmlns:p14="http://schemas.microsoft.com/office/powerpoint/2010/main" val="172000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44500" y="1214438"/>
            <a:ext cx="5969000" cy="3357562"/>
          </a:xfrm>
        </p:spPr>
      </p:sp>
      <p:sp>
        <p:nvSpPr>
          <p:cNvPr id="3" name="Notizenplatzhalter 2"/>
          <p:cNvSpPr>
            <a:spLocks noGrp="1"/>
          </p:cNvSpPr>
          <p:nvPr>
            <p:ph type="body" idx="1"/>
          </p:nvPr>
        </p:nvSpPr>
        <p:spPr/>
        <p:txBody>
          <a:bodyPr/>
          <a:lstStyle/>
          <a:p>
            <a:r>
              <a:rPr lang="en-US" baseline="0" noProof="0" dirty="0" smtClean="0"/>
              <a:t>Comparing C-style to vectoring style, the vectoring style is a little bit faster.</a:t>
            </a:r>
          </a:p>
          <a:p>
            <a:endParaRPr lang="en-US" dirty="0" smtClean="0"/>
          </a:p>
          <a:p>
            <a:endParaRPr lang="en-US" b="1" dirty="0"/>
          </a:p>
          <a:p>
            <a:endParaRPr lang="en-US" b="1" dirty="0"/>
          </a:p>
          <a:p>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6</a:t>
            </a:fld>
            <a:endParaRPr lang="de-DE" dirty="0"/>
          </a:p>
        </p:txBody>
      </p:sp>
    </p:spTree>
    <p:extLst>
      <p:ext uri="{BB962C8B-B14F-4D97-AF65-F5344CB8AC3E}">
        <p14:creationId xmlns:p14="http://schemas.microsoft.com/office/powerpoint/2010/main" val="172000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44500" y="1214438"/>
            <a:ext cx="5969000" cy="3357562"/>
          </a:xfrm>
        </p:spPr>
      </p:sp>
      <p:sp>
        <p:nvSpPr>
          <p:cNvPr id="3" name="Notizenplatzhalter 2"/>
          <p:cNvSpPr>
            <a:spLocks noGrp="1"/>
          </p:cNvSpPr>
          <p:nvPr>
            <p:ph type="body" idx="1"/>
          </p:nvPr>
        </p:nvSpPr>
        <p:spPr/>
        <p:txBody>
          <a:bodyPr/>
          <a:lstStyle/>
          <a:p>
            <a:r>
              <a:rPr lang="en-US" baseline="0" noProof="0" dirty="0" smtClean="0"/>
              <a:t>But when stepping to even more points, the vectoring approach can cause out of memory errors, as very big arrays have to be generated. N=1E9 worked for the C-style code only on my machine.</a:t>
            </a:r>
          </a:p>
          <a:p>
            <a:endParaRPr lang="en-US" dirty="0" smtClean="0"/>
          </a:p>
          <a:p>
            <a:endParaRPr lang="en-US" b="1" dirty="0"/>
          </a:p>
          <a:p>
            <a:endParaRPr lang="en-US" b="1" dirty="0"/>
          </a:p>
          <a:p>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7</a:t>
            </a:fld>
            <a:endParaRPr lang="de-DE" dirty="0"/>
          </a:p>
        </p:txBody>
      </p:sp>
    </p:spTree>
    <p:extLst>
      <p:ext uri="{BB962C8B-B14F-4D97-AF65-F5344CB8AC3E}">
        <p14:creationId xmlns:p14="http://schemas.microsoft.com/office/powerpoint/2010/main" val="172000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44500" y="1214438"/>
            <a:ext cx="5969000" cy="3357562"/>
          </a:xfrm>
        </p:spPr>
      </p:sp>
      <p:sp>
        <p:nvSpPr>
          <p:cNvPr id="3" name="Notizenplatzhalter 2"/>
          <p:cNvSpPr>
            <a:spLocks noGrp="1"/>
          </p:cNvSpPr>
          <p:nvPr>
            <p:ph type="body" idx="1"/>
          </p:nvPr>
        </p:nvSpPr>
        <p:spPr/>
        <p:txBody>
          <a:bodyPr/>
          <a:lstStyle/>
          <a:p>
            <a:endParaRPr lang="en-US" dirty="0" smtClean="0"/>
          </a:p>
          <a:p>
            <a:endParaRPr lang="en-US" b="1" dirty="0"/>
          </a:p>
          <a:p>
            <a:endParaRPr lang="en-US" b="1" dirty="0"/>
          </a:p>
          <a:p>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8</a:t>
            </a:fld>
            <a:endParaRPr lang="de-DE" dirty="0"/>
          </a:p>
        </p:txBody>
      </p:sp>
    </p:spTree>
    <p:extLst>
      <p:ext uri="{BB962C8B-B14F-4D97-AF65-F5344CB8AC3E}">
        <p14:creationId xmlns:p14="http://schemas.microsoft.com/office/powerpoint/2010/main" val="172000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44500" y="1214438"/>
            <a:ext cx="5969000" cy="3357562"/>
          </a:xfrm>
        </p:spPr>
      </p:sp>
      <p:sp>
        <p:nvSpPr>
          <p:cNvPr id="3" name="Notizenplatzhalter 2"/>
          <p:cNvSpPr>
            <a:spLocks noGrp="1"/>
          </p:cNvSpPr>
          <p:nvPr>
            <p:ph type="body" idx="1"/>
          </p:nvPr>
        </p:nvSpPr>
        <p:spPr/>
        <p:txBody>
          <a:bodyPr/>
          <a:lstStyle/>
          <a:p>
            <a:endParaRPr lang="en-US" b="0" noProof="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0" noProof="0" dirty="0" smtClean="0"/>
              <a:t>Now</a:t>
            </a:r>
            <a:r>
              <a:rPr lang="en-US" b="0" baseline="0" noProof="0" dirty="0" smtClean="0"/>
              <a:t> to Gary Foshee‘s famous „boy born on a Tuesday problem“</a:t>
            </a:r>
            <a:br>
              <a:rPr lang="en-US" b="0" baseline="0" noProof="0" dirty="0" smtClean="0"/>
            </a:br>
            <a:r>
              <a:rPr lang="en-US" sz="1200" b="0" noProof="0" dirty="0" smtClean="0"/>
              <a:t>“I have two children. One is a boy born on a Tuesday. What is the probability I have two boys?”</a:t>
            </a:r>
          </a:p>
          <a:p>
            <a:r>
              <a:rPr lang="en-US" b="0" noProof="0" dirty="0" smtClean="0"/>
              <a:t>Do you think the Tuesday</a:t>
            </a:r>
            <a:r>
              <a:rPr lang="en-US" b="0" baseline="0" noProof="0" dirty="0" smtClean="0"/>
              <a:t> is important information?</a:t>
            </a:r>
          </a:p>
          <a:p>
            <a:r>
              <a:rPr lang="en-US" b="0" baseline="0" noProof="0" dirty="0" smtClean="0"/>
              <a:t>We‘ll see by employing the monte carlo method</a:t>
            </a:r>
          </a:p>
          <a:p>
            <a:endParaRPr lang="en-US" b="0" baseline="0" noProof="0" dirty="0" smtClean="0"/>
          </a:p>
          <a:p>
            <a:r>
              <a:rPr lang="en-US" b="0" baseline="0" noProof="0" dirty="0" smtClean="0"/>
              <a:t>And we try to do it like this:</a:t>
            </a:r>
          </a:p>
        </p:txBody>
      </p:sp>
      <p:sp>
        <p:nvSpPr>
          <p:cNvPr id="4" name="Foliennummernplatzhalter 3"/>
          <p:cNvSpPr>
            <a:spLocks noGrp="1"/>
          </p:cNvSpPr>
          <p:nvPr>
            <p:ph type="sldNum" sz="quarter" idx="10"/>
          </p:nvPr>
        </p:nvSpPr>
        <p:spPr/>
        <p:txBody>
          <a:bodyPr/>
          <a:lstStyle/>
          <a:p>
            <a:fld id="{64C20C58-D781-FF49-BE40-4E6407A1C87F}" type="slidenum">
              <a:rPr lang="de-DE" smtClean="0"/>
              <a:pPr/>
              <a:t>9</a:t>
            </a:fld>
            <a:endParaRPr lang="de-DE" dirty="0"/>
          </a:p>
        </p:txBody>
      </p:sp>
    </p:spTree>
    <p:extLst>
      <p:ext uri="{BB962C8B-B14F-4D97-AF65-F5344CB8AC3E}">
        <p14:creationId xmlns:p14="http://schemas.microsoft.com/office/powerpoint/2010/main" val="172000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5" name="Grafik 1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198100" y="346075"/>
            <a:ext cx="635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fik 1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833100" y="788988"/>
            <a:ext cx="12080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50256" y="2006825"/>
            <a:ext cx="9144000" cy="1441465"/>
          </a:xfrm>
        </p:spPr>
        <p:txBody>
          <a:bodyPr anchor="b"/>
          <a:lstStyle>
            <a:lvl1pPr algn="l">
              <a:defRPr sz="4800">
                <a:latin typeface="Arial" panose="020B0604020202020204" pitchFamily="34" charset="0"/>
                <a:cs typeface="Arial" panose="020B0604020202020204" pitchFamily="34" charset="0"/>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552953" y="3448290"/>
            <a:ext cx="9144000" cy="1655762"/>
          </a:xfrm>
        </p:spPr>
        <p:txBody>
          <a:bodyPr/>
          <a:lstStyle>
            <a:lvl1pPr marL="0" indent="0" algn="l">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dirty="0"/>
          </a:p>
        </p:txBody>
      </p:sp>
      <p:sp>
        <p:nvSpPr>
          <p:cNvPr id="7" name="Datumsplatzhalter 3"/>
          <p:cNvSpPr>
            <a:spLocks noGrp="1"/>
          </p:cNvSpPr>
          <p:nvPr>
            <p:ph type="dt" sz="half" idx="10"/>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1400">
                <a:latin typeface="Arial" charset="0"/>
                <a:cs typeface="Arial" charset="0"/>
              </a:defRPr>
            </a:lvl1pPr>
          </a:lstStyle>
          <a:p>
            <a:fld id="{228D52AA-06A7-2A45-B02D-E71315FC61AB}" type="datetimeFigureOut">
              <a:rPr lang="de-DE"/>
              <a:pPr/>
              <a:t>05.05.2014</a:t>
            </a:fld>
            <a:endParaRPr lang="de-DE" dirty="0"/>
          </a:p>
        </p:txBody>
      </p:sp>
      <p:sp>
        <p:nvSpPr>
          <p:cNvPr id="8" name="Fußzeilenplatzhalter 4"/>
          <p:cNvSpPr>
            <a:spLocks noGrp="1"/>
          </p:cNvSpPr>
          <p:nvPr>
            <p:ph type="ftr" sz="quarter" idx="11"/>
          </p:nvPr>
        </p:nvSpPr>
        <p:spPr>
          <a:xfrm>
            <a:off x="4038600" y="6356350"/>
            <a:ext cx="4114800" cy="365125"/>
          </a:xfrm>
          <a:prstGeom prst="rect">
            <a:avLst/>
          </a:prstGeom>
        </p:spPr>
        <p:txBody>
          <a:bodyPr/>
          <a:lstStyle>
            <a:lvl1pPr>
              <a:defRPr sz="1400" dirty="0">
                <a:latin typeface="Arial" panose="020B0604020202020204" pitchFamily="34" charset="0"/>
                <a:ea typeface="+mn-ea"/>
                <a:cs typeface="Arial" panose="020B0604020202020204" pitchFamily="34" charset="0"/>
              </a:defRPr>
            </a:lvl1pPr>
          </a:lstStyle>
          <a:p>
            <a:pPr>
              <a:defRPr/>
            </a:pPr>
            <a:endParaRPr lang="de-DE" dirty="0"/>
          </a:p>
        </p:txBody>
      </p:sp>
      <p:sp>
        <p:nvSpPr>
          <p:cNvPr id="9" name="Foliennummernplatzhalter 5"/>
          <p:cNvSpPr>
            <a:spLocks noGrp="1"/>
          </p:cNvSpPr>
          <p:nvPr>
            <p:ph type="sldNum" sz="quarter" idx="12"/>
          </p:nvPr>
        </p:nvSpPr>
        <p:spPr>
          <a:xfrm>
            <a:off x="8610600" y="6356350"/>
            <a:ext cx="2743200" cy="365125"/>
          </a:xfrm>
          <a:prstGeom prst="rect">
            <a:avLst/>
          </a:prstGeom>
        </p:spPr>
        <p:txBody>
          <a:bodyPr/>
          <a:lstStyle>
            <a:lvl1pPr>
              <a:defRPr/>
            </a:lvl1pPr>
          </a:lstStyle>
          <a:p>
            <a:fld id="{0D5BBC55-09FC-9F4D-8F54-761F05412451}" type="slidenum">
              <a:rPr lang="de-DE"/>
              <a:pPr/>
              <a:t>‹Nr.›</a:t>
            </a:fld>
            <a:endParaRPr lang="de-DE" dirty="0"/>
          </a:p>
        </p:txBody>
      </p:sp>
      <p:sp>
        <p:nvSpPr>
          <p:cNvPr id="10" name="AutoShape 1"/>
          <p:cNvSpPr>
            <a:spLocks noChangeArrowheads="1"/>
          </p:cNvSpPr>
          <p:nvPr userDrawn="1"/>
        </p:nvSpPr>
        <p:spPr bwMode="auto">
          <a:xfrm>
            <a:off x="0" y="185738"/>
            <a:ext cx="12192000" cy="936625"/>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dirty="0"/>
          </a:p>
        </p:txBody>
      </p:sp>
      <p:pic>
        <p:nvPicPr>
          <p:cNvPr id="11" name="Grafik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198509" y="345880"/>
            <a:ext cx="634683" cy="593736"/>
          </a:xfrm>
          <a:prstGeom prst="rect">
            <a:avLst/>
          </a:prstGeom>
        </p:spPr>
      </p:pic>
      <p:pic>
        <p:nvPicPr>
          <p:cNvPr id="12" name="Grafik 8"/>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833192" y="789446"/>
            <a:ext cx="1208111" cy="337950"/>
          </a:xfrm>
          <a:prstGeom prst="rect">
            <a:avLst/>
          </a:prstGeom>
        </p:spPr>
      </p:pic>
    </p:spTree>
    <p:extLst>
      <p:ext uri="{BB962C8B-B14F-4D97-AF65-F5344CB8AC3E}">
        <p14:creationId xmlns:p14="http://schemas.microsoft.com/office/powerpoint/2010/main" val="13474574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elfolie">
    <p:spTree>
      <p:nvGrpSpPr>
        <p:cNvPr id="1" name=""/>
        <p:cNvGrpSpPr/>
        <p:nvPr/>
      </p:nvGrpSpPr>
      <p:grpSpPr>
        <a:xfrm>
          <a:off x="0" y="0"/>
          <a:ext cx="0" cy="0"/>
          <a:chOff x="0" y="0"/>
          <a:chExt cx="0" cy="0"/>
        </a:xfrm>
      </p:grpSpPr>
      <p:sp>
        <p:nvSpPr>
          <p:cNvPr id="13"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dirty="0"/>
          </a:p>
        </p:txBody>
      </p:sp>
      <p:sp>
        <p:nvSpPr>
          <p:cNvPr id="2" name="Rechteck 1"/>
          <p:cNvSpPr/>
          <p:nvPr userDrawn="1"/>
        </p:nvSpPr>
        <p:spPr>
          <a:xfrm>
            <a:off x="596259" y="6460223"/>
            <a:ext cx="2911216" cy="307777"/>
          </a:xfrm>
          <a:prstGeom prst="rect">
            <a:avLst/>
          </a:prstGeom>
        </p:spPr>
        <p:txBody>
          <a:bodyPr wrap="square">
            <a:spAutoFit/>
          </a:bodyPr>
          <a:lstStyle/>
          <a:p>
            <a:pPr lvl="0"/>
            <a:r>
              <a:rPr lang="de-DE" sz="1400" dirty="0" smtClean="0">
                <a:solidFill>
                  <a:schemeClr val="bg1"/>
                </a:solidFill>
                <a:latin typeface="Arial"/>
                <a:cs typeface="Arial"/>
              </a:rPr>
              <a:t>Prof. Dr.-Ing. Patrick Metzler</a:t>
            </a:r>
          </a:p>
        </p:txBody>
      </p:sp>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dirty="0">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smtClean="0"/>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smtClean="0"/>
              <a:t>Textmasterformat bearbeiten</a:t>
            </a:r>
          </a:p>
        </p:txBody>
      </p:sp>
      <p:sp>
        <p:nvSpPr>
          <p:cNvPr id="15" name="Titel 1"/>
          <p:cNvSpPr>
            <a:spLocks noGrp="1"/>
          </p:cNvSpPr>
          <p:nvPr>
            <p:ph type="title"/>
          </p:nvPr>
        </p:nvSpPr>
        <p:spPr>
          <a:xfrm>
            <a:off x="596899" y="625527"/>
            <a:ext cx="11006295" cy="618584"/>
          </a:xfrm>
        </p:spPr>
        <p:txBody>
          <a:bodyPr/>
          <a:lstStyle>
            <a:lvl1pPr>
              <a:defRPr sz="2400"/>
            </a:lvl1pPr>
          </a:lstStyle>
          <a:p>
            <a:r>
              <a:rPr lang="de-DE" smtClean="0"/>
              <a:t>Titelmasterformat durch Klicken bearbeiten</a:t>
            </a:r>
            <a:endParaRPr lang="de-DE" dirty="0"/>
          </a:p>
        </p:txBody>
      </p:sp>
      <p:sp>
        <p:nvSpPr>
          <p:cNvPr id="17" name="Inhaltsplatzhalter 2"/>
          <p:cNvSpPr>
            <a:spLocks noGrp="1"/>
          </p:cNvSpPr>
          <p:nvPr>
            <p:ph idx="1"/>
          </p:nvPr>
        </p:nvSpPr>
        <p:spPr>
          <a:xfrm>
            <a:off x="596899" y="1444983"/>
            <a:ext cx="11006296" cy="4828909"/>
          </a:xfrm>
        </p:spPr>
        <p:txBody>
          <a:bodyPr tIns="0">
            <a:normAutofit/>
          </a:bodyPr>
          <a:lstStyle>
            <a:lvl1pPr>
              <a:defRPr sz="2400" b="0"/>
            </a:lvl1pPr>
            <a:lvl2pPr>
              <a:defRPr sz="2000"/>
            </a:lvl2pPr>
            <a:lvl3pPr>
              <a:defRPr sz="1800"/>
            </a:lvl3pPr>
            <a:lvl4pPr>
              <a:defRPr sz="1800"/>
            </a:lvl4pPr>
            <a:lvl5pPr>
              <a:defRPr sz="18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3" name="Rechteck 2"/>
          <p:cNvSpPr/>
          <p:nvPr userDrawn="1"/>
        </p:nvSpPr>
        <p:spPr>
          <a:xfrm>
            <a:off x="3666987" y="6440492"/>
            <a:ext cx="4925096" cy="52322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de-DE" sz="1400" dirty="0" err="1" smtClean="0">
                <a:solidFill>
                  <a:schemeClr val="bg1"/>
                </a:solidFill>
                <a:latin typeface="Arial"/>
                <a:cs typeface="Arial"/>
              </a:rPr>
              <a:t>Modelling</a:t>
            </a:r>
            <a:r>
              <a:rPr lang="de-DE" sz="1400" dirty="0" smtClean="0">
                <a:solidFill>
                  <a:schemeClr val="bg1"/>
                </a:solidFill>
                <a:latin typeface="Arial"/>
                <a:cs typeface="Arial"/>
              </a:rPr>
              <a:t> </a:t>
            </a:r>
            <a:r>
              <a:rPr lang="de-DE" sz="1400" dirty="0" err="1" smtClean="0">
                <a:solidFill>
                  <a:schemeClr val="bg1"/>
                </a:solidFill>
                <a:latin typeface="Arial"/>
                <a:cs typeface="Arial"/>
              </a:rPr>
              <a:t>and</a:t>
            </a:r>
            <a:r>
              <a:rPr lang="de-DE" sz="1400" dirty="0" smtClean="0">
                <a:solidFill>
                  <a:schemeClr val="bg1"/>
                </a:solidFill>
                <a:latin typeface="Arial"/>
                <a:cs typeface="Arial"/>
              </a:rPr>
              <a:t> Simulation </a:t>
            </a:r>
            <a:r>
              <a:rPr lang="de-DE" sz="1400" dirty="0" err="1" smtClean="0">
                <a:solidFill>
                  <a:schemeClr val="bg1"/>
                </a:solidFill>
                <a:latin typeface="Arial"/>
                <a:cs typeface="Arial"/>
              </a:rPr>
              <a:t>using</a:t>
            </a:r>
            <a:r>
              <a:rPr lang="de-DE" sz="1400" dirty="0" smtClean="0">
                <a:solidFill>
                  <a:schemeClr val="bg1"/>
                </a:solidFill>
                <a:latin typeface="Arial"/>
                <a:cs typeface="Arial"/>
              </a:rPr>
              <a:t> MATLAB©</a:t>
            </a:r>
          </a:p>
          <a:p>
            <a:pPr lvl="0" algn="ctr"/>
            <a:endParaRPr lang="de-DE" sz="1400" dirty="0" smtClean="0">
              <a:solidFill>
                <a:schemeClr val="bg1"/>
              </a:solidFill>
              <a:latin typeface="Arial"/>
              <a:cs typeface="Arial"/>
            </a:endParaRPr>
          </a:p>
        </p:txBody>
      </p:sp>
      <p:sp>
        <p:nvSpPr>
          <p:cNvPr id="9"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4537000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smtClean="0"/>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smtClean="0"/>
              <a:t>Textmasterformat bearbeiten</a:t>
            </a:r>
          </a:p>
        </p:txBody>
      </p:sp>
      <p:sp>
        <p:nvSpPr>
          <p:cNvPr id="15" name="Titel 1"/>
          <p:cNvSpPr>
            <a:spLocks noGrp="1"/>
          </p:cNvSpPr>
          <p:nvPr>
            <p:ph type="title"/>
          </p:nvPr>
        </p:nvSpPr>
        <p:spPr>
          <a:xfrm>
            <a:off x="596900" y="625527"/>
            <a:ext cx="7584000" cy="618584"/>
          </a:xfrm>
        </p:spPr>
        <p:txBody>
          <a:bodyPr/>
          <a:lstStyle>
            <a:lvl1pPr>
              <a:defRPr sz="2400"/>
            </a:lvl1pPr>
          </a:lstStyle>
          <a:p>
            <a:r>
              <a:rPr lang="de-DE" smtClean="0"/>
              <a:t>Titelmasterformat durch Klicken bearbeiten</a:t>
            </a:r>
            <a:endParaRPr lang="de-DE" dirty="0"/>
          </a:p>
        </p:txBody>
      </p:sp>
      <p:sp>
        <p:nvSpPr>
          <p:cNvPr id="17" name="Inhaltsplatzhalter 2"/>
          <p:cNvSpPr>
            <a:spLocks noGrp="1"/>
          </p:cNvSpPr>
          <p:nvPr>
            <p:ph idx="1"/>
          </p:nvPr>
        </p:nvSpPr>
        <p:spPr>
          <a:xfrm>
            <a:off x="596899" y="1444983"/>
            <a:ext cx="7584000" cy="4828909"/>
          </a:xfrm>
        </p:spPr>
        <p:txBody>
          <a:bodyPr tIns="0">
            <a:normAutofit/>
          </a:bodyPr>
          <a:lstStyle>
            <a:lvl1pPr>
              <a:defRPr sz="2400" b="0"/>
            </a:lvl1pPr>
            <a:lvl2pPr>
              <a:defRPr sz="2000"/>
            </a:lvl2pPr>
            <a:lvl3pPr>
              <a:defRPr sz="1800"/>
            </a:lvl3pPr>
            <a:lvl4pPr>
              <a:defRPr sz="1800"/>
            </a:lvl4pPr>
            <a:lvl5pPr>
              <a:defRPr sz="18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1"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a:p>
        </p:txBody>
      </p:sp>
      <p:sp>
        <p:nvSpPr>
          <p:cNvPr id="24" name="Rechteck 23"/>
          <p:cNvSpPr/>
          <p:nvPr userDrawn="1"/>
        </p:nvSpPr>
        <p:spPr>
          <a:xfrm>
            <a:off x="596259" y="6460223"/>
            <a:ext cx="2334739" cy="307777"/>
          </a:xfrm>
          <a:prstGeom prst="rect">
            <a:avLst/>
          </a:prstGeom>
        </p:spPr>
        <p:txBody>
          <a:bodyPr wrap="square">
            <a:spAutoFit/>
          </a:bodyPr>
          <a:lstStyle/>
          <a:p>
            <a:pPr lvl="0"/>
            <a:r>
              <a:rPr lang="de-DE" sz="1400" dirty="0" smtClean="0">
                <a:solidFill>
                  <a:schemeClr val="bg1"/>
                </a:solidFill>
                <a:latin typeface="Arial"/>
                <a:cs typeface="Arial"/>
              </a:rPr>
              <a:t>Dr. Patrick Metzler</a:t>
            </a:r>
          </a:p>
        </p:txBody>
      </p:sp>
      <p:sp>
        <p:nvSpPr>
          <p:cNvPr id="25" name="Rechteck 24"/>
          <p:cNvSpPr/>
          <p:nvPr userDrawn="1"/>
        </p:nvSpPr>
        <p:spPr>
          <a:xfrm>
            <a:off x="3666987" y="6440492"/>
            <a:ext cx="4925096" cy="307777"/>
          </a:xfrm>
          <a:prstGeom prst="rect">
            <a:avLst/>
          </a:prstGeom>
        </p:spPr>
        <p:txBody>
          <a:bodyPr wrap="square">
            <a:spAutoFit/>
          </a:bodyPr>
          <a:lstStyle/>
          <a:p>
            <a:pPr lvl="0" algn="ctr"/>
            <a:r>
              <a:rPr lang="de-DE" sz="1400" dirty="0" err="1" smtClean="0">
                <a:solidFill>
                  <a:schemeClr val="bg1"/>
                </a:solidFill>
                <a:latin typeface="Arial"/>
                <a:cs typeface="Arial"/>
              </a:rPr>
              <a:t>Modelling</a:t>
            </a:r>
            <a:r>
              <a:rPr lang="de-DE" sz="1400" dirty="0" smtClean="0">
                <a:solidFill>
                  <a:schemeClr val="bg1"/>
                </a:solidFill>
                <a:latin typeface="Arial"/>
                <a:cs typeface="Arial"/>
              </a:rPr>
              <a:t> </a:t>
            </a:r>
            <a:r>
              <a:rPr lang="de-DE" sz="1400" dirty="0" err="1" smtClean="0">
                <a:solidFill>
                  <a:schemeClr val="bg1"/>
                </a:solidFill>
                <a:latin typeface="Arial"/>
                <a:cs typeface="Arial"/>
              </a:rPr>
              <a:t>and</a:t>
            </a:r>
            <a:r>
              <a:rPr lang="de-DE" sz="1400" dirty="0" smtClean="0">
                <a:solidFill>
                  <a:schemeClr val="bg1"/>
                </a:solidFill>
                <a:latin typeface="Arial"/>
                <a:cs typeface="Arial"/>
              </a:rPr>
              <a:t> Simulation </a:t>
            </a:r>
            <a:r>
              <a:rPr lang="de-DE" sz="1400" dirty="0" err="1" smtClean="0">
                <a:solidFill>
                  <a:schemeClr val="bg1"/>
                </a:solidFill>
                <a:latin typeface="Arial"/>
                <a:cs typeface="Arial"/>
              </a:rPr>
              <a:t>using</a:t>
            </a:r>
            <a:r>
              <a:rPr lang="de-DE" sz="1400" dirty="0" smtClean="0">
                <a:solidFill>
                  <a:schemeClr val="bg1"/>
                </a:solidFill>
                <a:latin typeface="Arial"/>
                <a:cs typeface="Arial"/>
              </a:rPr>
              <a:t> MATLAB</a:t>
            </a:r>
          </a:p>
        </p:txBody>
      </p:sp>
      <p:sp>
        <p:nvSpPr>
          <p:cNvPr id="26"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35138566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elfolie">
    <p:spTree>
      <p:nvGrpSpPr>
        <p:cNvPr id="1" name=""/>
        <p:cNvGrpSpPr/>
        <p:nvPr/>
      </p:nvGrpSpPr>
      <p:grpSpPr>
        <a:xfrm>
          <a:off x="0" y="0"/>
          <a:ext cx="0" cy="0"/>
          <a:chOff x="0" y="0"/>
          <a:chExt cx="0" cy="0"/>
        </a:xfrm>
      </p:grpSpPr>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smtClean="0"/>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smtClean="0"/>
              <a:t>Textmasterformat bearbeiten</a:t>
            </a:r>
          </a:p>
        </p:txBody>
      </p:sp>
      <p:sp>
        <p:nvSpPr>
          <p:cNvPr id="15" name="Titel 1"/>
          <p:cNvSpPr>
            <a:spLocks noGrp="1"/>
          </p:cNvSpPr>
          <p:nvPr>
            <p:ph type="title"/>
          </p:nvPr>
        </p:nvSpPr>
        <p:spPr>
          <a:xfrm>
            <a:off x="596900" y="625527"/>
            <a:ext cx="7584000" cy="618584"/>
          </a:xfrm>
        </p:spPr>
        <p:txBody>
          <a:bodyPr/>
          <a:lstStyle>
            <a:lvl1pPr>
              <a:defRPr sz="2400"/>
            </a:lvl1pPr>
          </a:lstStyle>
          <a:p>
            <a:r>
              <a:rPr lang="de-DE" smtClean="0"/>
              <a:t>Titelmasterformat durch Klicken bearbeiten</a:t>
            </a:r>
            <a:endParaRPr lang="de-DE" dirty="0"/>
          </a:p>
        </p:txBody>
      </p:sp>
      <p:sp>
        <p:nvSpPr>
          <p:cNvPr id="17" name="Inhaltsplatzhalter 2"/>
          <p:cNvSpPr>
            <a:spLocks noGrp="1"/>
          </p:cNvSpPr>
          <p:nvPr>
            <p:ph idx="1"/>
          </p:nvPr>
        </p:nvSpPr>
        <p:spPr>
          <a:xfrm>
            <a:off x="596899" y="1444983"/>
            <a:ext cx="7584000" cy="4828909"/>
          </a:xfrm>
        </p:spPr>
        <p:txBody>
          <a:bodyPr tIns="0">
            <a:normAutofit/>
          </a:bodyPr>
          <a:lstStyle>
            <a:lvl1pPr>
              <a:defRPr sz="2400" b="0"/>
            </a:lvl1pPr>
            <a:lvl2pPr>
              <a:defRPr sz="2000"/>
            </a:lvl2pPr>
            <a:lvl3pPr>
              <a:defRPr sz="1800"/>
            </a:lvl3pPr>
            <a:lvl4pPr>
              <a:defRPr sz="1800"/>
            </a:lvl4pPr>
            <a:lvl5pPr>
              <a:defRPr sz="18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3" name="Bildplatzhalter 2"/>
          <p:cNvSpPr>
            <a:spLocks noGrp="1"/>
          </p:cNvSpPr>
          <p:nvPr>
            <p:ph type="pic" idx="24"/>
          </p:nvPr>
        </p:nvSpPr>
        <p:spPr>
          <a:xfrm>
            <a:off x="8614867" y="1448810"/>
            <a:ext cx="2976000" cy="4825026"/>
          </a:xfrm>
          <a:no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27"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a:p>
        </p:txBody>
      </p:sp>
      <p:sp>
        <p:nvSpPr>
          <p:cNvPr id="28" name="Rechteck 27"/>
          <p:cNvSpPr/>
          <p:nvPr userDrawn="1"/>
        </p:nvSpPr>
        <p:spPr>
          <a:xfrm>
            <a:off x="596259" y="6460223"/>
            <a:ext cx="2334739" cy="307777"/>
          </a:xfrm>
          <a:prstGeom prst="rect">
            <a:avLst/>
          </a:prstGeom>
        </p:spPr>
        <p:txBody>
          <a:bodyPr wrap="square">
            <a:spAutoFit/>
          </a:bodyPr>
          <a:lstStyle/>
          <a:p>
            <a:pPr lvl="0"/>
            <a:r>
              <a:rPr lang="de-DE" sz="1400" dirty="0" smtClean="0">
                <a:solidFill>
                  <a:schemeClr val="bg1"/>
                </a:solidFill>
                <a:latin typeface="Arial"/>
                <a:cs typeface="Arial"/>
              </a:rPr>
              <a:t>Dr. Patrick Metzler</a:t>
            </a:r>
          </a:p>
        </p:txBody>
      </p:sp>
      <p:sp>
        <p:nvSpPr>
          <p:cNvPr id="29" name="Rechteck 28"/>
          <p:cNvSpPr/>
          <p:nvPr userDrawn="1"/>
        </p:nvSpPr>
        <p:spPr>
          <a:xfrm>
            <a:off x="3666987" y="6440492"/>
            <a:ext cx="4925096" cy="307777"/>
          </a:xfrm>
          <a:prstGeom prst="rect">
            <a:avLst/>
          </a:prstGeom>
        </p:spPr>
        <p:txBody>
          <a:bodyPr wrap="square">
            <a:spAutoFit/>
          </a:bodyPr>
          <a:lstStyle/>
          <a:p>
            <a:pPr lvl="0" algn="ctr"/>
            <a:r>
              <a:rPr lang="de-DE" sz="1400" dirty="0" err="1" smtClean="0">
                <a:solidFill>
                  <a:schemeClr val="bg1"/>
                </a:solidFill>
                <a:latin typeface="Arial"/>
                <a:cs typeface="Arial"/>
              </a:rPr>
              <a:t>Modelling</a:t>
            </a:r>
            <a:r>
              <a:rPr lang="de-DE" sz="1400" dirty="0" smtClean="0">
                <a:solidFill>
                  <a:schemeClr val="bg1"/>
                </a:solidFill>
                <a:latin typeface="Arial"/>
                <a:cs typeface="Arial"/>
              </a:rPr>
              <a:t> </a:t>
            </a:r>
            <a:r>
              <a:rPr lang="de-DE" sz="1400" dirty="0" err="1" smtClean="0">
                <a:solidFill>
                  <a:schemeClr val="bg1"/>
                </a:solidFill>
                <a:latin typeface="Arial"/>
                <a:cs typeface="Arial"/>
              </a:rPr>
              <a:t>and</a:t>
            </a:r>
            <a:r>
              <a:rPr lang="de-DE" sz="1400" dirty="0" smtClean="0">
                <a:solidFill>
                  <a:schemeClr val="bg1"/>
                </a:solidFill>
                <a:latin typeface="Arial"/>
                <a:cs typeface="Arial"/>
              </a:rPr>
              <a:t> Simulation </a:t>
            </a:r>
            <a:r>
              <a:rPr lang="de-DE" sz="1400" dirty="0" err="1" smtClean="0">
                <a:solidFill>
                  <a:schemeClr val="bg1"/>
                </a:solidFill>
                <a:latin typeface="Arial"/>
                <a:cs typeface="Arial"/>
              </a:rPr>
              <a:t>using</a:t>
            </a:r>
            <a:r>
              <a:rPr lang="de-DE" sz="1400" dirty="0" smtClean="0">
                <a:solidFill>
                  <a:schemeClr val="bg1"/>
                </a:solidFill>
                <a:latin typeface="Arial"/>
                <a:cs typeface="Arial"/>
              </a:rPr>
              <a:t> MATLAB</a:t>
            </a:r>
          </a:p>
        </p:txBody>
      </p:sp>
      <p:sp>
        <p:nvSpPr>
          <p:cNvPr id="30"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79204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smtClean="0"/>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smtClean="0"/>
              <a:t>Textmasterformat bearbeiten</a:t>
            </a:r>
          </a:p>
        </p:txBody>
      </p:sp>
      <p:sp>
        <p:nvSpPr>
          <p:cNvPr id="15" name="Titel 1"/>
          <p:cNvSpPr>
            <a:spLocks noGrp="1"/>
          </p:cNvSpPr>
          <p:nvPr>
            <p:ph type="title"/>
          </p:nvPr>
        </p:nvSpPr>
        <p:spPr>
          <a:xfrm>
            <a:off x="596900" y="625527"/>
            <a:ext cx="7584000" cy="618584"/>
          </a:xfrm>
        </p:spPr>
        <p:txBody>
          <a:bodyPr/>
          <a:lstStyle>
            <a:lvl1pPr>
              <a:defRPr sz="2400"/>
            </a:lvl1pPr>
          </a:lstStyle>
          <a:p>
            <a:r>
              <a:rPr lang="de-DE" smtClean="0"/>
              <a:t>Titelmasterformat durch Klicken bearbeiten</a:t>
            </a:r>
            <a:endParaRPr lang="de-DE" dirty="0"/>
          </a:p>
        </p:txBody>
      </p:sp>
      <p:sp>
        <p:nvSpPr>
          <p:cNvPr id="17" name="Inhaltsplatzhalter 2"/>
          <p:cNvSpPr>
            <a:spLocks noGrp="1"/>
          </p:cNvSpPr>
          <p:nvPr>
            <p:ph idx="1"/>
          </p:nvPr>
        </p:nvSpPr>
        <p:spPr>
          <a:xfrm>
            <a:off x="4061159" y="1444982"/>
            <a:ext cx="7584000" cy="4828909"/>
          </a:xfrm>
        </p:spPr>
        <p:txBody>
          <a:bodyPr tIns="0">
            <a:normAutofit/>
          </a:bodyPr>
          <a:lstStyle>
            <a:lvl1pPr>
              <a:defRPr sz="2400" b="0"/>
            </a:lvl1pPr>
            <a:lvl2pPr>
              <a:defRPr sz="2000"/>
            </a:lvl2pPr>
            <a:lvl3pPr>
              <a:defRPr sz="1800"/>
            </a:lvl3pPr>
            <a:lvl4pPr>
              <a:defRPr sz="1800"/>
            </a:lvl4pPr>
            <a:lvl5pPr>
              <a:defRPr sz="18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3" name="Bildplatzhalter 2"/>
          <p:cNvSpPr>
            <a:spLocks noGrp="1"/>
          </p:cNvSpPr>
          <p:nvPr>
            <p:ph type="pic" idx="24"/>
          </p:nvPr>
        </p:nvSpPr>
        <p:spPr>
          <a:xfrm>
            <a:off x="595187" y="1448810"/>
            <a:ext cx="2976000" cy="4817443"/>
          </a:xfrm>
          <a:no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14"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a:p>
        </p:txBody>
      </p:sp>
      <p:sp>
        <p:nvSpPr>
          <p:cNvPr id="16" name="Rechteck 15"/>
          <p:cNvSpPr/>
          <p:nvPr userDrawn="1"/>
        </p:nvSpPr>
        <p:spPr>
          <a:xfrm>
            <a:off x="596259" y="6460223"/>
            <a:ext cx="2334739" cy="307777"/>
          </a:xfrm>
          <a:prstGeom prst="rect">
            <a:avLst/>
          </a:prstGeom>
        </p:spPr>
        <p:txBody>
          <a:bodyPr wrap="square">
            <a:spAutoFit/>
          </a:bodyPr>
          <a:lstStyle/>
          <a:p>
            <a:pPr lvl="0"/>
            <a:r>
              <a:rPr lang="de-DE" sz="1400" dirty="0" smtClean="0">
                <a:solidFill>
                  <a:schemeClr val="bg1"/>
                </a:solidFill>
                <a:latin typeface="Arial"/>
                <a:cs typeface="Arial"/>
              </a:rPr>
              <a:t>Dr. Patrick Metzler</a:t>
            </a:r>
          </a:p>
        </p:txBody>
      </p:sp>
      <p:sp>
        <p:nvSpPr>
          <p:cNvPr id="20" name="Rechteck 19"/>
          <p:cNvSpPr/>
          <p:nvPr userDrawn="1"/>
        </p:nvSpPr>
        <p:spPr>
          <a:xfrm>
            <a:off x="3666987" y="6440492"/>
            <a:ext cx="4925096" cy="307777"/>
          </a:xfrm>
          <a:prstGeom prst="rect">
            <a:avLst/>
          </a:prstGeom>
        </p:spPr>
        <p:txBody>
          <a:bodyPr wrap="square">
            <a:spAutoFit/>
          </a:bodyPr>
          <a:lstStyle/>
          <a:p>
            <a:pPr lvl="0" algn="ctr"/>
            <a:r>
              <a:rPr lang="de-DE" sz="1400" dirty="0" err="1" smtClean="0">
                <a:solidFill>
                  <a:schemeClr val="bg1"/>
                </a:solidFill>
                <a:latin typeface="Arial"/>
                <a:cs typeface="Arial"/>
              </a:rPr>
              <a:t>Modelling</a:t>
            </a:r>
            <a:r>
              <a:rPr lang="de-DE" sz="1400" dirty="0" smtClean="0">
                <a:solidFill>
                  <a:schemeClr val="bg1"/>
                </a:solidFill>
                <a:latin typeface="Arial"/>
                <a:cs typeface="Arial"/>
              </a:rPr>
              <a:t> </a:t>
            </a:r>
            <a:r>
              <a:rPr lang="de-DE" sz="1400" dirty="0" err="1" smtClean="0">
                <a:solidFill>
                  <a:schemeClr val="bg1"/>
                </a:solidFill>
                <a:latin typeface="Arial"/>
                <a:cs typeface="Arial"/>
              </a:rPr>
              <a:t>and</a:t>
            </a:r>
            <a:r>
              <a:rPr lang="de-DE" sz="1400" dirty="0" smtClean="0">
                <a:solidFill>
                  <a:schemeClr val="bg1"/>
                </a:solidFill>
                <a:latin typeface="Arial"/>
                <a:cs typeface="Arial"/>
              </a:rPr>
              <a:t> Simulation </a:t>
            </a:r>
            <a:r>
              <a:rPr lang="de-DE" sz="1400" dirty="0" err="1" smtClean="0">
                <a:solidFill>
                  <a:schemeClr val="bg1"/>
                </a:solidFill>
                <a:latin typeface="Arial"/>
                <a:cs typeface="Arial"/>
              </a:rPr>
              <a:t>using</a:t>
            </a:r>
            <a:r>
              <a:rPr lang="de-DE" sz="1400" dirty="0" smtClean="0">
                <a:solidFill>
                  <a:schemeClr val="bg1"/>
                </a:solidFill>
                <a:latin typeface="Arial"/>
                <a:cs typeface="Arial"/>
              </a:rPr>
              <a:t> MATLAB</a:t>
            </a:r>
          </a:p>
        </p:txBody>
      </p:sp>
      <p:sp>
        <p:nvSpPr>
          <p:cNvPr id="21"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1053096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smtClean="0"/>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smtClean="0"/>
              <a:t>Textmasterformat bearbeiten</a:t>
            </a:r>
          </a:p>
        </p:txBody>
      </p:sp>
      <p:sp>
        <p:nvSpPr>
          <p:cNvPr id="15" name="Titel 1"/>
          <p:cNvSpPr>
            <a:spLocks noGrp="1"/>
          </p:cNvSpPr>
          <p:nvPr>
            <p:ph type="title"/>
          </p:nvPr>
        </p:nvSpPr>
        <p:spPr>
          <a:xfrm>
            <a:off x="596900" y="625527"/>
            <a:ext cx="7584000" cy="618584"/>
          </a:xfrm>
        </p:spPr>
        <p:txBody>
          <a:bodyPr/>
          <a:lstStyle>
            <a:lvl1pPr>
              <a:defRPr sz="2400"/>
            </a:lvl1pPr>
          </a:lstStyle>
          <a:p>
            <a:r>
              <a:rPr lang="de-DE" smtClean="0"/>
              <a:t>Titelmasterformat durch Klicken bearbeiten</a:t>
            </a:r>
            <a:endParaRPr lang="de-DE" dirty="0"/>
          </a:p>
        </p:txBody>
      </p:sp>
      <p:sp>
        <p:nvSpPr>
          <p:cNvPr id="17" name="Inhaltsplatzhalter 2"/>
          <p:cNvSpPr>
            <a:spLocks noGrp="1"/>
          </p:cNvSpPr>
          <p:nvPr>
            <p:ph idx="1"/>
          </p:nvPr>
        </p:nvSpPr>
        <p:spPr>
          <a:xfrm>
            <a:off x="6338229" y="1439020"/>
            <a:ext cx="5306929" cy="4828909"/>
          </a:xfrm>
        </p:spPr>
        <p:txBody>
          <a:bodyPr tIns="0">
            <a:normAutofit/>
          </a:bodyPr>
          <a:lstStyle>
            <a:lvl1pPr>
              <a:defRPr sz="2400" b="0"/>
            </a:lvl1pPr>
            <a:lvl2pPr>
              <a:defRPr sz="2000"/>
            </a:lvl2pPr>
            <a:lvl3pPr>
              <a:defRPr sz="1800"/>
            </a:lvl3pPr>
            <a:lvl4pPr>
              <a:defRPr sz="1800"/>
            </a:lvl4pPr>
            <a:lvl5pPr>
              <a:defRPr sz="18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4" name="Inhaltsplatzhalter 2"/>
          <p:cNvSpPr>
            <a:spLocks noGrp="1"/>
          </p:cNvSpPr>
          <p:nvPr>
            <p:ph idx="24"/>
          </p:nvPr>
        </p:nvSpPr>
        <p:spPr>
          <a:xfrm>
            <a:off x="593631" y="1436403"/>
            <a:ext cx="5306929" cy="4828909"/>
          </a:xfrm>
        </p:spPr>
        <p:txBody>
          <a:bodyPr tIns="0">
            <a:normAutofit/>
          </a:bodyPr>
          <a:lstStyle>
            <a:lvl1pPr>
              <a:defRPr sz="2400" b="0"/>
            </a:lvl1pPr>
            <a:lvl2pPr>
              <a:defRPr sz="2000"/>
            </a:lvl2pPr>
            <a:lvl3pPr>
              <a:defRPr sz="1800"/>
            </a:lvl3pPr>
            <a:lvl4pPr>
              <a:defRPr sz="1800"/>
            </a:lvl4pPr>
            <a:lvl5pPr>
              <a:defRPr sz="18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6"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a:p>
        </p:txBody>
      </p:sp>
      <p:sp>
        <p:nvSpPr>
          <p:cNvPr id="18" name="Rechteck 17"/>
          <p:cNvSpPr/>
          <p:nvPr userDrawn="1"/>
        </p:nvSpPr>
        <p:spPr>
          <a:xfrm>
            <a:off x="596259" y="6460223"/>
            <a:ext cx="2334739" cy="307777"/>
          </a:xfrm>
          <a:prstGeom prst="rect">
            <a:avLst/>
          </a:prstGeom>
        </p:spPr>
        <p:txBody>
          <a:bodyPr wrap="square">
            <a:spAutoFit/>
          </a:bodyPr>
          <a:lstStyle/>
          <a:p>
            <a:pPr lvl="0"/>
            <a:r>
              <a:rPr lang="de-DE" sz="1400" dirty="0" smtClean="0">
                <a:solidFill>
                  <a:schemeClr val="bg1"/>
                </a:solidFill>
                <a:latin typeface="Arial"/>
                <a:cs typeface="Arial"/>
              </a:rPr>
              <a:t>Dr. Patrick Metzler</a:t>
            </a:r>
          </a:p>
        </p:txBody>
      </p:sp>
      <p:sp>
        <p:nvSpPr>
          <p:cNvPr id="20" name="Rechteck 19"/>
          <p:cNvSpPr/>
          <p:nvPr userDrawn="1"/>
        </p:nvSpPr>
        <p:spPr>
          <a:xfrm>
            <a:off x="3666987" y="6440492"/>
            <a:ext cx="4925096" cy="307777"/>
          </a:xfrm>
          <a:prstGeom prst="rect">
            <a:avLst/>
          </a:prstGeom>
        </p:spPr>
        <p:txBody>
          <a:bodyPr wrap="square">
            <a:spAutoFit/>
          </a:bodyPr>
          <a:lstStyle/>
          <a:p>
            <a:pPr lvl="0" algn="ctr"/>
            <a:r>
              <a:rPr lang="de-DE" sz="1400" dirty="0" err="1" smtClean="0">
                <a:solidFill>
                  <a:schemeClr val="bg1"/>
                </a:solidFill>
                <a:latin typeface="Arial"/>
                <a:cs typeface="Arial"/>
              </a:rPr>
              <a:t>Modelling</a:t>
            </a:r>
            <a:r>
              <a:rPr lang="de-DE" sz="1400" dirty="0" smtClean="0">
                <a:solidFill>
                  <a:schemeClr val="bg1"/>
                </a:solidFill>
                <a:latin typeface="Arial"/>
                <a:cs typeface="Arial"/>
              </a:rPr>
              <a:t> </a:t>
            </a:r>
            <a:r>
              <a:rPr lang="de-DE" sz="1400" dirty="0" err="1" smtClean="0">
                <a:solidFill>
                  <a:schemeClr val="bg1"/>
                </a:solidFill>
                <a:latin typeface="Arial"/>
                <a:cs typeface="Arial"/>
              </a:rPr>
              <a:t>and</a:t>
            </a:r>
            <a:r>
              <a:rPr lang="de-DE" sz="1400" dirty="0" smtClean="0">
                <a:solidFill>
                  <a:schemeClr val="bg1"/>
                </a:solidFill>
                <a:latin typeface="Arial"/>
                <a:cs typeface="Arial"/>
              </a:rPr>
              <a:t> Simulation </a:t>
            </a:r>
            <a:r>
              <a:rPr lang="de-DE" sz="1400" dirty="0" err="1" smtClean="0">
                <a:solidFill>
                  <a:schemeClr val="bg1"/>
                </a:solidFill>
                <a:latin typeface="Arial"/>
                <a:cs typeface="Arial"/>
              </a:rPr>
              <a:t>using</a:t>
            </a:r>
            <a:r>
              <a:rPr lang="de-DE" sz="1400" dirty="0" smtClean="0">
                <a:solidFill>
                  <a:schemeClr val="bg1"/>
                </a:solidFill>
                <a:latin typeface="Arial"/>
                <a:cs typeface="Arial"/>
              </a:rPr>
              <a:t> MATLAB</a:t>
            </a:r>
          </a:p>
        </p:txBody>
      </p:sp>
      <p:sp>
        <p:nvSpPr>
          <p:cNvPr id="22"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388834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elfolie">
    <p:spTree>
      <p:nvGrpSpPr>
        <p:cNvPr id="1" name=""/>
        <p:cNvGrpSpPr/>
        <p:nvPr/>
      </p:nvGrpSpPr>
      <p:grpSpPr>
        <a:xfrm>
          <a:off x="0" y="0"/>
          <a:ext cx="0" cy="0"/>
          <a:chOff x="0" y="0"/>
          <a:chExt cx="0" cy="0"/>
        </a:xfrm>
      </p:grpSpPr>
      <p:sp>
        <p:nvSpPr>
          <p:cNvPr id="18" name="Bildplatzhalter 2"/>
          <p:cNvSpPr>
            <a:spLocks noGrp="1"/>
          </p:cNvSpPr>
          <p:nvPr>
            <p:ph type="pic" idx="25"/>
          </p:nvPr>
        </p:nvSpPr>
        <p:spPr>
          <a:xfrm>
            <a:off x="596899" y="1437001"/>
            <a:ext cx="7584000" cy="4829251"/>
          </a:xfrm>
          <a:no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smtClean="0"/>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smtClean="0"/>
              <a:t>Textmasterformat bearbeiten</a:t>
            </a:r>
          </a:p>
        </p:txBody>
      </p:sp>
      <p:sp>
        <p:nvSpPr>
          <p:cNvPr id="15" name="Titel 1"/>
          <p:cNvSpPr>
            <a:spLocks noGrp="1"/>
          </p:cNvSpPr>
          <p:nvPr>
            <p:ph type="title"/>
          </p:nvPr>
        </p:nvSpPr>
        <p:spPr>
          <a:xfrm>
            <a:off x="596900" y="625527"/>
            <a:ext cx="7584000" cy="618584"/>
          </a:xfrm>
        </p:spPr>
        <p:txBody>
          <a:bodyPr/>
          <a:lstStyle>
            <a:lvl1pPr>
              <a:defRPr sz="2400"/>
            </a:lvl1pPr>
          </a:lstStyle>
          <a:p>
            <a:r>
              <a:rPr lang="de-DE" smtClean="0"/>
              <a:t>Titelmasterformat durch Klicken bearbeiten</a:t>
            </a:r>
            <a:endParaRPr lang="de-DE" dirty="0"/>
          </a:p>
        </p:txBody>
      </p:sp>
      <p:sp>
        <p:nvSpPr>
          <p:cNvPr id="19" name="Textplatzhalter 3"/>
          <p:cNvSpPr>
            <a:spLocks noGrp="1"/>
          </p:cNvSpPr>
          <p:nvPr>
            <p:ph type="body" sz="half" idx="2"/>
          </p:nvPr>
        </p:nvSpPr>
        <p:spPr>
          <a:xfrm>
            <a:off x="8616000" y="1437001"/>
            <a:ext cx="2976000" cy="4829251"/>
          </a:xfrm>
        </p:spPr>
        <p:txBody>
          <a:bodyPr tIns="0">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14"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a:p>
        </p:txBody>
      </p:sp>
      <p:sp>
        <p:nvSpPr>
          <p:cNvPr id="16" name="Rechteck 15"/>
          <p:cNvSpPr/>
          <p:nvPr userDrawn="1"/>
        </p:nvSpPr>
        <p:spPr>
          <a:xfrm>
            <a:off x="596259" y="6460223"/>
            <a:ext cx="2334739" cy="307777"/>
          </a:xfrm>
          <a:prstGeom prst="rect">
            <a:avLst/>
          </a:prstGeom>
        </p:spPr>
        <p:txBody>
          <a:bodyPr wrap="square">
            <a:spAutoFit/>
          </a:bodyPr>
          <a:lstStyle/>
          <a:p>
            <a:pPr lvl="0"/>
            <a:r>
              <a:rPr lang="de-DE" sz="1400" dirty="0" smtClean="0">
                <a:solidFill>
                  <a:schemeClr val="bg1"/>
                </a:solidFill>
                <a:latin typeface="Arial"/>
                <a:cs typeface="Arial"/>
              </a:rPr>
              <a:t>Dr. Patrick Metzler</a:t>
            </a:r>
          </a:p>
        </p:txBody>
      </p:sp>
      <p:sp>
        <p:nvSpPr>
          <p:cNvPr id="17" name="Rechteck 16"/>
          <p:cNvSpPr/>
          <p:nvPr userDrawn="1"/>
        </p:nvSpPr>
        <p:spPr>
          <a:xfrm>
            <a:off x="3666987" y="6440492"/>
            <a:ext cx="4925096" cy="307777"/>
          </a:xfrm>
          <a:prstGeom prst="rect">
            <a:avLst/>
          </a:prstGeom>
        </p:spPr>
        <p:txBody>
          <a:bodyPr wrap="square">
            <a:spAutoFit/>
          </a:bodyPr>
          <a:lstStyle/>
          <a:p>
            <a:pPr lvl="0" algn="ctr"/>
            <a:r>
              <a:rPr lang="de-DE" sz="1400" dirty="0" err="1" smtClean="0">
                <a:solidFill>
                  <a:schemeClr val="bg1"/>
                </a:solidFill>
                <a:latin typeface="Arial"/>
                <a:cs typeface="Arial"/>
              </a:rPr>
              <a:t>Modelling</a:t>
            </a:r>
            <a:r>
              <a:rPr lang="de-DE" sz="1400" dirty="0" smtClean="0">
                <a:solidFill>
                  <a:schemeClr val="bg1"/>
                </a:solidFill>
                <a:latin typeface="Arial"/>
                <a:cs typeface="Arial"/>
              </a:rPr>
              <a:t> </a:t>
            </a:r>
            <a:r>
              <a:rPr lang="de-DE" sz="1400" dirty="0" err="1" smtClean="0">
                <a:solidFill>
                  <a:schemeClr val="bg1"/>
                </a:solidFill>
                <a:latin typeface="Arial"/>
                <a:cs typeface="Arial"/>
              </a:rPr>
              <a:t>and</a:t>
            </a:r>
            <a:r>
              <a:rPr lang="de-DE" sz="1400" dirty="0" smtClean="0">
                <a:solidFill>
                  <a:schemeClr val="bg1"/>
                </a:solidFill>
                <a:latin typeface="Arial"/>
                <a:cs typeface="Arial"/>
              </a:rPr>
              <a:t> Simulation </a:t>
            </a:r>
            <a:r>
              <a:rPr lang="de-DE" sz="1400" dirty="0" err="1" smtClean="0">
                <a:solidFill>
                  <a:schemeClr val="bg1"/>
                </a:solidFill>
                <a:latin typeface="Arial"/>
                <a:cs typeface="Arial"/>
              </a:rPr>
              <a:t>using</a:t>
            </a:r>
            <a:r>
              <a:rPr lang="de-DE" sz="1400" dirty="0" smtClean="0">
                <a:solidFill>
                  <a:schemeClr val="bg1"/>
                </a:solidFill>
                <a:latin typeface="Arial"/>
                <a:cs typeface="Arial"/>
              </a:rPr>
              <a:t> MATLAB</a:t>
            </a:r>
          </a:p>
        </p:txBody>
      </p:sp>
      <p:sp>
        <p:nvSpPr>
          <p:cNvPr id="20"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78294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elfolie">
    <p:spTree>
      <p:nvGrpSpPr>
        <p:cNvPr id="1" name=""/>
        <p:cNvGrpSpPr/>
        <p:nvPr/>
      </p:nvGrpSpPr>
      <p:grpSpPr>
        <a:xfrm>
          <a:off x="0" y="0"/>
          <a:ext cx="0" cy="0"/>
          <a:chOff x="0" y="0"/>
          <a:chExt cx="0" cy="0"/>
        </a:xfrm>
      </p:grpSpPr>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smtClean="0"/>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smtClean="0"/>
              <a:t>Textmasterformat bearbeiten</a:t>
            </a:r>
          </a:p>
        </p:txBody>
      </p:sp>
      <p:sp>
        <p:nvSpPr>
          <p:cNvPr id="15" name="Titel 1"/>
          <p:cNvSpPr>
            <a:spLocks noGrp="1"/>
          </p:cNvSpPr>
          <p:nvPr>
            <p:ph type="title"/>
          </p:nvPr>
        </p:nvSpPr>
        <p:spPr>
          <a:xfrm>
            <a:off x="596900" y="625527"/>
            <a:ext cx="7584000" cy="618584"/>
          </a:xfrm>
        </p:spPr>
        <p:txBody>
          <a:bodyPr/>
          <a:lstStyle>
            <a:lvl1pPr>
              <a:defRPr sz="2400"/>
            </a:lvl1pPr>
          </a:lstStyle>
          <a:p>
            <a:r>
              <a:rPr lang="de-DE" smtClean="0"/>
              <a:t>Titelmasterformat durch Klicken bearbeiten</a:t>
            </a:r>
            <a:endParaRPr lang="de-DE" dirty="0"/>
          </a:p>
        </p:txBody>
      </p:sp>
      <p:sp>
        <p:nvSpPr>
          <p:cNvPr id="18" name="Bildplatzhalter 2"/>
          <p:cNvSpPr>
            <a:spLocks noGrp="1"/>
          </p:cNvSpPr>
          <p:nvPr>
            <p:ph type="pic" idx="1"/>
          </p:nvPr>
        </p:nvSpPr>
        <p:spPr>
          <a:xfrm>
            <a:off x="596899" y="1436886"/>
            <a:ext cx="10993968" cy="4828026"/>
          </a:xfrm>
          <a:no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13"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a:p>
        </p:txBody>
      </p:sp>
      <p:sp>
        <p:nvSpPr>
          <p:cNvPr id="14" name="Rechteck 13"/>
          <p:cNvSpPr/>
          <p:nvPr userDrawn="1"/>
        </p:nvSpPr>
        <p:spPr>
          <a:xfrm>
            <a:off x="596259" y="6460223"/>
            <a:ext cx="2334739" cy="307777"/>
          </a:xfrm>
          <a:prstGeom prst="rect">
            <a:avLst/>
          </a:prstGeom>
        </p:spPr>
        <p:txBody>
          <a:bodyPr wrap="square">
            <a:spAutoFit/>
          </a:bodyPr>
          <a:lstStyle/>
          <a:p>
            <a:pPr lvl="0"/>
            <a:r>
              <a:rPr lang="de-DE" sz="1400" dirty="0" smtClean="0">
                <a:solidFill>
                  <a:schemeClr val="bg1"/>
                </a:solidFill>
                <a:latin typeface="Arial"/>
                <a:cs typeface="Arial"/>
              </a:rPr>
              <a:t>Dr. Patrick Metzler</a:t>
            </a:r>
          </a:p>
        </p:txBody>
      </p:sp>
      <p:sp>
        <p:nvSpPr>
          <p:cNvPr id="16" name="Rechteck 15"/>
          <p:cNvSpPr/>
          <p:nvPr userDrawn="1"/>
        </p:nvSpPr>
        <p:spPr>
          <a:xfrm>
            <a:off x="3666987" y="6440492"/>
            <a:ext cx="4925096" cy="307777"/>
          </a:xfrm>
          <a:prstGeom prst="rect">
            <a:avLst/>
          </a:prstGeom>
        </p:spPr>
        <p:txBody>
          <a:bodyPr wrap="square">
            <a:spAutoFit/>
          </a:bodyPr>
          <a:lstStyle/>
          <a:p>
            <a:pPr lvl="0" algn="ctr"/>
            <a:r>
              <a:rPr lang="de-DE" sz="1400" dirty="0" err="1" smtClean="0">
                <a:solidFill>
                  <a:schemeClr val="bg1"/>
                </a:solidFill>
                <a:latin typeface="Arial"/>
                <a:cs typeface="Arial"/>
              </a:rPr>
              <a:t>Modelling</a:t>
            </a:r>
            <a:r>
              <a:rPr lang="de-DE" sz="1400" dirty="0" smtClean="0">
                <a:solidFill>
                  <a:schemeClr val="bg1"/>
                </a:solidFill>
                <a:latin typeface="Arial"/>
                <a:cs typeface="Arial"/>
              </a:rPr>
              <a:t> </a:t>
            </a:r>
            <a:r>
              <a:rPr lang="de-DE" sz="1400" dirty="0" err="1" smtClean="0">
                <a:solidFill>
                  <a:schemeClr val="bg1"/>
                </a:solidFill>
                <a:latin typeface="Arial"/>
                <a:cs typeface="Arial"/>
              </a:rPr>
              <a:t>and</a:t>
            </a:r>
            <a:r>
              <a:rPr lang="de-DE" sz="1400" dirty="0" smtClean="0">
                <a:solidFill>
                  <a:schemeClr val="bg1"/>
                </a:solidFill>
                <a:latin typeface="Arial"/>
                <a:cs typeface="Arial"/>
              </a:rPr>
              <a:t> Simulation </a:t>
            </a:r>
            <a:r>
              <a:rPr lang="de-DE" sz="1400" dirty="0" err="1" smtClean="0">
                <a:solidFill>
                  <a:schemeClr val="bg1"/>
                </a:solidFill>
                <a:latin typeface="Arial"/>
                <a:cs typeface="Arial"/>
              </a:rPr>
              <a:t>using</a:t>
            </a:r>
            <a:r>
              <a:rPr lang="de-DE" sz="1400" dirty="0" smtClean="0">
                <a:solidFill>
                  <a:schemeClr val="bg1"/>
                </a:solidFill>
                <a:latin typeface="Arial"/>
                <a:cs typeface="Arial"/>
              </a:rPr>
              <a:t> MATLAB</a:t>
            </a:r>
          </a:p>
        </p:txBody>
      </p:sp>
      <p:sp>
        <p:nvSpPr>
          <p:cNvPr id="17"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78294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838200" y="1127125"/>
            <a:ext cx="105156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de-DE" dirty="0"/>
              <a:t>Titelmasterformat durch Klicken bearbeiten</a:t>
            </a:r>
          </a:p>
        </p:txBody>
      </p:sp>
      <p:sp>
        <p:nvSpPr>
          <p:cNvPr id="1027" name="Textplatzhalter 2"/>
          <p:cNvSpPr>
            <a:spLocks noGrp="1"/>
          </p:cNvSpPr>
          <p:nvPr>
            <p:ph type="body" idx="1"/>
          </p:nvPr>
        </p:nvSpPr>
        <p:spPr bwMode="auto">
          <a:xfrm>
            <a:off x="838200" y="2408238"/>
            <a:ext cx="10515600"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 bg1="lt1" tx1="dk1" bg2="lt2" tx2="dk2" accent1="accent1" accent2="accent2" accent3="accent3" accent4="accent4" accent5="accent5" accent6="accent6" hlink="hlink" folHlink="folHlink"/>
  <p:sldLayoutIdLst>
    <p:sldLayoutId id="2147483667" r:id="rId1"/>
    <p:sldLayoutId id="2147483676" r:id="rId2"/>
    <p:sldLayoutId id="2147483668" r:id="rId3"/>
    <p:sldLayoutId id="2147483677" r:id="rId4"/>
    <p:sldLayoutId id="2147483678" r:id="rId5"/>
    <p:sldLayoutId id="2147483679" r:id="rId6"/>
    <p:sldLayoutId id="2147483680" r:id="rId7"/>
    <p:sldLayoutId id="2147483681" r:id="rId8"/>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4000" kern="1200">
          <a:solidFill>
            <a:schemeClr val="tx1"/>
          </a:solidFill>
          <a:latin typeface="Arial" panose="020B0604020202020204" pitchFamily="34" charset="0"/>
          <a:ea typeface="ＭＳ Ｐゴシック" charset="0"/>
          <a:cs typeface="Arial" panose="020B0604020202020204" pitchFamily="34" charset="0"/>
        </a:defRPr>
      </a:lvl1pPr>
      <a:lvl2pPr algn="l" rtl="0" eaLnBrk="1" fontAlgn="base" hangingPunct="1">
        <a:lnSpc>
          <a:spcPct val="90000"/>
        </a:lnSpc>
        <a:spcBef>
          <a:spcPct val="0"/>
        </a:spcBef>
        <a:spcAft>
          <a:spcPct val="0"/>
        </a:spcAft>
        <a:defRPr sz="4000">
          <a:solidFill>
            <a:schemeClr val="tx1"/>
          </a:solidFill>
          <a:latin typeface="Arial" panose="020B0604020202020204" pitchFamily="34" charset="0"/>
          <a:ea typeface="ＭＳ Ｐゴシック" charset="0"/>
          <a:cs typeface="Arial" panose="020B0604020202020204" pitchFamily="34" charset="0"/>
        </a:defRPr>
      </a:lvl2pPr>
      <a:lvl3pPr algn="l" rtl="0" eaLnBrk="1" fontAlgn="base" hangingPunct="1">
        <a:lnSpc>
          <a:spcPct val="90000"/>
        </a:lnSpc>
        <a:spcBef>
          <a:spcPct val="0"/>
        </a:spcBef>
        <a:spcAft>
          <a:spcPct val="0"/>
        </a:spcAft>
        <a:defRPr sz="4000">
          <a:solidFill>
            <a:schemeClr val="tx1"/>
          </a:solidFill>
          <a:latin typeface="Arial" panose="020B0604020202020204" pitchFamily="34" charset="0"/>
          <a:ea typeface="ＭＳ Ｐゴシック" charset="0"/>
          <a:cs typeface="Arial" panose="020B0604020202020204" pitchFamily="34" charset="0"/>
        </a:defRPr>
      </a:lvl3pPr>
      <a:lvl4pPr algn="l" rtl="0" eaLnBrk="1" fontAlgn="base" hangingPunct="1">
        <a:lnSpc>
          <a:spcPct val="90000"/>
        </a:lnSpc>
        <a:spcBef>
          <a:spcPct val="0"/>
        </a:spcBef>
        <a:spcAft>
          <a:spcPct val="0"/>
        </a:spcAft>
        <a:defRPr sz="4000">
          <a:solidFill>
            <a:schemeClr val="tx1"/>
          </a:solidFill>
          <a:latin typeface="Arial" panose="020B0604020202020204" pitchFamily="34" charset="0"/>
          <a:ea typeface="ＭＳ Ｐゴシック" charset="0"/>
          <a:cs typeface="Arial" panose="020B0604020202020204" pitchFamily="34" charset="0"/>
        </a:defRPr>
      </a:lvl4pPr>
      <a:lvl5pPr algn="l" rtl="0" eaLnBrk="1" fontAlgn="base" hangingPunct="1">
        <a:lnSpc>
          <a:spcPct val="90000"/>
        </a:lnSpc>
        <a:spcBef>
          <a:spcPct val="0"/>
        </a:spcBef>
        <a:spcAft>
          <a:spcPct val="0"/>
        </a:spcAft>
        <a:defRPr sz="4000">
          <a:solidFill>
            <a:schemeClr val="tx1"/>
          </a:solidFill>
          <a:latin typeface="Arial" panose="020B0604020202020204" pitchFamily="34" charset="0"/>
          <a:ea typeface="ＭＳ Ｐゴシック" charset="0"/>
          <a:cs typeface="Arial" panose="020B0604020202020204" pitchFamily="34" charset="0"/>
        </a:defRPr>
      </a:lvl5pPr>
      <a:lvl6pPr marL="457200" algn="l" rtl="0" eaLnBrk="1" fontAlgn="base" hangingPunct="1">
        <a:lnSpc>
          <a:spcPct val="90000"/>
        </a:lnSpc>
        <a:spcBef>
          <a:spcPct val="0"/>
        </a:spcBef>
        <a:spcAft>
          <a:spcPct val="0"/>
        </a:spcAft>
        <a:defRPr sz="40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0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0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000">
          <a:solidFill>
            <a:schemeClr val="tx1"/>
          </a:solidFill>
          <a:latin typeface="Arial" panose="020B0604020202020204" pitchFamily="34" charset="0"/>
          <a:cs typeface="Arial" panose="020B0604020202020204"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Arial" panose="020B0604020202020204" pitchFamily="34" charset="0"/>
          <a:ea typeface="ＭＳ Ｐゴシック" charset="0"/>
          <a:cs typeface="Arial" panose="020B0604020202020204" pitchFamily="34" charset="0"/>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Arial" panose="020B0604020202020204" pitchFamily="34" charset="0"/>
          <a:ea typeface="Arial" charset="0"/>
          <a:cs typeface="Arial" panose="020B0604020202020204" pitchFamily="34" charset="0"/>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Arial" panose="020B0604020202020204" pitchFamily="34" charset="0"/>
          <a:ea typeface="Arial" charset="0"/>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Arial" panose="020B0604020202020204" pitchFamily="34" charset="0"/>
          <a:ea typeface="Arial" charset="0"/>
          <a:cs typeface="Arial" panose="020B0604020202020204" pitchFamily="34" charset="0"/>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3"/>
          </p:nvPr>
        </p:nvSpPr>
        <p:spPr/>
        <p:txBody>
          <a:bodyPr/>
          <a:lstStyle/>
          <a:p>
            <a:endParaRPr lang="en-US" dirty="0"/>
          </a:p>
        </p:txBody>
      </p:sp>
      <p:sp>
        <p:nvSpPr>
          <p:cNvPr id="7" name="Textplatzhalter 6"/>
          <p:cNvSpPr>
            <a:spLocks noGrp="1"/>
          </p:cNvSpPr>
          <p:nvPr>
            <p:ph type="body" sz="quarter" idx="14"/>
          </p:nvPr>
        </p:nvSpPr>
        <p:spPr/>
        <p:txBody>
          <a:bodyPr/>
          <a:lstStyle/>
          <a:p>
            <a:endParaRPr lang="en-US" dirty="0"/>
          </a:p>
        </p:txBody>
      </p:sp>
      <p:sp>
        <p:nvSpPr>
          <p:cNvPr id="4" name="Titel 3"/>
          <p:cNvSpPr>
            <a:spLocks noGrp="1"/>
          </p:cNvSpPr>
          <p:nvPr>
            <p:ph type="title"/>
          </p:nvPr>
        </p:nvSpPr>
        <p:spPr/>
        <p:txBody>
          <a:bodyPr/>
          <a:lstStyle/>
          <a:p>
            <a:r>
              <a:rPr lang="en-US" altLang="de-DE" b="1" dirty="0"/>
              <a:t>Problem solver‘s tool box</a:t>
            </a:r>
            <a:endParaRPr lang="en-US" dirty="0"/>
          </a:p>
        </p:txBody>
      </p:sp>
      <p:sp>
        <p:nvSpPr>
          <p:cNvPr id="5" name="Inhaltsplatzhalter 4"/>
          <p:cNvSpPr>
            <a:spLocks noGrp="1"/>
          </p:cNvSpPr>
          <p:nvPr>
            <p:ph idx="1"/>
          </p:nvPr>
        </p:nvSpPr>
        <p:spPr/>
        <p:txBody>
          <a:bodyPr/>
          <a:lstStyle/>
          <a:p>
            <a:pPr>
              <a:spcBef>
                <a:spcPct val="0"/>
              </a:spcBef>
            </a:pPr>
            <a:r>
              <a:rPr lang="en-US" altLang="de-DE" dirty="0"/>
              <a:t>Analogies</a:t>
            </a:r>
          </a:p>
          <a:p>
            <a:pPr>
              <a:spcBef>
                <a:spcPct val="0"/>
              </a:spcBef>
            </a:pPr>
            <a:r>
              <a:rPr lang="en-US" altLang="de-DE" dirty="0"/>
              <a:t>Bottom up vs. Top down</a:t>
            </a:r>
          </a:p>
          <a:p>
            <a:pPr>
              <a:spcBef>
                <a:spcPct val="0"/>
              </a:spcBef>
            </a:pPr>
            <a:r>
              <a:rPr lang="en-US" altLang="de-DE" dirty="0"/>
              <a:t>Brute Force Simulation</a:t>
            </a:r>
          </a:p>
          <a:p>
            <a:pPr>
              <a:spcBef>
                <a:spcPct val="0"/>
              </a:spcBef>
            </a:pPr>
            <a:r>
              <a:rPr lang="en-US" altLang="de-DE" dirty="0"/>
              <a:t>Definitions</a:t>
            </a:r>
          </a:p>
          <a:p>
            <a:pPr>
              <a:spcBef>
                <a:spcPct val="0"/>
              </a:spcBef>
            </a:pPr>
            <a:r>
              <a:rPr lang="en-US" altLang="de-DE" dirty="0"/>
              <a:t>Divide and conquer</a:t>
            </a:r>
          </a:p>
          <a:p>
            <a:pPr>
              <a:spcBef>
                <a:spcPct val="0"/>
              </a:spcBef>
            </a:pPr>
            <a:r>
              <a:rPr lang="en-US" altLang="de-DE" dirty="0"/>
              <a:t>Examples</a:t>
            </a:r>
          </a:p>
          <a:p>
            <a:pPr>
              <a:spcBef>
                <a:spcPct val="0"/>
              </a:spcBef>
            </a:pPr>
            <a:r>
              <a:rPr lang="en-US" altLang="de-DE" dirty="0"/>
              <a:t>Exchange of „given“ and „looked for“</a:t>
            </a:r>
          </a:p>
          <a:p>
            <a:pPr>
              <a:spcBef>
                <a:spcPct val="0"/>
              </a:spcBef>
            </a:pPr>
            <a:r>
              <a:rPr lang="en-US" altLang="de-DE" dirty="0"/>
              <a:t>Formula Symbols and Equations</a:t>
            </a:r>
          </a:p>
          <a:p>
            <a:pPr>
              <a:spcBef>
                <a:spcPct val="0"/>
              </a:spcBef>
            </a:pPr>
            <a:r>
              <a:rPr lang="en-US" altLang="de-DE" dirty="0"/>
              <a:t>Interim values</a:t>
            </a:r>
          </a:p>
          <a:p>
            <a:pPr>
              <a:spcBef>
                <a:spcPct val="0"/>
              </a:spcBef>
            </a:pPr>
            <a:r>
              <a:rPr lang="en-US" altLang="de-DE" dirty="0"/>
              <a:t>Invariants</a:t>
            </a:r>
          </a:p>
          <a:p>
            <a:pPr>
              <a:spcBef>
                <a:spcPct val="0"/>
              </a:spcBef>
            </a:pPr>
            <a:r>
              <a:rPr lang="en-US" altLang="de-DE" dirty="0"/>
              <a:t>Monte Carlo Simulation</a:t>
            </a:r>
          </a:p>
          <a:p>
            <a:pPr>
              <a:spcBef>
                <a:spcPct val="0"/>
              </a:spcBef>
            </a:pPr>
            <a:r>
              <a:rPr lang="en-US" altLang="de-DE" dirty="0"/>
              <a:t>Plausibility tests</a:t>
            </a:r>
          </a:p>
          <a:p>
            <a:pPr>
              <a:spcBef>
                <a:spcPct val="0"/>
              </a:spcBef>
            </a:pPr>
            <a:r>
              <a:rPr lang="en-US" altLang="de-DE" dirty="0"/>
              <a:t>Repetitions (-&gt;loops)</a:t>
            </a:r>
          </a:p>
          <a:p>
            <a:pPr>
              <a:spcBef>
                <a:spcPct val="0"/>
              </a:spcBef>
            </a:pPr>
            <a:r>
              <a:rPr lang="en-US" altLang="de-DE" dirty="0"/>
              <a:t>Search the world </a:t>
            </a:r>
          </a:p>
        </p:txBody>
      </p:sp>
      <p:sp>
        <p:nvSpPr>
          <p:cNvPr id="9" name="Rechteck 8"/>
          <p:cNvSpPr/>
          <p:nvPr/>
        </p:nvSpPr>
        <p:spPr>
          <a:xfrm>
            <a:off x="689947" y="4717521"/>
            <a:ext cx="5112568" cy="3339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51112" y="827314"/>
            <a:ext cx="2968062" cy="5369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Grafik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90364" y="1173708"/>
            <a:ext cx="9112152" cy="5125586"/>
          </a:xfrm>
          <a:prstGeom prst="rect">
            <a:avLst/>
          </a:prstGeom>
        </p:spPr>
      </p:pic>
    </p:spTree>
    <p:extLst>
      <p:ext uri="{BB962C8B-B14F-4D97-AF65-F5344CB8AC3E}">
        <p14:creationId xmlns:p14="http://schemas.microsoft.com/office/powerpoint/2010/main" val="377596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4" name="Titel 3"/>
          <p:cNvSpPr>
            <a:spLocks noGrp="1"/>
          </p:cNvSpPr>
          <p:nvPr>
            <p:ph type="title"/>
          </p:nvPr>
        </p:nvSpPr>
        <p:spPr/>
        <p:txBody>
          <a:bodyPr/>
          <a:lstStyle/>
          <a:p>
            <a:r>
              <a:rPr lang="de-DE" dirty="0" smtClean="0"/>
              <a:t>Problem solver‘s toolbox	-Monte Carlo Simulations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74" y="1334078"/>
            <a:ext cx="11788298" cy="4561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hteck 9"/>
          <p:cNvSpPr/>
          <p:nvPr/>
        </p:nvSpPr>
        <p:spPr>
          <a:xfrm>
            <a:off x="6766803" y="5295667"/>
            <a:ext cx="5070356" cy="1200329"/>
          </a:xfrm>
          <a:prstGeom prst="rect">
            <a:avLst/>
          </a:prstGeom>
          <a:solidFill>
            <a:srgbClr val="FFC000"/>
          </a:solidFill>
        </p:spPr>
        <p:txBody>
          <a:bodyPr wrap="square">
            <a:spAutoFit/>
          </a:bodyPr>
          <a:lstStyle/>
          <a:p>
            <a:r>
              <a:rPr lang="en-US" sz="2400" dirty="0" smtClean="0"/>
              <a:t>“I have two children. One is a boy born on a Tuesday. What is the probability I have two boys?”</a:t>
            </a:r>
            <a:endParaRPr lang="de-DE" sz="24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741" y="1092887"/>
            <a:ext cx="5337958" cy="2662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llipse 4"/>
          <p:cNvSpPr/>
          <p:nvPr/>
        </p:nvSpPr>
        <p:spPr>
          <a:xfrm>
            <a:off x="163774" y="1265838"/>
            <a:ext cx="2497539" cy="55955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68240" y="5185020"/>
            <a:ext cx="2497539" cy="55955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lipse 5"/>
          <p:cNvSpPr/>
          <p:nvPr/>
        </p:nvSpPr>
        <p:spPr>
          <a:xfrm>
            <a:off x="163774" y="2088107"/>
            <a:ext cx="5486399" cy="166713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943971" y="1646846"/>
            <a:ext cx="2497539" cy="55955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900207" y="3522268"/>
            <a:ext cx="10097068" cy="110432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816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9" grpId="1" animBg="1"/>
      <p:bldP spid="6" grpId="0" animBg="1"/>
      <p:bldP spid="6" grpId="1" animBg="1"/>
      <p:bldP spid="11" grpId="0" animBg="1"/>
      <p:bldP spid="11" grpId="1" animBg="1"/>
      <p:bldP spid="12" grpId="0" animBg="1"/>
      <p:bldP spid="1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a:p>
        </p:txBody>
      </p:sp>
      <p:sp>
        <p:nvSpPr>
          <p:cNvPr id="3" name="Textplatzhalter 2"/>
          <p:cNvSpPr>
            <a:spLocks noGrp="1"/>
          </p:cNvSpPr>
          <p:nvPr>
            <p:ph type="body" sz="quarter" idx="14"/>
          </p:nvPr>
        </p:nvSpPr>
        <p:spPr/>
        <p:txBody>
          <a:bodyPr/>
          <a:lstStyle/>
          <a:p>
            <a:endParaRPr lang="en-US"/>
          </a:p>
        </p:txBody>
      </p:sp>
      <p:sp>
        <p:nvSpPr>
          <p:cNvPr id="4" name="Titel 3"/>
          <p:cNvSpPr>
            <a:spLocks noGrp="1"/>
          </p:cNvSpPr>
          <p:nvPr>
            <p:ph type="title"/>
          </p:nvPr>
        </p:nvSpPr>
        <p:spPr/>
        <p:txBody>
          <a:bodyPr/>
          <a:lstStyle/>
          <a:p>
            <a:r>
              <a:rPr lang="de-DE" dirty="0" smtClean="0"/>
              <a:t>Problem </a:t>
            </a:r>
            <a:r>
              <a:rPr lang="de-DE" dirty="0" err="1" smtClean="0"/>
              <a:t>solver‘s</a:t>
            </a:r>
            <a:r>
              <a:rPr lang="de-DE" dirty="0" smtClean="0"/>
              <a:t> </a:t>
            </a:r>
            <a:r>
              <a:rPr lang="de-DE" dirty="0" err="1" smtClean="0"/>
              <a:t>toolbox</a:t>
            </a:r>
            <a:r>
              <a:rPr lang="de-DE" dirty="0" smtClean="0"/>
              <a:t>	-Monte Carlo </a:t>
            </a:r>
            <a:r>
              <a:rPr lang="de-DE" dirty="0" err="1" smtClean="0"/>
              <a:t>Simulations</a:t>
            </a:r>
            <a:endParaRPr lang="en-US"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46" y="1305894"/>
            <a:ext cx="5487964" cy="508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feld 11"/>
          <p:cNvSpPr txBox="1"/>
          <p:nvPr/>
        </p:nvSpPr>
        <p:spPr>
          <a:xfrm>
            <a:off x="5618128" y="2045980"/>
            <a:ext cx="5336574" cy="954107"/>
          </a:xfrm>
          <a:prstGeom prst="rect">
            <a:avLst/>
          </a:prstGeom>
          <a:solidFill>
            <a:schemeClr val="bg1"/>
          </a:solidFill>
        </p:spPr>
        <p:txBody>
          <a:bodyPr wrap="square" rtlCol="0">
            <a:spAutoFit/>
          </a:bodyPr>
          <a:lstStyle/>
          <a:p>
            <a:r>
              <a:rPr lang="en-US" sz="2800" dirty="0" smtClean="0"/>
              <a:t>N Blue points rain randomly into the square of size 2x2. </a:t>
            </a:r>
          </a:p>
        </p:txBody>
      </p:sp>
      <mc:AlternateContent xmlns:mc="http://schemas.openxmlformats.org/markup-compatibility/2006" xmlns:a14="http://schemas.microsoft.com/office/drawing/2010/main">
        <mc:Choice Requires="a14">
          <p:sp>
            <p:nvSpPr>
              <p:cNvPr id="13" name="Textfeld 12"/>
              <p:cNvSpPr txBox="1"/>
              <p:nvPr/>
            </p:nvSpPr>
            <p:spPr>
              <a:xfrm>
                <a:off x="5809887" y="5025306"/>
                <a:ext cx="4758867" cy="11405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3600" i="1" smtClean="0">
                          <a:latin typeface="Cambria Math"/>
                          <a:ea typeface="Cambria Math"/>
                        </a:rPr>
                        <m:t>𝜋</m:t>
                      </m:r>
                      <m:r>
                        <a:rPr lang="de-DE" sz="3600" b="0" i="1" smtClean="0">
                          <a:latin typeface="Cambria Math"/>
                          <a:ea typeface="Cambria Math"/>
                        </a:rPr>
                        <m:t>≈</m:t>
                      </m:r>
                      <m:r>
                        <a:rPr lang="de-DE" sz="3600" i="1">
                          <a:latin typeface="Cambria Math"/>
                          <a:ea typeface="Cambria Math"/>
                        </a:rPr>
                        <m:t>4∙</m:t>
                      </m:r>
                      <m:f>
                        <m:fPr>
                          <m:ctrlPr>
                            <a:rPr lang="de-DE" sz="3600" b="0" i="1" smtClean="0">
                              <a:latin typeface="Cambria Math"/>
                              <a:ea typeface="Cambria Math"/>
                            </a:rPr>
                          </m:ctrlPr>
                        </m:fPr>
                        <m:num>
                          <m:r>
                            <a:rPr lang="de-DE" sz="3600" b="0" i="1" smtClean="0">
                              <a:latin typeface="Cambria Math"/>
                              <a:ea typeface="Cambria Math"/>
                            </a:rPr>
                            <m:t>𝑃𝑜𝑖𝑛𝑡𝑠𝐼𝑛𝐶𝑖𝑟𝑐𝑙𝑒</m:t>
                          </m:r>
                        </m:num>
                        <m:den>
                          <m:r>
                            <a:rPr lang="de-DE" sz="3600" b="0" i="1" smtClean="0">
                              <a:latin typeface="Cambria Math"/>
                              <a:ea typeface="Cambria Math"/>
                            </a:rPr>
                            <m:t>𝑁</m:t>
                          </m:r>
                        </m:den>
                      </m:f>
                    </m:oMath>
                  </m:oMathPara>
                </a14:m>
                <a:endParaRPr lang="de-DE" sz="3600" dirty="0"/>
              </a:p>
            </p:txBody>
          </p:sp>
        </mc:Choice>
        <mc:Fallback xmlns="">
          <p:sp>
            <p:nvSpPr>
              <p:cNvPr id="13" name="Textfeld 12"/>
              <p:cNvSpPr txBox="1">
                <a:spLocks noRot="1" noChangeAspect="1" noMove="1" noResize="1" noEditPoints="1" noAdjustHandles="1" noChangeArrowheads="1" noChangeShapeType="1" noTextEdit="1"/>
              </p:cNvSpPr>
              <p:nvPr/>
            </p:nvSpPr>
            <p:spPr>
              <a:xfrm>
                <a:off x="5809887" y="5025306"/>
                <a:ext cx="4758867" cy="114050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feld 13"/>
              <p:cNvSpPr txBox="1"/>
              <p:nvPr/>
            </p:nvSpPr>
            <p:spPr>
              <a:xfrm>
                <a:off x="5037683" y="3462394"/>
                <a:ext cx="6830396" cy="8981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sz="2400" i="1" smtClean="0">
                              <a:latin typeface="Cambria Math"/>
                              <a:ea typeface="Cambria Math"/>
                            </a:rPr>
                          </m:ctrlPr>
                        </m:fPr>
                        <m:num>
                          <m:r>
                            <a:rPr lang="de-DE" sz="2400" b="0" i="1" smtClean="0">
                              <a:latin typeface="Cambria Math"/>
                              <a:ea typeface="Cambria Math"/>
                            </a:rPr>
                            <m:t>𝐴𝑟𝑒𝑎</m:t>
                          </m:r>
                          <m:r>
                            <a:rPr lang="de-DE" sz="2400" b="0" i="1" smtClean="0">
                              <a:latin typeface="Cambria Math"/>
                              <a:ea typeface="Cambria Math"/>
                            </a:rPr>
                            <m:t> </m:t>
                          </m:r>
                          <m:r>
                            <a:rPr lang="de-DE" sz="2400" b="0" i="1" smtClean="0">
                              <a:latin typeface="Cambria Math"/>
                              <a:ea typeface="Cambria Math"/>
                            </a:rPr>
                            <m:t>𝑜𝑓</m:t>
                          </m:r>
                          <m:r>
                            <a:rPr lang="de-DE" sz="2400" b="0" i="1" smtClean="0">
                              <a:latin typeface="Cambria Math"/>
                              <a:ea typeface="Cambria Math"/>
                            </a:rPr>
                            <m:t> </m:t>
                          </m:r>
                          <m:r>
                            <a:rPr lang="de-DE" sz="2400" b="0" i="1" smtClean="0">
                              <a:latin typeface="Cambria Math"/>
                              <a:ea typeface="Cambria Math"/>
                            </a:rPr>
                            <m:t>𝑐𝑖𝑟𝑐𝑙𝑒</m:t>
                          </m:r>
                        </m:num>
                        <m:den>
                          <m:r>
                            <a:rPr lang="de-DE" sz="2400" b="0" i="1" smtClean="0">
                              <a:latin typeface="Cambria Math"/>
                              <a:ea typeface="Cambria Math"/>
                            </a:rPr>
                            <m:t>𝐴𝑟𝑒𝑎</m:t>
                          </m:r>
                          <m:r>
                            <a:rPr lang="de-DE" sz="2400" b="0" i="1" smtClean="0">
                              <a:latin typeface="Cambria Math"/>
                              <a:ea typeface="Cambria Math"/>
                            </a:rPr>
                            <m:t> </m:t>
                          </m:r>
                          <m:r>
                            <a:rPr lang="de-DE" sz="2400" b="0" i="1" smtClean="0">
                              <a:latin typeface="Cambria Math"/>
                              <a:ea typeface="Cambria Math"/>
                            </a:rPr>
                            <m:t>𝑜𝑓</m:t>
                          </m:r>
                          <m:r>
                            <a:rPr lang="de-DE" sz="2400" b="0" i="1" smtClean="0">
                              <a:latin typeface="Cambria Math"/>
                              <a:ea typeface="Cambria Math"/>
                            </a:rPr>
                            <m:t> </m:t>
                          </m:r>
                          <m:r>
                            <a:rPr lang="de-DE" sz="2400" b="0" i="1" smtClean="0">
                              <a:latin typeface="Cambria Math"/>
                              <a:ea typeface="Cambria Math"/>
                            </a:rPr>
                            <m:t>𝑠𝑞𝑢𝑎𝑟𝑒</m:t>
                          </m:r>
                        </m:den>
                      </m:f>
                      <m:r>
                        <a:rPr lang="de-DE" sz="2400" b="0" i="1" smtClean="0">
                          <a:latin typeface="Cambria Math"/>
                          <a:ea typeface="Cambria Math"/>
                        </a:rPr>
                        <m:t>=</m:t>
                      </m:r>
                      <m:f>
                        <m:fPr>
                          <m:ctrlPr>
                            <a:rPr lang="de-DE" sz="2400" i="1" smtClean="0">
                              <a:latin typeface="Cambria Math"/>
                              <a:ea typeface="Cambria Math"/>
                            </a:rPr>
                          </m:ctrlPr>
                        </m:fPr>
                        <m:num>
                          <m:r>
                            <a:rPr lang="de-DE" sz="2400" i="1" smtClean="0">
                              <a:latin typeface="Cambria Math"/>
                              <a:ea typeface="Cambria Math"/>
                            </a:rPr>
                            <m:t>𝜋</m:t>
                          </m:r>
                          <m:r>
                            <a:rPr lang="de-DE" sz="2400" i="1" smtClean="0">
                              <a:latin typeface="Cambria Math"/>
                              <a:ea typeface="Cambria Math"/>
                            </a:rPr>
                            <m:t>∙</m:t>
                          </m:r>
                          <m:sSup>
                            <m:sSupPr>
                              <m:ctrlPr>
                                <a:rPr lang="de-DE" sz="2400" i="1" smtClean="0">
                                  <a:latin typeface="Cambria Math"/>
                                  <a:ea typeface="Cambria Math"/>
                                </a:rPr>
                              </m:ctrlPr>
                            </m:sSupPr>
                            <m:e>
                              <m:r>
                                <a:rPr lang="de-DE" sz="2400" b="0" i="1" smtClean="0">
                                  <a:latin typeface="Cambria Math"/>
                                  <a:ea typeface="Cambria Math"/>
                                </a:rPr>
                                <m:t>𝑟</m:t>
                              </m:r>
                            </m:e>
                            <m:sup>
                              <m:r>
                                <a:rPr lang="de-DE" sz="2400" b="0" i="1" smtClean="0">
                                  <a:latin typeface="Cambria Math"/>
                                  <a:ea typeface="Cambria Math"/>
                                </a:rPr>
                                <m:t>2</m:t>
                              </m:r>
                            </m:sup>
                          </m:sSup>
                        </m:num>
                        <m:den>
                          <m:r>
                            <a:rPr lang="de-DE" sz="2400" b="0" i="1" smtClean="0">
                              <a:latin typeface="Cambria Math"/>
                              <a:ea typeface="Cambria Math"/>
                            </a:rPr>
                            <m:t>𝑎</m:t>
                          </m:r>
                          <m:r>
                            <a:rPr lang="de-DE" sz="2400" b="0" i="1" smtClean="0">
                              <a:latin typeface="Cambria Math"/>
                              <a:ea typeface="Cambria Math"/>
                            </a:rPr>
                            <m:t>∙</m:t>
                          </m:r>
                          <m:r>
                            <a:rPr lang="de-DE" sz="2400" b="0" i="1" smtClean="0">
                              <a:latin typeface="Cambria Math"/>
                              <a:ea typeface="Cambria Math"/>
                            </a:rPr>
                            <m:t>𝑎</m:t>
                          </m:r>
                        </m:den>
                      </m:f>
                      <m:r>
                        <a:rPr lang="de-DE" sz="2400" b="0" i="1" smtClean="0">
                          <a:latin typeface="Cambria Math"/>
                          <a:ea typeface="Cambria Math"/>
                        </a:rPr>
                        <m:t>=</m:t>
                      </m:r>
                      <m:f>
                        <m:fPr>
                          <m:ctrlPr>
                            <a:rPr lang="de-DE" sz="2400" b="0" i="1" smtClean="0">
                              <a:latin typeface="Cambria Math"/>
                              <a:ea typeface="Cambria Math"/>
                            </a:rPr>
                          </m:ctrlPr>
                        </m:fPr>
                        <m:num>
                          <m:r>
                            <a:rPr lang="de-DE" sz="2400" b="0" i="1" smtClean="0">
                              <a:latin typeface="Cambria Math"/>
                              <a:ea typeface="Cambria Math"/>
                            </a:rPr>
                            <m:t>𝜋</m:t>
                          </m:r>
                        </m:num>
                        <m:den>
                          <m:r>
                            <a:rPr lang="de-DE" sz="2400" b="0" i="1" smtClean="0">
                              <a:latin typeface="Cambria Math"/>
                              <a:ea typeface="Cambria Math"/>
                            </a:rPr>
                            <m:t>2∙2</m:t>
                          </m:r>
                        </m:den>
                      </m:f>
                      <m:r>
                        <a:rPr lang="de-DE" sz="2400" b="0" i="1" smtClean="0">
                          <a:latin typeface="Cambria Math"/>
                          <a:ea typeface="Cambria Math"/>
                        </a:rPr>
                        <m:t>≈</m:t>
                      </m:r>
                      <m:f>
                        <m:fPr>
                          <m:ctrlPr>
                            <a:rPr lang="de-DE" sz="2400" b="0" i="1" smtClean="0">
                              <a:latin typeface="Cambria Math"/>
                              <a:ea typeface="Cambria Math"/>
                            </a:rPr>
                          </m:ctrlPr>
                        </m:fPr>
                        <m:num>
                          <m:r>
                            <a:rPr lang="de-DE" sz="2400" b="0" i="1" smtClean="0">
                              <a:latin typeface="Cambria Math"/>
                              <a:ea typeface="Cambria Math"/>
                            </a:rPr>
                            <m:t>𝑃𝑜𝑖𝑛𝑡𝑠𝐼𝑛𝐶𝑖𝑟𝑐𝑙𝑒</m:t>
                          </m:r>
                        </m:num>
                        <m:den>
                          <m:r>
                            <a:rPr lang="de-DE" sz="2400" b="0" i="1" smtClean="0">
                              <a:latin typeface="Cambria Math"/>
                              <a:ea typeface="Cambria Math"/>
                            </a:rPr>
                            <m:t>𝑁</m:t>
                          </m:r>
                        </m:den>
                      </m:f>
                    </m:oMath>
                  </m:oMathPara>
                </a14:m>
                <a:endParaRPr lang="de-DE" sz="2400" dirty="0"/>
              </a:p>
            </p:txBody>
          </p:sp>
        </mc:Choice>
        <mc:Fallback xmlns="">
          <p:sp>
            <p:nvSpPr>
              <p:cNvPr id="14" name="Textfeld 13"/>
              <p:cNvSpPr txBox="1">
                <a:spLocks noRot="1" noChangeAspect="1" noMove="1" noResize="1" noEditPoints="1" noAdjustHandles="1" noChangeArrowheads="1" noChangeShapeType="1" noTextEdit="1"/>
              </p:cNvSpPr>
              <p:nvPr/>
            </p:nvSpPr>
            <p:spPr>
              <a:xfrm>
                <a:off x="5037683" y="3462394"/>
                <a:ext cx="6830396" cy="898195"/>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258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4" name="Titel 3"/>
          <p:cNvSpPr>
            <a:spLocks noGrp="1"/>
          </p:cNvSpPr>
          <p:nvPr>
            <p:ph type="title"/>
          </p:nvPr>
        </p:nvSpPr>
        <p:spPr/>
        <p:txBody>
          <a:bodyPr/>
          <a:lstStyle/>
          <a:p>
            <a:r>
              <a:rPr lang="de-DE" dirty="0" smtClean="0"/>
              <a:t>Problem solver‘s toolbox	-Monte Carlo Simulations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92" y="1192696"/>
            <a:ext cx="11969963" cy="4468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hteck 4"/>
          <p:cNvSpPr/>
          <p:nvPr/>
        </p:nvSpPr>
        <p:spPr>
          <a:xfrm>
            <a:off x="52845" y="3113113"/>
            <a:ext cx="12075655" cy="30161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4075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4" name="Titel 3"/>
          <p:cNvSpPr>
            <a:spLocks noGrp="1"/>
          </p:cNvSpPr>
          <p:nvPr>
            <p:ph type="title"/>
          </p:nvPr>
        </p:nvSpPr>
        <p:spPr/>
        <p:txBody>
          <a:bodyPr/>
          <a:lstStyle/>
          <a:p>
            <a:r>
              <a:rPr lang="de-DE" dirty="0" smtClean="0"/>
              <a:t>Problem solver‘s toolbox	-Monte Carlo Simulations</a:t>
            </a:r>
            <a:endParaRPr lang="en-US" dirty="0"/>
          </a:p>
        </p:txBody>
      </p:sp>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23941"/>
            <a:ext cx="5591175"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2575" y="1809750"/>
            <a:ext cx="6829425"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llipse 4"/>
          <p:cNvSpPr/>
          <p:nvPr/>
        </p:nvSpPr>
        <p:spPr>
          <a:xfrm>
            <a:off x="600501" y="1809750"/>
            <a:ext cx="1965278" cy="64684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8" name="Ellipse 7"/>
          <p:cNvSpPr/>
          <p:nvPr/>
        </p:nvSpPr>
        <p:spPr>
          <a:xfrm>
            <a:off x="5775276" y="2986869"/>
            <a:ext cx="2522561" cy="64684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43017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4" name="Titel 3"/>
          <p:cNvSpPr>
            <a:spLocks noGrp="1"/>
          </p:cNvSpPr>
          <p:nvPr>
            <p:ph type="title"/>
          </p:nvPr>
        </p:nvSpPr>
        <p:spPr/>
        <p:txBody>
          <a:bodyPr/>
          <a:lstStyle/>
          <a:p>
            <a:r>
              <a:rPr lang="de-DE" dirty="0" smtClean="0"/>
              <a:t>Problem solver‘s toolbox	&gt; Monte Carlo Simulations &gt; pushing it to the edge</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5592" y="3882576"/>
            <a:ext cx="384810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345" y="1628420"/>
            <a:ext cx="897255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8991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4" name="Titel 3"/>
          <p:cNvSpPr>
            <a:spLocks noGrp="1"/>
          </p:cNvSpPr>
          <p:nvPr>
            <p:ph type="title"/>
          </p:nvPr>
        </p:nvSpPr>
        <p:spPr/>
        <p:txBody>
          <a:bodyPr/>
          <a:lstStyle/>
          <a:p>
            <a:r>
              <a:rPr lang="de-DE" dirty="0" smtClean="0"/>
              <a:t>Problem solver‘s toolbox	&gt; Monte Carlo Simulations &gt; pushing it to the edge</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761" y="1543050"/>
            <a:ext cx="5381625"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2716" y="2882024"/>
            <a:ext cx="5411235" cy="2017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6530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4" name="Titel 3"/>
          <p:cNvSpPr>
            <a:spLocks noGrp="1"/>
          </p:cNvSpPr>
          <p:nvPr>
            <p:ph type="title"/>
          </p:nvPr>
        </p:nvSpPr>
        <p:spPr/>
        <p:txBody>
          <a:bodyPr/>
          <a:lstStyle/>
          <a:p>
            <a:r>
              <a:rPr lang="de-DE" dirty="0" smtClean="0"/>
              <a:t>Problem solver‘s toolbox	&gt; Monte Carlo Simulations &gt; pushing it to the edge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9280" y="1648180"/>
            <a:ext cx="4894681" cy="1818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544" y="1305280"/>
            <a:ext cx="6940567" cy="4877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9767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4" name="Titel 3"/>
          <p:cNvSpPr>
            <a:spLocks noGrp="1"/>
          </p:cNvSpPr>
          <p:nvPr>
            <p:ph type="title"/>
          </p:nvPr>
        </p:nvSpPr>
        <p:spPr/>
        <p:txBody>
          <a:bodyPr/>
          <a:lstStyle/>
          <a:p>
            <a:r>
              <a:rPr lang="de-DE" dirty="0" smtClean="0"/>
              <a:t>Problem solver‘s toolbox	&gt; Monte Carlo Simulations &gt; pushing it to the edge</a:t>
            </a:r>
            <a:endParaRPr lang="en-US" dirty="0"/>
          </a:p>
        </p:txBody>
      </p:sp>
      <p:sp>
        <p:nvSpPr>
          <p:cNvPr id="6" name="Textfeld 5"/>
          <p:cNvSpPr txBox="1"/>
          <p:nvPr/>
        </p:nvSpPr>
        <p:spPr>
          <a:xfrm>
            <a:off x="700703" y="1469914"/>
            <a:ext cx="10135617" cy="923330"/>
          </a:xfrm>
          <a:prstGeom prst="rect">
            <a:avLst/>
          </a:prstGeom>
        </p:spPr>
        <p:txBody>
          <a:bodyPr vert="horz" wrap="square" lIns="91440" tIns="45720" rIns="91440" bIns="45720" rtlCol="0" anchor="ctr">
            <a:spAutoFit/>
          </a:bodyPr>
          <a:lstStyle/>
          <a:p>
            <a:r>
              <a:rPr lang="en-US" sz="1800" dirty="0" smtClean="0">
                <a:solidFill>
                  <a:schemeClr val="tx1"/>
                </a:solidFill>
                <a:latin typeface="Arial" panose="020B0604020202020204" pitchFamily="34" charset="0"/>
                <a:cs typeface="Arial" panose="020B0604020202020204" pitchFamily="34" charset="0"/>
              </a:rPr>
              <a:t>The simulation </a:t>
            </a:r>
            <a:r>
              <a:rPr lang="en-US" dirty="0" smtClean="0">
                <a:latin typeface="Arial" panose="020B0604020202020204" pitchFamily="34" charset="0"/>
                <a:cs typeface="Arial" panose="020B0604020202020204" pitchFamily="34" charset="0"/>
              </a:rPr>
              <a:t>size N (number of times you throw the die) in Monte Carlo Simulations has a similar trade off behavior as the step size in the brute force methods. Some rules of thumb to make the right choice:</a:t>
            </a:r>
            <a:endParaRPr lang="en-US" sz="1800" dirty="0" smtClean="0">
              <a:solidFill>
                <a:schemeClr val="tx1"/>
              </a:solidFill>
              <a:latin typeface="Arial" panose="020B0604020202020204" pitchFamily="34" charset="0"/>
              <a:cs typeface="Arial" panose="020B0604020202020204" pitchFamily="34" charset="0"/>
            </a:endParaRPr>
          </a:p>
        </p:txBody>
      </p:sp>
      <p:sp>
        <p:nvSpPr>
          <p:cNvPr id="9" name="Textfeld 8"/>
          <p:cNvSpPr txBox="1"/>
          <p:nvPr/>
        </p:nvSpPr>
        <p:spPr>
          <a:xfrm>
            <a:off x="700703" y="2635617"/>
            <a:ext cx="10135617" cy="369332"/>
          </a:xfrm>
          <a:prstGeom prst="rect">
            <a:avLst/>
          </a:prstGeom>
        </p:spPr>
        <p:txBody>
          <a:bodyPr vert="horz" wrap="square" lIns="91440" tIns="45720" rIns="91440" bIns="45720" rtlCol="0" anchor="ctr">
            <a:spAutoFit/>
          </a:bodyPr>
          <a:lstStyle/>
          <a:p>
            <a:r>
              <a:rPr lang="en-US" sz="1800" dirty="0" smtClean="0">
                <a:solidFill>
                  <a:schemeClr val="tx1"/>
                </a:solidFill>
                <a:latin typeface="Arial" panose="020B0604020202020204" pitchFamily="34" charset="0"/>
                <a:cs typeface="Arial" panose="020B0604020202020204" pitchFamily="34" charset="0"/>
              </a:rPr>
              <a:t>If the simulation is well done, the results will scatter without bias around the true value.</a:t>
            </a:r>
          </a:p>
        </p:txBody>
      </p:sp>
      <p:sp>
        <p:nvSpPr>
          <p:cNvPr id="10" name="Textfeld 9"/>
          <p:cNvSpPr txBox="1"/>
          <p:nvPr/>
        </p:nvSpPr>
        <p:spPr>
          <a:xfrm>
            <a:off x="700703" y="3279336"/>
            <a:ext cx="10135617" cy="369332"/>
          </a:xfrm>
          <a:prstGeom prst="rect">
            <a:avLst/>
          </a:prstGeom>
        </p:spPr>
        <p:txBody>
          <a:bodyPr vert="horz" wrap="square" lIns="91440" tIns="45720" rIns="91440" bIns="45720" rtlCol="0" anchor="ctr">
            <a:spAutoFit/>
          </a:bodyPr>
          <a:lstStyle/>
          <a:p>
            <a:r>
              <a:rPr lang="en-US" sz="1800" dirty="0" smtClean="0">
                <a:solidFill>
                  <a:schemeClr val="tx1"/>
                </a:solidFill>
                <a:latin typeface="Arial" panose="020B0604020202020204" pitchFamily="34" charset="0"/>
                <a:cs typeface="Arial" panose="020B0604020202020204" pitchFamily="34" charset="0"/>
              </a:rPr>
              <a:t>For </a:t>
            </a:r>
            <a:r>
              <a:rPr lang="en-US" dirty="0" smtClean="0">
                <a:latin typeface="Arial" panose="020B0604020202020204" pitchFamily="34" charset="0"/>
                <a:cs typeface="Arial" panose="020B0604020202020204" pitchFamily="34" charset="0"/>
              </a:rPr>
              <a:t>a big N, </a:t>
            </a:r>
            <a:r>
              <a:rPr lang="en-US" sz="1800" dirty="0" smtClean="0">
                <a:solidFill>
                  <a:schemeClr val="tx1"/>
                </a:solidFill>
                <a:latin typeface="Arial" panose="020B0604020202020204" pitchFamily="34" charset="0"/>
                <a:cs typeface="Arial" panose="020B0604020202020204" pitchFamily="34" charset="0"/>
              </a:rPr>
              <a:t>the CPU-time consumed is approximately proportional to N.</a:t>
            </a:r>
          </a:p>
        </p:txBody>
      </p:sp>
      <p:sp>
        <p:nvSpPr>
          <p:cNvPr id="11" name="Textfeld 10"/>
          <p:cNvSpPr txBox="1"/>
          <p:nvPr/>
        </p:nvSpPr>
        <p:spPr>
          <a:xfrm>
            <a:off x="700703" y="4059606"/>
            <a:ext cx="10135617" cy="369332"/>
          </a:xfrm>
          <a:prstGeom prst="rect">
            <a:avLst/>
          </a:prstGeom>
        </p:spPr>
        <p:txBody>
          <a:bodyPr vert="horz" wrap="square" lIns="91440" tIns="45720" rIns="91440" bIns="45720" rtlCol="0" anchor="ctr">
            <a:spAutoFit/>
          </a:bodyPr>
          <a:lstStyle/>
          <a:p>
            <a:r>
              <a:rPr lang="en-US" sz="1800" dirty="0" smtClean="0">
                <a:solidFill>
                  <a:schemeClr val="tx1"/>
                </a:solidFill>
                <a:latin typeface="Arial" panose="020B0604020202020204" pitchFamily="34" charset="0"/>
                <a:cs typeface="Arial" panose="020B0604020202020204" pitchFamily="34" charset="0"/>
              </a:rPr>
              <a:t>For a big N the standard deviations of the results falls with the square root of N. </a:t>
            </a:r>
          </a:p>
        </p:txBody>
      </p:sp>
      <p:sp>
        <p:nvSpPr>
          <p:cNvPr id="12" name="Textfeld 11"/>
          <p:cNvSpPr txBox="1"/>
          <p:nvPr/>
        </p:nvSpPr>
        <p:spPr>
          <a:xfrm>
            <a:off x="700703" y="4810998"/>
            <a:ext cx="10135617" cy="646331"/>
          </a:xfrm>
          <a:prstGeom prst="rect">
            <a:avLst/>
          </a:prstGeom>
        </p:spPr>
        <p:txBody>
          <a:bodyPr vert="horz" wrap="square" lIns="91440" tIns="45720" rIns="91440" bIns="45720" rtlCol="0" anchor="ctr">
            <a:spAutoFit/>
          </a:bodyPr>
          <a:lstStyle/>
          <a:p>
            <a:r>
              <a:rPr lang="en-US" sz="1800" b="1" dirty="0" smtClean="0">
                <a:solidFill>
                  <a:schemeClr val="tx1"/>
                </a:solidFill>
                <a:latin typeface="Arial" panose="020B0604020202020204" pitchFamily="34" charset="0"/>
                <a:cs typeface="Arial" panose="020B0604020202020204" pitchFamily="34" charset="0"/>
              </a:rPr>
              <a:t>Thus if you increase the simulation time by a factor 100, you decrease the standard deviation only by a factor 10.</a:t>
            </a:r>
          </a:p>
        </p:txBody>
      </p:sp>
    </p:spTree>
    <p:extLst>
      <p:ext uri="{BB962C8B-B14F-4D97-AF65-F5344CB8AC3E}">
        <p14:creationId xmlns:p14="http://schemas.microsoft.com/office/powerpoint/2010/main" val="181963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4" name="Titel 3"/>
          <p:cNvSpPr>
            <a:spLocks noGrp="1"/>
          </p:cNvSpPr>
          <p:nvPr>
            <p:ph type="title"/>
          </p:nvPr>
        </p:nvSpPr>
        <p:spPr/>
        <p:txBody>
          <a:bodyPr/>
          <a:lstStyle/>
          <a:p>
            <a:r>
              <a:rPr lang="de-DE" dirty="0" smtClean="0"/>
              <a:t>Problem solver‘s toolbox	-Monte Carlo Simulations</a:t>
            </a:r>
            <a:endParaRPr lang="en-US" dirty="0"/>
          </a:p>
        </p:txBody>
      </p:sp>
      <p:sp>
        <p:nvSpPr>
          <p:cNvPr id="9" name="Rechteck 8"/>
          <p:cNvSpPr/>
          <p:nvPr/>
        </p:nvSpPr>
        <p:spPr>
          <a:xfrm>
            <a:off x="237221" y="1453468"/>
            <a:ext cx="5039713" cy="461665"/>
          </a:xfrm>
          <a:prstGeom prst="rect">
            <a:avLst/>
          </a:prstGeom>
        </p:spPr>
        <p:txBody>
          <a:bodyPr wrap="none">
            <a:spAutoFit/>
          </a:bodyPr>
          <a:lstStyle/>
          <a:p>
            <a:r>
              <a:rPr lang="de-DE" sz="2400" i="1" dirty="0" smtClean="0"/>
              <a:t>Gary </a:t>
            </a:r>
            <a:r>
              <a:rPr lang="en-US" sz="2400" i="1" dirty="0" smtClean="0"/>
              <a:t>Foshee’s “boy born on a Tuesday”</a:t>
            </a:r>
            <a:endParaRPr lang="de-DE" sz="2400" i="1" dirty="0"/>
          </a:p>
        </p:txBody>
      </p:sp>
      <p:sp>
        <p:nvSpPr>
          <p:cNvPr id="10" name="Rechteck 9"/>
          <p:cNvSpPr/>
          <p:nvPr/>
        </p:nvSpPr>
        <p:spPr>
          <a:xfrm>
            <a:off x="5050653" y="2162310"/>
            <a:ext cx="5070356" cy="1200329"/>
          </a:xfrm>
          <a:prstGeom prst="rect">
            <a:avLst/>
          </a:prstGeom>
          <a:solidFill>
            <a:srgbClr val="FFC000"/>
          </a:solidFill>
        </p:spPr>
        <p:txBody>
          <a:bodyPr wrap="square">
            <a:spAutoFit/>
          </a:bodyPr>
          <a:lstStyle/>
          <a:p>
            <a:r>
              <a:rPr lang="en-US" sz="2400" dirty="0" smtClean="0"/>
              <a:t>“I have two children. One is a boy born on a Tuesday. What is the probability I have two boys?”</a:t>
            </a:r>
            <a:endParaRPr lang="de-DE" sz="2400" dirty="0"/>
          </a:p>
        </p:txBody>
      </p:sp>
      <p:sp>
        <p:nvSpPr>
          <p:cNvPr id="5" name="Textfeld 4"/>
          <p:cNvSpPr txBox="1"/>
          <p:nvPr/>
        </p:nvSpPr>
        <p:spPr>
          <a:xfrm>
            <a:off x="894909" y="4020025"/>
            <a:ext cx="8502555" cy="1200329"/>
          </a:xfrm>
          <a:prstGeom prst="rect">
            <a:avLst/>
          </a:prstGeom>
        </p:spPr>
        <p:txBody>
          <a:bodyPr vert="horz" wrap="square" lIns="91440" tIns="45720" rIns="91440" bIns="45720" rtlCol="0" anchor="ctr">
            <a:spAutoFit/>
          </a:bodyPr>
          <a:lstStyle/>
          <a:p>
            <a:r>
              <a:rPr lang="en-US" sz="1800" dirty="0" smtClean="0">
                <a:solidFill>
                  <a:schemeClr val="tx1"/>
                </a:solidFill>
                <a:latin typeface="Arial" panose="020B0604020202020204" pitchFamily="34" charset="0"/>
                <a:cs typeface="Arial" panose="020B0604020202020204" pitchFamily="34" charset="0"/>
              </a:rPr>
              <a:t>Simulate 10 million families. Let all families have 2 children. Throw the</a:t>
            </a:r>
            <a:r>
              <a:rPr lang="en-US" dirty="0" smtClean="0">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die on their sex and the weekday of their birth. The probability is the number of families with two boys and one boy born on a Tuesday  divided by the number of families with one boy born on a Tuesday.</a:t>
            </a:r>
          </a:p>
        </p:txBody>
      </p:sp>
      <p:sp>
        <p:nvSpPr>
          <p:cNvPr id="6" name="Rechteck 5"/>
          <p:cNvSpPr/>
          <p:nvPr/>
        </p:nvSpPr>
        <p:spPr>
          <a:xfrm>
            <a:off x="894908" y="5342046"/>
            <a:ext cx="8502555"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To simplify coding, boys are encoded as 1, girls are encoded as 2, Weekdays start Monday as 1 </a:t>
            </a:r>
            <a:r>
              <a:rPr lang="en-US" dirty="0" smtClean="0">
                <a:latin typeface="Arial" panose="020B0604020202020204" pitchFamily="34" charset="0"/>
                <a:cs typeface="Arial" panose="020B0604020202020204" pitchFamily="34" charset="0"/>
              </a:rPr>
              <a:t>through </a:t>
            </a:r>
            <a:r>
              <a:rPr lang="en-US" dirty="0">
                <a:latin typeface="Arial" panose="020B0604020202020204" pitchFamily="34" charset="0"/>
                <a:cs typeface="Arial" panose="020B0604020202020204" pitchFamily="34" charset="0"/>
              </a:rPr>
              <a:t>Tuesday as 2 to Sunday as 7.</a:t>
            </a:r>
          </a:p>
        </p:txBody>
      </p:sp>
    </p:spTree>
    <p:extLst>
      <p:ext uri="{BB962C8B-B14F-4D97-AF65-F5344CB8AC3E}">
        <p14:creationId xmlns:p14="http://schemas.microsoft.com/office/powerpoint/2010/main" val="410089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PatrickMSUM_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lstStyle>
        <a:defPPr algn="ctr">
          <a:defRPr sz="1800" dirty="0" smtClean="0">
            <a:solidFill>
              <a:schemeClr val="tx1"/>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 xmlns:thm15="http://schemas.microsoft.com/office/thememl/2012/main" name="Präsentation1" id="{9FC0B804-F100-4E02-81FA-092EC0C68A77}" vid="{F15E7855-8DB5-43EC-9806-C585B02961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PatrickMSUM_V3</Template>
  <TotalTime>0</TotalTime>
  <Words>771</Words>
  <Application>Microsoft Office PowerPoint</Application>
  <PresentationFormat>Benutzerdefiniert</PresentationFormat>
  <Paragraphs>97</Paragraphs>
  <Slides>10</Slides>
  <Notes>10</Notes>
  <HiddenSlides>0</HiddenSlides>
  <MMClips>0</MMClips>
  <ScaleCrop>false</ScaleCrop>
  <HeadingPairs>
    <vt:vector size="4" baseType="variant">
      <vt:variant>
        <vt:lpstr>Design</vt:lpstr>
      </vt:variant>
      <vt:variant>
        <vt:i4>1</vt:i4>
      </vt:variant>
      <vt:variant>
        <vt:lpstr>Folientitel</vt:lpstr>
      </vt:variant>
      <vt:variant>
        <vt:i4>10</vt:i4>
      </vt:variant>
    </vt:vector>
  </HeadingPairs>
  <TitlesOfParts>
    <vt:vector size="11" baseType="lpstr">
      <vt:lpstr>PatrickMSUM_V3</vt:lpstr>
      <vt:lpstr>Problem solver‘s tool box</vt:lpstr>
      <vt:lpstr>Problem solver‘s toolbox -Monte Carlo Simulations</vt:lpstr>
      <vt:lpstr>Problem solver‘s toolbox -Monte Carlo Simulations</vt:lpstr>
      <vt:lpstr>Problem solver‘s toolbox -Monte Carlo Simulations</vt:lpstr>
      <vt:lpstr>Problem solver‘s toolbox &gt; Monte Carlo Simulations &gt; pushing it to the edge</vt:lpstr>
      <vt:lpstr>Problem solver‘s toolbox &gt; Monte Carlo Simulations &gt; pushing it to the edge</vt:lpstr>
      <vt:lpstr>Problem solver‘s toolbox &gt; Monte Carlo Simulations &gt; pushing it to the edge</vt:lpstr>
      <vt:lpstr>Problem solver‘s toolbox &gt; Monte Carlo Simulations &gt; pushing it to the edge</vt:lpstr>
      <vt:lpstr>Problem solver‘s toolbox -Monte Carlo Simulations</vt:lpstr>
      <vt:lpstr>Problem solver‘s toolbox -Monte Carlo Simulations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to solve formal problems</dc:title>
  <dc:creator>METZLER</dc:creator>
  <cp:lastModifiedBy>METZLER</cp:lastModifiedBy>
  <cp:revision>71</cp:revision>
  <cp:lastPrinted>2014-02-13T19:25:48Z</cp:lastPrinted>
  <dcterms:created xsi:type="dcterms:W3CDTF">2014-02-13T12:33:26Z</dcterms:created>
  <dcterms:modified xsi:type="dcterms:W3CDTF">2014-05-05T07:46:47Z</dcterms:modified>
</cp:coreProperties>
</file>