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7"/>
  </p:notesMasterIdLst>
  <p:handoutMasterIdLst>
    <p:handoutMasterId r:id="rId48"/>
  </p:handoutMasterIdLst>
  <p:sldIdLst>
    <p:sldId id="256" r:id="rId2"/>
    <p:sldId id="268" r:id="rId3"/>
    <p:sldId id="257" r:id="rId4"/>
    <p:sldId id="271" r:id="rId5"/>
    <p:sldId id="286" r:id="rId6"/>
    <p:sldId id="272" r:id="rId7"/>
    <p:sldId id="258" r:id="rId8"/>
    <p:sldId id="259"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60"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5" r:id="rId41"/>
    <p:sldId id="306" r:id="rId42"/>
    <p:sldId id="307" r:id="rId43"/>
    <p:sldId id="304" r:id="rId44"/>
    <p:sldId id="308" r:id="rId45"/>
    <p:sldId id="309" r:id="rId46"/>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6600"/>
    <a:srgbClr val="C4E7F4"/>
    <a:srgbClr val="F3B99F"/>
    <a:srgbClr val="A44114"/>
    <a:srgbClr val="893611"/>
    <a:srgbClr val="B94917"/>
    <a:srgbClr val="0000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7155" autoAdjust="0"/>
  </p:normalViewPr>
  <p:slideViewPr>
    <p:cSldViewPr>
      <p:cViewPr varScale="1">
        <p:scale>
          <a:sx n="110" d="100"/>
          <a:sy n="110" d="100"/>
        </p:scale>
        <p:origin x="1476" y="10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E87BCA87-983B-456E-A2B1-44FB409AD9B2}" type="slidenum">
              <a:rPr lang="en-US"/>
              <a:pPr/>
              <a:t>‹#›</a:t>
            </a:fld>
            <a:endParaRPr lang="en-US"/>
          </a:p>
        </p:txBody>
      </p:sp>
    </p:spTree>
    <p:extLst>
      <p:ext uri="{BB962C8B-B14F-4D97-AF65-F5344CB8AC3E}">
        <p14:creationId xmlns:p14="http://schemas.microsoft.com/office/powerpoint/2010/main" val="1008474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3495BCF0-E94B-4254-9B34-5FAF79DF0F84}" type="slidenum">
              <a:rPr lang="en-US"/>
              <a:pPr/>
              <a:t>‹#›</a:t>
            </a:fld>
            <a:endParaRPr lang="en-US"/>
          </a:p>
        </p:txBody>
      </p:sp>
    </p:spTree>
    <p:extLst>
      <p:ext uri="{BB962C8B-B14F-4D97-AF65-F5344CB8AC3E}">
        <p14:creationId xmlns:p14="http://schemas.microsoft.com/office/powerpoint/2010/main" val="31566596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6117F-93BF-482A-A122-5A4BB76D996A}"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pPr lvl="0"/>
            <a:r>
              <a:rPr lang="en-US" altLang="en-US" noProof="0"/>
              <a:t>Click to edit Master subtitle style</a:t>
            </a:r>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65C38D9A-0251-4774-A6D7-96492EB791FD}"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81B8477-2029-4A4B-9826-BEE7444706D1}" type="slidenum">
              <a:rPr lang="en-US" altLang="en-US"/>
              <a:pPr/>
              <a:t>‹#›</a:t>
            </a:fld>
            <a:endParaRPr lang="en-US" altLang="en-US"/>
          </a:p>
        </p:txBody>
      </p:sp>
    </p:spTree>
    <p:extLst>
      <p:ext uri="{BB962C8B-B14F-4D97-AF65-F5344CB8AC3E}">
        <p14:creationId xmlns:p14="http://schemas.microsoft.com/office/powerpoint/2010/main" val="127029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9D2328-D4F2-42EF-922C-0CBB026F765E}" type="slidenum">
              <a:rPr lang="en-US" altLang="en-US"/>
              <a:pPr/>
              <a:t>‹#›</a:t>
            </a:fld>
            <a:endParaRPr lang="en-US" altLang="en-US"/>
          </a:p>
        </p:txBody>
      </p:sp>
    </p:spTree>
    <p:extLst>
      <p:ext uri="{BB962C8B-B14F-4D97-AF65-F5344CB8AC3E}">
        <p14:creationId xmlns:p14="http://schemas.microsoft.com/office/powerpoint/2010/main" val="8708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4575C84-76EA-4067-AB6A-36B6DCB09880}" type="slidenum">
              <a:rPr lang="en-US" altLang="en-US"/>
              <a:pPr/>
              <a:t>‹#›</a:t>
            </a:fld>
            <a:endParaRPr lang="en-US" altLang="en-US"/>
          </a:p>
        </p:txBody>
      </p:sp>
    </p:spTree>
    <p:extLst>
      <p:ext uri="{BB962C8B-B14F-4D97-AF65-F5344CB8AC3E}">
        <p14:creationId xmlns:p14="http://schemas.microsoft.com/office/powerpoint/2010/main" val="94062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10CDEAD-4246-49C2-984B-9115888C4BDE}" type="slidenum">
              <a:rPr lang="en-US" altLang="en-US"/>
              <a:pPr/>
              <a:t>‹#›</a:t>
            </a:fld>
            <a:endParaRPr lang="en-US" altLang="en-US"/>
          </a:p>
        </p:txBody>
      </p:sp>
    </p:spTree>
    <p:extLst>
      <p:ext uri="{BB962C8B-B14F-4D97-AF65-F5344CB8AC3E}">
        <p14:creationId xmlns:p14="http://schemas.microsoft.com/office/powerpoint/2010/main" val="31991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2BE6E12-74B2-4818-AA83-3A9701C1CBD4}" type="slidenum">
              <a:rPr lang="en-US" altLang="en-US"/>
              <a:pPr/>
              <a:t>‹#›</a:t>
            </a:fld>
            <a:endParaRPr lang="en-US" altLang="en-US"/>
          </a:p>
        </p:txBody>
      </p:sp>
    </p:spTree>
    <p:extLst>
      <p:ext uri="{BB962C8B-B14F-4D97-AF65-F5344CB8AC3E}">
        <p14:creationId xmlns:p14="http://schemas.microsoft.com/office/powerpoint/2010/main" val="67334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69F5D79-42F3-4CC5-AFC0-445C3D75346D}" type="slidenum">
              <a:rPr lang="en-US" altLang="en-US"/>
              <a:pPr/>
              <a:t>‹#›</a:t>
            </a:fld>
            <a:endParaRPr lang="en-US" altLang="en-US"/>
          </a:p>
        </p:txBody>
      </p:sp>
    </p:spTree>
    <p:extLst>
      <p:ext uri="{BB962C8B-B14F-4D97-AF65-F5344CB8AC3E}">
        <p14:creationId xmlns:p14="http://schemas.microsoft.com/office/powerpoint/2010/main" val="33533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7429B6E-013B-4484-A170-62C848D0F8E5}" type="slidenum">
              <a:rPr lang="en-US" altLang="en-US"/>
              <a:pPr/>
              <a:t>‹#›</a:t>
            </a:fld>
            <a:endParaRPr lang="en-US" altLang="en-US"/>
          </a:p>
        </p:txBody>
      </p:sp>
    </p:spTree>
    <p:extLst>
      <p:ext uri="{BB962C8B-B14F-4D97-AF65-F5344CB8AC3E}">
        <p14:creationId xmlns:p14="http://schemas.microsoft.com/office/powerpoint/2010/main" val="372759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F534937-1AA8-43FA-B179-8D31603BAD2B}" type="slidenum">
              <a:rPr lang="en-US" altLang="en-US"/>
              <a:pPr/>
              <a:t>‹#›</a:t>
            </a:fld>
            <a:endParaRPr lang="en-US" altLang="en-US"/>
          </a:p>
        </p:txBody>
      </p:sp>
    </p:spTree>
    <p:extLst>
      <p:ext uri="{BB962C8B-B14F-4D97-AF65-F5344CB8AC3E}">
        <p14:creationId xmlns:p14="http://schemas.microsoft.com/office/powerpoint/2010/main" val="272876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DABDB5C-9DC6-4A5A-8D3E-9D5132CA0227}" type="slidenum">
              <a:rPr lang="en-US" altLang="en-US"/>
              <a:pPr/>
              <a:t>‹#›</a:t>
            </a:fld>
            <a:endParaRPr lang="en-US" altLang="en-US"/>
          </a:p>
        </p:txBody>
      </p:sp>
    </p:spTree>
    <p:extLst>
      <p:ext uri="{BB962C8B-B14F-4D97-AF65-F5344CB8AC3E}">
        <p14:creationId xmlns:p14="http://schemas.microsoft.com/office/powerpoint/2010/main" val="107004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BA6CF49-3D49-4A14-980F-8D9DEA321A3C}" type="slidenum">
              <a:rPr lang="en-US" altLang="en-US"/>
              <a:pPr/>
              <a:t>‹#›</a:t>
            </a:fld>
            <a:endParaRPr lang="en-US" altLang="en-US"/>
          </a:p>
        </p:txBody>
      </p:sp>
    </p:spTree>
    <p:extLst>
      <p:ext uri="{BB962C8B-B14F-4D97-AF65-F5344CB8AC3E}">
        <p14:creationId xmlns:p14="http://schemas.microsoft.com/office/powerpoint/2010/main" val="419939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3" name="Rectangle 3"/>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Rectangle 4"/>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F734BCB1-65B8-49BF-887A-F4ABAD44EF0D}"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1143000" y="1273175"/>
            <a:ext cx="5867400" cy="1470025"/>
          </a:xfrm>
        </p:spPr>
        <p:txBody>
          <a:bodyPr/>
          <a:lstStyle/>
          <a:p>
            <a:r>
              <a:rPr lang="en-US" sz="3800" dirty="0">
                <a:solidFill>
                  <a:schemeClr val="tx1"/>
                </a:solidFill>
              </a:rPr>
              <a:t>An Overview of GOODS</a:t>
            </a:r>
          </a:p>
        </p:txBody>
      </p:sp>
      <p:sp>
        <p:nvSpPr>
          <p:cNvPr id="2057" name="Rectangle 9"/>
          <p:cNvSpPr>
            <a:spLocks noGrp="1" noChangeArrowheads="1"/>
          </p:cNvSpPr>
          <p:nvPr>
            <p:ph type="subTitle" idx="1"/>
          </p:nvPr>
        </p:nvSpPr>
        <p:spPr>
          <a:xfrm>
            <a:off x="685800" y="2895600"/>
            <a:ext cx="6324600" cy="990600"/>
          </a:xfrm>
        </p:spPr>
        <p:txBody>
          <a:bodyPr/>
          <a:lstStyle/>
          <a:p>
            <a:endParaRPr lang="en-US"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r>
              <a:rPr lang="en-US" sz="1800" b="1" dirty="0"/>
              <a:t>Copyright© 2016 Magaya Corporation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228600" y="228600"/>
            <a:ext cx="7696200" cy="609600"/>
          </a:xfrm>
        </p:spPr>
        <p:txBody>
          <a:bodyPr/>
          <a:lstStyle/>
          <a:p>
            <a:r>
              <a:rPr lang="en-US" dirty="0"/>
              <a:t>IDX file structure</a:t>
            </a:r>
          </a:p>
        </p:txBody>
      </p:sp>
      <p:sp>
        <p:nvSpPr>
          <p:cNvPr id="3" name="Rectangle 2"/>
          <p:cNvSpPr/>
          <p:nvPr/>
        </p:nvSpPr>
        <p:spPr bwMode="auto">
          <a:xfrm>
            <a:off x="457200" y="1676400"/>
            <a:ext cx="99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 name="Rectangle 3"/>
          <p:cNvSpPr/>
          <p:nvPr/>
        </p:nvSpPr>
        <p:spPr bwMode="auto">
          <a:xfrm>
            <a:off x="2910980" y="1828800"/>
            <a:ext cx="114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 name="Rectangle 4"/>
          <p:cNvSpPr/>
          <p:nvPr/>
        </p:nvSpPr>
        <p:spPr bwMode="auto">
          <a:xfrm>
            <a:off x="2910980" y="1295400"/>
            <a:ext cx="1219200" cy="5334000"/>
          </a:xfrm>
          <a:prstGeom prst="rect">
            <a:avLst/>
          </a:prstGeom>
          <a:pattFill prst="pct5">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0</a:t>
            </a:r>
          </a:p>
        </p:txBody>
      </p:sp>
      <p:cxnSp>
        <p:nvCxnSpPr>
          <p:cNvPr id="7" name="Straight Connector 6"/>
          <p:cNvCxnSpPr/>
          <p:nvPr/>
        </p:nvCxnSpPr>
        <p:spPr bwMode="auto">
          <a:xfrm>
            <a:off x="2910980" y="18288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910980" y="23622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910980" y="28956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2910980" y="34290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2910980" y="39624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2910980" y="44958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2910980" y="50292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ight Brace 18"/>
          <p:cNvSpPr/>
          <p:nvPr/>
        </p:nvSpPr>
        <p:spPr bwMode="auto">
          <a:xfrm>
            <a:off x="4343400" y="3984441"/>
            <a:ext cx="228600" cy="2644959"/>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20" name="TextBox 19"/>
          <p:cNvSpPr txBox="1"/>
          <p:nvPr/>
        </p:nvSpPr>
        <p:spPr>
          <a:xfrm>
            <a:off x="4572000" y="3010957"/>
            <a:ext cx="838200" cy="279797"/>
          </a:xfrm>
          <a:prstGeom prst="rect">
            <a:avLst/>
          </a:prstGeom>
          <a:noFill/>
        </p:spPr>
        <p:txBody>
          <a:bodyPr wrap="square" rtlCol="0">
            <a:spAutoFit/>
          </a:bodyPr>
          <a:lstStyle/>
          <a:p>
            <a:pPr>
              <a:buNone/>
            </a:pPr>
            <a:r>
              <a:rPr lang="en-US" sz="1400" dirty="0"/>
              <a:t>Classes</a:t>
            </a:r>
          </a:p>
        </p:txBody>
      </p:sp>
      <p:sp>
        <p:nvSpPr>
          <p:cNvPr id="12" name="Rectangle 11"/>
          <p:cNvSpPr/>
          <p:nvPr/>
        </p:nvSpPr>
        <p:spPr>
          <a:xfrm>
            <a:off x="3340536" y="1869757"/>
            <a:ext cx="370614" cy="492443"/>
          </a:xfrm>
          <a:prstGeom prst="rect">
            <a:avLst/>
          </a:prstGeom>
        </p:spPr>
        <p:txBody>
          <a:bodyPr wrap="none">
            <a:spAutoFit/>
          </a:bodyPr>
          <a:lstStyle/>
          <a:p>
            <a:pPr>
              <a:buNone/>
            </a:pPr>
            <a:r>
              <a:rPr lang="en-US" dirty="0"/>
              <a:t>1</a:t>
            </a:r>
          </a:p>
        </p:txBody>
      </p:sp>
      <p:sp>
        <p:nvSpPr>
          <p:cNvPr id="23" name="Rectangle 22"/>
          <p:cNvSpPr/>
          <p:nvPr/>
        </p:nvSpPr>
        <p:spPr>
          <a:xfrm>
            <a:off x="3026348" y="3469957"/>
            <a:ext cx="998991" cy="492443"/>
          </a:xfrm>
          <a:prstGeom prst="rect">
            <a:avLst/>
          </a:prstGeom>
        </p:spPr>
        <p:txBody>
          <a:bodyPr wrap="none">
            <a:spAutoFit/>
          </a:bodyPr>
          <a:lstStyle/>
          <a:p>
            <a:pPr>
              <a:buNone/>
            </a:pPr>
            <a:r>
              <a:rPr lang="en-US" dirty="0"/>
              <a:t>FFFF</a:t>
            </a:r>
          </a:p>
        </p:txBody>
      </p:sp>
      <p:sp>
        <p:nvSpPr>
          <p:cNvPr id="24" name="Rectangle 23"/>
          <p:cNvSpPr/>
          <p:nvPr/>
        </p:nvSpPr>
        <p:spPr>
          <a:xfrm>
            <a:off x="3261534" y="2946694"/>
            <a:ext cx="518091" cy="492443"/>
          </a:xfrm>
          <a:prstGeom prst="rect">
            <a:avLst/>
          </a:prstGeom>
        </p:spPr>
        <p:txBody>
          <a:bodyPr wrap="none">
            <a:spAutoFit/>
          </a:bodyPr>
          <a:lstStyle/>
          <a:p>
            <a:pPr>
              <a:buNone/>
            </a:pPr>
            <a:r>
              <a:rPr lang="en-US" dirty="0"/>
              <a:t>…</a:t>
            </a:r>
          </a:p>
        </p:txBody>
      </p:sp>
      <p:cxnSp>
        <p:nvCxnSpPr>
          <p:cNvPr id="26" name="Straight Connector 25"/>
          <p:cNvCxnSpPr/>
          <p:nvPr/>
        </p:nvCxnSpPr>
        <p:spPr bwMode="auto">
          <a:xfrm>
            <a:off x="2912378" y="55626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26"/>
          <p:cNvSpPr/>
          <p:nvPr/>
        </p:nvSpPr>
        <p:spPr>
          <a:xfrm>
            <a:off x="2971800" y="3995257"/>
            <a:ext cx="1114408" cy="492443"/>
          </a:xfrm>
          <a:prstGeom prst="rect">
            <a:avLst/>
          </a:prstGeom>
        </p:spPr>
        <p:txBody>
          <a:bodyPr wrap="none">
            <a:spAutoFit/>
          </a:bodyPr>
          <a:lstStyle/>
          <a:p>
            <a:pPr>
              <a:buNone/>
            </a:pPr>
            <a:r>
              <a:rPr lang="en-US" dirty="0"/>
              <a:t>10000</a:t>
            </a:r>
          </a:p>
        </p:txBody>
      </p:sp>
      <p:sp>
        <p:nvSpPr>
          <p:cNvPr id="28" name="Rectangle 27"/>
          <p:cNvSpPr/>
          <p:nvPr/>
        </p:nvSpPr>
        <p:spPr>
          <a:xfrm>
            <a:off x="3000392" y="4528657"/>
            <a:ext cx="1114408" cy="492443"/>
          </a:xfrm>
          <a:prstGeom prst="rect">
            <a:avLst/>
          </a:prstGeom>
        </p:spPr>
        <p:txBody>
          <a:bodyPr wrap="none">
            <a:spAutoFit/>
          </a:bodyPr>
          <a:lstStyle/>
          <a:p>
            <a:pPr>
              <a:buNone/>
            </a:pPr>
            <a:r>
              <a:rPr lang="en-US" dirty="0"/>
              <a:t>10001</a:t>
            </a:r>
          </a:p>
        </p:txBody>
      </p:sp>
      <p:sp>
        <p:nvSpPr>
          <p:cNvPr id="29" name="Rectangle 28"/>
          <p:cNvSpPr/>
          <p:nvPr/>
        </p:nvSpPr>
        <p:spPr>
          <a:xfrm>
            <a:off x="3275829" y="6136957"/>
            <a:ext cx="425116" cy="492443"/>
          </a:xfrm>
          <a:prstGeom prst="rect">
            <a:avLst/>
          </a:prstGeom>
        </p:spPr>
        <p:txBody>
          <a:bodyPr wrap="none">
            <a:spAutoFit/>
          </a:bodyPr>
          <a:lstStyle/>
          <a:p>
            <a:pPr>
              <a:buNone/>
            </a:pPr>
            <a:r>
              <a:rPr lang="en-US" dirty="0"/>
              <a:t>N</a:t>
            </a:r>
          </a:p>
        </p:txBody>
      </p:sp>
      <p:sp>
        <p:nvSpPr>
          <p:cNvPr id="30" name="Right Brace 29"/>
          <p:cNvSpPr/>
          <p:nvPr/>
        </p:nvSpPr>
        <p:spPr bwMode="auto">
          <a:xfrm>
            <a:off x="4343400" y="2362200"/>
            <a:ext cx="228600" cy="160020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31" name="Straight Connector 30"/>
          <p:cNvCxnSpPr/>
          <p:nvPr/>
        </p:nvCxnSpPr>
        <p:spPr bwMode="auto">
          <a:xfrm>
            <a:off x="2912378" y="60960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31"/>
          <p:cNvSpPr/>
          <p:nvPr/>
        </p:nvSpPr>
        <p:spPr>
          <a:xfrm>
            <a:off x="3363186" y="2403157"/>
            <a:ext cx="370614" cy="492443"/>
          </a:xfrm>
          <a:prstGeom prst="rect">
            <a:avLst/>
          </a:prstGeom>
        </p:spPr>
        <p:txBody>
          <a:bodyPr wrap="none">
            <a:spAutoFit/>
          </a:bodyPr>
          <a:lstStyle/>
          <a:p>
            <a:pPr>
              <a:buNone/>
            </a:pPr>
            <a:r>
              <a:rPr lang="en-US" dirty="0"/>
              <a:t>2</a:t>
            </a:r>
          </a:p>
        </p:txBody>
      </p:sp>
      <p:sp>
        <p:nvSpPr>
          <p:cNvPr id="33" name="TextBox 32"/>
          <p:cNvSpPr txBox="1"/>
          <p:nvPr/>
        </p:nvSpPr>
        <p:spPr>
          <a:xfrm>
            <a:off x="4572000" y="5146306"/>
            <a:ext cx="838200" cy="372411"/>
          </a:xfrm>
          <a:prstGeom prst="rect">
            <a:avLst/>
          </a:prstGeom>
          <a:noFill/>
        </p:spPr>
        <p:txBody>
          <a:bodyPr wrap="square" rtlCol="0">
            <a:spAutoFit/>
          </a:bodyPr>
          <a:lstStyle/>
          <a:p>
            <a:pPr>
              <a:buNone/>
            </a:pPr>
            <a:r>
              <a:rPr lang="en-US" sz="1400" dirty="0"/>
              <a:t>Objects</a:t>
            </a:r>
          </a:p>
        </p:txBody>
      </p:sp>
      <p:sp>
        <p:nvSpPr>
          <p:cNvPr id="34" name="Rectangle 33"/>
          <p:cNvSpPr/>
          <p:nvPr/>
        </p:nvSpPr>
        <p:spPr>
          <a:xfrm>
            <a:off x="3240247" y="5070157"/>
            <a:ext cx="518091" cy="492443"/>
          </a:xfrm>
          <a:prstGeom prst="rect">
            <a:avLst/>
          </a:prstGeom>
        </p:spPr>
        <p:txBody>
          <a:bodyPr wrap="none">
            <a:spAutoFit/>
          </a:bodyPr>
          <a:lstStyle/>
          <a:p>
            <a:pPr>
              <a:buNone/>
            </a:pPr>
            <a:r>
              <a:rPr lang="en-US" dirty="0"/>
              <a:t>…</a:t>
            </a:r>
          </a:p>
        </p:txBody>
      </p:sp>
      <p:sp>
        <p:nvSpPr>
          <p:cNvPr id="21" name="Right Arrow 20"/>
          <p:cNvSpPr/>
          <p:nvPr/>
        </p:nvSpPr>
        <p:spPr bwMode="auto">
          <a:xfrm>
            <a:off x="4343400" y="1447800"/>
            <a:ext cx="1447800"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6" name="TextBox 35"/>
          <p:cNvSpPr txBox="1"/>
          <p:nvPr/>
        </p:nvSpPr>
        <p:spPr>
          <a:xfrm>
            <a:off x="5943600" y="1360503"/>
            <a:ext cx="2590800" cy="3927229"/>
          </a:xfrm>
          <a:prstGeom prst="rect">
            <a:avLst/>
          </a:prstGeom>
          <a:noFill/>
        </p:spPr>
        <p:txBody>
          <a:bodyPr wrap="square" rtlCol="0">
            <a:spAutoFit/>
          </a:bodyPr>
          <a:lstStyle/>
          <a:p>
            <a:pPr>
              <a:buNone/>
            </a:pPr>
            <a:r>
              <a:rPr lang="en-US" sz="1400" dirty="0"/>
              <a:t>Index entry is</a:t>
            </a:r>
          </a:p>
          <a:p>
            <a:pPr>
              <a:buNone/>
            </a:pPr>
            <a:r>
              <a:rPr lang="en-US" sz="1400" dirty="0">
                <a:solidFill>
                  <a:srgbClr val="0070C0"/>
                </a:solidFill>
              </a:rPr>
              <a:t>class </a:t>
            </a:r>
            <a:r>
              <a:rPr lang="en-US" sz="1400" dirty="0" err="1"/>
              <a:t>dbs_handle</a:t>
            </a:r>
            <a:r>
              <a:rPr lang="en-US" sz="1400" dirty="0"/>
              <a:t> {</a:t>
            </a:r>
          </a:p>
          <a:p>
            <a:pPr>
              <a:buNone/>
            </a:pPr>
            <a:r>
              <a:rPr lang="en-US" sz="1400" dirty="0"/>
              <a:t>    nat2 </a:t>
            </a:r>
            <a:r>
              <a:rPr lang="en-US" sz="1400" dirty="0" err="1"/>
              <a:t>cpid</a:t>
            </a:r>
            <a:r>
              <a:rPr lang="en-US" sz="1400" dirty="0"/>
              <a:t>;</a:t>
            </a:r>
          </a:p>
          <a:p>
            <a:pPr>
              <a:buNone/>
            </a:pPr>
            <a:r>
              <a:rPr lang="en-US" sz="1400" dirty="0"/>
              <a:t>    nat2 </a:t>
            </a:r>
            <a:r>
              <a:rPr lang="en-US" sz="1400" dirty="0" err="1"/>
              <a:t>segm</a:t>
            </a:r>
            <a:r>
              <a:rPr lang="en-US" sz="1400" dirty="0"/>
              <a:t>;</a:t>
            </a:r>
          </a:p>
          <a:p>
            <a:pPr>
              <a:buNone/>
            </a:pPr>
            <a:r>
              <a:rPr lang="en-US" sz="1400" dirty="0"/>
              <a:t>    nat4 offs;</a:t>
            </a:r>
          </a:p>
          <a:p>
            <a:pPr>
              <a:buNone/>
            </a:pPr>
            <a:r>
              <a:rPr lang="en-US" sz="1400" dirty="0"/>
              <a:t>    nat4 size;</a:t>
            </a:r>
          </a:p>
          <a:p>
            <a:pPr>
              <a:buNone/>
            </a:pPr>
            <a:r>
              <a:rPr lang="en-US" sz="1400" dirty="0"/>
              <a:t>public:</a:t>
            </a:r>
          </a:p>
          <a:p>
            <a:pPr>
              <a:buNone/>
            </a:pPr>
            <a:r>
              <a:rPr lang="en-US" sz="1400" dirty="0"/>
              <a:t>    void </a:t>
            </a:r>
            <a:r>
              <a:rPr lang="en-US" sz="1400" dirty="0" err="1"/>
              <a:t>mark_as_free</a:t>
            </a:r>
            <a:r>
              <a:rPr lang="en-US" sz="1400" dirty="0"/>
              <a:t>() {</a:t>
            </a:r>
          </a:p>
          <a:p>
            <a:pPr>
              <a:buNone/>
            </a:pPr>
            <a:r>
              <a:rPr lang="en-US" sz="1400" dirty="0"/>
              <a:t>         </a:t>
            </a:r>
            <a:r>
              <a:rPr lang="en-US" sz="1400" dirty="0" err="1"/>
              <a:t>cpid</a:t>
            </a:r>
            <a:r>
              <a:rPr lang="en-US" sz="1400" dirty="0"/>
              <a:t> = 0;</a:t>
            </a:r>
          </a:p>
          <a:p>
            <a:pPr>
              <a:buNone/>
            </a:pPr>
            <a:r>
              <a:rPr lang="en-US" sz="1400" dirty="0"/>
              <a:t>         size = 0;</a:t>
            </a:r>
          </a:p>
          <a:p>
            <a:pPr>
              <a:buNone/>
            </a:pPr>
            <a:r>
              <a:rPr lang="en-US" sz="1400" dirty="0"/>
              <a:t>    }</a:t>
            </a:r>
          </a:p>
          <a:p>
            <a:pPr>
              <a:buNone/>
            </a:pPr>
            <a:r>
              <a:rPr lang="en-US" sz="1400" dirty="0"/>
              <a:t>    </a:t>
            </a:r>
            <a:r>
              <a:rPr lang="en-US" sz="1400" dirty="0" err="1"/>
              <a:t>opid_t</a:t>
            </a:r>
            <a:r>
              <a:rPr lang="en-US" sz="1400" dirty="0"/>
              <a:t> </a:t>
            </a:r>
            <a:r>
              <a:rPr lang="en-US" sz="1400" dirty="0" err="1"/>
              <a:t>get_next</a:t>
            </a:r>
            <a:r>
              <a:rPr lang="en-US" sz="1400" dirty="0"/>
              <a:t>() {</a:t>
            </a:r>
          </a:p>
          <a:p>
            <a:pPr>
              <a:buNone/>
            </a:pPr>
            <a:r>
              <a:rPr lang="en-US" sz="1400" dirty="0"/>
              <a:t>         return offs;</a:t>
            </a:r>
          </a:p>
          <a:p>
            <a:pPr>
              <a:buNone/>
            </a:pPr>
            <a:r>
              <a:rPr lang="en-US" sz="1400" dirty="0"/>
              <a:t>    }</a:t>
            </a:r>
          </a:p>
          <a:p>
            <a:pPr>
              <a:buNone/>
            </a:pPr>
            <a:r>
              <a:rPr lang="en-US" sz="1400" dirty="0"/>
              <a:t>}</a:t>
            </a:r>
          </a:p>
        </p:txBody>
      </p:sp>
      <p:sp>
        <p:nvSpPr>
          <p:cNvPr id="37" name="TextBox 36"/>
          <p:cNvSpPr txBox="1"/>
          <p:nvPr/>
        </p:nvSpPr>
        <p:spPr>
          <a:xfrm>
            <a:off x="152401" y="1408211"/>
            <a:ext cx="2209799" cy="2246769"/>
          </a:xfrm>
          <a:prstGeom prst="rect">
            <a:avLst/>
          </a:prstGeom>
          <a:noFill/>
          <a:ln>
            <a:solidFill>
              <a:schemeClr val="tx1"/>
            </a:solidFill>
          </a:ln>
        </p:spPr>
        <p:txBody>
          <a:bodyPr wrap="square" rtlCol="0">
            <a:spAutoFit/>
          </a:bodyPr>
          <a:lstStyle/>
          <a:p>
            <a:pPr>
              <a:buNone/>
            </a:pPr>
            <a:r>
              <a:rPr lang="en-US" sz="1400" dirty="0"/>
              <a:t>Entry 0 is special. It is not used for any valid object.</a:t>
            </a:r>
          </a:p>
          <a:p>
            <a:pPr>
              <a:buNone/>
            </a:pPr>
            <a:endParaRPr lang="en-US" sz="1400" dirty="0"/>
          </a:p>
          <a:p>
            <a:pPr>
              <a:buNone/>
            </a:pPr>
            <a:r>
              <a:rPr lang="en-US" sz="1400" dirty="0" err="1">
                <a:solidFill>
                  <a:srgbClr val="0070C0"/>
                </a:solidFill>
              </a:rPr>
              <a:t>cpid</a:t>
            </a:r>
            <a:r>
              <a:rPr lang="en-US" sz="1400" dirty="0"/>
              <a:t> is max used CPID</a:t>
            </a:r>
          </a:p>
          <a:p>
            <a:pPr>
              <a:buNone/>
            </a:pPr>
            <a:r>
              <a:rPr lang="en-US" sz="1400" dirty="0">
                <a:solidFill>
                  <a:srgbClr val="0070C0"/>
                </a:solidFill>
              </a:rPr>
              <a:t>size</a:t>
            </a:r>
            <a:r>
              <a:rPr lang="en-US" sz="1400" dirty="0"/>
              <a:t> is max used OPID</a:t>
            </a:r>
          </a:p>
          <a:p>
            <a:pPr>
              <a:buNone/>
            </a:pPr>
            <a:endParaRPr lang="en-US" sz="1400" dirty="0"/>
          </a:p>
          <a:p>
            <a:pPr>
              <a:buNone/>
            </a:pPr>
            <a:r>
              <a:rPr lang="en-US" sz="1400" dirty="0"/>
              <a:t>There is a linked list of free OPIDs in index through the </a:t>
            </a:r>
            <a:r>
              <a:rPr lang="en-US" sz="1400" dirty="0">
                <a:solidFill>
                  <a:srgbClr val="0070C0"/>
                </a:solidFill>
              </a:rPr>
              <a:t>offs</a:t>
            </a:r>
            <a:r>
              <a:rPr lang="en-US" sz="1400" dirty="0"/>
              <a:t> field.</a:t>
            </a:r>
          </a:p>
        </p:txBody>
      </p:sp>
      <p:sp>
        <p:nvSpPr>
          <p:cNvPr id="38" name="Right Arrow 37"/>
          <p:cNvSpPr/>
          <p:nvPr/>
        </p:nvSpPr>
        <p:spPr bwMode="auto">
          <a:xfrm rot="10800000">
            <a:off x="2362200" y="1447800"/>
            <a:ext cx="457200"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4" name="Bent-Up Arrow 43"/>
          <p:cNvSpPr/>
          <p:nvPr/>
        </p:nvSpPr>
        <p:spPr bwMode="auto">
          <a:xfrm rot="10800000">
            <a:off x="2362199" y="2057397"/>
            <a:ext cx="457197" cy="2133601"/>
          </a:xfrm>
          <a:prstGeom prst="bentUp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8" name="TextBox 47"/>
          <p:cNvSpPr txBox="1"/>
          <p:nvPr/>
        </p:nvSpPr>
        <p:spPr>
          <a:xfrm>
            <a:off x="152401" y="4251658"/>
            <a:ext cx="2552699" cy="523220"/>
          </a:xfrm>
          <a:prstGeom prst="rect">
            <a:avLst/>
          </a:prstGeom>
          <a:noFill/>
          <a:ln>
            <a:solidFill>
              <a:schemeClr val="tx1"/>
            </a:solidFill>
          </a:ln>
        </p:spPr>
        <p:txBody>
          <a:bodyPr wrap="square" rtlCol="0">
            <a:spAutoFit/>
          </a:bodyPr>
          <a:lstStyle/>
          <a:p>
            <a:pPr>
              <a:buNone/>
            </a:pPr>
            <a:r>
              <a:rPr lang="en-US" sz="1400" dirty="0"/>
              <a:t>CPID 1 is raw CPID used to identify abstract root class</a:t>
            </a:r>
          </a:p>
        </p:txBody>
      </p:sp>
      <p:pic>
        <p:nvPicPr>
          <p:cNvPr id="49"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5561266"/>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5562600" y="5287732"/>
            <a:ext cx="3200400" cy="1532727"/>
          </a:xfrm>
          <a:prstGeom prst="rect">
            <a:avLst/>
          </a:prstGeom>
          <a:noFill/>
          <a:ln>
            <a:solidFill>
              <a:schemeClr val="tx1"/>
            </a:solidFill>
          </a:ln>
        </p:spPr>
        <p:txBody>
          <a:bodyPr wrap="square" rtlCol="0">
            <a:spAutoFit/>
          </a:bodyPr>
          <a:lstStyle/>
          <a:p>
            <a:pPr marL="171450" indent="-171450"/>
            <a:r>
              <a:rPr lang="en-US" sz="1200" dirty="0" err="1">
                <a:solidFill>
                  <a:srgbClr val="0070C0"/>
                </a:solidFill>
              </a:rPr>
              <a:t>sizeof</a:t>
            </a:r>
            <a:r>
              <a:rPr lang="en-US" sz="1200" dirty="0"/>
              <a:t>(</a:t>
            </a:r>
            <a:r>
              <a:rPr lang="en-US" sz="1200" dirty="0" err="1"/>
              <a:t>dbs_handle</a:t>
            </a:r>
            <a:r>
              <a:rPr lang="en-US" sz="1200" dirty="0"/>
              <a:t>) is 12 bytes</a:t>
            </a:r>
          </a:p>
          <a:p>
            <a:pPr marL="171450" indent="-171450"/>
            <a:r>
              <a:rPr lang="en-US" sz="1200" dirty="0" err="1"/>
              <a:t>Pos</a:t>
            </a:r>
            <a:r>
              <a:rPr lang="en-US" sz="1200" dirty="0"/>
              <a:t> = cons_nat8(</a:t>
            </a:r>
            <a:r>
              <a:rPr lang="en-US" sz="1200" dirty="0" err="1"/>
              <a:t>segm,offs</a:t>
            </a:r>
            <a:r>
              <a:rPr lang="en-US" sz="1200" dirty="0"/>
              <a:t>) </a:t>
            </a:r>
          </a:p>
          <a:p>
            <a:pPr marL="171450" indent="-171450"/>
            <a:r>
              <a:rPr lang="en-US" sz="1200" dirty="0"/>
              <a:t>When a new OPID is required the server checks first in the free OPID list.</a:t>
            </a:r>
          </a:p>
          <a:p>
            <a:pPr marL="171450" indent="-171450"/>
            <a:r>
              <a:rPr lang="en-US" sz="1200" dirty="0"/>
              <a:t>Objects positions are always even.</a:t>
            </a:r>
          </a:p>
          <a:p>
            <a:pPr marL="171450" indent="-171450"/>
            <a:r>
              <a:rPr lang="en-US" sz="1200" dirty="0"/>
              <a:t>The position of External Blobs objects is always 0xB0BAB0BAu</a:t>
            </a:r>
          </a:p>
        </p:txBody>
      </p:sp>
    </p:spTree>
    <p:extLst>
      <p:ext uri="{BB962C8B-B14F-4D97-AF65-F5344CB8AC3E}">
        <p14:creationId xmlns:p14="http://schemas.microsoft.com/office/powerpoint/2010/main" val="29217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228600" y="228600"/>
            <a:ext cx="7772400" cy="609600"/>
          </a:xfrm>
        </p:spPr>
        <p:txBody>
          <a:bodyPr/>
          <a:lstStyle/>
          <a:p>
            <a:r>
              <a:rPr lang="en-US" dirty="0"/>
              <a:t>ODB, IBM, MAP files structure</a:t>
            </a:r>
          </a:p>
        </p:txBody>
      </p:sp>
      <p:sp>
        <p:nvSpPr>
          <p:cNvPr id="3" name="Rectangle 2"/>
          <p:cNvSpPr/>
          <p:nvPr/>
        </p:nvSpPr>
        <p:spPr bwMode="auto">
          <a:xfrm>
            <a:off x="457200" y="1676400"/>
            <a:ext cx="99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 name="Rectangle 3"/>
          <p:cNvSpPr/>
          <p:nvPr/>
        </p:nvSpPr>
        <p:spPr bwMode="auto">
          <a:xfrm>
            <a:off x="2910980" y="1828800"/>
            <a:ext cx="114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 name="Rectangle 4"/>
          <p:cNvSpPr/>
          <p:nvPr/>
        </p:nvSpPr>
        <p:spPr bwMode="auto">
          <a:xfrm>
            <a:off x="2910980" y="1295400"/>
            <a:ext cx="1219200" cy="5334000"/>
          </a:xfrm>
          <a:prstGeom prst="rect">
            <a:avLst/>
          </a:prstGeom>
          <a:pattFill prst="horzBrick">
            <a:fgClr>
              <a:schemeClr val="accent1"/>
            </a:fgClr>
            <a:bgClr>
              <a:schemeClr val="accent1">
                <a:lumMod val="20000"/>
                <a:lumOff val="80000"/>
              </a:schemeClr>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p:txBody>
      </p:sp>
      <p:sp>
        <p:nvSpPr>
          <p:cNvPr id="32" name="Rectangle 31"/>
          <p:cNvSpPr/>
          <p:nvPr/>
        </p:nvSpPr>
        <p:spPr>
          <a:xfrm>
            <a:off x="4406591" y="1709812"/>
            <a:ext cx="688181" cy="246221"/>
          </a:xfrm>
          <a:prstGeom prst="rect">
            <a:avLst/>
          </a:prstGeom>
          <a:ln>
            <a:solidFill>
              <a:schemeClr val="tx1"/>
            </a:solidFill>
          </a:ln>
        </p:spPr>
        <p:txBody>
          <a:bodyPr wrap="square">
            <a:spAutoFit/>
          </a:bodyPr>
          <a:lstStyle/>
          <a:p>
            <a:pPr>
              <a:buNone/>
            </a:pPr>
            <a:r>
              <a:rPr lang="en-US" sz="1000" b="1" dirty="0"/>
              <a:t>Page 0</a:t>
            </a:r>
          </a:p>
        </p:txBody>
      </p:sp>
      <p:sp>
        <p:nvSpPr>
          <p:cNvPr id="38" name="Right Arrow 37"/>
          <p:cNvSpPr/>
          <p:nvPr/>
        </p:nvSpPr>
        <p:spPr bwMode="auto">
          <a:xfrm rot="10800000">
            <a:off x="2667000" y="1333500"/>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pic>
        <p:nvPicPr>
          <p:cNvPr id="49"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209" y="4724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5772609" y="4724400"/>
            <a:ext cx="3200400" cy="1902059"/>
          </a:xfrm>
          <a:prstGeom prst="rect">
            <a:avLst/>
          </a:prstGeom>
          <a:noFill/>
          <a:ln>
            <a:solidFill>
              <a:schemeClr val="tx1"/>
            </a:solidFill>
          </a:ln>
        </p:spPr>
        <p:txBody>
          <a:bodyPr wrap="square" rtlCol="0">
            <a:spAutoFit/>
          </a:bodyPr>
          <a:lstStyle/>
          <a:p>
            <a:pPr marL="171450" indent="-171450"/>
            <a:r>
              <a:rPr lang="en-US" sz="1200" dirty="0"/>
              <a:t>Page size is 4 KB.</a:t>
            </a:r>
          </a:p>
          <a:p>
            <a:pPr marL="171450" indent="-171450"/>
            <a:r>
              <a:rPr lang="en-US" sz="1200" dirty="0"/>
              <a:t>Object could occupy many pages.</a:t>
            </a:r>
          </a:p>
          <a:p>
            <a:pPr marL="171450" indent="-171450"/>
            <a:r>
              <a:rPr lang="en-US" sz="1200" dirty="0"/>
              <a:t>There is a timestamp for each page. It is a counter that increases every time the page is modified.</a:t>
            </a:r>
          </a:p>
          <a:p>
            <a:pPr marL="171450" indent="-171450"/>
            <a:r>
              <a:rPr lang="en-US" sz="1200" dirty="0"/>
              <a:t>Timestamp size is 8 bytes (__int64)</a:t>
            </a:r>
          </a:p>
          <a:p>
            <a:pPr marL="171450" indent="-171450"/>
            <a:r>
              <a:rPr lang="en-US" sz="1200" dirty="0"/>
              <a:t>When an incremental backup is made the server includes all pages which timestamp is bigger than the last timestamp.</a:t>
            </a:r>
          </a:p>
        </p:txBody>
      </p:sp>
      <p:sp>
        <p:nvSpPr>
          <p:cNvPr id="35" name="Right Brace 34"/>
          <p:cNvSpPr/>
          <p:nvPr/>
        </p:nvSpPr>
        <p:spPr bwMode="auto">
          <a:xfrm>
            <a:off x="4114800" y="2362200"/>
            <a:ext cx="228600" cy="106540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9" name="Rectangle 38"/>
          <p:cNvSpPr/>
          <p:nvPr/>
        </p:nvSpPr>
        <p:spPr>
          <a:xfrm>
            <a:off x="4407290" y="2775214"/>
            <a:ext cx="688181" cy="246221"/>
          </a:xfrm>
          <a:prstGeom prst="rect">
            <a:avLst/>
          </a:prstGeom>
          <a:ln>
            <a:solidFill>
              <a:schemeClr val="tx1"/>
            </a:solidFill>
          </a:ln>
        </p:spPr>
        <p:txBody>
          <a:bodyPr wrap="square">
            <a:spAutoFit/>
          </a:bodyPr>
          <a:lstStyle/>
          <a:p>
            <a:pPr>
              <a:buNone/>
            </a:pPr>
            <a:r>
              <a:rPr lang="en-US" sz="1000" b="1" dirty="0"/>
              <a:t>Page 1</a:t>
            </a:r>
          </a:p>
        </p:txBody>
      </p:sp>
      <p:sp>
        <p:nvSpPr>
          <p:cNvPr id="40" name="Right Brace 39"/>
          <p:cNvSpPr/>
          <p:nvPr/>
        </p:nvSpPr>
        <p:spPr bwMode="auto">
          <a:xfrm>
            <a:off x="4114800" y="5563998"/>
            <a:ext cx="228600" cy="106540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1" name="Rectangle 40"/>
          <p:cNvSpPr/>
          <p:nvPr/>
        </p:nvSpPr>
        <p:spPr>
          <a:xfrm>
            <a:off x="4390512" y="5977012"/>
            <a:ext cx="688181" cy="246221"/>
          </a:xfrm>
          <a:prstGeom prst="rect">
            <a:avLst/>
          </a:prstGeom>
          <a:ln>
            <a:solidFill>
              <a:schemeClr val="tx1"/>
            </a:solidFill>
          </a:ln>
        </p:spPr>
        <p:txBody>
          <a:bodyPr wrap="square">
            <a:spAutoFit/>
          </a:bodyPr>
          <a:lstStyle/>
          <a:p>
            <a:pPr>
              <a:buNone/>
            </a:pPr>
            <a:r>
              <a:rPr lang="en-US" sz="1000" b="1" dirty="0"/>
              <a:t>Page N</a:t>
            </a:r>
          </a:p>
        </p:txBody>
      </p:sp>
      <p:sp>
        <p:nvSpPr>
          <p:cNvPr id="42" name="Right Brace 41"/>
          <p:cNvSpPr/>
          <p:nvPr/>
        </p:nvSpPr>
        <p:spPr bwMode="auto">
          <a:xfrm>
            <a:off x="4114800" y="1296798"/>
            <a:ext cx="228600" cy="106540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2" name="Rectangle 1"/>
          <p:cNvSpPr/>
          <p:nvPr/>
        </p:nvSpPr>
        <p:spPr bwMode="auto">
          <a:xfrm>
            <a:off x="2923039" y="1360503"/>
            <a:ext cx="1208539" cy="20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 name="Rectangle 5"/>
          <p:cNvSpPr/>
          <p:nvPr/>
        </p:nvSpPr>
        <p:spPr bwMode="auto">
          <a:xfrm>
            <a:off x="3048000" y="1360503"/>
            <a:ext cx="762000" cy="20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 name="Rectangle 7"/>
          <p:cNvSpPr/>
          <p:nvPr/>
        </p:nvSpPr>
        <p:spPr bwMode="auto">
          <a:xfrm>
            <a:off x="2912378" y="1295399"/>
            <a:ext cx="1217802" cy="165901"/>
          </a:xfrm>
          <a:prstGeom prst="rect">
            <a:avLst/>
          </a:prstGeom>
          <a:pattFill prst="narVert">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3" name="Rectangle 42"/>
          <p:cNvSpPr/>
          <p:nvPr/>
        </p:nvSpPr>
        <p:spPr bwMode="auto">
          <a:xfrm>
            <a:off x="2915856" y="1498134"/>
            <a:ext cx="1211790" cy="329966"/>
          </a:xfrm>
          <a:prstGeom prst="rect">
            <a:avLst/>
          </a:prstGeom>
          <a:pattFill prst="narVert">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5" name="Rectangle 44"/>
          <p:cNvSpPr/>
          <p:nvPr/>
        </p:nvSpPr>
        <p:spPr bwMode="auto">
          <a:xfrm>
            <a:off x="2913776" y="1891499"/>
            <a:ext cx="1211336" cy="242101"/>
          </a:xfrm>
          <a:prstGeom prst="rect">
            <a:avLst/>
          </a:prstGeom>
          <a:pattFill prst="narVert">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2" name="Rectangle 51"/>
          <p:cNvSpPr/>
          <p:nvPr/>
        </p:nvSpPr>
        <p:spPr bwMode="auto">
          <a:xfrm>
            <a:off x="2912378" y="2196300"/>
            <a:ext cx="1211336" cy="318300"/>
          </a:xfrm>
          <a:prstGeom prst="rect">
            <a:avLst/>
          </a:prstGeom>
          <a:pattFill prst="narVert">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13" name="Straight Connector 12"/>
          <p:cNvCxnSpPr/>
          <p:nvPr/>
        </p:nvCxnSpPr>
        <p:spPr bwMode="auto">
          <a:xfrm>
            <a:off x="2910980" y="23622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52"/>
          <p:cNvSpPr/>
          <p:nvPr/>
        </p:nvSpPr>
        <p:spPr bwMode="auto">
          <a:xfrm>
            <a:off x="2913776" y="2580024"/>
            <a:ext cx="1211336" cy="544176"/>
          </a:xfrm>
          <a:prstGeom prst="rect">
            <a:avLst/>
          </a:prstGeom>
          <a:pattFill prst="openDmnd">
            <a:fgClr>
              <a:srgbClr val="893611"/>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4" name="Rectangle 53"/>
          <p:cNvSpPr/>
          <p:nvPr/>
        </p:nvSpPr>
        <p:spPr bwMode="auto">
          <a:xfrm>
            <a:off x="2914912" y="3162300"/>
            <a:ext cx="1211336" cy="342900"/>
          </a:xfrm>
          <a:prstGeom prst="rect">
            <a:avLst/>
          </a:prstGeom>
          <a:pattFill prst="openDmnd">
            <a:fgClr>
              <a:srgbClr val="893611"/>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2910980" y="34290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p:cNvSpPr/>
          <p:nvPr/>
        </p:nvSpPr>
        <p:spPr bwMode="auto">
          <a:xfrm>
            <a:off x="2914650" y="3581400"/>
            <a:ext cx="1211336" cy="380301"/>
          </a:xfrm>
          <a:prstGeom prst="rect">
            <a:avLst/>
          </a:prstGeom>
          <a:pattFill prst="narVert">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6" name="Rectangle 55"/>
          <p:cNvSpPr/>
          <p:nvPr/>
        </p:nvSpPr>
        <p:spPr bwMode="auto">
          <a:xfrm>
            <a:off x="2916310" y="4000500"/>
            <a:ext cx="1211336" cy="171450"/>
          </a:xfrm>
          <a:prstGeom prst="rect">
            <a:avLst/>
          </a:prstGeom>
          <a:pattFill prst="openDmnd">
            <a:fgClr>
              <a:srgbClr val="893611"/>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7" name="Rectangle 56"/>
          <p:cNvSpPr/>
          <p:nvPr/>
        </p:nvSpPr>
        <p:spPr bwMode="auto">
          <a:xfrm>
            <a:off x="2914650" y="4238624"/>
            <a:ext cx="1211336" cy="409575"/>
          </a:xfrm>
          <a:prstGeom prst="rect">
            <a:avLst/>
          </a:prstGeom>
          <a:pattFill prst="openDmnd">
            <a:fgClr>
              <a:srgbClr val="893611"/>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17" name="Straight Connector 16"/>
          <p:cNvCxnSpPr/>
          <p:nvPr/>
        </p:nvCxnSpPr>
        <p:spPr bwMode="auto">
          <a:xfrm>
            <a:off x="2910980" y="44958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bwMode="auto">
          <a:xfrm>
            <a:off x="2914650" y="5381625"/>
            <a:ext cx="1211336" cy="409575"/>
          </a:xfrm>
          <a:prstGeom prst="rect">
            <a:avLst/>
          </a:prstGeom>
          <a:pattFill prst="openDmnd">
            <a:fgClr>
              <a:srgbClr val="893611"/>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26" name="Straight Connector 25"/>
          <p:cNvCxnSpPr/>
          <p:nvPr/>
        </p:nvCxnSpPr>
        <p:spPr bwMode="auto">
          <a:xfrm>
            <a:off x="2912378" y="55626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ight Brace 58"/>
          <p:cNvSpPr/>
          <p:nvPr/>
        </p:nvSpPr>
        <p:spPr bwMode="auto">
          <a:xfrm>
            <a:off x="4114800" y="3426990"/>
            <a:ext cx="228600" cy="106540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0" name="Rectangle 59"/>
          <p:cNvSpPr/>
          <p:nvPr/>
        </p:nvSpPr>
        <p:spPr>
          <a:xfrm>
            <a:off x="4417219" y="3840004"/>
            <a:ext cx="688181" cy="246221"/>
          </a:xfrm>
          <a:prstGeom prst="rect">
            <a:avLst/>
          </a:prstGeom>
          <a:ln>
            <a:solidFill>
              <a:schemeClr val="tx1"/>
            </a:solidFill>
          </a:ln>
        </p:spPr>
        <p:txBody>
          <a:bodyPr wrap="square">
            <a:spAutoFit/>
          </a:bodyPr>
          <a:lstStyle/>
          <a:p>
            <a:pPr>
              <a:buNone/>
            </a:pPr>
            <a:r>
              <a:rPr lang="en-US" sz="1000" b="1" dirty="0"/>
              <a:t>Page 2</a:t>
            </a:r>
          </a:p>
        </p:txBody>
      </p:sp>
      <p:sp>
        <p:nvSpPr>
          <p:cNvPr id="61" name="Right Brace 60"/>
          <p:cNvSpPr/>
          <p:nvPr/>
        </p:nvSpPr>
        <p:spPr bwMode="auto">
          <a:xfrm>
            <a:off x="4114800" y="4492392"/>
            <a:ext cx="228600" cy="106540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2" name="Rectangle 61"/>
          <p:cNvSpPr/>
          <p:nvPr/>
        </p:nvSpPr>
        <p:spPr>
          <a:xfrm>
            <a:off x="4417219" y="4905406"/>
            <a:ext cx="688181" cy="246221"/>
          </a:xfrm>
          <a:prstGeom prst="rect">
            <a:avLst/>
          </a:prstGeom>
          <a:ln>
            <a:solidFill>
              <a:schemeClr val="tx1"/>
            </a:solidFill>
          </a:ln>
        </p:spPr>
        <p:txBody>
          <a:bodyPr wrap="square">
            <a:spAutoFit/>
          </a:bodyPr>
          <a:lstStyle/>
          <a:p>
            <a:pPr>
              <a:buNone/>
            </a:pPr>
            <a:r>
              <a:rPr lang="en-US" sz="1000" b="1" dirty="0"/>
              <a:t>Page …</a:t>
            </a:r>
          </a:p>
        </p:txBody>
      </p:sp>
      <p:sp>
        <p:nvSpPr>
          <p:cNvPr id="63" name="Rectangle 62"/>
          <p:cNvSpPr/>
          <p:nvPr/>
        </p:nvSpPr>
        <p:spPr>
          <a:xfrm>
            <a:off x="1905000" y="1267539"/>
            <a:ext cx="688181" cy="246221"/>
          </a:xfrm>
          <a:prstGeom prst="rect">
            <a:avLst/>
          </a:prstGeom>
          <a:noFill/>
          <a:ln>
            <a:solidFill>
              <a:schemeClr val="tx1"/>
            </a:solidFill>
          </a:ln>
        </p:spPr>
        <p:txBody>
          <a:bodyPr wrap="square">
            <a:spAutoFit/>
          </a:bodyPr>
          <a:lstStyle/>
          <a:p>
            <a:pPr>
              <a:buNone/>
            </a:pPr>
            <a:r>
              <a:rPr lang="en-US" sz="1000" b="1" dirty="0"/>
              <a:t>Class A</a:t>
            </a:r>
          </a:p>
        </p:txBody>
      </p:sp>
      <p:sp>
        <p:nvSpPr>
          <p:cNvPr id="65" name="Right Arrow 64"/>
          <p:cNvSpPr/>
          <p:nvPr/>
        </p:nvSpPr>
        <p:spPr bwMode="auto">
          <a:xfrm rot="10800000">
            <a:off x="2664105" y="1595512"/>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6" name="Rectangle 65"/>
          <p:cNvSpPr/>
          <p:nvPr/>
        </p:nvSpPr>
        <p:spPr>
          <a:xfrm>
            <a:off x="1902105" y="1529551"/>
            <a:ext cx="688181" cy="246221"/>
          </a:xfrm>
          <a:prstGeom prst="rect">
            <a:avLst/>
          </a:prstGeom>
          <a:noFill/>
          <a:ln>
            <a:solidFill>
              <a:schemeClr val="tx1"/>
            </a:solidFill>
          </a:ln>
        </p:spPr>
        <p:txBody>
          <a:bodyPr wrap="square">
            <a:spAutoFit/>
          </a:bodyPr>
          <a:lstStyle/>
          <a:p>
            <a:pPr>
              <a:buNone/>
            </a:pPr>
            <a:r>
              <a:rPr lang="en-US" sz="1000" b="1" dirty="0"/>
              <a:t>Class B</a:t>
            </a:r>
          </a:p>
        </p:txBody>
      </p:sp>
      <p:sp>
        <p:nvSpPr>
          <p:cNvPr id="67" name="Right Arrow 66"/>
          <p:cNvSpPr/>
          <p:nvPr/>
        </p:nvSpPr>
        <p:spPr bwMode="auto">
          <a:xfrm rot="10800000">
            <a:off x="2664105" y="1917090"/>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8" name="Rectangle 67"/>
          <p:cNvSpPr/>
          <p:nvPr/>
        </p:nvSpPr>
        <p:spPr>
          <a:xfrm>
            <a:off x="1902105" y="1851129"/>
            <a:ext cx="688181" cy="246221"/>
          </a:xfrm>
          <a:prstGeom prst="rect">
            <a:avLst/>
          </a:prstGeom>
          <a:noFill/>
          <a:ln>
            <a:solidFill>
              <a:schemeClr val="tx1"/>
            </a:solidFill>
          </a:ln>
        </p:spPr>
        <p:txBody>
          <a:bodyPr wrap="square">
            <a:spAutoFit/>
          </a:bodyPr>
          <a:lstStyle/>
          <a:p>
            <a:pPr>
              <a:buNone/>
            </a:pPr>
            <a:r>
              <a:rPr lang="en-US" sz="1000" b="1" dirty="0"/>
              <a:t>Class C</a:t>
            </a:r>
          </a:p>
        </p:txBody>
      </p:sp>
      <p:sp>
        <p:nvSpPr>
          <p:cNvPr id="69" name="Right Arrow 68"/>
          <p:cNvSpPr/>
          <p:nvPr/>
        </p:nvSpPr>
        <p:spPr bwMode="auto">
          <a:xfrm rot="10800000">
            <a:off x="2664104" y="2260339"/>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0" name="Rectangle 69"/>
          <p:cNvSpPr/>
          <p:nvPr/>
        </p:nvSpPr>
        <p:spPr>
          <a:xfrm>
            <a:off x="1902104" y="2194378"/>
            <a:ext cx="688181" cy="246221"/>
          </a:xfrm>
          <a:prstGeom prst="rect">
            <a:avLst/>
          </a:prstGeom>
          <a:noFill/>
          <a:ln>
            <a:solidFill>
              <a:schemeClr val="tx1"/>
            </a:solidFill>
          </a:ln>
        </p:spPr>
        <p:txBody>
          <a:bodyPr wrap="square">
            <a:spAutoFit/>
          </a:bodyPr>
          <a:lstStyle/>
          <a:p>
            <a:pPr>
              <a:buNone/>
            </a:pPr>
            <a:r>
              <a:rPr lang="en-US" sz="1000" b="1" dirty="0"/>
              <a:t>Class D</a:t>
            </a:r>
          </a:p>
        </p:txBody>
      </p:sp>
      <p:sp>
        <p:nvSpPr>
          <p:cNvPr id="71" name="Right Arrow 70"/>
          <p:cNvSpPr/>
          <p:nvPr/>
        </p:nvSpPr>
        <p:spPr bwMode="auto">
          <a:xfrm rot="10800000">
            <a:off x="2664103" y="3714400"/>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2" name="Rectangle 71"/>
          <p:cNvSpPr/>
          <p:nvPr/>
        </p:nvSpPr>
        <p:spPr>
          <a:xfrm>
            <a:off x="1828801" y="3581400"/>
            <a:ext cx="761484" cy="400110"/>
          </a:xfrm>
          <a:prstGeom prst="rect">
            <a:avLst/>
          </a:prstGeom>
          <a:noFill/>
          <a:ln>
            <a:solidFill>
              <a:schemeClr val="tx1"/>
            </a:solidFill>
          </a:ln>
        </p:spPr>
        <p:txBody>
          <a:bodyPr wrap="square">
            <a:spAutoFit/>
          </a:bodyPr>
          <a:lstStyle/>
          <a:p>
            <a:pPr>
              <a:buNone/>
            </a:pPr>
            <a:r>
              <a:rPr lang="en-US" sz="1000" b="1" dirty="0"/>
              <a:t>Class D version 2</a:t>
            </a:r>
          </a:p>
        </p:txBody>
      </p:sp>
      <p:sp>
        <p:nvSpPr>
          <p:cNvPr id="73" name="Right Arrow 72"/>
          <p:cNvSpPr/>
          <p:nvPr/>
        </p:nvSpPr>
        <p:spPr bwMode="auto">
          <a:xfrm rot="10800000">
            <a:off x="2664102" y="2794962"/>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4" name="Rectangle 73"/>
          <p:cNvSpPr/>
          <p:nvPr/>
        </p:nvSpPr>
        <p:spPr>
          <a:xfrm>
            <a:off x="1902102" y="2667000"/>
            <a:ext cx="688181" cy="430887"/>
          </a:xfrm>
          <a:prstGeom prst="rect">
            <a:avLst/>
          </a:prstGeom>
          <a:noFill/>
          <a:ln>
            <a:solidFill>
              <a:schemeClr val="tx1"/>
            </a:solidFill>
          </a:ln>
        </p:spPr>
        <p:txBody>
          <a:bodyPr wrap="square">
            <a:spAutoFit/>
          </a:bodyPr>
          <a:lstStyle/>
          <a:p>
            <a:pPr>
              <a:buNone/>
            </a:pPr>
            <a:r>
              <a:rPr lang="en-US" sz="1000" b="1" dirty="0"/>
              <a:t>Object 1</a:t>
            </a:r>
          </a:p>
          <a:p>
            <a:pPr>
              <a:buNone/>
            </a:pPr>
            <a:r>
              <a:rPr lang="en-US" sz="1000" b="1" dirty="0"/>
              <a:t>Class A</a:t>
            </a:r>
          </a:p>
        </p:txBody>
      </p:sp>
      <p:sp>
        <p:nvSpPr>
          <p:cNvPr id="75" name="Right Arrow 74"/>
          <p:cNvSpPr/>
          <p:nvPr/>
        </p:nvSpPr>
        <p:spPr bwMode="auto">
          <a:xfrm rot="10800000">
            <a:off x="2664105" y="4381500"/>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6" name="Rectangle 75"/>
          <p:cNvSpPr/>
          <p:nvPr/>
        </p:nvSpPr>
        <p:spPr>
          <a:xfrm>
            <a:off x="1902105" y="4253538"/>
            <a:ext cx="688181" cy="430887"/>
          </a:xfrm>
          <a:prstGeom prst="rect">
            <a:avLst/>
          </a:prstGeom>
          <a:noFill/>
          <a:ln>
            <a:solidFill>
              <a:schemeClr val="tx1"/>
            </a:solidFill>
          </a:ln>
        </p:spPr>
        <p:txBody>
          <a:bodyPr wrap="square">
            <a:spAutoFit/>
          </a:bodyPr>
          <a:lstStyle/>
          <a:p>
            <a:pPr>
              <a:buNone/>
            </a:pPr>
            <a:r>
              <a:rPr lang="en-US" sz="1000" b="1" dirty="0"/>
              <a:t>Object 2</a:t>
            </a:r>
          </a:p>
          <a:p>
            <a:pPr>
              <a:buNone/>
            </a:pPr>
            <a:r>
              <a:rPr lang="en-US" sz="1000" b="1" dirty="0"/>
              <a:t>Class A</a:t>
            </a:r>
          </a:p>
        </p:txBody>
      </p:sp>
      <p:sp>
        <p:nvSpPr>
          <p:cNvPr id="77" name="Right Arrow 76"/>
          <p:cNvSpPr/>
          <p:nvPr/>
        </p:nvSpPr>
        <p:spPr bwMode="auto">
          <a:xfrm rot="10800000">
            <a:off x="2658575" y="4967943"/>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8" name="Rectangle 77"/>
          <p:cNvSpPr/>
          <p:nvPr/>
        </p:nvSpPr>
        <p:spPr>
          <a:xfrm>
            <a:off x="1896575" y="4839981"/>
            <a:ext cx="688181" cy="400110"/>
          </a:xfrm>
          <a:prstGeom prst="rect">
            <a:avLst/>
          </a:prstGeom>
          <a:noFill/>
          <a:ln>
            <a:solidFill>
              <a:schemeClr val="tx1"/>
            </a:solidFill>
          </a:ln>
        </p:spPr>
        <p:txBody>
          <a:bodyPr wrap="square">
            <a:spAutoFit/>
          </a:bodyPr>
          <a:lstStyle/>
          <a:p>
            <a:pPr>
              <a:buNone/>
            </a:pPr>
            <a:r>
              <a:rPr lang="en-US" sz="1000" b="1" dirty="0"/>
              <a:t>Unused space</a:t>
            </a:r>
          </a:p>
        </p:txBody>
      </p:sp>
      <p:sp>
        <p:nvSpPr>
          <p:cNvPr id="79" name="Right Arrow 78"/>
          <p:cNvSpPr/>
          <p:nvPr/>
        </p:nvSpPr>
        <p:spPr bwMode="auto">
          <a:xfrm rot="10800000">
            <a:off x="2636043" y="5543053"/>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0" name="Rectangle 79"/>
          <p:cNvSpPr/>
          <p:nvPr/>
        </p:nvSpPr>
        <p:spPr>
          <a:xfrm>
            <a:off x="1874043" y="5415091"/>
            <a:ext cx="688181" cy="430887"/>
          </a:xfrm>
          <a:prstGeom prst="rect">
            <a:avLst/>
          </a:prstGeom>
          <a:noFill/>
          <a:ln>
            <a:solidFill>
              <a:schemeClr val="tx1"/>
            </a:solidFill>
          </a:ln>
        </p:spPr>
        <p:txBody>
          <a:bodyPr wrap="square">
            <a:spAutoFit/>
          </a:bodyPr>
          <a:lstStyle/>
          <a:p>
            <a:pPr>
              <a:buNone/>
            </a:pPr>
            <a:r>
              <a:rPr lang="en-US" sz="1000" b="1" dirty="0"/>
              <a:t>Object 1</a:t>
            </a:r>
          </a:p>
          <a:p>
            <a:pPr>
              <a:buNone/>
            </a:pPr>
            <a:r>
              <a:rPr lang="en-US" sz="1000" b="1" dirty="0"/>
              <a:t>Class D</a:t>
            </a:r>
          </a:p>
        </p:txBody>
      </p:sp>
      <p:sp>
        <p:nvSpPr>
          <p:cNvPr id="81" name="Right Arrow 80"/>
          <p:cNvSpPr/>
          <p:nvPr/>
        </p:nvSpPr>
        <p:spPr bwMode="auto">
          <a:xfrm rot="10800000">
            <a:off x="2658575" y="6152346"/>
            <a:ext cx="213286" cy="1143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2" name="Rectangle 81"/>
          <p:cNvSpPr/>
          <p:nvPr/>
        </p:nvSpPr>
        <p:spPr>
          <a:xfrm>
            <a:off x="1896575" y="6024384"/>
            <a:ext cx="688181" cy="400110"/>
          </a:xfrm>
          <a:prstGeom prst="rect">
            <a:avLst/>
          </a:prstGeom>
          <a:noFill/>
          <a:ln>
            <a:solidFill>
              <a:schemeClr val="tx1"/>
            </a:solidFill>
          </a:ln>
        </p:spPr>
        <p:txBody>
          <a:bodyPr wrap="square">
            <a:spAutoFit/>
          </a:bodyPr>
          <a:lstStyle/>
          <a:p>
            <a:pPr>
              <a:buNone/>
            </a:pPr>
            <a:r>
              <a:rPr lang="en-US" sz="1000" b="1" dirty="0"/>
              <a:t>Unused space</a:t>
            </a:r>
          </a:p>
        </p:txBody>
      </p:sp>
      <p:sp>
        <p:nvSpPr>
          <p:cNvPr id="9" name="TextBox 8"/>
          <p:cNvSpPr txBox="1"/>
          <p:nvPr/>
        </p:nvSpPr>
        <p:spPr>
          <a:xfrm>
            <a:off x="3174611" y="838200"/>
            <a:ext cx="740908" cy="400110"/>
          </a:xfrm>
          <a:prstGeom prst="rect">
            <a:avLst/>
          </a:prstGeom>
          <a:solidFill>
            <a:srgbClr val="92D050"/>
          </a:solidFill>
        </p:spPr>
        <p:txBody>
          <a:bodyPr wrap="none" rtlCol="0">
            <a:spAutoFit/>
          </a:bodyPr>
          <a:lstStyle/>
          <a:p>
            <a:pPr>
              <a:buNone/>
            </a:pPr>
            <a:r>
              <a:rPr lang="en-US" sz="2000" dirty="0"/>
              <a:t>ODB</a:t>
            </a:r>
          </a:p>
        </p:txBody>
      </p:sp>
      <p:sp>
        <p:nvSpPr>
          <p:cNvPr id="83" name="TextBox 82"/>
          <p:cNvSpPr txBox="1"/>
          <p:nvPr/>
        </p:nvSpPr>
        <p:spPr>
          <a:xfrm>
            <a:off x="533400" y="837965"/>
            <a:ext cx="639919" cy="400110"/>
          </a:xfrm>
          <a:prstGeom prst="rect">
            <a:avLst/>
          </a:prstGeom>
          <a:solidFill>
            <a:srgbClr val="92D050"/>
          </a:solidFill>
        </p:spPr>
        <p:txBody>
          <a:bodyPr wrap="none" rtlCol="0">
            <a:spAutoFit/>
          </a:bodyPr>
          <a:lstStyle/>
          <a:p>
            <a:pPr>
              <a:buNone/>
            </a:pPr>
            <a:r>
              <a:rPr lang="en-US" sz="2000" dirty="0"/>
              <a:t>IBM</a:t>
            </a:r>
          </a:p>
        </p:txBody>
      </p:sp>
      <p:sp>
        <p:nvSpPr>
          <p:cNvPr id="84" name="Rectangle 83"/>
          <p:cNvSpPr/>
          <p:nvPr/>
        </p:nvSpPr>
        <p:spPr bwMode="auto">
          <a:xfrm>
            <a:off x="228600" y="1295400"/>
            <a:ext cx="1219200" cy="5334000"/>
          </a:xfrm>
          <a:prstGeom prst="rect">
            <a:avLst/>
          </a:prstGeom>
          <a:pattFill prst="pct10">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p:txBody>
      </p:sp>
      <p:cxnSp>
        <p:nvCxnSpPr>
          <p:cNvPr id="85" name="Straight Connector 84"/>
          <p:cNvCxnSpPr/>
          <p:nvPr/>
        </p:nvCxnSpPr>
        <p:spPr bwMode="auto">
          <a:xfrm>
            <a:off x="228600" y="16764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85"/>
          <p:cNvSpPr/>
          <p:nvPr/>
        </p:nvSpPr>
        <p:spPr>
          <a:xfrm>
            <a:off x="379700" y="1295400"/>
            <a:ext cx="990600" cy="363176"/>
          </a:xfrm>
          <a:prstGeom prst="rect">
            <a:avLst/>
          </a:prstGeom>
          <a:ln>
            <a:noFill/>
          </a:ln>
        </p:spPr>
        <p:txBody>
          <a:bodyPr wrap="square">
            <a:spAutoFit/>
          </a:bodyPr>
          <a:lstStyle/>
          <a:p>
            <a:pPr>
              <a:buNone/>
            </a:pPr>
            <a:r>
              <a:rPr lang="en-US" sz="800" b="1" dirty="0"/>
              <a:t>Timestamp </a:t>
            </a:r>
          </a:p>
          <a:p>
            <a:pPr>
              <a:buNone/>
            </a:pPr>
            <a:r>
              <a:rPr lang="en-US" sz="800" b="1" dirty="0"/>
              <a:t>page 0</a:t>
            </a:r>
          </a:p>
        </p:txBody>
      </p:sp>
      <p:cxnSp>
        <p:nvCxnSpPr>
          <p:cNvPr id="87" name="Straight Connector 86"/>
          <p:cNvCxnSpPr/>
          <p:nvPr/>
        </p:nvCxnSpPr>
        <p:spPr bwMode="auto">
          <a:xfrm>
            <a:off x="228600" y="20574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Rectangle 87"/>
          <p:cNvSpPr/>
          <p:nvPr/>
        </p:nvSpPr>
        <p:spPr>
          <a:xfrm>
            <a:off x="379700" y="1676400"/>
            <a:ext cx="990600" cy="363176"/>
          </a:xfrm>
          <a:prstGeom prst="rect">
            <a:avLst/>
          </a:prstGeom>
          <a:ln>
            <a:noFill/>
          </a:ln>
        </p:spPr>
        <p:txBody>
          <a:bodyPr wrap="square">
            <a:spAutoFit/>
          </a:bodyPr>
          <a:lstStyle/>
          <a:p>
            <a:pPr>
              <a:buNone/>
            </a:pPr>
            <a:r>
              <a:rPr lang="en-US" sz="800" b="1" dirty="0"/>
              <a:t>Timestamp </a:t>
            </a:r>
          </a:p>
          <a:p>
            <a:pPr>
              <a:buNone/>
            </a:pPr>
            <a:r>
              <a:rPr lang="en-US" sz="800" b="1" dirty="0"/>
              <a:t>page 1</a:t>
            </a:r>
          </a:p>
        </p:txBody>
      </p:sp>
      <p:cxnSp>
        <p:nvCxnSpPr>
          <p:cNvPr id="89" name="Straight Connector 88"/>
          <p:cNvCxnSpPr/>
          <p:nvPr/>
        </p:nvCxnSpPr>
        <p:spPr bwMode="auto">
          <a:xfrm>
            <a:off x="228600" y="24384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p:cNvSpPr/>
          <p:nvPr/>
        </p:nvSpPr>
        <p:spPr>
          <a:xfrm>
            <a:off x="379700" y="2057400"/>
            <a:ext cx="990600" cy="363176"/>
          </a:xfrm>
          <a:prstGeom prst="rect">
            <a:avLst/>
          </a:prstGeom>
          <a:ln>
            <a:noFill/>
          </a:ln>
        </p:spPr>
        <p:txBody>
          <a:bodyPr wrap="square">
            <a:spAutoFit/>
          </a:bodyPr>
          <a:lstStyle/>
          <a:p>
            <a:pPr>
              <a:buNone/>
            </a:pPr>
            <a:r>
              <a:rPr lang="en-US" sz="800" b="1" dirty="0"/>
              <a:t>Timestamp </a:t>
            </a:r>
          </a:p>
          <a:p>
            <a:pPr>
              <a:buNone/>
            </a:pPr>
            <a:r>
              <a:rPr lang="en-US" sz="800" b="1" dirty="0"/>
              <a:t>page 2</a:t>
            </a:r>
          </a:p>
        </p:txBody>
      </p:sp>
      <p:cxnSp>
        <p:nvCxnSpPr>
          <p:cNvPr id="91" name="Straight Connector 90"/>
          <p:cNvCxnSpPr/>
          <p:nvPr/>
        </p:nvCxnSpPr>
        <p:spPr bwMode="auto">
          <a:xfrm>
            <a:off x="228600" y="4340691"/>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Rectangle 91"/>
          <p:cNvSpPr/>
          <p:nvPr/>
        </p:nvSpPr>
        <p:spPr>
          <a:xfrm>
            <a:off x="379700" y="3959691"/>
            <a:ext cx="990600" cy="363176"/>
          </a:xfrm>
          <a:prstGeom prst="rect">
            <a:avLst/>
          </a:prstGeom>
          <a:ln>
            <a:noFill/>
          </a:ln>
        </p:spPr>
        <p:txBody>
          <a:bodyPr wrap="square">
            <a:spAutoFit/>
          </a:bodyPr>
          <a:lstStyle/>
          <a:p>
            <a:pPr>
              <a:buNone/>
            </a:pPr>
            <a:r>
              <a:rPr lang="en-US" sz="800" b="1" dirty="0"/>
              <a:t>Timestamp </a:t>
            </a:r>
          </a:p>
          <a:p>
            <a:pPr>
              <a:buNone/>
            </a:pPr>
            <a:r>
              <a:rPr lang="en-US" sz="800" b="1" dirty="0"/>
              <a:t>page …</a:t>
            </a:r>
          </a:p>
        </p:txBody>
      </p:sp>
      <p:cxnSp>
        <p:nvCxnSpPr>
          <p:cNvPr id="93" name="Straight Connector 92"/>
          <p:cNvCxnSpPr/>
          <p:nvPr/>
        </p:nvCxnSpPr>
        <p:spPr bwMode="auto">
          <a:xfrm>
            <a:off x="228600" y="6248400"/>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ectangle 93"/>
          <p:cNvSpPr/>
          <p:nvPr/>
        </p:nvSpPr>
        <p:spPr>
          <a:xfrm>
            <a:off x="342900" y="6263983"/>
            <a:ext cx="990600" cy="363176"/>
          </a:xfrm>
          <a:prstGeom prst="rect">
            <a:avLst/>
          </a:prstGeom>
          <a:ln>
            <a:noFill/>
          </a:ln>
        </p:spPr>
        <p:txBody>
          <a:bodyPr wrap="square">
            <a:spAutoFit/>
          </a:bodyPr>
          <a:lstStyle/>
          <a:p>
            <a:pPr>
              <a:buNone/>
            </a:pPr>
            <a:r>
              <a:rPr lang="en-US" sz="800" b="1" dirty="0"/>
              <a:t>Timestamp </a:t>
            </a:r>
          </a:p>
          <a:p>
            <a:pPr>
              <a:buNone/>
            </a:pPr>
            <a:r>
              <a:rPr lang="en-US" sz="800" b="1" dirty="0"/>
              <a:t>page N</a:t>
            </a:r>
          </a:p>
        </p:txBody>
      </p:sp>
      <p:cxnSp>
        <p:nvCxnSpPr>
          <p:cNvPr id="95" name="Straight Connector 94"/>
          <p:cNvCxnSpPr/>
          <p:nvPr/>
        </p:nvCxnSpPr>
        <p:spPr bwMode="auto">
          <a:xfrm>
            <a:off x="228600" y="3941515"/>
            <a:ext cx="12192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Rectangle 95"/>
          <p:cNvSpPr/>
          <p:nvPr/>
        </p:nvSpPr>
        <p:spPr bwMode="auto">
          <a:xfrm>
            <a:off x="5772609" y="1296798"/>
            <a:ext cx="1999791" cy="3296681"/>
          </a:xfrm>
          <a:prstGeom prst="rect">
            <a:avLst/>
          </a:prstGeom>
          <a:pattFill prst="pct10">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p:txBody>
      </p:sp>
      <p:sp>
        <p:nvSpPr>
          <p:cNvPr id="97" name="TextBox 96"/>
          <p:cNvSpPr txBox="1"/>
          <p:nvPr/>
        </p:nvSpPr>
        <p:spPr>
          <a:xfrm>
            <a:off x="6345692" y="847288"/>
            <a:ext cx="740908" cy="400110"/>
          </a:xfrm>
          <a:prstGeom prst="rect">
            <a:avLst/>
          </a:prstGeom>
          <a:solidFill>
            <a:srgbClr val="92D050"/>
          </a:solidFill>
        </p:spPr>
        <p:txBody>
          <a:bodyPr wrap="none" rtlCol="0">
            <a:spAutoFit/>
          </a:bodyPr>
          <a:lstStyle/>
          <a:p>
            <a:pPr>
              <a:buNone/>
            </a:pPr>
            <a:r>
              <a:rPr lang="en-US" sz="2000" dirty="0"/>
              <a:t>MAP</a:t>
            </a:r>
          </a:p>
        </p:txBody>
      </p:sp>
      <p:sp>
        <p:nvSpPr>
          <p:cNvPr id="10" name="TextBox 9"/>
          <p:cNvSpPr txBox="1"/>
          <p:nvPr/>
        </p:nvSpPr>
        <p:spPr>
          <a:xfrm>
            <a:off x="5820004" y="1435691"/>
            <a:ext cx="1905000" cy="3157788"/>
          </a:xfrm>
          <a:prstGeom prst="rect">
            <a:avLst/>
          </a:prstGeom>
          <a:noFill/>
        </p:spPr>
        <p:txBody>
          <a:bodyPr wrap="square" rtlCol="0">
            <a:spAutoFit/>
          </a:bodyPr>
          <a:lstStyle/>
          <a:p>
            <a:pPr>
              <a:buNone/>
            </a:pPr>
            <a:r>
              <a:rPr lang="en-US" sz="1200" dirty="0"/>
              <a:t>Contains information about the holes and their sizes in the ODB file.</a:t>
            </a:r>
          </a:p>
          <a:p>
            <a:pPr>
              <a:buNone/>
            </a:pPr>
            <a:r>
              <a:rPr lang="en-US" sz="1200" dirty="0"/>
              <a:t>It is called the bitmap allocator because its function is to decide where to allocate or relocate an object.</a:t>
            </a:r>
          </a:p>
          <a:p>
            <a:pPr>
              <a:buNone/>
            </a:pPr>
            <a:r>
              <a:rPr lang="en-US" sz="1200" dirty="0"/>
              <a:t>It is implemented using a bit memory map. Each bit of this map corresponds to a quantum of storage memory. </a:t>
            </a:r>
          </a:p>
          <a:p>
            <a:pPr>
              <a:buNone/>
            </a:pPr>
            <a:r>
              <a:rPr lang="en-US" sz="1200" dirty="0"/>
              <a:t>Currently this quantum is 32 bytes long</a:t>
            </a:r>
          </a:p>
        </p:txBody>
      </p:sp>
    </p:spTree>
    <p:extLst>
      <p:ext uri="{BB962C8B-B14F-4D97-AF65-F5344CB8AC3E}">
        <p14:creationId xmlns:p14="http://schemas.microsoft.com/office/powerpoint/2010/main" val="335612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228600" y="228600"/>
            <a:ext cx="7772400" cy="609600"/>
          </a:xfrm>
        </p:spPr>
        <p:txBody>
          <a:bodyPr/>
          <a:lstStyle/>
          <a:p>
            <a:r>
              <a:rPr lang="en-US" dirty="0"/>
              <a:t>LOG file structure</a:t>
            </a:r>
          </a:p>
        </p:txBody>
      </p:sp>
      <p:sp>
        <p:nvSpPr>
          <p:cNvPr id="3" name="Rectangle 2"/>
          <p:cNvSpPr/>
          <p:nvPr/>
        </p:nvSpPr>
        <p:spPr bwMode="auto">
          <a:xfrm>
            <a:off x="457200" y="1676400"/>
            <a:ext cx="99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 name="Rectangle 3"/>
          <p:cNvSpPr/>
          <p:nvPr/>
        </p:nvSpPr>
        <p:spPr bwMode="auto">
          <a:xfrm>
            <a:off x="2910980" y="1828800"/>
            <a:ext cx="114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 name="Rectangle 4"/>
          <p:cNvSpPr/>
          <p:nvPr/>
        </p:nvSpPr>
        <p:spPr bwMode="auto">
          <a:xfrm>
            <a:off x="2920767" y="1295400"/>
            <a:ext cx="1203121" cy="5334000"/>
          </a:xfrm>
          <a:prstGeom prst="rect">
            <a:avLst/>
          </a:prstGeom>
          <a:pattFill prst="pct5">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p:txBody>
      </p:sp>
      <p:sp>
        <p:nvSpPr>
          <p:cNvPr id="19" name="Right Brace 18"/>
          <p:cNvSpPr/>
          <p:nvPr/>
        </p:nvSpPr>
        <p:spPr bwMode="auto">
          <a:xfrm>
            <a:off x="4130197" y="1548631"/>
            <a:ext cx="220901" cy="508077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3" name="TextBox 32"/>
          <p:cNvSpPr txBox="1"/>
          <p:nvPr/>
        </p:nvSpPr>
        <p:spPr>
          <a:xfrm>
            <a:off x="4267200" y="3954011"/>
            <a:ext cx="1069182" cy="276999"/>
          </a:xfrm>
          <a:prstGeom prst="rect">
            <a:avLst/>
          </a:prstGeom>
          <a:noFill/>
        </p:spPr>
        <p:txBody>
          <a:bodyPr wrap="square" rtlCol="0">
            <a:spAutoFit/>
          </a:bodyPr>
          <a:lstStyle/>
          <a:p>
            <a:pPr>
              <a:buNone/>
            </a:pPr>
            <a:r>
              <a:rPr lang="en-US" sz="1200" dirty="0"/>
              <a:t>Transactions</a:t>
            </a:r>
          </a:p>
        </p:txBody>
      </p:sp>
      <p:sp>
        <p:nvSpPr>
          <p:cNvPr id="21" name="Right Arrow 20"/>
          <p:cNvSpPr/>
          <p:nvPr/>
        </p:nvSpPr>
        <p:spPr bwMode="auto">
          <a:xfrm>
            <a:off x="4130197" y="1600200"/>
            <a:ext cx="1129985"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6" name="TextBox 35"/>
          <p:cNvSpPr txBox="1"/>
          <p:nvPr/>
        </p:nvSpPr>
        <p:spPr>
          <a:xfrm>
            <a:off x="5383634" y="1333259"/>
            <a:ext cx="3226965" cy="1354217"/>
          </a:xfrm>
          <a:prstGeom prst="rect">
            <a:avLst/>
          </a:prstGeom>
          <a:noFill/>
        </p:spPr>
        <p:txBody>
          <a:bodyPr wrap="square" rtlCol="0">
            <a:spAutoFit/>
          </a:bodyPr>
          <a:lstStyle/>
          <a:p>
            <a:pPr>
              <a:buNone/>
            </a:pPr>
            <a:r>
              <a:rPr lang="en-US" sz="1000" dirty="0">
                <a:solidFill>
                  <a:srgbClr val="0070C0"/>
                </a:solidFill>
              </a:rPr>
              <a:t>class </a:t>
            </a:r>
            <a:r>
              <a:rPr lang="en-US" sz="1000" dirty="0" err="1"/>
              <a:t>dbs_transaction_header</a:t>
            </a:r>
            <a:r>
              <a:rPr lang="en-US" sz="1000" dirty="0"/>
              <a:t> {</a:t>
            </a:r>
          </a:p>
          <a:p>
            <a:pPr>
              <a:buNone/>
            </a:pPr>
            <a:r>
              <a:rPr lang="en-US" sz="1000" dirty="0"/>
              <a:t>    nat4 </a:t>
            </a:r>
            <a:r>
              <a:rPr lang="en-US" sz="1000" dirty="0" err="1"/>
              <a:t>seqno</a:t>
            </a:r>
            <a:r>
              <a:rPr lang="en-US" sz="1000" dirty="0"/>
              <a:t>; </a:t>
            </a:r>
            <a:r>
              <a:rPr lang="en-US" sz="1000" dirty="0">
                <a:solidFill>
                  <a:srgbClr val="00B050"/>
                </a:solidFill>
              </a:rPr>
              <a:t>//must be equal to </a:t>
            </a:r>
            <a:r>
              <a:rPr lang="en-US" sz="1000" dirty="0" err="1">
                <a:solidFill>
                  <a:srgbClr val="00B050"/>
                </a:solidFill>
              </a:rPr>
              <a:t>last_tid</a:t>
            </a:r>
            <a:endParaRPr lang="en-US" sz="1000" dirty="0">
              <a:solidFill>
                <a:srgbClr val="00B050"/>
              </a:solidFill>
            </a:endParaRPr>
          </a:p>
          <a:p>
            <a:pPr>
              <a:buNone/>
            </a:pPr>
            <a:r>
              <a:rPr lang="en-US" sz="1000" dirty="0"/>
              <a:t>    nat4 </a:t>
            </a:r>
            <a:r>
              <a:rPr lang="en-US" sz="1000" dirty="0" err="1"/>
              <a:t>tid</a:t>
            </a:r>
            <a:r>
              <a:rPr lang="en-US" sz="1000" dirty="0"/>
              <a:t>; </a:t>
            </a:r>
            <a:r>
              <a:rPr lang="en-US" sz="1000" dirty="0">
                <a:solidFill>
                  <a:srgbClr val="00B050"/>
                </a:solidFill>
              </a:rPr>
              <a:t>//global trans. identifier (0 if local)</a:t>
            </a:r>
          </a:p>
          <a:p>
            <a:pPr>
              <a:buNone/>
            </a:pPr>
            <a:r>
              <a:rPr lang="en-US" sz="1000" dirty="0"/>
              <a:t>    nat4 coordinator; </a:t>
            </a:r>
            <a:r>
              <a:rPr lang="en-US" sz="1000" dirty="0">
                <a:solidFill>
                  <a:srgbClr val="00B050"/>
                </a:solidFill>
              </a:rPr>
              <a:t>//trans. coordinator identifier</a:t>
            </a:r>
          </a:p>
          <a:p>
            <a:pPr>
              <a:buNone/>
            </a:pPr>
            <a:r>
              <a:rPr lang="en-US" sz="1000" dirty="0"/>
              <a:t>    nat4 size; </a:t>
            </a:r>
            <a:r>
              <a:rPr lang="en-US" sz="1000" dirty="0">
                <a:solidFill>
                  <a:srgbClr val="00B050"/>
                </a:solidFill>
              </a:rPr>
              <a:t>//total size of transaction (excl. header)</a:t>
            </a:r>
          </a:p>
          <a:p>
            <a:pPr>
              <a:buNone/>
            </a:pPr>
            <a:r>
              <a:rPr lang="en-US" sz="1000" dirty="0"/>
              <a:t>    nat4 size; </a:t>
            </a:r>
            <a:r>
              <a:rPr lang="en-US" sz="1000" dirty="0">
                <a:solidFill>
                  <a:srgbClr val="00B050"/>
                </a:solidFill>
              </a:rPr>
              <a:t>//CRC for transaction body</a:t>
            </a:r>
          </a:p>
          <a:p>
            <a:pPr>
              <a:buNone/>
            </a:pPr>
            <a:r>
              <a:rPr lang="en-US" sz="1000" dirty="0"/>
              <a:t>}</a:t>
            </a:r>
          </a:p>
        </p:txBody>
      </p:sp>
      <p:sp>
        <p:nvSpPr>
          <p:cNvPr id="38" name="Right Arrow 37"/>
          <p:cNvSpPr/>
          <p:nvPr/>
        </p:nvSpPr>
        <p:spPr bwMode="auto">
          <a:xfrm rot="10800000">
            <a:off x="2362200" y="1295400"/>
            <a:ext cx="457200"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4" name="Bent-Up Arrow 43"/>
          <p:cNvSpPr/>
          <p:nvPr/>
        </p:nvSpPr>
        <p:spPr bwMode="auto">
          <a:xfrm rot="10800000">
            <a:off x="2362199" y="2133597"/>
            <a:ext cx="457196" cy="1752603"/>
          </a:xfrm>
          <a:prstGeom prst="bentUp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8" name="TextBox 47"/>
          <p:cNvSpPr txBox="1"/>
          <p:nvPr/>
        </p:nvSpPr>
        <p:spPr>
          <a:xfrm>
            <a:off x="161489" y="1295400"/>
            <a:ext cx="2057400" cy="2123658"/>
          </a:xfrm>
          <a:prstGeom prst="rect">
            <a:avLst/>
          </a:prstGeom>
          <a:noFill/>
          <a:ln>
            <a:solidFill>
              <a:schemeClr val="tx1"/>
            </a:solidFill>
          </a:ln>
        </p:spPr>
        <p:txBody>
          <a:bodyPr wrap="square" rtlCol="0">
            <a:spAutoFit/>
          </a:bodyPr>
          <a:lstStyle/>
          <a:p>
            <a:pPr>
              <a:buNone/>
            </a:pPr>
            <a:r>
              <a:rPr lang="en-US" sz="1000" dirty="0" err="1">
                <a:solidFill>
                  <a:srgbClr val="0070C0"/>
                </a:solidFill>
              </a:rPr>
              <a:t>struct</a:t>
            </a:r>
            <a:r>
              <a:rPr lang="en-US" sz="1000" dirty="0">
                <a:solidFill>
                  <a:srgbClr val="0070C0"/>
                </a:solidFill>
              </a:rPr>
              <a:t> </a:t>
            </a:r>
            <a:r>
              <a:rPr lang="en-US" sz="1000" dirty="0" err="1"/>
              <a:t>log_header</a:t>
            </a:r>
            <a:r>
              <a:rPr lang="en-US" sz="1000" dirty="0"/>
              <a:t> {</a:t>
            </a:r>
          </a:p>
          <a:p>
            <a:pPr>
              <a:buNone/>
            </a:pPr>
            <a:r>
              <a:rPr lang="en-US" sz="1000" dirty="0"/>
              <a:t>   nat4 </a:t>
            </a:r>
            <a:r>
              <a:rPr lang="en-US" sz="1000" dirty="0" err="1"/>
              <a:t>last_tid</a:t>
            </a:r>
            <a:r>
              <a:rPr lang="en-US" sz="1000" dirty="0"/>
              <a:t>;</a:t>
            </a:r>
          </a:p>
          <a:p>
            <a:pPr>
              <a:buNone/>
            </a:pPr>
            <a:r>
              <a:rPr lang="en-US" sz="1000" dirty="0"/>
              <a:t>   nat4 </a:t>
            </a:r>
            <a:r>
              <a:rPr lang="en-US" sz="1000" dirty="0" err="1"/>
              <a:t>normal_completion</a:t>
            </a:r>
            <a:r>
              <a:rPr lang="en-US" sz="1000" dirty="0"/>
              <a:t>;	</a:t>
            </a:r>
          </a:p>
          <a:p>
            <a:pPr>
              <a:buNone/>
            </a:pPr>
            <a:r>
              <a:rPr lang="en-US" sz="1000" dirty="0"/>
              <a:t>}</a:t>
            </a:r>
          </a:p>
          <a:p>
            <a:pPr>
              <a:buNone/>
            </a:pPr>
            <a:endParaRPr lang="en-US" sz="1000" b="1" dirty="0"/>
          </a:p>
          <a:p>
            <a:pPr>
              <a:buNone/>
            </a:pPr>
            <a:r>
              <a:rPr lang="en-US" sz="1000" b="1" dirty="0" err="1"/>
              <a:t>last_tid</a:t>
            </a:r>
            <a:r>
              <a:rPr lang="en-US" sz="1000" dirty="0"/>
              <a:t>: all transactions in the log file must have this same ID in order to be recovered. This number is incremented after each checkpoint.</a:t>
            </a:r>
          </a:p>
          <a:p>
            <a:pPr>
              <a:buNone/>
            </a:pPr>
            <a:r>
              <a:rPr lang="en-US" sz="1000" b="1" dirty="0" err="1"/>
              <a:t>normal_completion</a:t>
            </a:r>
            <a:r>
              <a:rPr lang="en-US" sz="1000" dirty="0"/>
              <a:t>: not zero if storage was normally closed. </a:t>
            </a:r>
            <a:endParaRPr lang="en-US" sz="1200" dirty="0"/>
          </a:p>
        </p:txBody>
      </p:sp>
      <p:pic>
        <p:nvPicPr>
          <p:cNvPr id="49"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49530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5638800" y="4953000"/>
            <a:ext cx="3200400" cy="1877437"/>
          </a:xfrm>
          <a:prstGeom prst="rect">
            <a:avLst/>
          </a:prstGeom>
          <a:noFill/>
          <a:ln>
            <a:solidFill>
              <a:schemeClr val="tx1"/>
            </a:solidFill>
          </a:ln>
        </p:spPr>
        <p:txBody>
          <a:bodyPr wrap="square" rtlCol="0">
            <a:spAutoFit/>
          </a:bodyPr>
          <a:lstStyle/>
          <a:p>
            <a:pPr marL="171450" indent="-171450"/>
            <a:r>
              <a:rPr lang="en-US" sz="1000" dirty="0"/>
              <a:t>After a crash the MAP file is rebuilt and all objects positions are validated. Max CPID and Max OPID are calculated and set to the first entry in IDX file.</a:t>
            </a:r>
          </a:p>
          <a:p>
            <a:pPr marL="171450" indent="-171450"/>
            <a:r>
              <a:rPr lang="en-US" sz="1000" dirty="0"/>
              <a:t>If a transaction </a:t>
            </a:r>
            <a:r>
              <a:rPr lang="en-US" sz="1000" dirty="0" err="1"/>
              <a:t>seqno</a:t>
            </a:r>
            <a:r>
              <a:rPr lang="en-US" sz="1000" dirty="0"/>
              <a:t> is different from </a:t>
            </a:r>
            <a:r>
              <a:rPr lang="en-US" sz="1000" dirty="0" err="1"/>
              <a:t>last_tid</a:t>
            </a:r>
            <a:r>
              <a:rPr lang="en-US" sz="1000" dirty="0"/>
              <a:t> or if the CRC is invalid then the rest of log file is ignored.</a:t>
            </a:r>
          </a:p>
          <a:p>
            <a:pPr marL="171450" indent="-171450"/>
            <a:r>
              <a:rPr lang="en-US" sz="1000" dirty="0"/>
              <a:t>During a backup all transactions are stored in the log.</a:t>
            </a:r>
          </a:p>
          <a:p>
            <a:pPr marL="171450" indent="-171450"/>
            <a:r>
              <a:rPr lang="en-US" sz="1000" dirty="0"/>
              <a:t>There is a limit set for the transaction log (</a:t>
            </a:r>
            <a:r>
              <a:rPr lang="en-US" sz="1000" dirty="0" err="1"/>
              <a:t>Magaya</a:t>
            </a:r>
            <a:r>
              <a:rPr lang="en-US" sz="1000" dirty="0"/>
              <a:t> is 32 MB). When this limit is reached a checkpoint occurs and the log is processed.</a:t>
            </a:r>
          </a:p>
        </p:txBody>
      </p:sp>
      <p:sp>
        <p:nvSpPr>
          <p:cNvPr id="39" name="Rectangle 38"/>
          <p:cNvSpPr/>
          <p:nvPr/>
        </p:nvSpPr>
        <p:spPr bwMode="auto">
          <a:xfrm>
            <a:off x="2915856" y="1295400"/>
            <a:ext cx="1211790" cy="266700"/>
          </a:xfrm>
          <a:prstGeom prst="rect">
            <a:avLst/>
          </a:prstGeom>
          <a:solidFill>
            <a:schemeClr val="accent1">
              <a:lumMod val="20000"/>
              <a:lumOff val="80000"/>
            </a:schemeClr>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2" name="TextBox 1"/>
          <p:cNvSpPr txBox="1"/>
          <p:nvPr/>
        </p:nvSpPr>
        <p:spPr>
          <a:xfrm>
            <a:off x="3048000" y="1295400"/>
            <a:ext cx="958917" cy="276999"/>
          </a:xfrm>
          <a:prstGeom prst="rect">
            <a:avLst/>
          </a:prstGeom>
          <a:noFill/>
        </p:spPr>
        <p:txBody>
          <a:bodyPr wrap="none" rtlCol="0">
            <a:spAutoFit/>
          </a:bodyPr>
          <a:lstStyle/>
          <a:p>
            <a:pPr>
              <a:buNone/>
            </a:pPr>
            <a:r>
              <a:rPr lang="en-US" sz="1200" dirty="0"/>
              <a:t>Log header</a:t>
            </a:r>
          </a:p>
        </p:txBody>
      </p:sp>
      <p:sp>
        <p:nvSpPr>
          <p:cNvPr id="40" name="Rectangle 39"/>
          <p:cNvSpPr/>
          <p:nvPr/>
        </p:nvSpPr>
        <p:spPr bwMode="auto">
          <a:xfrm>
            <a:off x="2915856" y="1571996"/>
            <a:ext cx="1208032" cy="251456"/>
          </a:xfrm>
          <a:prstGeom prst="rect">
            <a:avLst/>
          </a:prstGeom>
          <a:solidFill>
            <a:srgbClr val="F3B99F"/>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1" name="TextBox 40"/>
          <p:cNvSpPr txBox="1"/>
          <p:nvPr/>
        </p:nvSpPr>
        <p:spPr>
          <a:xfrm>
            <a:off x="2938227" y="1548630"/>
            <a:ext cx="1134349" cy="276999"/>
          </a:xfrm>
          <a:prstGeom prst="rect">
            <a:avLst/>
          </a:prstGeom>
          <a:noFill/>
        </p:spPr>
        <p:txBody>
          <a:bodyPr wrap="none" rtlCol="0">
            <a:spAutoFit/>
          </a:bodyPr>
          <a:lstStyle/>
          <a:p>
            <a:pPr>
              <a:buNone/>
            </a:pPr>
            <a:r>
              <a:rPr lang="en-US" sz="1200" dirty="0"/>
              <a:t>Trans. header</a:t>
            </a:r>
          </a:p>
        </p:txBody>
      </p:sp>
      <p:sp>
        <p:nvSpPr>
          <p:cNvPr id="42" name="Rectangle 41"/>
          <p:cNvSpPr/>
          <p:nvPr/>
        </p:nvSpPr>
        <p:spPr bwMode="auto">
          <a:xfrm>
            <a:off x="2920767" y="1829632"/>
            <a:ext cx="1208032" cy="761167"/>
          </a:xfrm>
          <a:prstGeom prst="rect">
            <a:avLst/>
          </a:prstGeom>
          <a:pattFill prst="pct25">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3" name="TextBox 42"/>
          <p:cNvSpPr txBox="1"/>
          <p:nvPr/>
        </p:nvSpPr>
        <p:spPr>
          <a:xfrm>
            <a:off x="2971800" y="2057400"/>
            <a:ext cx="990079" cy="276999"/>
          </a:xfrm>
          <a:prstGeom prst="rect">
            <a:avLst/>
          </a:prstGeom>
          <a:noFill/>
        </p:spPr>
        <p:txBody>
          <a:bodyPr wrap="none" rtlCol="0">
            <a:spAutoFit/>
          </a:bodyPr>
          <a:lstStyle/>
          <a:p>
            <a:pPr>
              <a:buNone/>
            </a:pPr>
            <a:r>
              <a:rPr lang="en-US" sz="1200" dirty="0"/>
              <a:t>Trans. body</a:t>
            </a:r>
          </a:p>
        </p:txBody>
      </p:sp>
      <p:sp>
        <p:nvSpPr>
          <p:cNvPr id="51" name="Rectangle 50"/>
          <p:cNvSpPr/>
          <p:nvPr/>
        </p:nvSpPr>
        <p:spPr bwMode="auto">
          <a:xfrm>
            <a:off x="2920767" y="2598786"/>
            <a:ext cx="1208032" cy="251456"/>
          </a:xfrm>
          <a:prstGeom prst="rect">
            <a:avLst/>
          </a:prstGeom>
          <a:solidFill>
            <a:srgbClr val="F3B99F"/>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2" name="TextBox 51"/>
          <p:cNvSpPr txBox="1"/>
          <p:nvPr/>
        </p:nvSpPr>
        <p:spPr>
          <a:xfrm>
            <a:off x="2943138" y="2575420"/>
            <a:ext cx="1134349" cy="276999"/>
          </a:xfrm>
          <a:prstGeom prst="rect">
            <a:avLst/>
          </a:prstGeom>
          <a:noFill/>
        </p:spPr>
        <p:txBody>
          <a:bodyPr wrap="none" rtlCol="0">
            <a:spAutoFit/>
          </a:bodyPr>
          <a:lstStyle/>
          <a:p>
            <a:pPr>
              <a:buNone/>
            </a:pPr>
            <a:r>
              <a:rPr lang="en-US" sz="1200" dirty="0"/>
              <a:t>Trans. header</a:t>
            </a:r>
          </a:p>
        </p:txBody>
      </p:sp>
      <p:sp>
        <p:nvSpPr>
          <p:cNvPr id="53" name="Rectangle 52"/>
          <p:cNvSpPr/>
          <p:nvPr/>
        </p:nvSpPr>
        <p:spPr bwMode="auto">
          <a:xfrm>
            <a:off x="2925678" y="2856422"/>
            <a:ext cx="1198210" cy="761167"/>
          </a:xfrm>
          <a:prstGeom prst="rect">
            <a:avLst/>
          </a:prstGeom>
          <a:pattFill prst="pct25">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4" name="TextBox 53"/>
          <p:cNvSpPr txBox="1"/>
          <p:nvPr/>
        </p:nvSpPr>
        <p:spPr>
          <a:xfrm>
            <a:off x="2976711" y="3084190"/>
            <a:ext cx="990079" cy="276999"/>
          </a:xfrm>
          <a:prstGeom prst="rect">
            <a:avLst/>
          </a:prstGeom>
          <a:noFill/>
        </p:spPr>
        <p:txBody>
          <a:bodyPr wrap="none" rtlCol="0">
            <a:spAutoFit/>
          </a:bodyPr>
          <a:lstStyle/>
          <a:p>
            <a:pPr>
              <a:buNone/>
            </a:pPr>
            <a:r>
              <a:rPr lang="en-US" sz="1200" dirty="0"/>
              <a:t>Trans. body</a:t>
            </a:r>
          </a:p>
        </p:txBody>
      </p:sp>
      <p:sp>
        <p:nvSpPr>
          <p:cNvPr id="55" name="Rectangle 54"/>
          <p:cNvSpPr/>
          <p:nvPr/>
        </p:nvSpPr>
        <p:spPr bwMode="auto">
          <a:xfrm>
            <a:off x="2922165" y="3621008"/>
            <a:ext cx="1208032" cy="251456"/>
          </a:xfrm>
          <a:prstGeom prst="rect">
            <a:avLst/>
          </a:prstGeom>
          <a:solidFill>
            <a:srgbClr val="F3B99F"/>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6" name="TextBox 55"/>
          <p:cNvSpPr txBox="1"/>
          <p:nvPr/>
        </p:nvSpPr>
        <p:spPr>
          <a:xfrm>
            <a:off x="2944536" y="3597642"/>
            <a:ext cx="1134349" cy="276999"/>
          </a:xfrm>
          <a:prstGeom prst="rect">
            <a:avLst/>
          </a:prstGeom>
          <a:noFill/>
        </p:spPr>
        <p:txBody>
          <a:bodyPr wrap="none" rtlCol="0">
            <a:spAutoFit/>
          </a:bodyPr>
          <a:lstStyle/>
          <a:p>
            <a:pPr>
              <a:buNone/>
            </a:pPr>
            <a:r>
              <a:rPr lang="en-US" sz="1200" dirty="0"/>
              <a:t>Trans. header</a:t>
            </a:r>
          </a:p>
        </p:txBody>
      </p:sp>
      <p:sp>
        <p:nvSpPr>
          <p:cNvPr id="57" name="Rectangle 56"/>
          <p:cNvSpPr/>
          <p:nvPr/>
        </p:nvSpPr>
        <p:spPr bwMode="auto">
          <a:xfrm>
            <a:off x="2927076" y="3878644"/>
            <a:ext cx="1198210" cy="761167"/>
          </a:xfrm>
          <a:prstGeom prst="rect">
            <a:avLst/>
          </a:prstGeom>
          <a:pattFill prst="pct25">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8" name="TextBox 57"/>
          <p:cNvSpPr txBox="1"/>
          <p:nvPr/>
        </p:nvSpPr>
        <p:spPr>
          <a:xfrm>
            <a:off x="2978109" y="4106412"/>
            <a:ext cx="990079" cy="276999"/>
          </a:xfrm>
          <a:prstGeom prst="rect">
            <a:avLst/>
          </a:prstGeom>
          <a:noFill/>
        </p:spPr>
        <p:txBody>
          <a:bodyPr wrap="none" rtlCol="0">
            <a:spAutoFit/>
          </a:bodyPr>
          <a:lstStyle/>
          <a:p>
            <a:pPr>
              <a:buNone/>
            </a:pPr>
            <a:r>
              <a:rPr lang="en-US" sz="1200" dirty="0"/>
              <a:t>Trans. body</a:t>
            </a:r>
          </a:p>
        </p:txBody>
      </p:sp>
      <p:sp>
        <p:nvSpPr>
          <p:cNvPr id="62" name="Rectangle 61"/>
          <p:cNvSpPr/>
          <p:nvPr/>
        </p:nvSpPr>
        <p:spPr bwMode="auto">
          <a:xfrm>
            <a:off x="2920084" y="4645863"/>
            <a:ext cx="1203121" cy="251456"/>
          </a:xfrm>
          <a:prstGeom prst="rect">
            <a:avLst/>
          </a:prstGeom>
          <a:solidFill>
            <a:srgbClr val="F3B99F"/>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3" name="TextBox 62"/>
          <p:cNvSpPr txBox="1"/>
          <p:nvPr/>
        </p:nvSpPr>
        <p:spPr>
          <a:xfrm>
            <a:off x="2937545" y="4622497"/>
            <a:ext cx="1134349" cy="276999"/>
          </a:xfrm>
          <a:prstGeom prst="rect">
            <a:avLst/>
          </a:prstGeom>
          <a:noFill/>
        </p:spPr>
        <p:txBody>
          <a:bodyPr wrap="none" rtlCol="0">
            <a:spAutoFit/>
          </a:bodyPr>
          <a:lstStyle/>
          <a:p>
            <a:pPr>
              <a:buNone/>
            </a:pPr>
            <a:r>
              <a:rPr lang="en-US" sz="1200" dirty="0"/>
              <a:t>Trans. header</a:t>
            </a:r>
          </a:p>
        </p:txBody>
      </p:sp>
      <p:sp>
        <p:nvSpPr>
          <p:cNvPr id="64" name="Rectangle 63"/>
          <p:cNvSpPr/>
          <p:nvPr/>
        </p:nvSpPr>
        <p:spPr bwMode="auto">
          <a:xfrm>
            <a:off x="2920085" y="4903499"/>
            <a:ext cx="1198210" cy="761167"/>
          </a:xfrm>
          <a:prstGeom prst="rect">
            <a:avLst/>
          </a:prstGeom>
          <a:pattFill prst="pct25">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5" name="TextBox 64"/>
          <p:cNvSpPr txBox="1"/>
          <p:nvPr/>
        </p:nvSpPr>
        <p:spPr>
          <a:xfrm>
            <a:off x="2971118" y="5131267"/>
            <a:ext cx="990079" cy="276999"/>
          </a:xfrm>
          <a:prstGeom prst="rect">
            <a:avLst/>
          </a:prstGeom>
          <a:noFill/>
        </p:spPr>
        <p:txBody>
          <a:bodyPr wrap="none" rtlCol="0">
            <a:spAutoFit/>
          </a:bodyPr>
          <a:lstStyle/>
          <a:p>
            <a:pPr>
              <a:buNone/>
            </a:pPr>
            <a:r>
              <a:rPr lang="en-US" sz="1200" dirty="0"/>
              <a:t>Trans. body</a:t>
            </a:r>
          </a:p>
        </p:txBody>
      </p:sp>
      <p:sp>
        <p:nvSpPr>
          <p:cNvPr id="66" name="Rectangle 65"/>
          <p:cNvSpPr/>
          <p:nvPr/>
        </p:nvSpPr>
        <p:spPr bwMode="auto">
          <a:xfrm>
            <a:off x="2920766" y="5669186"/>
            <a:ext cx="1203121" cy="251456"/>
          </a:xfrm>
          <a:prstGeom prst="rect">
            <a:avLst/>
          </a:prstGeom>
          <a:solidFill>
            <a:srgbClr val="F3B99F"/>
          </a:solid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7" name="TextBox 66"/>
          <p:cNvSpPr txBox="1"/>
          <p:nvPr/>
        </p:nvSpPr>
        <p:spPr>
          <a:xfrm>
            <a:off x="2938227" y="5645820"/>
            <a:ext cx="1134349" cy="276999"/>
          </a:xfrm>
          <a:prstGeom prst="rect">
            <a:avLst/>
          </a:prstGeom>
          <a:noFill/>
        </p:spPr>
        <p:txBody>
          <a:bodyPr wrap="none" rtlCol="0">
            <a:spAutoFit/>
          </a:bodyPr>
          <a:lstStyle/>
          <a:p>
            <a:pPr>
              <a:buNone/>
            </a:pPr>
            <a:r>
              <a:rPr lang="en-US" sz="1200" dirty="0"/>
              <a:t>Trans. header</a:t>
            </a:r>
          </a:p>
        </p:txBody>
      </p:sp>
      <p:sp>
        <p:nvSpPr>
          <p:cNvPr id="68" name="Rectangle 67"/>
          <p:cNvSpPr/>
          <p:nvPr/>
        </p:nvSpPr>
        <p:spPr bwMode="auto">
          <a:xfrm>
            <a:off x="2920767" y="5926823"/>
            <a:ext cx="1198210" cy="702578"/>
          </a:xfrm>
          <a:prstGeom prst="rect">
            <a:avLst/>
          </a:prstGeom>
          <a:pattFill prst="pct25">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9" name="TextBox 68"/>
          <p:cNvSpPr txBox="1"/>
          <p:nvPr/>
        </p:nvSpPr>
        <p:spPr>
          <a:xfrm>
            <a:off x="2971800" y="6154590"/>
            <a:ext cx="990079" cy="276999"/>
          </a:xfrm>
          <a:prstGeom prst="rect">
            <a:avLst/>
          </a:prstGeom>
          <a:noFill/>
        </p:spPr>
        <p:txBody>
          <a:bodyPr wrap="none" rtlCol="0">
            <a:spAutoFit/>
          </a:bodyPr>
          <a:lstStyle/>
          <a:p>
            <a:pPr>
              <a:buNone/>
            </a:pPr>
            <a:r>
              <a:rPr lang="en-US" sz="1200" dirty="0"/>
              <a:t>Trans. body</a:t>
            </a:r>
          </a:p>
        </p:txBody>
      </p:sp>
      <p:sp>
        <p:nvSpPr>
          <p:cNvPr id="70" name="TextBox 69"/>
          <p:cNvSpPr txBox="1"/>
          <p:nvPr/>
        </p:nvSpPr>
        <p:spPr>
          <a:xfrm>
            <a:off x="152400" y="3896142"/>
            <a:ext cx="2514600" cy="1846659"/>
          </a:xfrm>
          <a:prstGeom prst="rect">
            <a:avLst/>
          </a:prstGeom>
          <a:noFill/>
          <a:ln>
            <a:solidFill>
              <a:schemeClr val="tx1"/>
            </a:solidFill>
          </a:ln>
        </p:spPr>
        <p:txBody>
          <a:bodyPr wrap="square" rtlCol="0">
            <a:spAutoFit/>
          </a:bodyPr>
          <a:lstStyle/>
          <a:p>
            <a:pPr>
              <a:buNone/>
            </a:pPr>
            <a:r>
              <a:rPr lang="en-US" sz="1000" dirty="0"/>
              <a:t>There are many objects in a transaction.</a:t>
            </a:r>
          </a:p>
          <a:p>
            <a:pPr>
              <a:buNone/>
            </a:pPr>
            <a:endParaRPr lang="en-US" sz="1000" dirty="0"/>
          </a:p>
          <a:p>
            <a:pPr>
              <a:buNone/>
            </a:pPr>
            <a:r>
              <a:rPr lang="en-US" sz="1000" dirty="0">
                <a:solidFill>
                  <a:srgbClr val="0070C0"/>
                </a:solidFill>
              </a:rPr>
              <a:t>class </a:t>
            </a:r>
            <a:r>
              <a:rPr lang="en-US" sz="1000" dirty="0" err="1"/>
              <a:t>dbs_transaction_object_header</a:t>
            </a:r>
            <a:r>
              <a:rPr lang="en-US" sz="1000" dirty="0"/>
              <a:t> : </a:t>
            </a:r>
            <a:r>
              <a:rPr lang="en-US" sz="1000" dirty="0">
                <a:solidFill>
                  <a:srgbClr val="0070C0"/>
                </a:solidFill>
              </a:rPr>
              <a:t>public </a:t>
            </a:r>
            <a:r>
              <a:rPr lang="en-US" sz="1000" dirty="0" err="1"/>
              <a:t>dbs_handle</a:t>
            </a:r>
            <a:r>
              <a:rPr lang="en-US" sz="1000" dirty="0"/>
              <a:t> {</a:t>
            </a:r>
          </a:p>
          <a:p>
            <a:pPr>
              <a:buNone/>
            </a:pPr>
            <a:r>
              <a:rPr lang="en-US" sz="1000" dirty="0"/>
              <a:t>   nat4 </a:t>
            </a:r>
            <a:r>
              <a:rPr lang="en-US" sz="1000" dirty="0" err="1"/>
              <a:t>opid</a:t>
            </a:r>
            <a:r>
              <a:rPr lang="en-US" sz="1000" dirty="0"/>
              <a:t>;</a:t>
            </a:r>
          </a:p>
          <a:p>
            <a:pPr>
              <a:buNone/>
            </a:pPr>
            <a:r>
              <a:rPr lang="en-US" sz="1000" dirty="0"/>
              <a:t>}</a:t>
            </a:r>
          </a:p>
          <a:p>
            <a:pPr>
              <a:buNone/>
            </a:pPr>
            <a:endParaRPr lang="en-US" sz="1000" b="1" dirty="0"/>
          </a:p>
          <a:p>
            <a:pPr>
              <a:buNone/>
            </a:pPr>
            <a:r>
              <a:rPr lang="en-US" sz="1000" dirty="0"/>
              <a:t>This structure is basically an IDX entry plus the object identifier.</a:t>
            </a:r>
          </a:p>
          <a:p>
            <a:pPr>
              <a:buNone/>
            </a:pPr>
            <a:endParaRPr lang="en-US" sz="1000" b="1" dirty="0"/>
          </a:p>
        </p:txBody>
      </p:sp>
      <p:sp>
        <p:nvSpPr>
          <p:cNvPr id="71" name="Right Arrow 70"/>
          <p:cNvSpPr/>
          <p:nvPr/>
        </p:nvSpPr>
        <p:spPr bwMode="auto">
          <a:xfrm>
            <a:off x="4130196" y="3093896"/>
            <a:ext cx="1432404"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2" name="Rectangle 71"/>
          <p:cNvSpPr/>
          <p:nvPr/>
        </p:nvSpPr>
        <p:spPr bwMode="auto">
          <a:xfrm>
            <a:off x="5638800" y="2819401"/>
            <a:ext cx="1524000" cy="2057400"/>
          </a:xfrm>
          <a:prstGeom prst="rect">
            <a:avLst/>
          </a:prstGeom>
          <a:pattFill prst="pct5">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p:txBody>
      </p:sp>
      <p:sp>
        <p:nvSpPr>
          <p:cNvPr id="73" name="Rectangle 72"/>
          <p:cNvSpPr/>
          <p:nvPr/>
        </p:nvSpPr>
        <p:spPr bwMode="auto">
          <a:xfrm>
            <a:off x="5638800" y="2819401"/>
            <a:ext cx="1524000" cy="264790"/>
          </a:xfrm>
          <a:prstGeom prst="rect">
            <a:avLst/>
          </a:prstGeom>
          <a:pattFill prst="pct25">
            <a:fgClr>
              <a:srgbClr val="92D05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4" name="TextBox 73"/>
          <p:cNvSpPr txBox="1"/>
          <p:nvPr/>
        </p:nvSpPr>
        <p:spPr>
          <a:xfrm>
            <a:off x="5791200" y="2813296"/>
            <a:ext cx="1371600" cy="276999"/>
          </a:xfrm>
          <a:prstGeom prst="rect">
            <a:avLst/>
          </a:prstGeom>
          <a:noFill/>
        </p:spPr>
        <p:txBody>
          <a:bodyPr wrap="square" rtlCol="0">
            <a:spAutoFit/>
          </a:bodyPr>
          <a:lstStyle/>
          <a:p>
            <a:pPr>
              <a:buNone/>
            </a:pPr>
            <a:r>
              <a:rPr lang="en-US" sz="1200" dirty="0"/>
              <a:t>Object1 header</a:t>
            </a:r>
          </a:p>
        </p:txBody>
      </p:sp>
      <p:sp>
        <p:nvSpPr>
          <p:cNvPr id="75" name="Rectangle 74"/>
          <p:cNvSpPr/>
          <p:nvPr/>
        </p:nvSpPr>
        <p:spPr bwMode="auto">
          <a:xfrm>
            <a:off x="5638800" y="3088278"/>
            <a:ext cx="1524000" cy="416921"/>
          </a:xfrm>
          <a:prstGeom prst="rect">
            <a:avLst/>
          </a:prstGeom>
          <a:pattFill prst="pct25">
            <a:fgClr>
              <a:srgbClr val="FF000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6" name="TextBox 75"/>
          <p:cNvSpPr txBox="1"/>
          <p:nvPr/>
        </p:nvSpPr>
        <p:spPr>
          <a:xfrm>
            <a:off x="5797842" y="3152001"/>
            <a:ext cx="1205916" cy="276999"/>
          </a:xfrm>
          <a:prstGeom prst="rect">
            <a:avLst/>
          </a:prstGeom>
          <a:noFill/>
        </p:spPr>
        <p:txBody>
          <a:bodyPr wrap="square" rtlCol="0">
            <a:spAutoFit/>
          </a:bodyPr>
          <a:lstStyle/>
          <a:p>
            <a:pPr>
              <a:buNone/>
            </a:pPr>
            <a:r>
              <a:rPr lang="en-US" sz="1200" dirty="0"/>
              <a:t>Object1 data</a:t>
            </a:r>
          </a:p>
        </p:txBody>
      </p:sp>
      <p:sp>
        <p:nvSpPr>
          <p:cNvPr id="77" name="Rectangle 76"/>
          <p:cNvSpPr/>
          <p:nvPr/>
        </p:nvSpPr>
        <p:spPr bwMode="auto">
          <a:xfrm>
            <a:off x="5638800" y="3511305"/>
            <a:ext cx="1524000" cy="264790"/>
          </a:xfrm>
          <a:prstGeom prst="rect">
            <a:avLst/>
          </a:prstGeom>
          <a:pattFill prst="pct25">
            <a:fgClr>
              <a:srgbClr val="92D05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8" name="TextBox 77"/>
          <p:cNvSpPr txBox="1"/>
          <p:nvPr/>
        </p:nvSpPr>
        <p:spPr>
          <a:xfrm>
            <a:off x="5791200" y="3505200"/>
            <a:ext cx="1295400" cy="276999"/>
          </a:xfrm>
          <a:prstGeom prst="rect">
            <a:avLst/>
          </a:prstGeom>
          <a:noFill/>
        </p:spPr>
        <p:txBody>
          <a:bodyPr wrap="square" rtlCol="0">
            <a:spAutoFit/>
          </a:bodyPr>
          <a:lstStyle/>
          <a:p>
            <a:pPr>
              <a:buNone/>
            </a:pPr>
            <a:r>
              <a:rPr lang="en-US" sz="1200" dirty="0"/>
              <a:t>Object2 header</a:t>
            </a:r>
          </a:p>
        </p:txBody>
      </p:sp>
      <p:sp>
        <p:nvSpPr>
          <p:cNvPr id="79" name="Rectangle 78"/>
          <p:cNvSpPr/>
          <p:nvPr/>
        </p:nvSpPr>
        <p:spPr bwMode="auto">
          <a:xfrm>
            <a:off x="5638800" y="3780182"/>
            <a:ext cx="1524000" cy="416921"/>
          </a:xfrm>
          <a:prstGeom prst="rect">
            <a:avLst/>
          </a:prstGeom>
          <a:pattFill prst="pct25">
            <a:fgClr>
              <a:srgbClr val="FF000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0" name="TextBox 79"/>
          <p:cNvSpPr txBox="1"/>
          <p:nvPr/>
        </p:nvSpPr>
        <p:spPr>
          <a:xfrm>
            <a:off x="5797842" y="3843905"/>
            <a:ext cx="1205916" cy="276999"/>
          </a:xfrm>
          <a:prstGeom prst="rect">
            <a:avLst/>
          </a:prstGeom>
          <a:noFill/>
        </p:spPr>
        <p:txBody>
          <a:bodyPr wrap="square" rtlCol="0">
            <a:spAutoFit/>
          </a:bodyPr>
          <a:lstStyle/>
          <a:p>
            <a:pPr>
              <a:buNone/>
            </a:pPr>
            <a:r>
              <a:rPr lang="en-US" sz="1200" dirty="0"/>
              <a:t>Object2 data</a:t>
            </a:r>
          </a:p>
        </p:txBody>
      </p:sp>
      <p:sp>
        <p:nvSpPr>
          <p:cNvPr id="81" name="Rectangle 80"/>
          <p:cNvSpPr/>
          <p:nvPr/>
        </p:nvSpPr>
        <p:spPr bwMode="auto">
          <a:xfrm>
            <a:off x="5638800" y="4191002"/>
            <a:ext cx="1524000" cy="264790"/>
          </a:xfrm>
          <a:prstGeom prst="rect">
            <a:avLst/>
          </a:prstGeom>
          <a:pattFill prst="pct25">
            <a:fgClr>
              <a:srgbClr val="92D05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2" name="TextBox 81"/>
          <p:cNvSpPr txBox="1"/>
          <p:nvPr/>
        </p:nvSpPr>
        <p:spPr>
          <a:xfrm>
            <a:off x="5791200" y="4184897"/>
            <a:ext cx="1295400" cy="276999"/>
          </a:xfrm>
          <a:prstGeom prst="rect">
            <a:avLst/>
          </a:prstGeom>
          <a:noFill/>
        </p:spPr>
        <p:txBody>
          <a:bodyPr wrap="square" rtlCol="0">
            <a:spAutoFit/>
          </a:bodyPr>
          <a:lstStyle/>
          <a:p>
            <a:pPr>
              <a:buNone/>
            </a:pPr>
            <a:r>
              <a:rPr lang="en-US" sz="1200" dirty="0"/>
              <a:t>Object3 header</a:t>
            </a:r>
          </a:p>
        </p:txBody>
      </p:sp>
      <p:sp>
        <p:nvSpPr>
          <p:cNvPr id="83" name="Rectangle 82"/>
          <p:cNvSpPr/>
          <p:nvPr/>
        </p:nvSpPr>
        <p:spPr bwMode="auto">
          <a:xfrm>
            <a:off x="5638800" y="4459879"/>
            <a:ext cx="1524000" cy="416921"/>
          </a:xfrm>
          <a:prstGeom prst="rect">
            <a:avLst/>
          </a:prstGeom>
          <a:pattFill prst="pct25">
            <a:fgClr>
              <a:srgbClr val="FF000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4" name="TextBox 83"/>
          <p:cNvSpPr txBox="1"/>
          <p:nvPr/>
        </p:nvSpPr>
        <p:spPr>
          <a:xfrm>
            <a:off x="5797842" y="4523602"/>
            <a:ext cx="1205916" cy="276999"/>
          </a:xfrm>
          <a:prstGeom prst="rect">
            <a:avLst/>
          </a:prstGeom>
          <a:noFill/>
        </p:spPr>
        <p:txBody>
          <a:bodyPr wrap="square" rtlCol="0">
            <a:spAutoFit/>
          </a:bodyPr>
          <a:lstStyle/>
          <a:p>
            <a:pPr>
              <a:buNone/>
            </a:pPr>
            <a:r>
              <a:rPr lang="en-US" sz="1200" dirty="0"/>
              <a:t>Object3 data</a:t>
            </a:r>
          </a:p>
        </p:txBody>
      </p:sp>
      <p:sp>
        <p:nvSpPr>
          <p:cNvPr id="85" name="Right Brace 84"/>
          <p:cNvSpPr/>
          <p:nvPr/>
        </p:nvSpPr>
        <p:spPr bwMode="auto">
          <a:xfrm>
            <a:off x="7162800" y="2820070"/>
            <a:ext cx="220901" cy="205673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6" name="TextBox 85"/>
          <p:cNvSpPr txBox="1"/>
          <p:nvPr/>
        </p:nvSpPr>
        <p:spPr>
          <a:xfrm>
            <a:off x="7383701" y="3581400"/>
            <a:ext cx="1069182" cy="461665"/>
          </a:xfrm>
          <a:prstGeom prst="rect">
            <a:avLst/>
          </a:prstGeom>
          <a:noFill/>
        </p:spPr>
        <p:txBody>
          <a:bodyPr wrap="square" rtlCol="0">
            <a:spAutoFit/>
          </a:bodyPr>
          <a:lstStyle/>
          <a:p>
            <a:pPr>
              <a:buNone/>
            </a:pPr>
            <a:r>
              <a:rPr lang="en-US" sz="1200" dirty="0"/>
              <a:t>One Transaction</a:t>
            </a:r>
          </a:p>
        </p:txBody>
      </p:sp>
    </p:spTree>
    <p:extLst>
      <p:ext uri="{BB962C8B-B14F-4D97-AF65-F5344CB8AC3E}">
        <p14:creationId xmlns:p14="http://schemas.microsoft.com/office/powerpoint/2010/main" val="121589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228600" y="228600"/>
            <a:ext cx="7696200" cy="609600"/>
          </a:xfrm>
        </p:spPr>
        <p:txBody>
          <a:bodyPr/>
          <a:lstStyle/>
          <a:p>
            <a:r>
              <a:rPr lang="en-US" dirty="0"/>
              <a:t>Backup file structure</a:t>
            </a:r>
          </a:p>
        </p:txBody>
      </p:sp>
      <p:sp>
        <p:nvSpPr>
          <p:cNvPr id="3" name="Rectangle 2"/>
          <p:cNvSpPr/>
          <p:nvPr/>
        </p:nvSpPr>
        <p:spPr bwMode="auto">
          <a:xfrm>
            <a:off x="457200" y="1676400"/>
            <a:ext cx="99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 name="Rectangle 4"/>
          <p:cNvSpPr/>
          <p:nvPr/>
        </p:nvSpPr>
        <p:spPr bwMode="auto">
          <a:xfrm>
            <a:off x="1371601" y="1295400"/>
            <a:ext cx="1767980" cy="4628624"/>
          </a:xfrm>
          <a:prstGeom prst="rect">
            <a:avLst/>
          </a:prstGeom>
          <a:pattFill prst="pct5">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p:txBody>
      </p:sp>
      <p:sp>
        <p:nvSpPr>
          <p:cNvPr id="48" name="TextBox 47"/>
          <p:cNvSpPr txBox="1"/>
          <p:nvPr/>
        </p:nvSpPr>
        <p:spPr>
          <a:xfrm>
            <a:off x="3810001" y="2792836"/>
            <a:ext cx="2667000" cy="1606594"/>
          </a:xfrm>
          <a:prstGeom prst="rect">
            <a:avLst/>
          </a:prstGeom>
          <a:noFill/>
          <a:ln>
            <a:solidFill>
              <a:schemeClr val="tx1"/>
            </a:solidFill>
          </a:ln>
        </p:spPr>
        <p:txBody>
          <a:bodyPr wrap="square" rtlCol="0">
            <a:spAutoFit/>
          </a:bodyPr>
          <a:lstStyle/>
          <a:p>
            <a:pPr>
              <a:buNone/>
            </a:pPr>
            <a:r>
              <a:rPr lang="en-US" sz="1200" dirty="0"/>
              <a:t>Incremental backup INC file format</a:t>
            </a:r>
          </a:p>
          <a:p>
            <a:pPr>
              <a:buNone/>
            </a:pPr>
            <a:endParaRPr lang="en-US" sz="1200" dirty="0"/>
          </a:p>
          <a:p>
            <a:pPr>
              <a:buNone/>
            </a:pPr>
            <a:r>
              <a:rPr lang="en-US" sz="1200" dirty="0"/>
              <a:t># Timestamp Date</a:t>
            </a:r>
          </a:p>
          <a:p>
            <a:pPr>
              <a:buNone/>
            </a:pPr>
            <a:r>
              <a:rPr lang="en-US" sz="1200" dirty="0"/>
              <a:t>1 20000  	date1</a:t>
            </a:r>
          </a:p>
          <a:p>
            <a:pPr>
              <a:buNone/>
            </a:pPr>
            <a:r>
              <a:rPr lang="en-US" sz="1200" dirty="0"/>
              <a:t>2 40000	date2</a:t>
            </a:r>
          </a:p>
          <a:p>
            <a:pPr>
              <a:buNone/>
            </a:pPr>
            <a:r>
              <a:rPr lang="en-US" sz="1200" dirty="0"/>
              <a:t>3 55000	date3</a:t>
            </a:r>
          </a:p>
          <a:p>
            <a:pPr>
              <a:buNone/>
            </a:pPr>
            <a:r>
              <a:rPr lang="en-US" sz="1200" dirty="0"/>
              <a:t>4 72400	date4</a:t>
            </a:r>
          </a:p>
        </p:txBody>
      </p:sp>
      <p:pic>
        <p:nvPicPr>
          <p:cNvPr id="49"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5561266"/>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43400" y="5589115"/>
            <a:ext cx="3200400" cy="683264"/>
          </a:xfrm>
          <a:prstGeom prst="rect">
            <a:avLst/>
          </a:prstGeom>
          <a:noFill/>
          <a:ln>
            <a:solidFill>
              <a:schemeClr val="tx1"/>
            </a:solidFill>
          </a:ln>
        </p:spPr>
        <p:txBody>
          <a:bodyPr wrap="square" rtlCol="0">
            <a:spAutoFit/>
          </a:bodyPr>
          <a:lstStyle/>
          <a:p>
            <a:pPr marL="171450" indent="-171450"/>
            <a:r>
              <a:rPr lang="en-US" sz="1200" dirty="0"/>
              <a:t>Backup can be full or incremental.</a:t>
            </a:r>
          </a:p>
          <a:p>
            <a:pPr marL="171450" indent="-171450"/>
            <a:r>
              <a:rPr lang="en-US" sz="1200" dirty="0"/>
              <a:t>First backup of an incremental line of backups is always a full backup.</a:t>
            </a:r>
          </a:p>
        </p:txBody>
      </p:sp>
      <p:sp>
        <p:nvSpPr>
          <p:cNvPr id="35" name="Rectangle 34"/>
          <p:cNvSpPr/>
          <p:nvPr/>
        </p:nvSpPr>
        <p:spPr bwMode="auto">
          <a:xfrm>
            <a:off x="1371601" y="1295816"/>
            <a:ext cx="1767980" cy="2209384"/>
          </a:xfrm>
          <a:prstGeom prst="rect">
            <a:avLst/>
          </a:prstGeom>
          <a:pattFill prst="pct20">
            <a:fgClr>
              <a:srgbClr val="C0000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9" name="TextBox 38"/>
          <p:cNvSpPr txBox="1"/>
          <p:nvPr/>
        </p:nvSpPr>
        <p:spPr>
          <a:xfrm>
            <a:off x="1905001" y="1676400"/>
            <a:ext cx="756938" cy="276999"/>
          </a:xfrm>
          <a:prstGeom prst="rect">
            <a:avLst/>
          </a:prstGeom>
          <a:noFill/>
        </p:spPr>
        <p:txBody>
          <a:bodyPr wrap="none" rtlCol="0">
            <a:spAutoFit/>
          </a:bodyPr>
          <a:lstStyle/>
          <a:p>
            <a:pPr>
              <a:buNone/>
            </a:pPr>
            <a:r>
              <a:rPr lang="en-US" sz="1200" dirty="0"/>
              <a:t>ODB file</a:t>
            </a:r>
          </a:p>
        </p:txBody>
      </p:sp>
      <p:cxnSp>
        <p:nvCxnSpPr>
          <p:cNvPr id="40" name="Straight Connector 39"/>
          <p:cNvCxnSpPr/>
          <p:nvPr/>
        </p:nvCxnSpPr>
        <p:spPr bwMode="auto">
          <a:xfrm>
            <a:off x="1371601" y="1524000"/>
            <a:ext cx="176798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1676401" y="1289888"/>
            <a:ext cx="1244251" cy="276999"/>
          </a:xfrm>
          <a:prstGeom prst="rect">
            <a:avLst/>
          </a:prstGeom>
          <a:noFill/>
        </p:spPr>
        <p:txBody>
          <a:bodyPr wrap="none" rtlCol="0">
            <a:spAutoFit/>
          </a:bodyPr>
          <a:lstStyle/>
          <a:p>
            <a:pPr>
              <a:buNone/>
            </a:pPr>
            <a:r>
              <a:rPr lang="en-US" sz="1200" dirty="0"/>
              <a:t>size of ODB file</a:t>
            </a:r>
          </a:p>
        </p:txBody>
      </p:sp>
      <p:sp>
        <p:nvSpPr>
          <p:cNvPr id="43" name="Right Arrow 42"/>
          <p:cNvSpPr/>
          <p:nvPr/>
        </p:nvSpPr>
        <p:spPr bwMode="auto">
          <a:xfrm>
            <a:off x="3200402" y="1295400"/>
            <a:ext cx="564992"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5" name="TextBox 44"/>
          <p:cNvSpPr txBox="1"/>
          <p:nvPr/>
        </p:nvSpPr>
        <p:spPr>
          <a:xfrm>
            <a:off x="3733800" y="1214735"/>
            <a:ext cx="3039388" cy="400110"/>
          </a:xfrm>
          <a:prstGeom prst="rect">
            <a:avLst/>
          </a:prstGeom>
          <a:noFill/>
        </p:spPr>
        <p:txBody>
          <a:bodyPr wrap="square" rtlCol="0">
            <a:spAutoFit/>
          </a:bodyPr>
          <a:lstStyle/>
          <a:p>
            <a:pPr>
              <a:buNone/>
            </a:pPr>
            <a:r>
              <a:rPr lang="en-US" sz="1000" dirty="0"/>
              <a:t>Highest order bit of size determines if full or incremental backup</a:t>
            </a:r>
          </a:p>
        </p:txBody>
      </p:sp>
      <p:sp>
        <p:nvSpPr>
          <p:cNvPr id="46" name="Right Arrow 45"/>
          <p:cNvSpPr/>
          <p:nvPr/>
        </p:nvSpPr>
        <p:spPr bwMode="auto">
          <a:xfrm>
            <a:off x="3200401" y="1737955"/>
            <a:ext cx="564992" cy="228600"/>
          </a:xfrm>
          <a:prstGeom prst="rightArrow">
            <a:avLst/>
          </a:prstGeom>
          <a:solidFill>
            <a:srgbClr val="00B050"/>
          </a:solidFill>
          <a:ln>
            <a:noFill/>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47" name="TextBox 46"/>
          <p:cNvSpPr txBox="1"/>
          <p:nvPr/>
        </p:nvSpPr>
        <p:spPr>
          <a:xfrm>
            <a:off x="3742412" y="1657290"/>
            <a:ext cx="3039388" cy="861774"/>
          </a:xfrm>
          <a:prstGeom prst="rect">
            <a:avLst/>
          </a:prstGeom>
          <a:noFill/>
        </p:spPr>
        <p:txBody>
          <a:bodyPr wrap="square" rtlCol="0">
            <a:spAutoFit/>
          </a:bodyPr>
          <a:lstStyle/>
          <a:p>
            <a:pPr>
              <a:buNone/>
            </a:pPr>
            <a:r>
              <a:rPr lang="en-US" sz="1000" dirty="0"/>
              <a:t>For a full backup all pages are included. For incremental backups only the pages with a timestamp higher than the last timestamp are included and the page position is written before the page to be able to restore it later.</a:t>
            </a:r>
          </a:p>
        </p:txBody>
      </p:sp>
      <p:sp>
        <p:nvSpPr>
          <p:cNvPr id="51" name="Rectangle 50"/>
          <p:cNvSpPr/>
          <p:nvPr/>
        </p:nvSpPr>
        <p:spPr bwMode="auto">
          <a:xfrm>
            <a:off x="1371601" y="3505200"/>
            <a:ext cx="1767980" cy="604706"/>
          </a:xfrm>
          <a:prstGeom prst="rect">
            <a:avLst/>
          </a:prstGeom>
          <a:pattFill prst="pct20">
            <a:fgClr>
              <a:srgbClr val="00B05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4" name="TextBox 53"/>
          <p:cNvSpPr txBox="1"/>
          <p:nvPr/>
        </p:nvSpPr>
        <p:spPr>
          <a:xfrm>
            <a:off x="1893953" y="3669053"/>
            <a:ext cx="679994" cy="276999"/>
          </a:xfrm>
          <a:prstGeom prst="rect">
            <a:avLst/>
          </a:prstGeom>
          <a:noFill/>
        </p:spPr>
        <p:txBody>
          <a:bodyPr wrap="none" rtlCol="0">
            <a:spAutoFit/>
          </a:bodyPr>
          <a:lstStyle/>
          <a:p>
            <a:pPr>
              <a:buNone/>
            </a:pPr>
            <a:r>
              <a:rPr lang="en-US" sz="1200" dirty="0"/>
              <a:t>IDX file</a:t>
            </a:r>
          </a:p>
        </p:txBody>
      </p:sp>
      <p:sp>
        <p:nvSpPr>
          <p:cNvPr id="55" name="Rectangle 54"/>
          <p:cNvSpPr/>
          <p:nvPr/>
        </p:nvSpPr>
        <p:spPr bwMode="auto">
          <a:xfrm>
            <a:off x="1371601" y="4109906"/>
            <a:ext cx="1767980" cy="604706"/>
          </a:xfrm>
          <a:prstGeom prst="rect">
            <a:avLst/>
          </a:prstGeom>
          <a:pattFill prst="pct20">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6" name="TextBox 55"/>
          <p:cNvSpPr txBox="1"/>
          <p:nvPr/>
        </p:nvSpPr>
        <p:spPr>
          <a:xfrm>
            <a:off x="1893953" y="4273759"/>
            <a:ext cx="754181" cy="276999"/>
          </a:xfrm>
          <a:prstGeom prst="rect">
            <a:avLst/>
          </a:prstGeom>
          <a:noFill/>
        </p:spPr>
        <p:txBody>
          <a:bodyPr wrap="none" rtlCol="0">
            <a:spAutoFit/>
          </a:bodyPr>
          <a:lstStyle/>
          <a:p>
            <a:pPr>
              <a:buNone/>
            </a:pPr>
            <a:r>
              <a:rPr lang="en-US" sz="1200" dirty="0"/>
              <a:t>MAP file</a:t>
            </a:r>
          </a:p>
        </p:txBody>
      </p:sp>
      <p:sp>
        <p:nvSpPr>
          <p:cNvPr id="57" name="Rectangle 56"/>
          <p:cNvSpPr/>
          <p:nvPr/>
        </p:nvSpPr>
        <p:spPr bwMode="auto">
          <a:xfrm>
            <a:off x="1371601" y="4714612"/>
            <a:ext cx="1767980" cy="604706"/>
          </a:xfrm>
          <a:prstGeom prst="rect">
            <a:avLst/>
          </a:prstGeom>
          <a:pattFill prst="pct20">
            <a:fgClr>
              <a:srgbClr val="7030A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8" name="TextBox 57"/>
          <p:cNvSpPr txBox="1"/>
          <p:nvPr/>
        </p:nvSpPr>
        <p:spPr>
          <a:xfrm>
            <a:off x="1401355" y="4899706"/>
            <a:ext cx="1702710" cy="276999"/>
          </a:xfrm>
          <a:prstGeom prst="rect">
            <a:avLst/>
          </a:prstGeom>
          <a:noFill/>
        </p:spPr>
        <p:txBody>
          <a:bodyPr wrap="none" rtlCol="0">
            <a:spAutoFit/>
          </a:bodyPr>
          <a:lstStyle/>
          <a:p>
            <a:pPr>
              <a:buNone/>
            </a:pPr>
            <a:r>
              <a:rPr lang="en-US" sz="1200" dirty="0"/>
              <a:t>Credentials (PWD) file</a:t>
            </a:r>
          </a:p>
        </p:txBody>
      </p:sp>
      <p:sp>
        <p:nvSpPr>
          <p:cNvPr id="59" name="Rectangle 58"/>
          <p:cNvSpPr/>
          <p:nvPr/>
        </p:nvSpPr>
        <p:spPr bwMode="auto">
          <a:xfrm>
            <a:off x="1371600" y="5319318"/>
            <a:ext cx="1765099" cy="604706"/>
          </a:xfrm>
          <a:prstGeom prst="rect">
            <a:avLst/>
          </a:prstGeom>
          <a:pattFill prst="pct20">
            <a:fgClr>
              <a:srgbClr val="FF660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0" name="TextBox 59"/>
          <p:cNvSpPr txBox="1"/>
          <p:nvPr/>
        </p:nvSpPr>
        <p:spPr>
          <a:xfrm>
            <a:off x="1893953" y="5483171"/>
            <a:ext cx="748923" cy="276999"/>
          </a:xfrm>
          <a:prstGeom prst="rect">
            <a:avLst/>
          </a:prstGeom>
          <a:noFill/>
        </p:spPr>
        <p:txBody>
          <a:bodyPr wrap="none" rtlCol="0">
            <a:spAutoFit/>
          </a:bodyPr>
          <a:lstStyle/>
          <a:p>
            <a:pPr>
              <a:buNone/>
            </a:pPr>
            <a:r>
              <a:rPr lang="en-US" sz="1200" dirty="0"/>
              <a:t>LOG file</a:t>
            </a:r>
          </a:p>
        </p:txBody>
      </p:sp>
    </p:spTree>
    <p:extLst>
      <p:ext uri="{BB962C8B-B14F-4D97-AF65-F5344CB8AC3E}">
        <p14:creationId xmlns:p14="http://schemas.microsoft.com/office/powerpoint/2010/main" val="401936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228600" y="228600"/>
            <a:ext cx="7696200" cy="609600"/>
          </a:xfrm>
        </p:spPr>
        <p:txBody>
          <a:bodyPr/>
          <a:lstStyle/>
          <a:p>
            <a:r>
              <a:rPr lang="en-US" dirty="0"/>
              <a:t>Memory mapped files</a:t>
            </a:r>
          </a:p>
        </p:txBody>
      </p:sp>
      <p:sp>
        <p:nvSpPr>
          <p:cNvPr id="3" name="Rectangle 2"/>
          <p:cNvSpPr/>
          <p:nvPr/>
        </p:nvSpPr>
        <p:spPr bwMode="auto">
          <a:xfrm>
            <a:off x="457200" y="1676400"/>
            <a:ext cx="99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 name="Rectangle 4"/>
          <p:cNvSpPr/>
          <p:nvPr/>
        </p:nvSpPr>
        <p:spPr bwMode="auto">
          <a:xfrm>
            <a:off x="1371601" y="1295400"/>
            <a:ext cx="1767980" cy="2433506"/>
          </a:xfrm>
          <a:prstGeom prst="rect">
            <a:avLst/>
          </a:prstGeom>
          <a:pattFill prst="pct5">
            <a:fgClr>
              <a:schemeClr val="accent1"/>
            </a:fgClr>
            <a:bgClr>
              <a:schemeClr val="bg1"/>
            </a:bgClr>
          </a:pattFill>
          <a:ln cmpd="sng">
            <a:solidFill>
              <a:schemeClr val="tx1"/>
            </a:solidFill>
          </a:ln>
          <a:effectLst/>
          <a:ex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p:txBody>
      </p:sp>
      <p:pic>
        <p:nvPicPr>
          <p:cNvPr id="49"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295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43400" y="1323249"/>
            <a:ext cx="3200400" cy="2012859"/>
          </a:xfrm>
          <a:prstGeom prst="rect">
            <a:avLst/>
          </a:prstGeom>
          <a:noFill/>
          <a:ln>
            <a:solidFill>
              <a:schemeClr val="tx1"/>
            </a:solidFill>
          </a:ln>
        </p:spPr>
        <p:txBody>
          <a:bodyPr wrap="square" rtlCol="0">
            <a:spAutoFit/>
          </a:bodyPr>
          <a:lstStyle/>
          <a:p>
            <a:pPr marL="171450" indent="-171450"/>
            <a:r>
              <a:rPr lang="en-US" sz="1200" dirty="0"/>
              <a:t>In order to keep performance the server has these files loaded in memory at all times.</a:t>
            </a:r>
          </a:p>
          <a:p>
            <a:pPr marL="171450" indent="-171450"/>
            <a:r>
              <a:rPr lang="en-US" sz="1200" dirty="0"/>
              <a:t>In 32 bit systems there is a limit of 2GB of memory for a process, that is why this imposes a limit on the size of the databases that can be handled in these systems.</a:t>
            </a:r>
          </a:p>
          <a:p>
            <a:pPr marL="171450" indent="-171450"/>
            <a:r>
              <a:rPr lang="en-US" sz="1200" dirty="0"/>
              <a:t>With every checkpoint these files are flushed to disk.</a:t>
            </a:r>
          </a:p>
        </p:txBody>
      </p:sp>
      <p:sp>
        <p:nvSpPr>
          <p:cNvPr id="51" name="Rectangle 50"/>
          <p:cNvSpPr/>
          <p:nvPr/>
        </p:nvSpPr>
        <p:spPr bwMode="auto">
          <a:xfrm>
            <a:off x="1371601" y="1295400"/>
            <a:ext cx="1767980" cy="604706"/>
          </a:xfrm>
          <a:prstGeom prst="rect">
            <a:avLst/>
          </a:prstGeom>
          <a:pattFill prst="pct20">
            <a:fgClr>
              <a:srgbClr val="00B05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4" name="TextBox 53"/>
          <p:cNvSpPr txBox="1"/>
          <p:nvPr/>
        </p:nvSpPr>
        <p:spPr>
          <a:xfrm>
            <a:off x="1893953" y="1459253"/>
            <a:ext cx="679994" cy="276999"/>
          </a:xfrm>
          <a:prstGeom prst="rect">
            <a:avLst/>
          </a:prstGeom>
          <a:noFill/>
        </p:spPr>
        <p:txBody>
          <a:bodyPr wrap="none" rtlCol="0">
            <a:spAutoFit/>
          </a:bodyPr>
          <a:lstStyle/>
          <a:p>
            <a:pPr>
              <a:buNone/>
            </a:pPr>
            <a:r>
              <a:rPr lang="en-US" sz="1200" dirty="0"/>
              <a:t>IDX file</a:t>
            </a:r>
          </a:p>
        </p:txBody>
      </p:sp>
      <p:sp>
        <p:nvSpPr>
          <p:cNvPr id="55" name="Rectangle 54"/>
          <p:cNvSpPr/>
          <p:nvPr/>
        </p:nvSpPr>
        <p:spPr bwMode="auto">
          <a:xfrm>
            <a:off x="1371601" y="1901505"/>
            <a:ext cx="1767980" cy="604706"/>
          </a:xfrm>
          <a:prstGeom prst="rect">
            <a:avLst/>
          </a:prstGeom>
          <a:pattFill prst="pct20">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6" name="TextBox 55"/>
          <p:cNvSpPr txBox="1"/>
          <p:nvPr/>
        </p:nvSpPr>
        <p:spPr>
          <a:xfrm>
            <a:off x="1893953" y="2065358"/>
            <a:ext cx="754181" cy="276999"/>
          </a:xfrm>
          <a:prstGeom prst="rect">
            <a:avLst/>
          </a:prstGeom>
          <a:noFill/>
        </p:spPr>
        <p:txBody>
          <a:bodyPr wrap="none" rtlCol="0">
            <a:spAutoFit/>
          </a:bodyPr>
          <a:lstStyle/>
          <a:p>
            <a:pPr>
              <a:buNone/>
            </a:pPr>
            <a:r>
              <a:rPr lang="en-US" sz="1200" dirty="0"/>
              <a:t>MAP file</a:t>
            </a:r>
          </a:p>
        </p:txBody>
      </p:sp>
      <p:sp>
        <p:nvSpPr>
          <p:cNvPr id="57" name="Rectangle 56"/>
          <p:cNvSpPr/>
          <p:nvPr/>
        </p:nvSpPr>
        <p:spPr bwMode="auto">
          <a:xfrm>
            <a:off x="1371601" y="3124200"/>
            <a:ext cx="1767980" cy="604706"/>
          </a:xfrm>
          <a:prstGeom prst="rect">
            <a:avLst/>
          </a:prstGeom>
          <a:pattFill prst="pct20">
            <a:fgClr>
              <a:srgbClr val="7030A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58" name="TextBox 57"/>
          <p:cNvSpPr txBox="1"/>
          <p:nvPr/>
        </p:nvSpPr>
        <p:spPr>
          <a:xfrm>
            <a:off x="1401355" y="3304401"/>
            <a:ext cx="1702710" cy="276999"/>
          </a:xfrm>
          <a:prstGeom prst="rect">
            <a:avLst/>
          </a:prstGeom>
          <a:noFill/>
        </p:spPr>
        <p:txBody>
          <a:bodyPr wrap="none" rtlCol="0">
            <a:spAutoFit/>
          </a:bodyPr>
          <a:lstStyle/>
          <a:p>
            <a:pPr>
              <a:buNone/>
            </a:pPr>
            <a:r>
              <a:rPr lang="en-US" sz="1200" dirty="0"/>
              <a:t>Credentials (PWD) file</a:t>
            </a:r>
          </a:p>
        </p:txBody>
      </p:sp>
      <p:sp>
        <p:nvSpPr>
          <p:cNvPr id="25" name="Rectangle 24"/>
          <p:cNvSpPr/>
          <p:nvPr/>
        </p:nvSpPr>
        <p:spPr bwMode="auto">
          <a:xfrm>
            <a:off x="1378664" y="2519064"/>
            <a:ext cx="1758035" cy="604706"/>
          </a:xfrm>
          <a:prstGeom prst="rect">
            <a:avLst/>
          </a:prstGeom>
          <a:pattFill prst="pct20">
            <a:fgClr>
              <a:srgbClr val="00B0F0"/>
            </a:fgClr>
            <a:bgClr>
              <a:schemeClr val="bg1"/>
            </a:bgClr>
          </a:patt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26" name="TextBox 25"/>
          <p:cNvSpPr txBox="1"/>
          <p:nvPr/>
        </p:nvSpPr>
        <p:spPr>
          <a:xfrm>
            <a:off x="1909405" y="2682917"/>
            <a:ext cx="697627" cy="276999"/>
          </a:xfrm>
          <a:prstGeom prst="rect">
            <a:avLst/>
          </a:prstGeom>
          <a:noFill/>
        </p:spPr>
        <p:txBody>
          <a:bodyPr wrap="none" rtlCol="0">
            <a:spAutoFit/>
          </a:bodyPr>
          <a:lstStyle/>
          <a:p>
            <a:pPr>
              <a:buNone/>
            </a:pPr>
            <a:r>
              <a:rPr lang="en-US" sz="1200" dirty="0"/>
              <a:t>IBM file</a:t>
            </a:r>
          </a:p>
        </p:txBody>
      </p:sp>
    </p:spTree>
    <p:extLst>
      <p:ext uri="{BB962C8B-B14F-4D97-AF65-F5344CB8AC3E}">
        <p14:creationId xmlns:p14="http://schemas.microsoft.com/office/powerpoint/2010/main" val="662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Server components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248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6474023"/>
            <a:ext cx="7010400" cy="307777"/>
          </a:xfrm>
          <a:prstGeom prst="rect">
            <a:avLst/>
          </a:prstGeom>
          <a:noFill/>
        </p:spPr>
        <p:txBody>
          <a:bodyPr wrap="square" rtlCol="0">
            <a:spAutoFit/>
          </a:bodyPr>
          <a:lstStyle/>
          <a:p>
            <a:pPr>
              <a:buNone/>
            </a:pPr>
            <a:r>
              <a:rPr lang="en-US" sz="1400" dirty="0"/>
              <a:t>GOODS was designed to achieve maximum performance for handling object requests</a:t>
            </a:r>
          </a:p>
        </p:txBody>
      </p:sp>
      <p:sp>
        <p:nvSpPr>
          <p:cNvPr id="7" name="TextBox 6"/>
          <p:cNvSpPr txBox="1"/>
          <p:nvPr/>
        </p:nvSpPr>
        <p:spPr>
          <a:xfrm>
            <a:off x="762000" y="1295400"/>
            <a:ext cx="2810312" cy="3422475"/>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dbs_server</a:t>
            </a:r>
            <a:r>
              <a:rPr lang="en-US" sz="1000" dirty="0"/>
              <a:t> {</a:t>
            </a:r>
          </a:p>
          <a:p>
            <a:pPr>
              <a:buNone/>
            </a:pPr>
            <a:r>
              <a:rPr lang="en-US" sz="1000" dirty="0"/>
              <a:t>   </a:t>
            </a:r>
            <a:r>
              <a:rPr lang="en-US" sz="1000" dirty="0" err="1"/>
              <a:t>memory_manager</a:t>
            </a:r>
            <a:r>
              <a:rPr lang="en-US" sz="1000" dirty="0"/>
              <a:t>* </a:t>
            </a:r>
            <a:r>
              <a:rPr lang="en-US" sz="1000" dirty="0" err="1"/>
              <a:t>mem_mgr</a:t>
            </a:r>
            <a:r>
              <a:rPr lang="en-US" sz="1000" dirty="0"/>
              <a:t>;</a:t>
            </a:r>
          </a:p>
          <a:p>
            <a:pPr>
              <a:buNone/>
            </a:pPr>
            <a:r>
              <a:rPr lang="en-US" sz="1000" dirty="0"/>
              <a:t>   </a:t>
            </a:r>
            <a:r>
              <a:rPr lang="en-US" sz="1000" dirty="0" err="1"/>
              <a:t>object_access_manager</a:t>
            </a:r>
            <a:r>
              <a:rPr lang="en-US" sz="1000" dirty="0"/>
              <a:t>* </a:t>
            </a:r>
            <a:r>
              <a:rPr lang="en-US" sz="1000" dirty="0" err="1"/>
              <a:t>obj_mgr</a:t>
            </a:r>
            <a:r>
              <a:rPr lang="en-US" sz="1000" dirty="0"/>
              <a:t>;   </a:t>
            </a:r>
          </a:p>
          <a:p>
            <a:pPr>
              <a:buNone/>
            </a:pPr>
            <a:r>
              <a:rPr lang="en-US" sz="1000" dirty="0"/>
              <a:t>   </a:t>
            </a:r>
            <a:r>
              <a:rPr lang="en-US" sz="1000" dirty="0" err="1"/>
              <a:t>pool_manager</a:t>
            </a:r>
            <a:r>
              <a:rPr lang="en-US" sz="1000" dirty="0"/>
              <a:t>* </a:t>
            </a:r>
            <a:r>
              <a:rPr lang="en-US" sz="1000" dirty="0" err="1"/>
              <a:t>pool_mgr</a:t>
            </a:r>
            <a:r>
              <a:rPr lang="en-US" sz="1000" dirty="0"/>
              <a:t>;</a:t>
            </a:r>
          </a:p>
          <a:p>
            <a:pPr>
              <a:buNone/>
            </a:pPr>
            <a:r>
              <a:rPr lang="en-US" sz="1000" dirty="0"/>
              <a:t>   </a:t>
            </a:r>
            <a:r>
              <a:rPr lang="en-US" sz="1000" dirty="0" err="1"/>
              <a:t>class_manager</a:t>
            </a:r>
            <a:r>
              <a:rPr lang="en-US" sz="1000" dirty="0"/>
              <a:t>* </a:t>
            </a:r>
            <a:r>
              <a:rPr lang="en-US" sz="1000" dirty="0" err="1"/>
              <a:t>class_mgr</a:t>
            </a:r>
            <a:r>
              <a:rPr lang="en-US" sz="1000" dirty="0"/>
              <a:t>;</a:t>
            </a:r>
          </a:p>
          <a:p>
            <a:pPr>
              <a:buNone/>
            </a:pPr>
            <a:r>
              <a:rPr lang="en-US" sz="1000" dirty="0" err="1"/>
              <a:t>server_transaction_manager</a:t>
            </a:r>
            <a:r>
              <a:rPr lang="en-US" sz="1000" dirty="0"/>
              <a:t>* </a:t>
            </a:r>
            <a:r>
              <a:rPr lang="en-US" sz="1000" dirty="0" err="1"/>
              <a:t>trans_mgr</a:t>
            </a:r>
            <a:r>
              <a:rPr lang="en-US" sz="1000" dirty="0"/>
              <a:t>;  </a:t>
            </a:r>
          </a:p>
          <a:p>
            <a:pPr>
              <a:buNone/>
            </a:pPr>
            <a:r>
              <a:rPr lang="en-US" sz="1000" dirty="0"/>
              <a:t>   l2elem clients;</a:t>
            </a:r>
          </a:p>
          <a:p>
            <a:pPr>
              <a:buNone/>
            </a:pPr>
            <a:r>
              <a:rPr lang="en-US" sz="1000" dirty="0"/>
              <a:t>   …		</a:t>
            </a:r>
          </a:p>
          <a:p>
            <a:pPr>
              <a:buNone/>
            </a:pPr>
            <a:r>
              <a:rPr lang="en-US" sz="1000" dirty="0"/>
              <a:t>  public:</a:t>
            </a:r>
          </a:p>
          <a:p>
            <a:pPr>
              <a:buNone/>
            </a:pPr>
            <a:r>
              <a:rPr lang="en-US" sz="1000" dirty="0"/>
              <a:t>     virtual void </a:t>
            </a:r>
            <a:r>
              <a:rPr lang="en-US" sz="1000" dirty="0" err="1"/>
              <a:t>start_backup</a:t>
            </a:r>
            <a:r>
              <a:rPr lang="en-US" sz="1000" dirty="0"/>
              <a:t>(</a:t>
            </a:r>
            <a:r>
              <a:rPr lang="en-US" sz="1000" dirty="0" err="1"/>
              <a:t>const</a:t>
            </a:r>
            <a:r>
              <a:rPr lang="en-US" sz="1000" dirty="0"/>
              <a:t> char* file);</a:t>
            </a:r>
          </a:p>
          <a:p>
            <a:pPr>
              <a:buNone/>
            </a:pPr>
            <a:r>
              <a:rPr lang="en-US" sz="1000" dirty="0"/>
              <a:t>     virtual </a:t>
            </a:r>
            <a:r>
              <a:rPr lang="en-US" sz="1000" dirty="0" err="1"/>
              <a:t>bool</a:t>
            </a:r>
            <a:r>
              <a:rPr lang="en-US" sz="1000" dirty="0"/>
              <a:t> restore(</a:t>
            </a:r>
            <a:r>
              <a:rPr lang="en-US" sz="1000" dirty="0" err="1"/>
              <a:t>const</a:t>
            </a:r>
            <a:r>
              <a:rPr lang="en-US" sz="1000" dirty="0"/>
              <a:t> char* file);</a:t>
            </a:r>
          </a:p>
          <a:p>
            <a:pPr>
              <a:buNone/>
            </a:pPr>
            <a:r>
              <a:rPr lang="en-US" sz="1000" dirty="0"/>
              <a:t>     virtual </a:t>
            </a:r>
            <a:r>
              <a:rPr lang="en-US" sz="1000" dirty="0" err="1"/>
              <a:t>bool</a:t>
            </a:r>
            <a:r>
              <a:rPr lang="en-US" sz="1000" dirty="0"/>
              <a:t> open(</a:t>
            </a:r>
            <a:r>
              <a:rPr lang="en-US" sz="1000" dirty="0" err="1"/>
              <a:t>const</a:t>
            </a:r>
            <a:r>
              <a:rPr lang="en-US" sz="1000" dirty="0"/>
              <a:t> char* </a:t>
            </a:r>
            <a:r>
              <a:rPr lang="en-US" sz="1000" dirty="0" err="1"/>
              <a:t>cfg_file</a:t>
            </a:r>
            <a:r>
              <a:rPr lang="en-US" sz="1000" dirty="0"/>
              <a:t>);</a:t>
            </a:r>
          </a:p>
          <a:p>
            <a:pPr>
              <a:buNone/>
            </a:pPr>
            <a:r>
              <a:rPr lang="en-US" sz="1000" dirty="0"/>
              <a:t>     virtual void close();</a:t>
            </a:r>
          </a:p>
          <a:p>
            <a:pPr>
              <a:buNone/>
            </a:pPr>
            <a:r>
              <a:rPr lang="en-US" sz="1000" dirty="0"/>
              <a:t>     virtual </a:t>
            </a:r>
            <a:r>
              <a:rPr lang="en-US" sz="1000" dirty="0" err="1"/>
              <a:t>boid</a:t>
            </a:r>
            <a:r>
              <a:rPr lang="en-US" sz="1000" dirty="0"/>
              <a:t> </a:t>
            </a:r>
            <a:r>
              <a:rPr lang="en-US" sz="1000" dirty="0" err="1"/>
              <a:t>notify_clients</a:t>
            </a:r>
            <a:r>
              <a:rPr lang="en-US" sz="1000" dirty="0"/>
              <a:t>();</a:t>
            </a:r>
          </a:p>
          <a:p>
            <a:pPr>
              <a:buNone/>
            </a:pPr>
            <a:r>
              <a:rPr lang="en-US" sz="1000" dirty="0"/>
              <a:t>     virtual </a:t>
            </a:r>
            <a:r>
              <a:rPr lang="en-US" sz="1000" dirty="0" err="1"/>
              <a:t>bool</a:t>
            </a:r>
            <a:r>
              <a:rPr lang="en-US" sz="1000" dirty="0"/>
              <a:t> authenticate(</a:t>
            </a:r>
            <a:r>
              <a:rPr lang="en-US" sz="1000" dirty="0" err="1"/>
              <a:t>const</a:t>
            </a:r>
            <a:r>
              <a:rPr lang="en-US" sz="1000" dirty="0"/>
              <a:t> char* name);</a:t>
            </a:r>
          </a:p>
          <a:p>
            <a:pPr>
              <a:buNone/>
            </a:pPr>
            <a:r>
              <a:rPr lang="en-US" sz="1000" dirty="0"/>
              <a:t>     …</a:t>
            </a:r>
          </a:p>
          <a:p>
            <a:pPr>
              <a:buNone/>
            </a:pPr>
            <a:r>
              <a:rPr lang="en-US" sz="1000" dirty="0"/>
              <a:t>}</a:t>
            </a:r>
          </a:p>
          <a:p>
            <a:pPr>
              <a:buNone/>
            </a:pPr>
            <a:endParaRPr lang="en-US" sz="1200" dirty="0"/>
          </a:p>
        </p:txBody>
      </p:sp>
      <p:sp>
        <p:nvSpPr>
          <p:cNvPr id="8" name="TextBox 7"/>
          <p:cNvSpPr txBox="1"/>
          <p:nvPr/>
        </p:nvSpPr>
        <p:spPr>
          <a:xfrm>
            <a:off x="4267200" y="1295400"/>
            <a:ext cx="3200400" cy="1520416"/>
          </a:xfrm>
          <a:prstGeom prst="rect">
            <a:avLst/>
          </a:prstGeom>
          <a:noFill/>
        </p:spPr>
        <p:txBody>
          <a:bodyPr wrap="square" rtlCol="0">
            <a:spAutoFit/>
          </a:bodyPr>
          <a:lstStyle/>
          <a:p>
            <a:pPr marL="171450" indent="-171450"/>
            <a:r>
              <a:rPr lang="en-US" sz="1600" dirty="0"/>
              <a:t>Storage Memory Manager </a:t>
            </a:r>
          </a:p>
          <a:p>
            <a:pPr marL="171450" indent="-171450"/>
            <a:r>
              <a:rPr lang="en-US" sz="1600" dirty="0"/>
              <a:t>Transaction Manager</a:t>
            </a:r>
          </a:p>
          <a:p>
            <a:pPr marL="171450" indent="-171450"/>
            <a:r>
              <a:rPr lang="en-US" sz="1600" dirty="0"/>
              <a:t>Page Pool Manager</a:t>
            </a:r>
          </a:p>
          <a:p>
            <a:pPr marL="171450" indent="-171450"/>
            <a:r>
              <a:rPr lang="en-US" sz="1600" dirty="0"/>
              <a:t>Object Access Manager</a:t>
            </a:r>
          </a:p>
          <a:p>
            <a:pPr marL="171450" indent="-171450"/>
            <a:r>
              <a:rPr lang="en-US" sz="1600" dirty="0"/>
              <a:t>Class Information Manager</a:t>
            </a:r>
          </a:p>
        </p:txBody>
      </p:sp>
    </p:spTree>
    <p:extLst>
      <p:ext uri="{BB962C8B-B14F-4D97-AF65-F5344CB8AC3E}">
        <p14:creationId xmlns:p14="http://schemas.microsoft.com/office/powerpoint/2010/main" val="289759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Storage Memory Manager</a:t>
            </a:r>
          </a:p>
        </p:txBody>
      </p:sp>
      <p:sp>
        <p:nvSpPr>
          <p:cNvPr id="7" name="TextBox 6"/>
          <p:cNvSpPr txBox="1"/>
          <p:nvPr/>
        </p:nvSpPr>
        <p:spPr>
          <a:xfrm>
            <a:off x="580806" y="1295400"/>
            <a:ext cx="3429000" cy="2099036"/>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memory_manager</a:t>
            </a:r>
            <a:r>
              <a:rPr lang="en-US" sz="1000" dirty="0"/>
              <a:t> {</a:t>
            </a:r>
          </a:p>
          <a:p>
            <a:pPr>
              <a:buNone/>
            </a:pPr>
            <a:r>
              <a:rPr lang="en-US" sz="1000" dirty="0"/>
              <a:t>public:</a:t>
            </a:r>
          </a:p>
          <a:p>
            <a:pPr>
              <a:buNone/>
            </a:pPr>
            <a:r>
              <a:rPr lang="en-US" sz="1000" dirty="0"/>
              <a:t>     virtual </a:t>
            </a:r>
            <a:r>
              <a:rPr lang="en-US" sz="1000" dirty="0" err="1"/>
              <a:t>opid_t</a:t>
            </a:r>
            <a:r>
              <a:rPr lang="en-US" sz="1000" dirty="0"/>
              <a:t> </a:t>
            </a:r>
            <a:r>
              <a:rPr lang="en-US" sz="1000" dirty="0" err="1"/>
              <a:t>alloc</a:t>
            </a:r>
            <a:r>
              <a:rPr lang="en-US" sz="1000" dirty="0"/>
              <a:t>(</a:t>
            </a:r>
            <a:r>
              <a:rPr lang="en-US" sz="1000" dirty="0" err="1"/>
              <a:t>cpid_t</a:t>
            </a:r>
            <a:r>
              <a:rPr lang="en-US" sz="1000" dirty="0"/>
              <a:t> </a:t>
            </a:r>
            <a:r>
              <a:rPr lang="en-US" sz="1000" dirty="0" err="1"/>
              <a:t>cpid</a:t>
            </a:r>
            <a:r>
              <a:rPr lang="en-US" sz="1000" dirty="0"/>
              <a:t>, </a:t>
            </a:r>
            <a:r>
              <a:rPr lang="en-US" sz="1000" dirty="0" err="1"/>
              <a:t>size_t</a:t>
            </a:r>
            <a:r>
              <a:rPr lang="en-US" sz="1000" dirty="0"/>
              <a:t> size);</a:t>
            </a:r>
          </a:p>
          <a:p>
            <a:pPr>
              <a:buNone/>
            </a:pPr>
            <a:r>
              <a:rPr lang="en-US" sz="1000" dirty="0"/>
              <a:t>     virtual void </a:t>
            </a:r>
            <a:r>
              <a:rPr lang="en-US" sz="1000" dirty="0" err="1"/>
              <a:t>dealloc</a:t>
            </a:r>
            <a:r>
              <a:rPr lang="en-US" sz="1000" dirty="0"/>
              <a:t>(</a:t>
            </a:r>
            <a:r>
              <a:rPr lang="en-US" sz="1000" dirty="0" err="1"/>
              <a:t>opid_t</a:t>
            </a:r>
            <a:r>
              <a:rPr lang="en-US" sz="1000" dirty="0"/>
              <a:t> </a:t>
            </a:r>
            <a:r>
              <a:rPr lang="en-US" sz="1000" dirty="0" err="1"/>
              <a:t>opid</a:t>
            </a:r>
            <a:r>
              <a:rPr lang="en-US" sz="1000" dirty="0"/>
              <a:t>);</a:t>
            </a:r>
          </a:p>
          <a:p>
            <a:pPr>
              <a:buNone/>
            </a:pPr>
            <a:r>
              <a:rPr lang="en-US" sz="1000" dirty="0"/>
              <a:t>     virtual void </a:t>
            </a:r>
            <a:r>
              <a:rPr lang="en-US" sz="1000" dirty="0" err="1"/>
              <a:t>get_handle</a:t>
            </a:r>
            <a:r>
              <a:rPr lang="en-US" sz="1000" dirty="0"/>
              <a:t>(</a:t>
            </a:r>
            <a:r>
              <a:rPr lang="en-US" sz="1000" dirty="0" err="1"/>
              <a:t>opid_t</a:t>
            </a:r>
            <a:r>
              <a:rPr lang="en-US" sz="1000" dirty="0"/>
              <a:t> </a:t>
            </a:r>
            <a:r>
              <a:rPr lang="en-US" sz="1000" dirty="0" err="1"/>
              <a:t>opid</a:t>
            </a:r>
            <a:r>
              <a:rPr lang="en-US" sz="1000" dirty="0"/>
              <a:t>, </a:t>
            </a:r>
            <a:r>
              <a:rPr lang="en-US" sz="1000" dirty="0" err="1"/>
              <a:t>dbs_handle</a:t>
            </a:r>
            <a:r>
              <a:rPr lang="en-US" sz="1000" dirty="0"/>
              <a:t>&amp; </a:t>
            </a:r>
            <a:r>
              <a:rPr lang="en-US" sz="1000" dirty="0" err="1"/>
              <a:t>hnd</a:t>
            </a:r>
            <a:r>
              <a:rPr lang="en-US" sz="1000" dirty="0"/>
              <a:t>);</a:t>
            </a:r>
          </a:p>
          <a:p>
            <a:pPr>
              <a:buNone/>
            </a:pPr>
            <a:r>
              <a:rPr lang="en-US" sz="1000" dirty="0"/>
              <a:t>     virtual </a:t>
            </a:r>
            <a:r>
              <a:rPr lang="en-US" sz="1000" dirty="0" err="1"/>
              <a:t>bool</a:t>
            </a:r>
            <a:r>
              <a:rPr lang="en-US" sz="1000" dirty="0"/>
              <a:t> </a:t>
            </a:r>
            <a:r>
              <a:rPr lang="en-US" sz="1000" dirty="0" err="1"/>
              <a:t>do_realloc</a:t>
            </a:r>
            <a:r>
              <a:rPr lang="en-US" sz="1000" dirty="0"/>
              <a:t>(</a:t>
            </a:r>
            <a:r>
              <a:rPr lang="en-US" sz="1000" dirty="0" err="1"/>
              <a:t>fposi_t</a:t>
            </a:r>
            <a:r>
              <a:rPr lang="en-US" sz="1000" dirty="0"/>
              <a:t>&amp; </a:t>
            </a:r>
            <a:r>
              <a:rPr lang="en-US" sz="1000" dirty="0" err="1"/>
              <a:t>pos</a:t>
            </a:r>
            <a:r>
              <a:rPr lang="en-US" sz="1000" dirty="0"/>
              <a:t>, </a:t>
            </a:r>
            <a:r>
              <a:rPr lang="en-US" sz="1000" dirty="0" err="1"/>
              <a:t>size_t</a:t>
            </a:r>
            <a:r>
              <a:rPr lang="en-US" sz="1000" dirty="0"/>
              <a:t> </a:t>
            </a:r>
            <a:r>
              <a:rPr lang="en-US" sz="1000" dirty="0" err="1"/>
              <a:t>old_size</a:t>
            </a:r>
            <a:r>
              <a:rPr lang="en-US" sz="1000" dirty="0"/>
              <a:t>, </a:t>
            </a:r>
            <a:r>
              <a:rPr lang="en-US" sz="1000" dirty="0" err="1"/>
              <a:t>size_t</a:t>
            </a:r>
            <a:r>
              <a:rPr lang="en-US" sz="1000" dirty="0"/>
              <a:t> </a:t>
            </a:r>
            <a:r>
              <a:rPr lang="en-US" sz="1000" dirty="0" err="1"/>
              <a:t>new_size</a:t>
            </a:r>
            <a:r>
              <a:rPr lang="en-US" sz="1000" dirty="0"/>
              <a:t>);</a:t>
            </a:r>
          </a:p>
          <a:p>
            <a:pPr>
              <a:buNone/>
            </a:pPr>
            <a:r>
              <a:rPr lang="en-US" sz="1000" dirty="0"/>
              <a:t>     virtual void </a:t>
            </a:r>
            <a:r>
              <a:rPr lang="en-US" sz="1000" dirty="0" err="1"/>
              <a:t>several_gc_methods</a:t>
            </a:r>
            <a:r>
              <a:rPr lang="en-US" sz="1000" dirty="0"/>
              <a:t>()…</a:t>
            </a:r>
          </a:p>
          <a:p>
            <a:pPr>
              <a:buNone/>
            </a:pPr>
            <a:r>
              <a:rPr lang="en-US" sz="1000" dirty="0"/>
              <a:t>     …</a:t>
            </a:r>
          </a:p>
          <a:p>
            <a:pPr>
              <a:buNone/>
            </a:pPr>
            <a:r>
              <a:rPr lang="en-US" sz="1000" dirty="0"/>
              <a:t>}</a:t>
            </a:r>
          </a:p>
          <a:p>
            <a:pPr>
              <a:buNone/>
            </a:pPr>
            <a:endParaRPr lang="en-US" sz="1200" dirty="0"/>
          </a:p>
        </p:txBody>
      </p:sp>
      <p:sp>
        <p:nvSpPr>
          <p:cNvPr id="8" name="TextBox 7"/>
          <p:cNvSpPr txBox="1"/>
          <p:nvPr/>
        </p:nvSpPr>
        <p:spPr>
          <a:xfrm>
            <a:off x="4267200" y="1295400"/>
            <a:ext cx="3200400" cy="4185761"/>
          </a:xfrm>
          <a:prstGeom prst="rect">
            <a:avLst/>
          </a:prstGeom>
          <a:noFill/>
        </p:spPr>
        <p:txBody>
          <a:bodyPr wrap="square" rtlCol="0">
            <a:spAutoFit/>
          </a:bodyPr>
          <a:lstStyle/>
          <a:p>
            <a:pPr marL="171450" indent="-171450"/>
            <a:r>
              <a:rPr lang="en-US" sz="1400" dirty="0"/>
              <a:t>Allocates and de-allocates objects</a:t>
            </a:r>
          </a:p>
          <a:p>
            <a:pPr marL="171450" indent="-171450"/>
            <a:r>
              <a:rPr lang="en-US" sz="1400" dirty="0"/>
              <a:t>Manages the object descriptor table (IDX file) and memory allocator bitmap (MAP file)</a:t>
            </a:r>
          </a:p>
          <a:p>
            <a:pPr marL="171450" indent="-171450"/>
            <a:r>
              <a:rPr lang="en-US" sz="1400" dirty="0"/>
              <a:t>Manages the Garbage Collector which is responsible for de-allocating unused objects and classes.</a:t>
            </a:r>
          </a:p>
          <a:p>
            <a:pPr marL="171450" indent="-171450"/>
            <a:r>
              <a:rPr lang="en-US" sz="1400" dirty="0"/>
              <a:t>The MAP can be reconstructed after crash, just clean it and mark space used by valid objects in the object index.</a:t>
            </a:r>
          </a:p>
          <a:p>
            <a:pPr marL="171450" indent="-171450"/>
            <a:r>
              <a:rPr lang="en-US" sz="1400" dirty="0"/>
              <a:t>Usually objects are allocated sequentially in the file unless the bitmap is fragmented.</a:t>
            </a:r>
          </a:p>
          <a:p>
            <a:pPr marL="171450" indent="-171450"/>
            <a:r>
              <a:rPr lang="en-US" sz="1400" dirty="0"/>
              <a:t>Continuous allocation provides good performance because it reduces page trashing.</a:t>
            </a:r>
          </a:p>
        </p:txBody>
      </p:sp>
    </p:spTree>
    <p:extLst>
      <p:ext uri="{BB962C8B-B14F-4D97-AF65-F5344CB8AC3E}">
        <p14:creationId xmlns:p14="http://schemas.microsoft.com/office/powerpoint/2010/main" val="249258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Transaction Manager</a:t>
            </a:r>
          </a:p>
        </p:txBody>
      </p:sp>
      <p:sp>
        <p:nvSpPr>
          <p:cNvPr id="7" name="TextBox 6"/>
          <p:cNvSpPr txBox="1"/>
          <p:nvPr/>
        </p:nvSpPr>
        <p:spPr>
          <a:xfrm>
            <a:off x="381000" y="1295400"/>
            <a:ext cx="3628806" cy="2283702"/>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server_transaction_manager</a:t>
            </a:r>
            <a:r>
              <a:rPr lang="en-US" sz="1000" dirty="0"/>
              <a:t> {</a:t>
            </a:r>
          </a:p>
          <a:p>
            <a:pPr>
              <a:buNone/>
            </a:pPr>
            <a:r>
              <a:rPr lang="en-US" sz="1000" dirty="0"/>
              <a:t>public:</a:t>
            </a:r>
          </a:p>
          <a:p>
            <a:pPr>
              <a:buNone/>
            </a:pPr>
            <a:r>
              <a:rPr lang="en-US" sz="1000" dirty="0"/>
              <a:t>     virtual </a:t>
            </a:r>
            <a:r>
              <a:rPr lang="en-US" sz="1000" dirty="0" err="1"/>
              <a:t>bool</a:t>
            </a:r>
            <a:r>
              <a:rPr lang="en-US" sz="1000" dirty="0"/>
              <a:t> </a:t>
            </a:r>
            <a:r>
              <a:rPr lang="en-US" sz="1000" dirty="0" err="1"/>
              <a:t>do_transaction</a:t>
            </a:r>
            <a:r>
              <a:rPr lang="en-US" sz="1000" dirty="0"/>
              <a:t>(</a:t>
            </a:r>
            <a:r>
              <a:rPr lang="en-US" sz="1000" dirty="0" err="1"/>
              <a:t>dbs_transaction_header</a:t>
            </a:r>
            <a:r>
              <a:rPr lang="en-US" sz="1000" dirty="0"/>
              <a:t>* </a:t>
            </a:r>
            <a:r>
              <a:rPr lang="en-US" sz="1000" dirty="0" err="1"/>
              <a:t>hdr</a:t>
            </a:r>
            <a:r>
              <a:rPr lang="en-US" sz="1000" dirty="0"/>
              <a:t>); </a:t>
            </a:r>
          </a:p>
          <a:p>
            <a:pPr>
              <a:buNone/>
            </a:pPr>
            <a:r>
              <a:rPr lang="en-US" sz="1000" dirty="0"/>
              <a:t>     virtual </a:t>
            </a:r>
            <a:r>
              <a:rPr lang="en-US" sz="1000" dirty="0" err="1"/>
              <a:t>set_log_size_limit</a:t>
            </a:r>
            <a:r>
              <a:rPr lang="en-US" sz="1000" dirty="0"/>
              <a:t>(</a:t>
            </a:r>
            <a:r>
              <a:rPr lang="en-US" sz="1000" dirty="0" err="1"/>
              <a:t>fsize_t</a:t>
            </a:r>
            <a:r>
              <a:rPr lang="en-US" sz="1000" dirty="0"/>
              <a:t> </a:t>
            </a:r>
            <a:r>
              <a:rPr lang="en-US" sz="1000" dirty="0" err="1"/>
              <a:t>log_limit</a:t>
            </a:r>
            <a:r>
              <a:rPr lang="en-US" sz="1000" dirty="0"/>
              <a:t>);</a:t>
            </a:r>
          </a:p>
          <a:p>
            <a:pPr>
              <a:buNone/>
            </a:pPr>
            <a:r>
              <a:rPr lang="en-US" sz="1000" dirty="0"/>
              <a:t>     virtual </a:t>
            </a:r>
            <a:r>
              <a:rPr lang="en-US" sz="1000" dirty="0" err="1"/>
              <a:t>set_log_size_limit_for_backup</a:t>
            </a:r>
            <a:r>
              <a:rPr lang="en-US" sz="1000" dirty="0"/>
              <a:t>(</a:t>
            </a:r>
            <a:r>
              <a:rPr lang="en-US" sz="1000" dirty="0" err="1"/>
              <a:t>fsize_t</a:t>
            </a:r>
            <a:r>
              <a:rPr lang="en-US" sz="1000" dirty="0"/>
              <a:t> </a:t>
            </a:r>
            <a:r>
              <a:rPr lang="en-US" sz="1000" dirty="0" err="1"/>
              <a:t>log_limit</a:t>
            </a:r>
            <a:r>
              <a:rPr lang="en-US" sz="1000" dirty="0"/>
              <a:t>);</a:t>
            </a:r>
          </a:p>
          <a:p>
            <a:pPr>
              <a:buNone/>
            </a:pPr>
            <a:r>
              <a:rPr lang="en-US" sz="1000" dirty="0"/>
              <a:t>     virtual </a:t>
            </a:r>
            <a:r>
              <a:rPr lang="en-US" sz="1000" dirty="0" err="1"/>
              <a:t>set_checkpoint_period</a:t>
            </a:r>
            <a:r>
              <a:rPr lang="en-US" sz="1000" dirty="0"/>
              <a:t>(</a:t>
            </a:r>
            <a:r>
              <a:rPr lang="en-US" sz="1000" dirty="0" err="1"/>
              <a:t>time_t</a:t>
            </a:r>
            <a:r>
              <a:rPr lang="en-US" sz="1000" dirty="0"/>
              <a:t> period);</a:t>
            </a:r>
          </a:p>
          <a:p>
            <a:pPr>
              <a:buNone/>
            </a:pPr>
            <a:r>
              <a:rPr lang="en-US" sz="1000" dirty="0"/>
              <a:t>     virtual </a:t>
            </a:r>
            <a:r>
              <a:rPr lang="en-US" sz="1000" dirty="0" err="1"/>
              <a:t>bool</a:t>
            </a:r>
            <a:r>
              <a:rPr lang="en-US" sz="1000" dirty="0"/>
              <a:t> backup(file&amp; </a:t>
            </a:r>
            <a:r>
              <a:rPr lang="en-US" sz="1000" dirty="0" err="1"/>
              <a:t>backup_file</a:t>
            </a:r>
            <a:r>
              <a:rPr lang="en-US" sz="1000" dirty="0"/>
              <a:t>, </a:t>
            </a:r>
            <a:r>
              <a:rPr lang="en-US" sz="1000" dirty="0" err="1"/>
              <a:t>page_timestamp_t</a:t>
            </a:r>
            <a:r>
              <a:rPr lang="en-US" sz="1000" dirty="0"/>
              <a:t>&amp; </a:t>
            </a:r>
            <a:r>
              <a:rPr lang="en-US" sz="1000" dirty="0" err="1"/>
              <a:t>page_timestamp</a:t>
            </a:r>
            <a:r>
              <a:rPr lang="en-US" sz="1000" dirty="0"/>
              <a:t>)</a:t>
            </a:r>
          </a:p>
          <a:p>
            <a:pPr>
              <a:buNone/>
            </a:pPr>
            <a:r>
              <a:rPr lang="en-US" sz="1000" dirty="0"/>
              <a:t>     virtual </a:t>
            </a:r>
            <a:r>
              <a:rPr lang="en-US" sz="1000" dirty="0" err="1"/>
              <a:t>bool</a:t>
            </a:r>
            <a:r>
              <a:rPr lang="en-US" sz="1000" dirty="0"/>
              <a:t> restore(file&amp; </a:t>
            </a:r>
            <a:r>
              <a:rPr lang="en-US" sz="1000" dirty="0" err="1"/>
              <a:t>backup_file</a:t>
            </a:r>
            <a:r>
              <a:rPr lang="en-US" sz="1000" dirty="0"/>
              <a:t>);</a:t>
            </a:r>
          </a:p>
          <a:p>
            <a:pPr>
              <a:buNone/>
            </a:pPr>
            <a:r>
              <a:rPr lang="en-US" sz="1000" dirty="0"/>
              <a:t>     …</a:t>
            </a:r>
          </a:p>
          <a:p>
            <a:pPr>
              <a:buNone/>
            </a:pPr>
            <a:r>
              <a:rPr lang="en-US" sz="1000" dirty="0"/>
              <a:t>}</a:t>
            </a:r>
          </a:p>
          <a:p>
            <a:pPr>
              <a:buNone/>
            </a:pPr>
            <a:endParaRPr lang="en-US" sz="1200" dirty="0"/>
          </a:p>
        </p:txBody>
      </p:sp>
      <p:sp>
        <p:nvSpPr>
          <p:cNvPr id="8" name="TextBox 7"/>
          <p:cNvSpPr txBox="1"/>
          <p:nvPr/>
        </p:nvSpPr>
        <p:spPr>
          <a:xfrm>
            <a:off x="4267200" y="1295400"/>
            <a:ext cx="3811398" cy="3453253"/>
          </a:xfrm>
          <a:prstGeom prst="rect">
            <a:avLst/>
          </a:prstGeom>
          <a:noFill/>
        </p:spPr>
        <p:txBody>
          <a:bodyPr wrap="square" rtlCol="0">
            <a:spAutoFit/>
          </a:bodyPr>
          <a:lstStyle/>
          <a:p>
            <a:pPr marL="171450" indent="-171450"/>
            <a:r>
              <a:rPr lang="en-US" sz="1400" dirty="0"/>
              <a:t>Responsible for handling all database updates as atomic and recoverable actions.</a:t>
            </a:r>
          </a:p>
          <a:p>
            <a:pPr marL="171450" indent="-171450"/>
            <a:r>
              <a:rPr lang="en-US" sz="1400" dirty="0"/>
              <a:t>Handles recovery after a system crash.</a:t>
            </a:r>
          </a:p>
          <a:p>
            <a:pPr marL="171450" indent="-171450"/>
            <a:r>
              <a:rPr lang="en-US" sz="1400" dirty="0"/>
              <a:t>After reaching log size limit checkpoint is started. All modified pages and file buffers are flushed to the disks and the log starts from the beginning of the file.</a:t>
            </a:r>
          </a:p>
          <a:p>
            <a:pPr marL="171450" indent="-171450"/>
            <a:r>
              <a:rPr lang="en-US" sz="1400" dirty="0"/>
              <a:t>Responsible for backup and restore procedures.</a:t>
            </a:r>
          </a:p>
          <a:p>
            <a:pPr>
              <a:buNone/>
            </a:pPr>
            <a:endParaRPr lang="en-US" sz="1400" dirty="0"/>
          </a:p>
          <a:p>
            <a:pPr marL="171450" indent="-171450"/>
            <a:endParaRPr lang="en-US" sz="1400" dirty="0"/>
          </a:p>
          <a:p>
            <a:pPr marL="171450" indent="-171450"/>
            <a:endParaRPr lang="en-US" sz="1400" dirty="0"/>
          </a:p>
          <a:p>
            <a:pPr marL="171450" indent="-171450"/>
            <a:endParaRPr lang="en-US" sz="1400" dirty="0"/>
          </a:p>
          <a:p>
            <a:pPr marL="171450" indent="-171450"/>
            <a:endParaRPr lang="en-US" sz="14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12" y="5728359"/>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8198" y="5652159"/>
            <a:ext cx="7010400" cy="824841"/>
          </a:xfrm>
          <a:prstGeom prst="rect">
            <a:avLst/>
          </a:prstGeom>
          <a:noFill/>
          <a:ln>
            <a:solidFill>
              <a:schemeClr val="tx1"/>
            </a:solidFill>
          </a:ln>
        </p:spPr>
        <p:txBody>
          <a:bodyPr wrap="square" rtlCol="0">
            <a:spAutoFit/>
          </a:bodyPr>
          <a:lstStyle/>
          <a:p>
            <a:pPr marL="285750" indent="-285750"/>
            <a:r>
              <a:rPr lang="en-US" sz="1400" dirty="0" err="1"/>
              <a:t>Magaya’s</a:t>
            </a:r>
            <a:r>
              <a:rPr lang="en-US" sz="1400" dirty="0"/>
              <a:t> server log size is 32 MB.</a:t>
            </a:r>
          </a:p>
          <a:p>
            <a:pPr marL="285750" indent="-285750"/>
            <a:r>
              <a:rPr lang="en-US" sz="1400" dirty="0" err="1"/>
              <a:t>Magaya’s</a:t>
            </a:r>
            <a:r>
              <a:rPr lang="en-US" sz="1400" dirty="0"/>
              <a:t> server log size limit for backups is 1 TB.</a:t>
            </a:r>
          </a:p>
          <a:p>
            <a:pPr marL="285750" indent="-285750"/>
            <a:r>
              <a:rPr lang="en-US" sz="1400" dirty="0" err="1"/>
              <a:t>Magaya’s</a:t>
            </a:r>
            <a:r>
              <a:rPr lang="en-US" sz="1400" dirty="0"/>
              <a:t> checkpoint period is 1 hour. </a:t>
            </a:r>
          </a:p>
        </p:txBody>
      </p:sp>
    </p:spTree>
    <p:extLst>
      <p:ext uri="{BB962C8B-B14F-4D97-AF65-F5344CB8AC3E}">
        <p14:creationId xmlns:p14="http://schemas.microsoft.com/office/powerpoint/2010/main" val="317789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Page Pool Manager</a:t>
            </a:r>
          </a:p>
        </p:txBody>
      </p:sp>
      <p:sp>
        <p:nvSpPr>
          <p:cNvPr id="7" name="TextBox 6"/>
          <p:cNvSpPr txBox="1"/>
          <p:nvPr/>
        </p:nvSpPr>
        <p:spPr>
          <a:xfrm>
            <a:off x="381000" y="1295400"/>
            <a:ext cx="3628806" cy="2868478"/>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page_pool_manager</a:t>
            </a:r>
            <a:r>
              <a:rPr lang="en-US" sz="1000" dirty="0"/>
              <a:t> {</a:t>
            </a:r>
          </a:p>
          <a:p>
            <a:pPr>
              <a:buNone/>
            </a:pPr>
            <a:r>
              <a:rPr lang="en-US" sz="1000" dirty="0"/>
              <a:t>protected:</a:t>
            </a:r>
          </a:p>
          <a:p>
            <a:pPr>
              <a:buNone/>
            </a:pPr>
            <a:r>
              <a:rPr lang="en-US" sz="1000" dirty="0"/>
              <a:t>      l2elem </a:t>
            </a:r>
            <a:r>
              <a:rPr lang="en-US" sz="1000" dirty="0" err="1"/>
              <a:t>lru</a:t>
            </a:r>
            <a:r>
              <a:rPr lang="en-US" sz="1000" dirty="0"/>
              <a:t>; </a:t>
            </a:r>
            <a:r>
              <a:rPr lang="en-US" sz="1000" dirty="0">
                <a:solidFill>
                  <a:srgbClr val="00B050"/>
                </a:solidFill>
              </a:rPr>
              <a:t>//list of page headers</a:t>
            </a:r>
          </a:p>
          <a:p>
            <a:pPr>
              <a:buNone/>
            </a:pPr>
            <a:r>
              <a:rPr lang="en-US" sz="1000" dirty="0"/>
              <a:t>      </a:t>
            </a:r>
            <a:r>
              <a:rPr lang="en-US" sz="1000" dirty="0" err="1"/>
              <a:t>size_t</a:t>
            </a:r>
            <a:r>
              <a:rPr lang="en-US" sz="1000" dirty="0"/>
              <a:t>  </a:t>
            </a:r>
            <a:r>
              <a:rPr lang="en-US" sz="1000" dirty="0" err="1"/>
              <a:t>pool_size</a:t>
            </a:r>
            <a:r>
              <a:rPr lang="en-US" sz="1000" dirty="0"/>
              <a:t>; </a:t>
            </a:r>
            <a:r>
              <a:rPr lang="en-US" sz="1000" dirty="0">
                <a:solidFill>
                  <a:srgbClr val="00B050"/>
                </a:solidFill>
              </a:rPr>
              <a:t>//number of pages in pool</a:t>
            </a:r>
          </a:p>
          <a:p>
            <a:pPr>
              <a:buNone/>
            </a:pPr>
            <a:r>
              <a:rPr lang="en-US" sz="1000" dirty="0"/>
              <a:t>      char* </a:t>
            </a:r>
            <a:r>
              <a:rPr lang="en-US" sz="1000" dirty="0" err="1"/>
              <a:t>page_data</a:t>
            </a:r>
            <a:r>
              <a:rPr lang="en-US" sz="1000" dirty="0"/>
              <a:t>; </a:t>
            </a:r>
          </a:p>
          <a:p>
            <a:pPr>
              <a:buNone/>
            </a:pPr>
            <a:r>
              <a:rPr lang="en-US" sz="1000" dirty="0"/>
              <a:t>      </a:t>
            </a:r>
            <a:r>
              <a:rPr lang="en-US" sz="1000" dirty="0" err="1"/>
              <a:t>page_header</a:t>
            </a:r>
            <a:r>
              <a:rPr lang="en-US" sz="1000" dirty="0"/>
              <a:t>* </a:t>
            </a:r>
            <a:r>
              <a:rPr lang="en-US" sz="1000" dirty="0" err="1"/>
              <a:t>hash_table</a:t>
            </a:r>
            <a:r>
              <a:rPr lang="en-US" sz="1000" dirty="0"/>
              <a:t>[HASH_TABLE_SIZE];</a:t>
            </a:r>
          </a:p>
          <a:p>
            <a:pPr>
              <a:buNone/>
            </a:pPr>
            <a:r>
              <a:rPr lang="en-US" sz="1000" dirty="0"/>
              <a:t>      …</a:t>
            </a:r>
          </a:p>
          <a:p>
            <a:pPr>
              <a:buNone/>
            </a:pPr>
            <a:r>
              <a:rPr lang="en-US" sz="1000" dirty="0"/>
              <a:t>public:</a:t>
            </a:r>
          </a:p>
          <a:p>
            <a:pPr>
              <a:buNone/>
            </a:pPr>
            <a:r>
              <a:rPr lang="en-US" sz="1000" dirty="0"/>
              <a:t>      virtual void read(</a:t>
            </a:r>
            <a:r>
              <a:rPr lang="en-US" sz="1000" dirty="0" err="1"/>
              <a:t>fposi_t</a:t>
            </a:r>
            <a:r>
              <a:rPr lang="en-US" sz="1000" dirty="0"/>
              <a:t> </a:t>
            </a:r>
            <a:r>
              <a:rPr lang="en-US" sz="1000" dirty="0" err="1"/>
              <a:t>pos</a:t>
            </a:r>
            <a:r>
              <a:rPr lang="en-US" sz="1000" dirty="0"/>
              <a:t>, void* </a:t>
            </a:r>
            <a:r>
              <a:rPr lang="en-US" sz="1000" dirty="0" err="1"/>
              <a:t>buf</a:t>
            </a:r>
            <a:r>
              <a:rPr lang="en-US" sz="1000" dirty="0"/>
              <a:t>, </a:t>
            </a:r>
            <a:r>
              <a:rPr lang="en-US" sz="1000" dirty="0" err="1"/>
              <a:t>size_t</a:t>
            </a:r>
            <a:r>
              <a:rPr lang="en-US" sz="1000" dirty="0"/>
              <a:t> size);</a:t>
            </a:r>
          </a:p>
          <a:p>
            <a:pPr>
              <a:buNone/>
            </a:pPr>
            <a:r>
              <a:rPr lang="en-US" sz="1000" dirty="0"/>
              <a:t>      virtual void write(</a:t>
            </a:r>
            <a:r>
              <a:rPr lang="en-US" sz="1000" dirty="0" err="1"/>
              <a:t>fposi_t</a:t>
            </a:r>
            <a:r>
              <a:rPr lang="en-US" sz="1000" dirty="0"/>
              <a:t> </a:t>
            </a:r>
            <a:r>
              <a:rPr lang="en-US" sz="1000" dirty="0" err="1"/>
              <a:t>pos</a:t>
            </a:r>
            <a:r>
              <a:rPr lang="en-US" sz="1000" dirty="0"/>
              <a:t>, void </a:t>
            </a:r>
            <a:r>
              <a:rPr lang="en-US" sz="1000" dirty="0" err="1"/>
              <a:t>const</a:t>
            </a:r>
            <a:r>
              <a:rPr lang="en-US" sz="1000" dirty="0"/>
              <a:t>* </a:t>
            </a:r>
            <a:r>
              <a:rPr lang="en-US" sz="1000" dirty="0" err="1"/>
              <a:t>buf</a:t>
            </a:r>
            <a:r>
              <a:rPr lang="en-US" sz="1000" dirty="0"/>
              <a:t>, </a:t>
            </a:r>
            <a:r>
              <a:rPr lang="en-US" sz="1000" dirty="0" err="1"/>
              <a:t>size_t</a:t>
            </a:r>
            <a:r>
              <a:rPr lang="en-US" sz="1000" dirty="0"/>
              <a:t> size);</a:t>
            </a:r>
          </a:p>
          <a:p>
            <a:pPr>
              <a:buNone/>
            </a:pPr>
            <a:r>
              <a:rPr lang="en-US" sz="1000" dirty="0"/>
              <a:t>      virtual </a:t>
            </a:r>
            <a:r>
              <a:rPr lang="en-US" sz="1000" dirty="0" err="1"/>
              <a:t>bool</a:t>
            </a:r>
            <a:r>
              <a:rPr lang="en-US" sz="1000" dirty="0"/>
              <a:t> </a:t>
            </a:r>
            <a:r>
              <a:rPr lang="en-US" sz="1000" dirty="0" err="1"/>
              <a:t>in_cache</a:t>
            </a:r>
            <a:r>
              <a:rPr lang="en-US" sz="1000" dirty="0"/>
              <a:t>(</a:t>
            </a:r>
            <a:r>
              <a:rPr lang="en-US" sz="1000" dirty="0" err="1"/>
              <a:t>posi_t</a:t>
            </a:r>
            <a:r>
              <a:rPr lang="en-US" sz="1000" dirty="0"/>
              <a:t> </a:t>
            </a:r>
            <a:r>
              <a:rPr lang="en-US" sz="1000" dirty="0" err="1"/>
              <a:t>pos</a:t>
            </a:r>
            <a:r>
              <a:rPr lang="en-US" sz="1000" dirty="0"/>
              <a:t>);</a:t>
            </a:r>
          </a:p>
          <a:p>
            <a:pPr>
              <a:buNone/>
            </a:pPr>
            <a:r>
              <a:rPr lang="en-US" sz="1000" dirty="0"/>
              <a:t>      </a:t>
            </a:r>
            <a:r>
              <a:rPr lang="en-US" sz="1000" dirty="0" err="1"/>
              <a:t>page_header</a:t>
            </a:r>
            <a:r>
              <a:rPr lang="en-US" sz="1000" dirty="0"/>
              <a:t>* get(</a:t>
            </a:r>
            <a:r>
              <a:rPr lang="en-US" sz="1000" dirty="0" err="1"/>
              <a:t>fposi_t</a:t>
            </a:r>
            <a:r>
              <a:rPr lang="en-US" sz="1000" dirty="0"/>
              <a:t> </a:t>
            </a:r>
            <a:r>
              <a:rPr lang="en-US" sz="1000" dirty="0" err="1"/>
              <a:t>pos</a:t>
            </a:r>
            <a:r>
              <a:rPr lang="en-US" sz="1000" dirty="0"/>
              <a:t>, </a:t>
            </a:r>
            <a:r>
              <a:rPr lang="en-US" sz="1000" dirty="0" err="1"/>
              <a:t>access_mode</a:t>
            </a:r>
            <a:r>
              <a:rPr lang="en-US" sz="1000" dirty="0"/>
              <a:t>);</a:t>
            </a:r>
          </a:p>
          <a:p>
            <a:pPr>
              <a:buNone/>
            </a:pPr>
            <a:r>
              <a:rPr lang="en-US" sz="1000" dirty="0"/>
              <a:t>…</a:t>
            </a:r>
          </a:p>
          <a:p>
            <a:pPr>
              <a:buNone/>
            </a:pPr>
            <a:r>
              <a:rPr lang="en-US" sz="1000" dirty="0"/>
              <a:t>}</a:t>
            </a:r>
          </a:p>
          <a:p>
            <a:pPr>
              <a:buNone/>
            </a:pPr>
            <a:endParaRPr lang="en-US" sz="1200" dirty="0"/>
          </a:p>
        </p:txBody>
      </p:sp>
      <p:sp>
        <p:nvSpPr>
          <p:cNvPr id="8" name="TextBox 7"/>
          <p:cNvSpPr txBox="1"/>
          <p:nvPr/>
        </p:nvSpPr>
        <p:spPr>
          <a:xfrm>
            <a:off x="4267200" y="1295400"/>
            <a:ext cx="3811398" cy="3065455"/>
          </a:xfrm>
          <a:prstGeom prst="rect">
            <a:avLst/>
          </a:prstGeom>
          <a:noFill/>
        </p:spPr>
        <p:txBody>
          <a:bodyPr wrap="square" rtlCol="0">
            <a:spAutoFit/>
          </a:bodyPr>
          <a:lstStyle/>
          <a:p>
            <a:pPr marL="171450" indent="-171450"/>
            <a:r>
              <a:rPr lang="en-US" sz="1400" dirty="0"/>
              <a:t>Provides efficient access to storage files.</a:t>
            </a:r>
          </a:p>
          <a:p>
            <a:pPr marL="171450" indent="-171450"/>
            <a:r>
              <a:rPr lang="en-US" sz="1400" dirty="0"/>
              <a:t>To improve performance it cashes the most recently used pages.</a:t>
            </a:r>
          </a:p>
          <a:p>
            <a:pPr marL="171450" indent="-171450"/>
            <a:r>
              <a:rPr lang="en-US" sz="1400" dirty="0"/>
              <a:t>Clients can perform read/write operations in parallel.</a:t>
            </a:r>
          </a:p>
          <a:p>
            <a:pPr marL="171450" indent="-171450"/>
            <a:endParaRPr lang="en-US" sz="1400" dirty="0"/>
          </a:p>
          <a:p>
            <a:pPr marL="171450" indent="-171450"/>
            <a:endParaRPr lang="en-US" sz="1400" dirty="0"/>
          </a:p>
          <a:p>
            <a:pPr>
              <a:buNone/>
            </a:pPr>
            <a:endParaRPr lang="en-US" sz="1400" dirty="0"/>
          </a:p>
          <a:p>
            <a:pPr marL="171450" indent="-171450"/>
            <a:endParaRPr lang="en-US" sz="1400" dirty="0"/>
          </a:p>
          <a:p>
            <a:pPr marL="171450" indent="-171450"/>
            <a:endParaRPr lang="en-US" sz="1400" dirty="0"/>
          </a:p>
          <a:p>
            <a:pPr marL="171450" indent="-171450"/>
            <a:endParaRPr lang="en-US" sz="1400" dirty="0"/>
          </a:p>
          <a:p>
            <a:pPr marL="171450" indent="-171450"/>
            <a:endParaRPr lang="en-US" sz="14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12" y="5728359"/>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8198" y="5652159"/>
            <a:ext cx="7010400" cy="781752"/>
          </a:xfrm>
          <a:prstGeom prst="rect">
            <a:avLst/>
          </a:prstGeom>
          <a:noFill/>
          <a:ln>
            <a:solidFill>
              <a:schemeClr val="tx1"/>
            </a:solidFill>
          </a:ln>
        </p:spPr>
        <p:txBody>
          <a:bodyPr wrap="square" rtlCol="0">
            <a:spAutoFit/>
          </a:bodyPr>
          <a:lstStyle/>
          <a:p>
            <a:pPr marL="285750" indent="-285750"/>
            <a:r>
              <a:rPr lang="en-US" sz="1400" dirty="0"/>
              <a:t>The page pool size can be configured at </a:t>
            </a:r>
            <a:r>
              <a:rPr lang="en-US" sz="1400" dirty="0" err="1"/>
              <a:t>Magaya’s</a:t>
            </a:r>
            <a:r>
              <a:rPr lang="en-US" sz="1400" dirty="0"/>
              <a:t> server making it possible to completely load the entire database into system memory.</a:t>
            </a:r>
          </a:p>
          <a:p>
            <a:pPr marL="285750" indent="-285750"/>
            <a:r>
              <a:rPr lang="en-US" sz="1400" dirty="0"/>
              <a:t>64-bit system is required to provide better database performance.</a:t>
            </a:r>
          </a:p>
        </p:txBody>
      </p:sp>
    </p:spTree>
    <p:extLst>
      <p:ext uri="{BB962C8B-B14F-4D97-AF65-F5344CB8AC3E}">
        <p14:creationId xmlns:p14="http://schemas.microsoft.com/office/powerpoint/2010/main" val="24393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Object Access Manager</a:t>
            </a:r>
          </a:p>
        </p:txBody>
      </p:sp>
      <p:sp>
        <p:nvSpPr>
          <p:cNvPr id="7" name="TextBox 6"/>
          <p:cNvSpPr txBox="1"/>
          <p:nvPr/>
        </p:nvSpPr>
        <p:spPr>
          <a:xfrm>
            <a:off x="381000" y="1295400"/>
            <a:ext cx="3733800" cy="3945696"/>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object_access_manager</a:t>
            </a:r>
            <a:r>
              <a:rPr lang="en-US" sz="1000" dirty="0"/>
              <a:t> {</a:t>
            </a:r>
          </a:p>
          <a:p>
            <a:pPr>
              <a:buNone/>
            </a:pPr>
            <a:r>
              <a:rPr lang="en-US" sz="1000" dirty="0"/>
              <a:t>protected:</a:t>
            </a:r>
          </a:p>
          <a:p>
            <a:pPr>
              <a:buNone/>
            </a:pPr>
            <a:r>
              <a:rPr lang="en-US" sz="1000" dirty="0"/>
              <a:t>      </a:t>
            </a:r>
            <a:r>
              <a:rPr lang="en-US" sz="1000" dirty="0" err="1"/>
              <a:t>dnm_object_pool</a:t>
            </a:r>
            <a:r>
              <a:rPr lang="en-US" sz="1000" dirty="0"/>
              <a:t> </a:t>
            </a:r>
            <a:r>
              <a:rPr lang="en-US" sz="1000" dirty="0" err="1"/>
              <a:t>object_node_pool</a:t>
            </a:r>
            <a:r>
              <a:rPr lang="en-US" sz="1000" dirty="0"/>
              <a:t>;</a:t>
            </a:r>
          </a:p>
          <a:p>
            <a:pPr>
              <a:buNone/>
            </a:pPr>
            <a:r>
              <a:rPr lang="en-US" sz="1000" dirty="0">
                <a:solidFill>
                  <a:srgbClr val="00B050"/>
                </a:solidFill>
              </a:rPr>
              <a:t>      </a:t>
            </a:r>
            <a:r>
              <a:rPr lang="en-US" sz="1000" dirty="0" err="1"/>
              <a:t>dnm_object_pool</a:t>
            </a:r>
            <a:r>
              <a:rPr lang="en-US" sz="1000" dirty="0"/>
              <a:t> </a:t>
            </a:r>
            <a:r>
              <a:rPr lang="en-US" sz="1000" dirty="0" err="1"/>
              <a:t>object_lock_pool</a:t>
            </a:r>
            <a:r>
              <a:rPr lang="en-US" sz="1000" dirty="0"/>
              <a:t>;</a:t>
            </a:r>
          </a:p>
          <a:p>
            <a:pPr>
              <a:buNone/>
            </a:pPr>
            <a:r>
              <a:rPr lang="en-US" sz="1000" dirty="0">
                <a:solidFill>
                  <a:srgbClr val="00B050"/>
                </a:solidFill>
              </a:rPr>
              <a:t>      </a:t>
            </a:r>
            <a:r>
              <a:rPr lang="en-US" sz="1000" dirty="0" err="1"/>
              <a:t>dnm_object_pool</a:t>
            </a:r>
            <a:r>
              <a:rPr lang="en-US" sz="1000" dirty="0"/>
              <a:t> </a:t>
            </a:r>
            <a:r>
              <a:rPr lang="en-US" sz="1000" dirty="0" err="1"/>
              <a:t>object_reference_pool</a:t>
            </a:r>
            <a:r>
              <a:rPr lang="en-US" sz="1000" dirty="0"/>
              <a:t>;</a:t>
            </a:r>
          </a:p>
          <a:p>
            <a:pPr>
              <a:buNone/>
            </a:pPr>
            <a:r>
              <a:rPr lang="en-US" sz="1000" dirty="0">
                <a:solidFill>
                  <a:srgbClr val="00B050"/>
                </a:solidFill>
              </a:rPr>
              <a:t>      </a:t>
            </a:r>
            <a:r>
              <a:rPr lang="en-US" sz="1000" dirty="0" err="1"/>
              <a:t>dnm_object_pool</a:t>
            </a:r>
            <a:r>
              <a:rPr lang="en-US" sz="1000" dirty="0"/>
              <a:t> </a:t>
            </a:r>
            <a:r>
              <a:rPr lang="en-US" sz="1000" dirty="0" err="1"/>
              <a:t>object_instance_pool</a:t>
            </a:r>
            <a:r>
              <a:rPr lang="en-US" sz="1000" dirty="0"/>
              <a:t>;</a:t>
            </a:r>
            <a:endParaRPr lang="en-US" sz="1000" dirty="0">
              <a:solidFill>
                <a:srgbClr val="00B050"/>
              </a:solidFill>
            </a:endParaRPr>
          </a:p>
          <a:p>
            <a:pPr>
              <a:buNone/>
            </a:pPr>
            <a:r>
              <a:rPr lang="en-US" sz="1000" dirty="0"/>
              <a:t>…</a:t>
            </a:r>
          </a:p>
          <a:p>
            <a:pPr>
              <a:buNone/>
            </a:pPr>
            <a:r>
              <a:rPr lang="en-US" sz="1000" dirty="0"/>
              <a:t>public:</a:t>
            </a:r>
          </a:p>
          <a:p>
            <a:pPr>
              <a:buNone/>
            </a:pPr>
            <a:r>
              <a:rPr lang="en-US" sz="1000" dirty="0"/>
              <a:t>      virtual </a:t>
            </a:r>
            <a:r>
              <a:rPr lang="en-US" sz="1000" dirty="0" err="1"/>
              <a:t>bool</a:t>
            </a:r>
            <a:r>
              <a:rPr lang="en-US" sz="1000" dirty="0"/>
              <a:t> </a:t>
            </a:r>
            <a:r>
              <a:rPr lang="en-US" sz="1000" dirty="0" err="1"/>
              <a:t>lock_object</a:t>
            </a:r>
            <a:r>
              <a:rPr lang="en-US" sz="1000" dirty="0"/>
              <a:t>(</a:t>
            </a:r>
            <a:r>
              <a:rPr lang="en-US" sz="1000" dirty="0" err="1"/>
              <a:t>opid_t</a:t>
            </a:r>
            <a:r>
              <a:rPr lang="en-US" sz="1000" dirty="0"/>
              <a:t> </a:t>
            </a:r>
            <a:r>
              <a:rPr lang="en-US" sz="1000" dirty="0" err="1"/>
              <a:t>opid</a:t>
            </a:r>
            <a:r>
              <a:rPr lang="en-US" sz="1000" dirty="0"/>
              <a:t>, </a:t>
            </a:r>
            <a:r>
              <a:rPr lang="en-US" sz="1000" dirty="0" err="1"/>
              <a:t>lck_t</a:t>
            </a:r>
            <a:r>
              <a:rPr lang="en-US" sz="1000" dirty="0"/>
              <a:t> </a:t>
            </a:r>
            <a:r>
              <a:rPr lang="en-US" sz="1000" dirty="0" err="1"/>
              <a:t>lck</a:t>
            </a:r>
            <a:r>
              <a:rPr lang="en-US" sz="1000" dirty="0"/>
              <a:t>, </a:t>
            </a:r>
            <a:r>
              <a:rPr lang="en-US" sz="1000" dirty="0" err="1"/>
              <a:t>int</a:t>
            </a:r>
            <a:r>
              <a:rPr lang="en-US" sz="1000" dirty="0"/>
              <a:t> </a:t>
            </a:r>
            <a:r>
              <a:rPr lang="en-US" sz="1000" dirty="0" err="1"/>
              <a:t>attr</a:t>
            </a:r>
            <a:r>
              <a:rPr lang="en-US" sz="1000" dirty="0"/>
              <a:t>, client);</a:t>
            </a:r>
          </a:p>
          <a:p>
            <a:pPr>
              <a:buNone/>
            </a:pPr>
            <a:r>
              <a:rPr lang="en-US" sz="1000" dirty="0"/>
              <a:t>      virtual void </a:t>
            </a:r>
            <a:r>
              <a:rPr lang="en-US" sz="1000" dirty="0" err="1"/>
              <a:t>unlock_object</a:t>
            </a:r>
            <a:r>
              <a:rPr lang="en-US" sz="1000" dirty="0"/>
              <a:t>(</a:t>
            </a:r>
            <a:r>
              <a:rPr lang="en-US" sz="1000" dirty="0" err="1"/>
              <a:t>opid_t</a:t>
            </a:r>
            <a:r>
              <a:rPr lang="en-US" sz="1000" dirty="0"/>
              <a:t> </a:t>
            </a:r>
            <a:r>
              <a:rPr lang="en-US" sz="1000" dirty="0" err="1"/>
              <a:t>opid</a:t>
            </a:r>
            <a:r>
              <a:rPr lang="en-US" sz="1000" dirty="0"/>
              <a:t>, </a:t>
            </a:r>
            <a:r>
              <a:rPr lang="en-US" sz="1000" dirty="0" err="1"/>
              <a:t>lck_t</a:t>
            </a:r>
            <a:r>
              <a:rPr lang="en-US" sz="1000" dirty="0"/>
              <a:t> </a:t>
            </a:r>
            <a:r>
              <a:rPr lang="en-US" sz="1000" dirty="0" err="1"/>
              <a:t>lck</a:t>
            </a:r>
            <a:r>
              <a:rPr lang="en-US" sz="1000" dirty="0"/>
              <a:t>, client);</a:t>
            </a:r>
          </a:p>
          <a:p>
            <a:pPr>
              <a:buNone/>
            </a:pPr>
            <a:r>
              <a:rPr lang="en-US" sz="1000" dirty="0"/>
              <a:t>      virtual void </a:t>
            </a:r>
            <a:r>
              <a:rPr lang="en-US" sz="1000" dirty="0" err="1"/>
              <a:t>load_object</a:t>
            </a:r>
            <a:r>
              <a:rPr lang="en-US" sz="1000" dirty="0"/>
              <a:t>(</a:t>
            </a:r>
            <a:r>
              <a:rPr lang="en-US" sz="1000" dirty="0" err="1"/>
              <a:t>opid_t</a:t>
            </a:r>
            <a:r>
              <a:rPr lang="en-US" sz="1000" dirty="0"/>
              <a:t> </a:t>
            </a:r>
            <a:r>
              <a:rPr lang="en-US" sz="1000" dirty="0" err="1"/>
              <a:t>opid</a:t>
            </a:r>
            <a:r>
              <a:rPr lang="en-US" sz="1000" dirty="0"/>
              <a:t>, </a:t>
            </a:r>
            <a:r>
              <a:rPr lang="en-US" sz="1000" dirty="0" err="1"/>
              <a:t>int</a:t>
            </a:r>
            <a:r>
              <a:rPr lang="en-US" sz="1000" dirty="0"/>
              <a:t> flags, client);</a:t>
            </a:r>
          </a:p>
          <a:p>
            <a:pPr>
              <a:buNone/>
            </a:pPr>
            <a:r>
              <a:rPr lang="en-US" sz="1000" dirty="0"/>
              <a:t>      virtual void </a:t>
            </a:r>
            <a:r>
              <a:rPr lang="en-US" sz="1000" dirty="0" err="1"/>
              <a:t>release_object</a:t>
            </a:r>
            <a:r>
              <a:rPr lang="en-US" sz="1000" dirty="0"/>
              <a:t>(</a:t>
            </a:r>
            <a:r>
              <a:rPr lang="en-US" sz="1000" dirty="0" err="1"/>
              <a:t>opid_t</a:t>
            </a:r>
            <a:r>
              <a:rPr lang="en-US" sz="1000" dirty="0"/>
              <a:t> </a:t>
            </a:r>
            <a:r>
              <a:rPr lang="en-US" sz="1000" dirty="0" err="1"/>
              <a:t>opid</a:t>
            </a:r>
            <a:r>
              <a:rPr lang="en-US" sz="1000" dirty="0"/>
              <a:t>);</a:t>
            </a:r>
          </a:p>
          <a:p>
            <a:pPr>
              <a:buNone/>
            </a:pPr>
            <a:r>
              <a:rPr lang="en-US" sz="1000" dirty="0"/>
              <a:t>      virtual void </a:t>
            </a:r>
            <a:r>
              <a:rPr lang="en-US" sz="1000" dirty="0" err="1"/>
              <a:t>modify_object</a:t>
            </a:r>
            <a:r>
              <a:rPr lang="en-US" sz="1000" dirty="0"/>
              <a:t>(</a:t>
            </a:r>
            <a:r>
              <a:rPr lang="en-US" sz="1000" dirty="0" err="1"/>
              <a:t>opid_t</a:t>
            </a:r>
            <a:r>
              <a:rPr lang="en-US" sz="1000" dirty="0"/>
              <a:t> </a:t>
            </a:r>
            <a:r>
              <a:rPr lang="en-US" sz="1000" dirty="0" err="1"/>
              <a:t>opid</a:t>
            </a:r>
            <a:r>
              <a:rPr lang="en-US" sz="1000" dirty="0"/>
              <a:t>);</a:t>
            </a:r>
          </a:p>
          <a:p>
            <a:pPr>
              <a:buNone/>
            </a:pPr>
            <a:r>
              <a:rPr lang="en-US" sz="1000" dirty="0"/>
              <a:t>      virtual void </a:t>
            </a:r>
            <a:r>
              <a:rPr lang="en-US" sz="1000" dirty="0" err="1"/>
              <a:t>write_object</a:t>
            </a:r>
            <a:r>
              <a:rPr lang="en-US" sz="1000" dirty="0"/>
              <a:t>(</a:t>
            </a:r>
            <a:r>
              <a:rPr lang="en-US" sz="1000" dirty="0" err="1"/>
              <a:t>opid_t</a:t>
            </a:r>
            <a:r>
              <a:rPr lang="en-US" sz="1000" dirty="0"/>
              <a:t> </a:t>
            </a:r>
            <a:r>
              <a:rPr lang="en-US" sz="1000" dirty="0" err="1"/>
              <a:t>opid</a:t>
            </a:r>
            <a:r>
              <a:rPr lang="en-US" sz="1000" dirty="0"/>
              <a:t>, </a:t>
            </a:r>
            <a:r>
              <a:rPr lang="en-US" sz="1000" dirty="0" err="1"/>
              <a:t>cpid_t</a:t>
            </a:r>
            <a:r>
              <a:rPr lang="en-US" sz="1000" dirty="0"/>
              <a:t> </a:t>
            </a:r>
            <a:r>
              <a:rPr lang="en-US" sz="1000" dirty="0" err="1"/>
              <a:t>new_cpid</a:t>
            </a:r>
            <a:r>
              <a:rPr lang="en-US" sz="1000" dirty="0"/>
              <a:t>, </a:t>
            </a:r>
            <a:r>
              <a:rPr lang="en-US" sz="1000" dirty="0" err="1"/>
              <a:t>fposi_t</a:t>
            </a:r>
            <a:r>
              <a:rPr lang="en-US" sz="1000" dirty="0"/>
              <a:t> </a:t>
            </a:r>
            <a:r>
              <a:rPr lang="en-US" sz="1000" dirty="0" err="1"/>
              <a:t>new_pos</a:t>
            </a:r>
            <a:r>
              <a:rPr lang="en-US" sz="1000" dirty="0"/>
              <a:t>, </a:t>
            </a:r>
            <a:r>
              <a:rPr lang="en-US" sz="1000" dirty="0" err="1"/>
              <a:t>size_t</a:t>
            </a:r>
            <a:r>
              <a:rPr lang="en-US" sz="1000" dirty="0"/>
              <a:t> </a:t>
            </a:r>
            <a:r>
              <a:rPr lang="en-US" sz="1000" dirty="0" err="1"/>
              <a:t>new_size</a:t>
            </a:r>
            <a:r>
              <a:rPr lang="en-US" sz="1000" dirty="0"/>
              <a:t>, void* </a:t>
            </a:r>
            <a:r>
              <a:rPr lang="en-US" sz="1000" dirty="0" err="1"/>
              <a:t>new_body</a:t>
            </a:r>
            <a:r>
              <a:rPr lang="en-US" sz="1000" dirty="0"/>
              <a:t>, client);</a:t>
            </a:r>
          </a:p>
          <a:p>
            <a:pPr>
              <a:buNone/>
            </a:pPr>
            <a:r>
              <a:rPr lang="en-US" sz="1000" dirty="0"/>
              <a:t>      virtual void </a:t>
            </a:r>
            <a:r>
              <a:rPr lang="en-US" sz="1000" dirty="0" err="1"/>
              <a:t>throw_object</a:t>
            </a:r>
            <a:r>
              <a:rPr lang="en-US" sz="1000" dirty="0"/>
              <a:t>(</a:t>
            </a:r>
            <a:r>
              <a:rPr lang="en-US" sz="1000" dirty="0" err="1"/>
              <a:t>opid_t</a:t>
            </a:r>
            <a:r>
              <a:rPr lang="en-US" sz="1000" dirty="0"/>
              <a:t> </a:t>
            </a:r>
            <a:r>
              <a:rPr lang="en-US" sz="1000" dirty="0" err="1"/>
              <a:t>opid</a:t>
            </a:r>
            <a:r>
              <a:rPr lang="en-US" sz="1000" dirty="0"/>
              <a:t>, client);</a:t>
            </a:r>
          </a:p>
          <a:p>
            <a:pPr>
              <a:buNone/>
            </a:pPr>
            <a:r>
              <a:rPr lang="en-US" sz="1000" dirty="0"/>
              <a:t>      virtual </a:t>
            </a:r>
            <a:r>
              <a:rPr lang="en-US" sz="1000" dirty="0" err="1"/>
              <a:t>int</a:t>
            </a:r>
            <a:r>
              <a:rPr lang="en-US" sz="1000" dirty="0"/>
              <a:t> </a:t>
            </a:r>
            <a:r>
              <a:rPr lang="en-US" sz="1000" dirty="0" err="1"/>
              <a:t>get_number_of_objects</a:t>
            </a:r>
            <a:r>
              <a:rPr lang="en-US" sz="1000" dirty="0"/>
              <a:t>();</a:t>
            </a:r>
          </a:p>
          <a:p>
            <a:pPr>
              <a:buNone/>
            </a:pPr>
            <a:r>
              <a:rPr lang="en-US" sz="1000" dirty="0"/>
              <a:t>      virtual void </a:t>
            </a:r>
            <a:r>
              <a:rPr lang="en-US" sz="1000" dirty="0" err="1"/>
              <a:t>abort_locker</a:t>
            </a:r>
            <a:r>
              <a:rPr lang="en-US" sz="1000" dirty="0"/>
              <a:t>(</a:t>
            </a:r>
            <a:r>
              <a:rPr lang="en-US" sz="1000" dirty="0" err="1"/>
              <a:t>object_node</a:t>
            </a:r>
            <a:r>
              <a:rPr lang="en-US" sz="1000" dirty="0"/>
              <a:t>* op, client);</a:t>
            </a:r>
          </a:p>
          <a:p>
            <a:pPr>
              <a:buNone/>
            </a:pPr>
            <a:r>
              <a:rPr lang="en-US" sz="1000" dirty="0"/>
              <a:t>…</a:t>
            </a:r>
          </a:p>
          <a:p>
            <a:pPr>
              <a:buNone/>
            </a:pPr>
            <a:r>
              <a:rPr lang="en-US" sz="1000" dirty="0"/>
              <a:t>}</a:t>
            </a:r>
          </a:p>
          <a:p>
            <a:pPr>
              <a:buNone/>
            </a:pPr>
            <a:endParaRPr lang="en-US" sz="1200" dirty="0"/>
          </a:p>
        </p:txBody>
      </p:sp>
      <p:sp>
        <p:nvSpPr>
          <p:cNvPr id="8" name="TextBox 7"/>
          <p:cNvSpPr txBox="1"/>
          <p:nvPr/>
        </p:nvSpPr>
        <p:spPr>
          <a:xfrm>
            <a:off x="4267200" y="1295400"/>
            <a:ext cx="3811398" cy="3668697"/>
          </a:xfrm>
          <a:prstGeom prst="rect">
            <a:avLst/>
          </a:prstGeom>
          <a:noFill/>
        </p:spPr>
        <p:txBody>
          <a:bodyPr wrap="square" rtlCol="0">
            <a:spAutoFit/>
          </a:bodyPr>
          <a:lstStyle/>
          <a:p>
            <a:pPr marL="171450" indent="-171450"/>
            <a:r>
              <a:rPr lang="en-US" sz="1400" dirty="0"/>
              <a:t>Controls the locking of objects.</a:t>
            </a:r>
          </a:p>
          <a:p>
            <a:pPr marL="171450" indent="-171450"/>
            <a:r>
              <a:rPr lang="en-US" sz="1400" dirty="0"/>
              <a:t>Maintains information about instances of objects loaded by clients.</a:t>
            </a:r>
          </a:p>
          <a:p>
            <a:pPr marL="171450" indent="-171450"/>
            <a:r>
              <a:rPr lang="en-US" sz="1400" dirty="0"/>
              <a:t>Sends notifications to clients when an object is modified.</a:t>
            </a:r>
          </a:p>
          <a:p>
            <a:pPr marL="171450" indent="-171450"/>
            <a:r>
              <a:rPr lang="en-US" sz="1400" dirty="0"/>
              <a:t>Synchronize access to objects by different components.</a:t>
            </a:r>
          </a:p>
          <a:p>
            <a:pPr marL="171450" indent="-171450"/>
            <a:r>
              <a:rPr lang="en-US" sz="1400" dirty="0"/>
              <a:t>Lock requests can either be blocked or not-blocked.</a:t>
            </a:r>
          </a:p>
          <a:p>
            <a:pPr marL="171450" indent="-171450"/>
            <a:r>
              <a:rPr lang="en-US" sz="1400" dirty="0"/>
              <a:t>A lock requested first will be granted first.</a:t>
            </a:r>
          </a:p>
          <a:p>
            <a:pPr marL="171450" indent="-171450"/>
            <a:r>
              <a:rPr lang="en-US" sz="1400" dirty="0"/>
              <a:t>It implements “multiple readers single writer”.</a:t>
            </a:r>
          </a:p>
          <a:p>
            <a:pPr marL="171450" indent="-171450"/>
            <a:r>
              <a:rPr lang="en-US" sz="1400" dirty="0"/>
              <a:t>Maintains for each object a list of object instances loaded by clients.</a:t>
            </a:r>
          </a:p>
          <a:p>
            <a:pPr marL="171450" indent="-171450"/>
            <a:endParaRPr lang="en-US" sz="14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12" y="5728359"/>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8198" y="5652159"/>
            <a:ext cx="7010400" cy="781752"/>
          </a:xfrm>
          <a:prstGeom prst="rect">
            <a:avLst/>
          </a:prstGeom>
          <a:noFill/>
          <a:ln>
            <a:solidFill>
              <a:schemeClr val="tx1"/>
            </a:solidFill>
          </a:ln>
        </p:spPr>
        <p:txBody>
          <a:bodyPr wrap="square" rtlCol="0">
            <a:spAutoFit/>
          </a:bodyPr>
          <a:lstStyle/>
          <a:p>
            <a:pPr marL="285750" indent="-285750"/>
            <a:r>
              <a:rPr lang="en-US" sz="1400" dirty="0"/>
              <a:t>Two kind of locks are supported: exclusive and shared.</a:t>
            </a:r>
          </a:p>
          <a:p>
            <a:pPr marL="285750" indent="-285750"/>
            <a:r>
              <a:rPr lang="en-US" sz="1400" dirty="0"/>
              <a:t>Only one process can lock an object in exclusive mode, all other processes in shared mode.</a:t>
            </a:r>
          </a:p>
        </p:txBody>
      </p:sp>
    </p:spTree>
    <p:extLst>
      <p:ext uri="{BB962C8B-B14F-4D97-AF65-F5344CB8AC3E}">
        <p14:creationId xmlns:p14="http://schemas.microsoft.com/office/powerpoint/2010/main" val="29987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dirty="0"/>
              <a:t>What is GOODS?</a:t>
            </a:r>
          </a:p>
        </p:txBody>
      </p:sp>
      <p:sp>
        <p:nvSpPr>
          <p:cNvPr id="22533" name="Rectangle 5"/>
          <p:cNvSpPr>
            <a:spLocks noGrp="1" noChangeArrowheads="1"/>
          </p:cNvSpPr>
          <p:nvPr>
            <p:ph type="body" idx="1"/>
          </p:nvPr>
        </p:nvSpPr>
        <p:spPr>
          <a:xfrm>
            <a:off x="1143000" y="1752600"/>
            <a:ext cx="7696200" cy="4495800"/>
          </a:xfrm>
        </p:spPr>
        <p:txBody>
          <a:bodyPr/>
          <a:lstStyle/>
          <a:p>
            <a:pPr>
              <a:buClr>
                <a:schemeClr val="accent2"/>
              </a:buClr>
              <a:buFont typeface="Wingdings" pitchFamily="2" charset="2"/>
              <a:buChar char="v"/>
            </a:pPr>
            <a:r>
              <a:rPr lang="en-US" sz="2200" dirty="0"/>
              <a:t>It is a distributed </a:t>
            </a:r>
            <a:r>
              <a:rPr lang="en-US" sz="2200" b="1" dirty="0"/>
              <a:t>G</a:t>
            </a:r>
            <a:r>
              <a:rPr lang="en-US" sz="2200" dirty="0"/>
              <a:t>eneric </a:t>
            </a:r>
            <a:r>
              <a:rPr lang="en-US" sz="2200" b="1" dirty="0"/>
              <a:t>O</a:t>
            </a:r>
            <a:r>
              <a:rPr lang="en-US" sz="2200" dirty="0"/>
              <a:t>bject </a:t>
            </a:r>
            <a:r>
              <a:rPr lang="en-US" sz="2200" b="1" dirty="0"/>
              <a:t>O</a:t>
            </a:r>
            <a:r>
              <a:rPr lang="en-US" sz="2200" dirty="0"/>
              <a:t>riented </a:t>
            </a:r>
            <a:r>
              <a:rPr lang="en-US" sz="2200" b="1" dirty="0"/>
              <a:t>D</a:t>
            </a:r>
            <a:r>
              <a:rPr lang="en-US" sz="2200" dirty="0"/>
              <a:t>atabase </a:t>
            </a:r>
            <a:r>
              <a:rPr lang="en-US" sz="2200" b="1" dirty="0"/>
              <a:t>S</a:t>
            </a:r>
            <a:r>
              <a:rPr lang="en-US" sz="2200" dirty="0"/>
              <a:t>ystem with an active-client model where all application logic is implemented, interpreted and executed at client side.</a:t>
            </a:r>
          </a:p>
          <a:p>
            <a:pPr>
              <a:buClr>
                <a:schemeClr val="accent2"/>
              </a:buClr>
              <a:buFont typeface="Wingdings" pitchFamily="2" charset="2"/>
              <a:buChar char="v"/>
            </a:pPr>
            <a:r>
              <a:rPr lang="en-US" sz="2200" dirty="0"/>
              <a:t>In other words active-client model implies that the server knows little about the information that is stored in the database.</a:t>
            </a:r>
          </a:p>
          <a:p>
            <a:pPr>
              <a:buClr>
                <a:schemeClr val="accent2"/>
              </a:buClr>
              <a:buFont typeface="Wingdings" pitchFamily="2" charset="2"/>
              <a:buChar char="v"/>
            </a:pPr>
            <a:r>
              <a:rPr lang="en-US" sz="2200" dirty="0"/>
              <a:t>The main purpose of the server is to store and retrieve information about objects, handle transactions, set object locks, garbage collection, backup and recovery.</a:t>
            </a:r>
          </a:p>
          <a:p>
            <a:pPr>
              <a:buClr>
                <a:schemeClr val="accent2"/>
              </a:buClr>
              <a:buFont typeface="Wingdings" pitchFamily="2" charset="2"/>
              <a:buChar char="v"/>
            </a:pPr>
            <a:r>
              <a:rPr lang="en-US" sz="2200" dirty="0"/>
              <a:t>It was developed in 1997 at Moscow State University.</a:t>
            </a:r>
          </a:p>
          <a:p>
            <a:endParaRPr lang="en-US" sz="2200" dirty="0"/>
          </a:p>
          <a:p>
            <a:r>
              <a:rPr lang="en-US" sz="1800" dirty="0"/>
              <a:t>     At Magaya we have customized different areas of the database and we only use the local storage, not distributed.</a:t>
            </a:r>
            <a:endParaRPr lang="en-US" sz="2200" dirty="0"/>
          </a:p>
        </p:txBody>
      </p:sp>
      <p:sp>
        <p:nvSpPr>
          <p:cNvPr id="2" name="Isosceles Triangle 1"/>
          <p:cNvSpPr/>
          <p:nvPr/>
        </p:nvSpPr>
        <p:spPr bwMode="auto">
          <a:xfrm>
            <a:off x="1295400" y="6172200"/>
            <a:ext cx="1060704" cy="914400"/>
          </a:xfrm>
          <a:prstGeom prs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3" name="Isosceles Triangle 2"/>
          <p:cNvSpPr/>
          <p:nvPr/>
        </p:nvSpPr>
        <p:spPr bwMode="auto">
          <a:xfrm>
            <a:off x="228600" y="1905000"/>
            <a:ext cx="762000" cy="685800"/>
          </a:xfrm>
          <a:prstGeom prs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0960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Class Information Manager</a:t>
            </a:r>
          </a:p>
        </p:txBody>
      </p:sp>
      <p:sp>
        <p:nvSpPr>
          <p:cNvPr id="7" name="TextBox 6"/>
          <p:cNvSpPr txBox="1"/>
          <p:nvPr/>
        </p:nvSpPr>
        <p:spPr>
          <a:xfrm>
            <a:off x="381000" y="1295400"/>
            <a:ext cx="3886200" cy="4431983"/>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dbs_class_manager</a:t>
            </a:r>
            <a:r>
              <a:rPr lang="en-US" sz="1000" dirty="0"/>
              <a:t> {</a:t>
            </a:r>
          </a:p>
          <a:p>
            <a:pPr>
              <a:buNone/>
            </a:pPr>
            <a:r>
              <a:rPr lang="en-US" sz="1000" dirty="0"/>
              <a:t>protected:</a:t>
            </a:r>
          </a:p>
          <a:p>
            <a:pPr>
              <a:buNone/>
            </a:pPr>
            <a:r>
              <a:rPr lang="en-US" sz="1000" dirty="0"/>
              <a:t>      </a:t>
            </a:r>
            <a:r>
              <a:rPr lang="en-US" sz="1000" dirty="0" err="1"/>
              <a:t>int</a:t>
            </a:r>
            <a:r>
              <a:rPr lang="en-US" sz="1000" dirty="0"/>
              <a:t> </a:t>
            </a:r>
            <a:r>
              <a:rPr lang="en-US" sz="1000" dirty="0" err="1"/>
              <a:t>n_classes</a:t>
            </a:r>
            <a:r>
              <a:rPr lang="en-US" sz="1000" dirty="0"/>
              <a:t>;</a:t>
            </a:r>
          </a:p>
          <a:p>
            <a:pPr>
              <a:buNone/>
            </a:pPr>
            <a:r>
              <a:rPr lang="en-US" sz="1000" dirty="0"/>
              <a:t>      </a:t>
            </a:r>
            <a:r>
              <a:rPr lang="en-US" sz="1000" dirty="0" err="1"/>
              <a:t>cpid_t</a:t>
            </a:r>
            <a:r>
              <a:rPr lang="en-US" sz="1000" dirty="0"/>
              <a:t> </a:t>
            </a:r>
            <a:r>
              <a:rPr lang="en-US" sz="1000" dirty="0" err="1"/>
              <a:t>max_cpid</a:t>
            </a:r>
            <a:r>
              <a:rPr lang="en-US" sz="1000" dirty="0"/>
              <a:t>;</a:t>
            </a:r>
          </a:p>
          <a:p>
            <a:pPr>
              <a:buNone/>
            </a:pPr>
            <a:r>
              <a:rPr lang="en-US" sz="1000" dirty="0"/>
              <a:t>      </a:t>
            </a:r>
            <a:r>
              <a:rPr lang="en-US" sz="1000" dirty="0" err="1"/>
              <a:t>cpid_t</a:t>
            </a:r>
            <a:r>
              <a:rPr lang="en-US" sz="1000" dirty="0"/>
              <a:t> </a:t>
            </a:r>
            <a:r>
              <a:rPr lang="en-US" sz="1000" dirty="0" err="1"/>
              <a:t>ext_blob_cpid</a:t>
            </a:r>
            <a:r>
              <a:rPr lang="en-US" sz="1000" dirty="0"/>
              <a:t>;</a:t>
            </a:r>
          </a:p>
          <a:p>
            <a:pPr>
              <a:buNone/>
            </a:pPr>
            <a:r>
              <a:rPr lang="en-US" sz="1000" dirty="0"/>
              <a:t>      </a:t>
            </a:r>
            <a:r>
              <a:rPr lang="en-US" sz="1000" dirty="0" err="1"/>
              <a:t>dbs_descriptor_node</a:t>
            </a:r>
            <a:r>
              <a:rPr lang="en-US" sz="1000" dirty="0"/>
              <a:t>* </a:t>
            </a:r>
            <a:r>
              <a:rPr lang="en-US" sz="1000" dirty="0" err="1"/>
              <a:t>class_dictionary</a:t>
            </a:r>
            <a:r>
              <a:rPr lang="en-US" sz="1000" dirty="0"/>
              <a:t>;</a:t>
            </a:r>
          </a:p>
          <a:p>
            <a:pPr>
              <a:buNone/>
            </a:pPr>
            <a:r>
              <a:rPr lang="en-US" sz="1000" dirty="0"/>
              <a:t>      </a:t>
            </a:r>
            <a:r>
              <a:rPr lang="en-US" sz="1000" dirty="0" err="1"/>
              <a:t>dbs_descriptor_node</a:t>
            </a:r>
            <a:r>
              <a:rPr lang="en-US" sz="1000" dirty="0"/>
              <a:t>* </a:t>
            </a:r>
            <a:r>
              <a:rPr lang="en-US" sz="1000" dirty="0" err="1"/>
              <a:t>hash_table</a:t>
            </a:r>
            <a:r>
              <a:rPr lang="en-US" sz="1000" dirty="0"/>
              <a:t>[HASH_TABLE_SIZE];</a:t>
            </a:r>
          </a:p>
          <a:p>
            <a:pPr>
              <a:buNone/>
            </a:pPr>
            <a:r>
              <a:rPr lang="en-US" sz="1000" dirty="0"/>
              <a:t>…</a:t>
            </a:r>
          </a:p>
          <a:p>
            <a:pPr>
              <a:buNone/>
            </a:pPr>
            <a:r>
              <a:rPr lang="en-US" sz="1000" dirty="0"/>
              <a:t>public:</a:t>
            </a:r>
          </a:p>
          <a:p>
            <a:pPr>
              <a:buNone/>
            </a:pPr>
            <a:r>
              <a:rPr lang="en-US" sz="1000" dirty="0"/>
              <a:t>      virtual </a:t>
            </a:r>
            <a:r>
              <a:rPr lang="en-US" sz="1000" dirty="0" err="1"/>
              <a:t>dbs_class_descriptor</a:t>
            </a:r>
            <a:r>
              <a:rPr lang="en-US" sz="1000" dirty="0"/>
              <a:t>* </a:t>
            </a:r>
            <a:r>
              <a:rPr lang="en-US" sz="1000" dirty="0" err="1"/>
              <a:t>get_and_lock_class</a:t>
            </a:r>
            <a:r>
              <a:rPr lang="en-US" sz="1000" dirty="0"/>
              <a:t>(</a:t>
            </a:r>
            <a:r>
              <a:rPr lang="en-US" sz="1000" dirty="0" err="1"/>
              <a:t>cpid_t</a:t>
            </a:r>
            <a:r>
              <a:rPr lang="en-US" sz="1000" dirty="0"/>
              <a:t> </a:t>
            </a:r>
            <a:r>
              <a:rPr lang="en-US" sz="1000" dirty="0" err="1"/>
              <a:t>cpid</a:t>
            </a:r>
            <a:r>
              <a:rPr lang="en-US" sz="1000" dirty="0"/>
              <a:t>);</a:t>
            </a:r>
          </a:p>
          <a:p>
            <a:pPr>
              <a:buNone/>
            </a:pPr>
            <a:r>
              <a:rPr lang="en-US" sz="1000" dirty="0"/>
              <a:t>      virtual void </a:t>
            </a:r>
            <a:r>
              <a:rPr lang="en-US" sz="1000" dirty="0" err="1"/>
              <a:t>unlock_class</a:t>
            </a:r>
            <a:r>
              <a:rPr lang="en-US" sz="1000" dirty="0"/>
              <a:t>(</a:t>
            </a:r>
            <a:r>
              <a:rPr lang="en-US" sz="1000" dirty="0" err="1"/>
              <a:t>cpid_t</a:t>
            </a:r>
            <a:r>
              <a:rPr lang="en-US" sz="1000" dirty="0"/>
              <a:t> </a:t>
            </a:r>
            <a:r>
              <a:rPr lang="en-US" sz="1000" dirty="0" err="1"/>
              <a:t>cpid</a:t>
            </a:r>
            <a:r>
              <a:rPr lang="en-US" sz="1000" dirty="0"/>
              <a:t>);</a:t>
            </a:r>
          </a:p>
          <a:p>
            <a:pPr>
              <a:buNone/>
            </a:pPr>
            <a:r>
              <a:rPr lang="en-US" sz="1000" dirty="0"/>
              <a:t>      virtual </a:t>
            </a:r>
            <a:r>
              <a:rPr lang="en-US" sz="1000" dirty="0" err="1"/>
              <a:t>int</a:t>
            </a:r>
            <a:r>
              <a:rPr lang="en-US" sz="1000" dirty="0"/>
              <a:t> </a:t>
            </a:r>
            <a:r>
              <a:rPr lang="en-US" sz="1000" dirty="0" err="1"/>
              <a:t>get_number_of_references</a:t>
            </a:r>
            <a:r>
              <a:rPr lang="en-US" sz="1000" dirty="0"/>
              <a:t>(</a:t>
            </a:r>
            <a:r>
              <a:rPr lang="en-US" sz="1000" dirty="0" err="1"/>
              <a:t>cpid_t</a:t>
            </a:r>
            <a:r>
              <a:rPr lang="en-US" sz="1000" dirty="0"/>
              <a:t> </a:t>
            </a:r>
            <a:r>
              <a:rPr lang="en-US" sz="1000" dirty="0" err="1"/>
              <a:t>cpid</a:t>
            </a:r>
            <a:r>
              <a:rPr lang="en-US" sz="1000" dirty="0"/>
              <a:t>, </a:t>
            </a:r>
            <a:r>
              <a:rPr lang="en-US" sz="1000" dirty="0" err="1"/>
              <a:t>size_t</a:t>
            </a:r>
            <a:r>
              <a:rPr lang="en-US" sz="1000" dirty="0"/>
              <a:t> size);</a:t>
            </a:r>
          </a:p>
          <a:p>
            <a:pPr>
              <a:buNone/>
            </a:pPr>
            <a:r>
              <a:rPr lang="en-US" sz="1000" dirty="0"/>
              <a:t>      virtual char* </a:t>
            </a:r>
            <a:r>
              <a:rPr lang="en-US" sz="1000" dirty="0" err="1"/>
              <a:t>get_class_name</a:t>
            </a:r>
            <a:r>
              <a:rPr lang="en-US" sz="1000" dirty="0"/>
              <a:t>(</a:t>
            </a:r>
            <a:r>
              <a:rPr lang="en-US" sz="1000" dirty="0" err="1"/>
              <a:t>cpid_t</a:t>
            </a:r>
            <a:r>
              <a:rPr lang="en-US" sz="1000" dirty="0"/>
              <a:t> </a:t>
            </a:r>
            <a:r>
              <a:rPr lang="en-US" sz="1000" dirty="0" err="1"/>
              <a:t>cpid</a:t>
            </a:r>
            <a:r>
              <a:rPr lang="en-US" sz="1000" dirty="0"/>
              <a:t>, char* </a:t>
            </a:r>
            <a:r>
              <a:rPr lang="en-US" sz="1000" dirty="0" err="1"/>
              <a:t>buf</a:t>
            </a:r>
            <a:r>
              <a:rPr lang="en-US" sz="1000" dirty="0"/>
              <a:t>, </a:t>
            </a:r>
            <a:r>
              <a:rPr lang="en-US" sz="1000" dirty="0" err="1"/>
              <a:t>size_t</a:t>
            </a:r>
            <a:r>
              <a:rPr lang="en-US" sz="1000" dirty="0"/>
              <a:t> </a:t>
            </a:r>
            <a:r>
              <a:rPr lang="en-US" sz="1000" dirty="0" err="1"/>
              <a:t>buf_size</a:t>
            </a:r>
            <a:r>
              <a:rPr lang="en-US" sz="1000" dirty="0"/>
              <a:t>);</a:t>
            </a:r>
          </a:p>
          <a:p>
            <a:pPr>
              <a:buNone/>
            </a:pPr>
            <a:r>
              <a:rPr lang="en-US" sz="1000" dirty="0"/>
              <a:t>      virtual </a:t>
            </a:r>
            <a:r>
              <a:rPr lang="en-US" sz="1000" dirty="0" err="1"/>
              <a:t>cpid_t</a:t>
            </a:r>
            <a:r>
              <a:rPr lang="en-US" sz="1000" dirty="0"/>
              <a:t> </a:t>
            </a:r>
            <a:r>
              <a:rPr lang="en-US" sz="1000" dirty="0" err="1"/>
              <a:t>put_class</a:t>
            </a:r>
            <a:r>
              <a:rPr lang="en-US" sz="1000" dirty="0"/>
              <a:t>(</a:t>
            </a:r>
            <a:r>
              <a:rPr lang="en-US" sz="1000" dirty="0" err="1"/>
              <a:t>dbs_class_descriptor</a:t>
            </a:r>
            <a:r>
              <a:rPr lang="en-US" sz="1000" dirty="0"/>
              <a:t>* </a:t>
            </a:r>
            <a:r>
              <a:rPr lang="en-US" sz="1000" dirty="0" err="1"/>
              <a:t>desc</a:t>
            </a:r>
            <a:r>
              <a:rPr lang="en-US" sz="1000" dirty="0"/>
              <a:t>, client);</a:t>
            </a:r>
          </a:p>
          <a:p>
            <a:pPr>
              <a:buNone/>
            </a:pPr>
            <a:r>
              <a:rPr lang="en-US" sz="1000" dirty="0"/>
              <a:t>      virtual </a:t>
            </a:r>
            <a:r>
              <a:rPr lang="en-US" sz="1000" dirty="0" err="1"/>
              <a:t>modify_class</a:t>
            </a:r>
            <a:r>
              <a:rPr lang="en-US" sz="1000" dirty="0"/>
              <a:t>(</a:t>
            </a:r>
            <a:r>
              <a:rPr lang="en-US" sz="1000" dirty="0" err="1"/>
              <a:t>cpid_t</a:t>
            </a:r>
            <a:r>
              <a:rPr lang="en-US" sz="1000" dirty="0"/>
              <a:t> </a:t>
            </a:r>
            <a:r>
              <a:rPr lang="en-US" sz="1000" dirty="0" err="1"/>
              <a:t>cpid</a:t>
            </a:r>
            <a:r>
              <a:rPr lang="en-US" sz="1000" dirty="0"/>
              <a:t>, </a:t>
            </a:r>
            <a:r>
              <a:rPr lang="en-US" sz="1000" dirty="0" err="1"/>
              <a:t>dbs_class_descriptor</a:t>
            </a:r>
            <a:r>
              <a:rPr lang="en-US" sz="1000" dirty="0"/>
              <a:t>* </a:t>
            </a:r>
            <a:r>
              <a:rPr lang="en-US" sz="1000" dirty="0" err="1"/>
              <a:t>desc</a:t>
            </a:r>
            <a:r>
              <a:rPr lang="en-US" sz="1000" dirty="0"/>
              <a:t>, client);</a:t>
            </a:r>
          </a:p>
          <a:p>
            <a:pPr>
              <a:buNone/>
            </a:pPr>
            <a:r>
              <a:rPr lang="en-US" sz="1000" dirty="0"/>
              <a:t>      virtual void remove(</a:t>
            </a:r>
            <a:r>
              <a:rPr lang="en-US" sz="1000" dirty="0" err="1"/>
              <a:t>cpid_t</a:t>
            </a:r>
            <a:r>
              <a:rPr lang="en-US" sz="1000" dirty="0"/>
              <a:t> </a:t>
            </a:r>
            <a:r>
              <a:rPr lang="en-US" sz="1000" dirty="0" err="1"/>
              <a:t>cpid</a:t>
            </a:r>
            <a:r>
              <a:rPr lang="en-US" sz="1000" dirty="0"/>
              <a:t>);</a:t>
            </a:r>
          </a:p>
          <a:p>
            <a:pPr>
              <a:buNone/>
            </a:pPr>
            <a:r>
              <a:rPr lang="en-US" sz="1000" dirty="0"/>
              <a:t>      virtual </a:t>
            </a:r>
            <a:r>
              <a:rPr lang="en-US" sz="1000" dirty="0" err="1"/>
              <a:t>int</a:t>
            </a:r>
            <a:r>
              <a:rPr lang="en-US" sz="1000" dirty="0"/>
              <a:t> </a:t>
            </a:r>
            <a:r>
              <a:rPr lang="en-US" sz="1000" dirty="0" err="1"/>
              <a:t>get_number_of_classes</a:t>
            </a:r>
            <a:r>
              <a:rPr lang="en-US" sz="1000" dirty="0"/>
              <a:t>();</a:t>
            </a:r>
          </a:p>
          <a:p>
            <a:pPr>
              <a:buNone/>
            </a:pPr>
            <a:r>
              <a:rPr lang="en-US" sz="1000" dirty="0"/>
              <a:t>      virtual </a:t>
            </a:r>
            <a:r>
              <a:rPr lang="en-US" sz="1000" dirty="0" err="1"/>
              <a:t>int</a:t>
            </a:r>
            <a:r>
              <a:rPr lang="en-US" sz="1000" dirty="0"/>
              <a:t> </a:t>
            </a:r>
            <a:r>
              <a:rPr lang="en-US" sz="1000" dirty="0" err="1"/>
              <a:t>get_max_cpid</a:t>
            </a:r>
            <a:r>
              <a:rPr lang="en-US" sz="1000" dirty="0"/>
              <a:t>();</a:t>
            </a:r>
          </a:p>
          <a:p>
            <a:pPr>
              <a:buNone/>
            </a:pPr>
            <a:r>
              <a:rPr lang="en-US" sz="1000" dirty="0"/>
              <a:t>      virtual </a:t>
            </a:r>
            <a:r>
              <a:rPr lang="en-US" sz="1000" dirty="0" err="1"/>
              <a:t>bool</a:t>
            </a:r>
            <a:r>
              <a:rPr lang="en-US" sz="1000" dirty="0"/>
              <a:t> </a:t>
            </a:r>
            <a:r>
              <a:rPr lang="en-US" sz="1000" dirty="0" err="1"/>
              <a:t>is_external_blob</a:t>
            </a:r>
            <a:r>
              <a:rPr lang="en-US" sz="1000" dirty="0"/>
              <a:t>(</a:t>
            </a:r>
            <a:r>
              <a:rPr lang="en-US" sz="1000" dirty="0" err="1"/>
              <a:t>cpid_t</a:t>
            </a:r>
            <a:r>
              <a:rPr lang="en-US" sz="1000" dirty="0"/>
              <a:t> </a:t>
            </a:r>
            <a:r>
              <a:rPr lang="en-US" sz="1000" dirty="0" err="1"/>
              <a:t>cpid</a:t>
            </a:r>
            <a:r>
              <a:rPr lang="en-US" sz="1000" dirty="0"/>
              <a:t>);</a:t>
            </a:r>
          </a:p>
          <a:p>
            <a:pPr>
              <a:buNone/>
            </a:pPr>
            <a:r>
              <a:rPr lang="en-US" sz="1000" dirty="0"/>
              <a:t>…</a:t>
            </a:r>
          </a:p>
          <a:p>
            <a:pPr>
              <a:buNone/>
            </a:pPr>
            <a:r>
              <a:rPr lang="en-US" sz="1000" dirty="0"/>
              <a:t>}</a:t>
            </a:r>
          </a:p>
          <a:p>
            <a:pPr>
              <a:buNone/>
            </a:pPr>
            <a:endParaRPr lang="en-US" sz="1000" dirty="0"/>
          </a:p>
        </p:txBody>
      </p:sp>
      <p:sp>
        <p:nvSpPr>
          <p:cNvPr id="8" name="TextBox 7"/>
          <p:cNvSpPr txBox="1"/>
          <p:nvPr/>
        </p:nvSpPr>
        <p:spPr>
          <a:xfrm>
            <a:off x="4267200" y="1295400"/>
            <a:ext cx="3811398" cy="1428083"/>
          </a:xfrm>
          <a:prstGeom prst="rect">
            <a:avLst/>
          </a:prstGeom>
          <a:noFill/>
        </p:spPr>
        <p:txBody>
          <a:bodyPr wrap="square" rtlCol="0">
            <a:spAutoFit/>
          </a:bodyPr>
          <a:lstStyle/>
          <a:p>
            <a:pPr marL="171450" indent="-171450"/>
            <a:r>
              <a:rPr lang="en-US" sz="1400" dirty="0"/>
              <a:t>Server stores information about the classes of all objects allocated in the storage.</a:t>
            </a:r>
          </a:p>
          <a:p>
            <a:pPr marL="171450" indent="-171450"/>
            <a:r>
              <a:rPr lang="en-US" sz="1400" dirty="0"/>
              <a:t>A class descriptor can be removed when there are no more objects of this class in the storage. Right now, the static garbage collector does this job.</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12" y="5965681"/>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70994" y="5950225"/>
            <a:ext cx="7010400" cy="781752"/>
          </a:xfrm>
          <a:prstGeom prst="rect">
            <a:avLst/>
          </a:prstGeom>
          <a:noFill/>
          <a:ln>
            <a:solidFill>
              <a:schemeClr val="tx1"/>
            </a:solidFill>
          </a:ln>
        </p:spPr>
        <p:txBody>
          <a:bodyPr wrap="square" rtlCol="0">
            <a:spAutoFit/>
          </a:bodyPr>
          <a:lstStyle/>
          <a:p>
            <a:pPr marL="285750" indent="-285750"/>
            <a:r>
              <a:rPr lang="en-US" sz="1400" dirty="0"/>
              <a:t>The client application also has a map of local classes. New versions of classes are introduced by clients.</a:t>
            </a:r>
          </a:p>
          <a:p>
            <a:pPr marL="285750" indent="-285750"/>
            <a:r>
              <a:rPr lang="en-US" sz="1400" dirty="0"/>
              <a:t>There could be a maximum of 2^16 = 65535 classes. </a:t>
            </a:r>
          </a:p>
        </p:txBody>
      </p:sp>
      <p:sp>
        <p:nvSpPr>
          <p:cNvPr id="9" name="TextBox 8"/>
          <p:cNvSpPr txBox="1"/>
          <p:nvPr/>
        </p:nvSpPr>
        <p:spPr>
          <a:xfrm>
            <a:off x="4419600" y="2819400"/>
            <a:ext cx="3886200" cy="2911566"/>
          </a:xfrm>
          <a:prstGeom prst="rect">
            <a:avLst/>
          </a:prstGeom>
          <a:noFill/>
          <a:ln>
            <a:solidFill>
              <a:schemeClr val="tx1"/>
            </a:solidFill>
          </a:ln>
        </p:spPr>
        <p:txBody>
          <a:bodyPr wrap="square" rtlCol="0">
            <a:spAutoFit/>
          </a:bodyPr>
          <a:lstStyle/>
          <a:p>
            <a:pPr>
              <a:buNone/>
            </a:pPr>
            <a:r>
              <a:rPr lang="en-US" sz="800" dirty="0" err="1">
                <a:solidFill>
                  <a:srgbClr val="0070C0"/>
                </a:solidFill>
              </a:rPr>
              <a:t>struct</a:t>
            </a:r>
            <a:r>
              <a:rPr lang="en-US" sz="800" dirty="0">
                <a:solidFill>
                  <a:srgbClr val="0070C0"/>
                </a:solidFill>
              </a:rPr>
              <a:t> </a:t>
            </a:r>
            <a:r>
              <a:rPr lang="en-US" sz="800" dirty="0" err="1"/>
              <a:t>dbs_class_descriptor</a:t>
            </a:r>
            <a:r>
              <a:rPr lang="en-US" sz="800" dirty="0"/>
              <a:t> {</a:t>
            </a:r>
          </a:p>
          <a:p>
            <a:pPr>
              <a:buNone/>
            </a:pPr>
            <a:r>
              <a:rPr lang="en-US" sz="800" dirty="0"/>
              <a:t>     nat4 </a:t>
            </a:r>
            <a:r>
              <a:rPr lang="en-US" sz="800" dirty="0" err="1"/>
              <a:t>fixed_size</a:t>
            </a:r>
            <a:r>
              <a:rPr lang="en-US" sz="800" dirty="0"/>
              <a:t>;</a:t>
            </a:r>
          </a:p>
          <a:p>
            <a:pPr>
              <a:buNone/>
            </a:pPr>
            <a:r>
              <a:rPr lang="en-US" sz="800" dirty="0"/>
              <a:t>     nat4 </a:t>
            </a:r>
            <a:r>
              <a:rPr lang="en-US" sz="800" dirty="0" err="1"/>
              <a:t>varying_size</a:t>
            </a:r>
            <a:r>
              <a:rPr lang="en-US" sz="800" dirty="0"/>
              <a:t>;</a:t>
            </a:r>
          </a:p>
          <a:p>
            <a:pPr>
              <a:buNone/>
            </a:pPr>
            <a:r>
              <a:rPr lang="en-US" sz="800" dirty="0"/>
              <a:t>     nat4 </a:t>
            </a:r>
            <a:r>
              <a:rPr lang="en-US" sz="800" dirty="0" err="1"/>
              <a:t>n_fixed_references</a:t>
            </a:r>
            <a:r>
              <a:rPr lang="en-US" sz="800" dirty="0"/>
              <a:t>;</a:t>
            </a:r>
          </a:p>
          <a:p>
            <a:pPr>
              <a:buNone/>
            </a:pPr>
            <a:r>
              <a:rPr lang="en-US" sz="800" dirty="0"/>
              <a:t>     nat4 </a:t>
            </a:r>
            <a:r>
              <a:rPr lang="en-US" sz="800" dirty="0" err="1"/>
              <a:t>n_varying_references</a:t>
            </a:r>
            <a:r>
              <a:rPr lang="en-US" sz="800" dirty="0"/>
              <a:t>;</a:t>
            </a:r>
          </a:p>
          <a:p>
            <a:pPr>
              <a:buNone/>
            </a:pPr>
            <a:r>
              <a:rPr lang="en-US" sz="800" dirty="0"/>
              <a:t>     nat4 </a:t>
            </a:r>
            <a:r>
              <a:rPr lang="en-US" sz="800" dirty="0" err="1"/>
              <a:t>n_fields</a:t>
            </a:r>
            <a:r>
              <a:rPr lang="en-US" sz="800" dirty="0"/>
              <a:t>; </a:t>
            </a:r>
            <a:r>
              <a:rPr lang="en-US" sz="800" dirty="0">
                <a:solidFill>
                  <a:srgbClr val="00B050"/>
                </a:solidFill>
              </a:rPr>
              <a:t>//number of all fields in class (including subclasses)</a:t>
            </a:r>
            <a:endParaRPr lang="en-US" sz="800" dirty="0"/>
          </a:p>
          <a:p>
            <a:pPr>
              <a:buNone/>
            </a:pPr>
            <a:r>
              <a:rPr lang="en-US" sz="800" dirty="0"/>
              <a:t>     nat4 </a:t>
            </a:r>
            <a:r>
              <a:rPr lang="en-US" sz="800" dirty="0" err="1"/>
              <a:t>total_names_size</a:t>
            </a:r>
            <a:r>
              <a:rPr lang="en-US" sz="800" dirty="0"/>
              <a:t>;</a:t>
            </a:r>
          </a:p>
          <a:p>
            <a:pPr>
              <a:buNone/>
            </a:pPr>
            <a:r>
              <a:rPr lang="en-US" sz="800" dirty="0"/>
              <a:t>     </a:t>
            </a:r>
            <a:r>
              <a:rPr lang="en-US" sz="800" dirty="0">
                <a:solidFill>
                  <a:srgbClr val="0070C0"/>
                </a:solidFill>
              </a:rPr>
              <a:t>union </a:t>
            </a:r>
            <a:r>
              <a:rPr lang="en-US" sz="800" dirty="0"/>
              <a:t>{</a:t>
            </a:r>
          </a:p>
          <a:p>
            <a:pPr>
              <a:buNone/>
            </a:pPr>
            <a:r>
              <a:rPr lang="en-US" sz="800" dirty="0"/>
              <a:t>          </a:t>
            </a:r>
            <a:r>
              <a:rPr lang="en-US" sz="800" dirty="0" err="1"/>
              <a:t>dbs_field_descriptor</a:t>
            </a:r>
            <a:r>
              <a:rPr lang="en-US" sz="800" dirty="0"/>
              <a:t> fields[1];</a:t>
            </a:r>
          </a:p>
          <a:p>
            <a:pPr>
              <a:buNone/>
            </a:pPr>
            <a:r>
              <a:rPr lang="en-US" sz="800" dirty="0"/>
              <a:t>          char names[1];</a:t>
            </a:r>
          </a:p>
          <a:p>
            <a:pPr>
              <a:buNone/>
            </a:pPr>
            <a:r>
              <a:rPr lang="en-US" sz="800" dirty="0"/>
              <a:t>     }  </a:t>
            </a:r>
          </a:p>
          <a:p>
            <a:pPr>
              <a:buNone/>
            </a:pPr>
            <a:r>
              <a:rPr lang="en-US" sz="800" dirty="0"/>
              <a:t>}</a:t>
            </a:r>
            <a:r>
              <a:rPr lang="en-US" sz="1000" dirty="0"/>
              <a:t>    </a:t>
            </a:r>
          </a:p>
          <a:p>
            <a:pPr>
              <a:buNone/>
            </a:pPr>
            <a:r>
              <a:rPr lang="en-US" sz="800" dirty="0" err="1">
                <a:solidFill>
                  <a:srgbClr val="0070C0"/>
                </a:solidFill>
              </a:rPr>
              <a:t>struct</a:t>
            </a:r>
            <a:r>
              <a:rPr lang="en-US" sz="800" dirty="0">
                <a:solidFill>
                  <a:srgbClr val="0070C0"/>
                </a:solidFill>
              </a:rPr>
              <a:t> </a:t>
            </a:r>
            <a:r>
              <a:rPr lang="en-US" sz="800" dirty="0" err="1"/>
              <a:t>dbs_field_descriptor</a:t>
            </a:r>
            <a:r>
              <a:rPr lang="en-US" sz="800" dirty="0"/>
              <a:t> {</a:t>
            </a:r>
          </a:p>
          <a:p>
            <a:pPr>
              <a:buNone/>
            </a:pPr>
            <a:r>
              <a:rPr lang="en-US" sz="800" dirty="0"/>
              <a:t>     nat2 type;  </a:t>
            </a:r>
            <a:r>
              <a:rPr lang="en-US" sz="800" dirty="0">
                <a:solidFill>
                  <a:srgbClr val="00B050"/>
                </a:solidFill>
              </a:rPr>
              <a:t>//type of field</a:t>
            </a:r>
          </a:p>
          <a:p>
            <a:pPr>
              <a:buNone/>
            </a:pPr>
            <a:r>
              <a:rPr lang="en-US" sz="800" dirty="0"/>
              <a:t>     nat2 name; </a:t>
            </a:r>
            <a:r>
              <a:rPr lang="en-US" sz="800" dirty="0">
                <a:solidFill>
                  <a:srgbClr val="00B050"/>
                </a:solidFill>
              </a:rPr>
              <a:t>//offset to name of field</a:t>
            </a:r>
          </a:p>
          <a:p>
            <a:pPr>
              <a:buNone/>
            </a:pPr>
            <a:r>
              <a:rPr lang="en-US" sz="800" dirty="0"/>
              <a:t>     nat4 size;  </a:t>
            </a:r>
            <a:r>
              <a:rPr lang="en-US" sz="800" dirty="0">
                <a:solidFill>
                  <a:srgbClr val="00B050"/>
                </a:solidFill>
              </a:rPr>
              <a:t>//size of field</a:t>
            </a:r>
          </a:p>
          <a:p>
            <a:pPr>
              <a:buNone/>
            </a:pPr>
            <a:r>
              <a:rPr lang="en-US" sz="800" dirty="0"/>
              <a:t>     nat4 </a:t>
            </a:r>
            <a:r>
              <a:rPr lang="en-US" sz="800" dirty="0" err="1"/>
              <a:t>n_items</a:t>
            </a:r>
            <a:r>
              <a:rPr lang="en-US" sz="800" dirty="0"/>
              <a:t>; </a:t>
            </a:r>
            <a:r>
              <a:rPr lang="en-US" sz="800" dirty="0">
                <a:solidFill>
                  <a:srgbClr val="00B050"/>
                </a:solidFill>
              </a:rPr>
              <a:t>//number of components in array</a:t>
            </a:r>
          </a:p>
          <a:p>
            <a:pPr>
              <a:buNone/>
            </a:pPr>
            <a:r>
              <a:rPr lang="en-US" sz="800" dirty="0"/>
              <a:t>     nat4 next; </a:t>
            </a:r>
            <a:r>
              <a:rPr lang="en-US" sz="800" dirty="0">
                <a:solidFill>
                  <a:srgbClr val="00B050"/>
                </a:solidFill>
              </a:rPr>
              <a:t>//next field in structure</a:t>
            </a:r>
          </a:p>
          <a:p>
            <a:pPr>
              <a:buNone/>
            </a:pPr>
            <a:r>
              <a:rPr lang="en-US" sz="800" dirty="0"/>
              <a:t>}</a:t>
            </a:r>
          </a:p>
        </p:txBody>
      </p:sp>
    </p:spTree>
    <p:extLst>
      <p:ext uri="{BB962C8B-B14F-4D97-AF65-F5344CB8AC3E}">
        <p14:creationId xmlns:p14="http://schemas.microsoft.com/office/powerpoint/2010/main" val="189912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99" y="2922657"/>
            <a:ext cx="3336491" cy="707886"/>
          </a:xfrm>
          <a:prstGeom prst="rect">
            <a:avLst/>
          </a:prstGeom>
          <a:noFill/>
        </p:spPr>
        <p:txBody>
          <a:bodyPr wrap="none" rtlCol="0">
            <a:spAutoFit/>
          </a:bodyPr>
          <a:lstStyle/>
          <a:p>
            <a:pPr>
              <a:buNone/>
            </a:pPr>
            <a:r>
              <a:rPr lang="en-US" sz="4000" dirty="0">
                <a:solidFill>
                  <a:srgbClr val="000066"/>
                </a:solidFill>
              </a:rPr>
              <a:t>CLIENT SIDE</a:t>
            </a:r>
          </a:p>
        </p:txBody>
      </p:sp>
    </p:spTree>
    <p:extLst>
      <p:ext uri="{BB962C8B-B14F-4D97-AF65-F5344CB8AC3E}">
        <p14:creationId xmlns:p14="http://schemas.microsoft.com/office/powerpoint/2010/main" val="3002354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228600" y="228600"/>
            <a:ext cx="7696200" cy="990600"/>
          </a:xfrm>
        </p:spPr>
        <p:txBody>
          <a:bodyPr/>
          <a:lstStyle/>
          <a:p>
            <a:r>
              <a:rPr lang="en-US" dirty="0" err="1"/>
              <a:t>Metaobjects</a:t>
            </a:r>
            <a:endParaRPr lang="en-US" dirty="0"/>
          </a:p>
        </p:txBody>
      </p:sp>
      <p:sp>
        <p:nvSpPr>
          <p:cNvPr id="11269" name="Rectangle 5"/>
          <p:cNvSpPr>
            <a:spLocks noGrp="1" noChangeArrowheads="1"/>
          </p:cNvSpPr>
          <p:nvPr>
            <p:ph type="body" idx="1"/>
          </p:nvPr>
        </p:nvSpPr>
        <p:spPr>
          <a:xfrm>
            <a:off x="838200" y="3276600"/>
            <a:ext cx="7391400" cy="2971800"/>
          </a:xfrm>
        </p:spPr>
        <p:txBody>
          <a:bodyPr/>
          <a:lstStyle/>
          <a:p>
            <a:pPr marL="0" indent="0">
              <a:buNone/>
            </a:pPr>
            <a:r>
              <a:rPr lang="en-US" sz="2000" dirty="0"/>
              <a:t>Aspects covered by </a:t>
            </a:r>
            <a:r>
              <a:rPr lang="en-US" sz="2000" dirty="0" err="1"/>
              <a:t>metaobjects</a:t>
            </a:r>
            <a:r>
              <a:rPr lang="en-US" sz="2000" dirty="0"/>
              <a:t>:</a:t>
            </a:r>
          </a:p>
          <a:p>
            <a:pPr marL="0" indent="0">
              <a:buNone/>
            </a:pPr>
            <a:endParaRPr lang="en-US" sz="2000" dirty="0"/>
          </a:p>
          <a:p>
            <a:pPr lvl="1"/>
            <a:r>
              <a:rPr lang="en-US" sz="1800" dirty="0" err="1"/>
              <a:t>Intertask</a:t>
            </a:r>
            <a:r>
              <a:rPr lang="en-US" sz="1800" dirty="0"/>
              <a:t> synchronization of object access.</a:t>
            </a:r>
          </a:p>
          <a:p>
            <a:pPr lvl="1"/>
            <a:r>
              <a:rPr lang="en-US" sz="1800" dirty="0"/>
              <a:t>Synchronization of object access by different database clients.</a:t>
            </a:r>
          </a:p>
          <a:p>
            <a:pPr lvl="1"/>
            <a:r>
              <a:rPr lang="en-US" sz="1800" dirty="0"/>
              <a:t>Handling of database transactions.</a:t>
            </a:r>
          </a:p>
          <a:p>
            <a:pPr lvl="1"/>
            <a:r>
              <a:rPr lang="en-US" sz="1800" dirty="0"/>
              <a:t>Management of the client’s object cache.</a:t>
            </a:r>
          </a:p>
          <a:p>
            <a:pPr marL="457200" indent="-457200">
              <a:buFont typeface="Arial" pitchFamily="34" charset="0"/>
              <a:buChar char="•"/>
            </a:pPr>
            <a:endParaRPr lang="en-US" dirty="0"/>
          </a:p>
          <a:p>
            <a:pPr marL="457200" indent="-457200">
              <a:buFont typeface="Arial" pitchFamily="34" charset="0"/>
              <a:buChar char="•"/>
            </a:pPr>
            <a:endParaRPr lang="en-US" dirty="0"/>
          </a:p>
          <a:p>
            <a:endParaRPr lang="en-US" dirty="0"/>
          </a:p>
        </p:txBody>
      </p:sp>
      <p:sp>
        <p:nvSpPr>
          <p:cNvPr id="2" name="TextBox 1"/>
          <p:cNvSpPr txBox="1"/>
          <p:nvPr/>
        </p:nvSpPr>
        <p:spPr>
          <a:xfrm>
            <a:off x="762000" y="1371600"/>
            <a:ext cx="7239000" cy="1692771"/>
          </a:xfrm>
          <a:prstGeom prst="rect">
            <a:avLst/>
          </a:prstGeom>
          <a:noFill/>
        </p:spPr>
        <p:txBody>
          <a:bodyPr wrap="square" rtlCol="0">
            <a:spAutoFit/>
          </a:bodyPr>
          <a:lstStyle/>
          <a:p>
            <a:pPr>
              <a:buNone/>
            </a:pPr>
            <a:r>
              <a:rPr lang="en-US" dirty="0"/>
              <a:t>Handle the interaction of client applications with the database. </a:t>
            </a:r>
            <a:r>
              <a:rPr lang="en-US" dirty="0" err="1"/>
              <a:t>Metaobjects</a:t>
            </a:r>
            <a:r>
              <a:rPr lang="en-US" dirty="0"/>
              <a:t> allow to extend the functionality and behavior of the application depending on specific requirements.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err="1"/>
              <a:t>Metaobject</a:t>
            </a:r>
            <a:r>
              <a:rPr lang="en-US" dirty="0"/>
              <a:t> class</a:t>
            </a:r>
          </a:p>
        </p:txBody>
      </p:sp>
      <p:sp>
        <p:nvSpPr>
          <p:cNvPr id="7" name="TextBox 6"/>
          <p:cNvSpPr txBox="1"/>
          <p:nvPr/>
        </p:nvSpPr>
        <p:spPr>
          <a:xfrm>
            <a:off x="381000" y="1295400"/>
            <a:ext cx="3886200" cy="4308872"/>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metaobject</a:t>
            </a:r>
            <a:r>
              <a:rPr lang="en-US" sz="1000" dirty="0"/>
              <a:t> {</a:t>
            </a:r>
          </a:p>
          <a:p>
            <a:pPr>
              <a:buNone/>
            </a:pPr>
            <a:r>
              <a:rPr lang="en-US" sz="1000" dirty="0"/>
              <a:t>public:</a:t>
            </a:r>
          </a:p>
          <a:p>
            <a:pPr>
              <a:buNone/>
            </a:pPr>
            <a:r>
              <a:rPr lang="en-US" sz="1000" dirty="0"/>
              <a:t>      virtual void </a:t>
            </a:r>
            <a:r>
              <a:rPr lang="en-US" sz="1000" dirty="0" err="1"/>
              <a:t>make_persistent</a:t>
            </a:r>
            <a:r>
              <a:rPr lang="en-US" sz="1000" dirty="0"/>
              <a:t>(</a:t>
            </a:r>
            <a:r>
              <a:rPr lang="en-US" sz="1000" dirty="0" err="1"/>
              <a:t>hnd_t</a:t>
            </a:r>
            <a:r>
              <a:rPr lang="en-US" sz="1000" dirty="0"/>
              <a:t> </a:t>
            </a:r>
            <a:r>
              <a:rPr lang="en-US" sz="1000" dirty="0" err="1"/>
              <a:t>hnd</a:t>
            </a:r>
            <a:r>
              <a:rPr lang="en-US" sz="1000" dirty="0"/>
              <a:t>, </a:t>
            </a:r>
            <a:r>
              <a:rPr lang="en-US" sz="1000" dirty="0" err="1"/>
              <a:t>hnd_t</a:t>
            </a:r>
            <a:r>
              <a:rPr lang="en-US" sz="1000" dirty="0"/>
              <a:t> parent);</a:t>
            </a:r>
          </a:p>
          <a:p>
            <a:pPr>
              <a:buNone/>
            </a:pPr>
            <a:r>
              <a:rPr lang="en-US" sz="1000" dirty="0"/>
              <a:t>      virtual void lock(</a:t>
            </a:r>
            <a:r>
              <a:rPr lang="en-US" sz="1000" dirty="0" err="1"/>
              <a:t>hnd_t</a:t>
            </a:r>
            <a:r>
              <a:rPr lang="en-US" sz="1000" dirty="0"/>
              <a:t> </a:t>
            </a:r>
            <a:r>
              <a:rPr lang="en-US" sz="1000" dirty="0" err="1"/>
              <a:t>hnd</a:t>
            </a:r>
            <a:r>
              <a:rPr lang="en-US" sz="1000" dirty="0"/>
              <a:t>, </a:t>
            </a:r>
            <a:r>
              <a:rPr lang="en-US" sz="1000" dirty="0" err="1"/>
              <a:t>lck_t</a:t>
            </a:r>
            <a:r>
              <a:rPr lang="en-US" sz="1000" dirty="0"/>
              <a:t> </a:t>
            </a:r>
            <a:r>
              <a:rPr lang="en-US" sz="1000" dirty="0" err="1"/>
              <a:t>lck</a:t>
            </a:r>
            <a:r>
              <a:rPr lang="en-US" sz="1000" dirty="0"/>
              <a:t>);</a:t>
            </a:r>
          </a:p>
          <a:p>
            <a:pPr>
              <a:buNone/>
            </a:pPr>
            <a:r>
              <a:rPr lang="en-US" sz="1000" dirty="0"/>
              <a:t>      virtual void unlock(</a:t>
            </a:r>
            <a:r>
              <a:rPr lang="en-US" sz="1000" dirty="0" err="1"/>
              <a:t>hnd_t</a:t>
            </a:r>
            <a:r>
              <a:rPr lang="en-US" sz="1000" dirty="0"/>
              <a:t> </a:t>
            </a:r>
            <a:r>
              <a:rPr lang="en-US" sz="1000" dirty="0" err="1"/>
              <a:t>hnd</a:t>
            </a:r>
            <a:r>
              <a:rPr lang="en-US" sz="1000" dirty="0"/>
              <a:t>);</a:t>
            </a:r>
          </a:p>
          <a:p>
            <a:pPr>
              <a:buNone/>
            </a:pPr>
            <a:r>
              <a:rPr lang="en-US" sz="1000" dirty="0"/>
              <a:t>      virtual void wait(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begin_read</a:t>
            </a:r>
            <a:r>
              <a:rPr lang="en-US" sz="1000" dirty="0"/>
              <a:t>(</a:t>
            </a:r>
            <a:r>
              <a:rPr lang="en-US" sz="1000" dirty="0" err="1"/>
              <a:t>hnd_t</a:t>
            </a:r>
            <a:r>
              <a:rPr lang="en-US" sz="1000" dirty="0"/>
              <a:t> </a:t>
            </a:r>
            <a:r>
              <a:rPr lang="en-US" sz="1000" dirty="0" err="1"/>
              <a:t>hnd</a:t>
            </a:r>
            <a:r>
              <a:rPr lang="en-US" sz="1000" dirty="0"/>
              <a:t>, </a:t>
            </a:r>
            <a:r>
              <a:rPr lang="en-US" sz="1000" dirty="0" err="1"/>
              <a:t>bool</a:t>
            </a:r>
            <a:r>
              <a:rPr lang="en-US" sz="1000" dirty="0"/>
              <a:t> </a:t>
            </a:r>
            <a:r>
              <a:rPr lang="en-US" sz="1000" dirty="0" err="1"/>
              <a:t>for_update</a:t>
            </a:r>
            <a:r>
              <a:rPr lang="en-US" sz="1000" dirty="0"/>
              <a:t>);</a:t>
            </a:r>
          </a:p>
          <a:p>
            <a:pPr>
              <a:buNone/>
            </a:pPr>
            <a:r>
              <a:rPr lang="en-US" sz="1000" dirty="0"/>
              <a:t>      virtual void </a:t>
            </a:r>
            <a:r>
              <a:rPr lang="en-US" sz="1000" dirty="0" err="1"/>
              <a:t>end_read</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begin_write</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end_write</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signal_on_modification</a:t>
            </a:r>
            <a:r>
              <a:rPr lang="en-US" sz="1000" dirty="0"/>
              <a:t>(</a:t>
            </a:r>
            <a:r>
              <a:rPr lang="en-US" sz="1000" dirty="0" err="1"/>
              <a:t>hnd_t</a:t>
            </a:r>
            <a:r>
              <a:rPr lang="en-US" sz="1000" dirty="0"/>
              <a:t> </a:t>
            </a:r>
            <a:r>
              <a:rPr lang="en-US" sz="1000" dirty="0" err="1"/>
              <a:t>hnd</a:t>
            </a:r>
            <a:r>
              <a:rPr lang="en-US" sz="1000" dirty="0"/>
              <a:t>, event &amp;e);</a:t>
            </a:r>
          </a:p>
          <a:p>
            <a:pPr>
              <a:buNone/>
            </a:pPr>
            <a:r>
              <a:rPr lang="en-US" sz="1000" dirty="0"/>
              <a:t>      virtual void </a:t>
            </a:r>
            <a:r>
              <a:rPr lang="en-US" sz="1000" dirty="0" err="1"/>
              <a:t>put_in_cache</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get_from_cache</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pin_object</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unpin_object</a:t>
            </a:r>
            <a:r>
              <a:rPr lang="en-US" sz="1000" dirty="0"/>
              <a:t>(</a:t>
            </a:r>
            <a:r>
              <a:rPr lang="en-US" sz="1000" dirty="0" err="1"/>
              <a:t>hnd_t</a:t>
            </a:r>
            <a:r>
              <a:rPr lang="en-US" sz="1000" dirty="0"/>
              <a:t> </a:t>
            </a:r>
            <a:r>
              <a:rPr lang="en-US" sz="1000" dirty="0" err="1"/>
              <a:t>hnd</a:t>
            </a:r>
            <a:r>
              <a:rPr lang="en-US" sz="1000" dirty="0"/>
              <a:t>);</a:t>
            </a:r>
          </a:p>
          <a:p>
            <a:pPr>
              <a:buNone/>
            </a:pPr>
            <a:r>
              <a:rPr lang="en-US" sz="1000" dirty="0"/>
              <a:t>      virtual void </a:t>
            </a:r>
            <a:r>
              <a:rPr lang="en-US" sz="1000" dirty="0" err="1"/>
              <a:t>begin_transaction</a:t>
            </a:r>
            <a:r>
              <a:rPr lang="en-US" sz="1000" dirty="0"/>
              <a:t>();</a:t>
            </a:r>
          </a:p>
          <a:p>
            <a:pPr>
              <a:buNone/>
            </a:pPr>
            <a:r>
              <a:rPr lang="en-US" sz="1000" dirty="0"/>
              <a:t>      virtual void </a:t>
            </a:r>
            <a:r>
              <a:rPr lang="en-US" sz="1000" dirty="0" err="1"/>
              <a:t>end_transaction</a:t>
            </a:r>
            <a:r>
              <a:rPr lang="en-US" sz="1000" dirty="0"/>
              <a:t>();</a:t>
            </a:r>
          </a:p>
          <a:p>
            <a:pPr>
              <a:buNone/>
            </a:pPr>
            <a:r>
              <a:rPr lang="en-US" sz="1000" dirty="0"/>
              <a:t>      virtual void </a:t>
            </a:r>
            <a:r>
              <a:rPr lang="en-US" sz="1000" dirty="0" err="1"/>
              <a:t>commit_transaction</a:t>
            </a:r>
            <a:r>
              <a:rPr lang="en-US" sz="1000" dirty="0"/>
              <a:t>();</a:t>
            </a:r>
          </a:p>
          <a:p>
            <a:pPr>
              <a:buNone/>
            </a:pPr>
            <a:r>
              <a:rPr lang="en-US" sz="1000" dirty="0"/>
              <a:t>      virtual void </a:t>
            </a:r>
            <a:r>
              <a:rPr lang="en-US" sz="1000" dirty="0" err="1"/>
              <a:t>abort_transaction</a:t>
            </a:r>
            <a:r>
              <a:rPr lang="en-US" sz="1000" dirty="0"/>
              <a:t>(</a:t>
            </a:r>
            <a:r>
              <a:rPr lang="en-US" sz="1000" dirty="0" err="1"/>
              <a:t>const</a:t>
            </a:r>
            <a:r>
              <a:rPr lang="en-US" sz="1000" dirty="0"/>
              <a:t> database* </a:t>
            </a:r>
            <a:r>
              <a:rPr lang="en-US" sz="1000" dirty="0" err="1"/>
              <a:t>dbs</a:t>
            </a:r>
            <a:r>
              <a:rPr lang="en-US" sz="1000" dirty="0"/>
              <a:t>, reason);</a:t>
            </a:r>
          </a:p>
          <a:p>
            <a:pPr>
              <a:buNone/>
            </a:pPr>
            <a:r>
              <a:rPr lang="en-US" sz="1000" dirty="0"/>
              <a:t>      virtual void </a:t>
            </a:r>
            <a:r>
              <a:rPr lang="en-US" sz="1000" dirty="0" err="1"/>
              <a:t>set_cache_limit</a:t>
            </a:r>
            <a:r>
              <a:rPr lang="en-US" sz="1000" dirty="0"/>
              <a:t>(</a:t>
            </a:r>
            <a:r>
              <a:rPr lang="en-US" sz="1000" dirty="0" err="1"/>
              <a:t>size_t</a:t>
            </a:r>
            <a:r>
              <a:rPr lang="en-US" sz="1000" dirty="0"/>
              <a:t> limit0, </a:t>
            </a:r>
            <a:r>
              <a:rPr lang="en-US" sz="1000" dirty="0" err="1"/>
              <a:t>size_t</a:t>
            </a:r>
            <a:r>
              <a:rPr lang="en-US" sz="1000" dirty="0"/>
              <a:t> limit1);  </a:t>
            </a:r>
          </a:p>
          <a:p>
            <a:pPr>
              <a:buNone/>
            </a:pPr>
            <a:r>
              <a:rPr lang="en-US" sz="1000" dirty="0"/>
              <a:t>      </a:t>
            </a:r>
          </a:p>
          <a:p>
            <a:pPr>
              <a:buNone/>
            </a:pPr>
            <a:r>
              <a:rPr lang="en-US" sz="1000" dirty="0"/>
              <a:t>      …</a:t>
            </a:r>
          </a:p>
          <a:p>
            <a:pPr>
              <a:buNone/>
            </a:pPr>
            <a:r>
              <a:rPr lang="en-US" sz="10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12" y="57912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5985272"/>
            <a:ext cx="7010400" cy="307777"/>
          </a:xfrm>
          <a:prstGeom prst="rect">
            <a:avLst/>
          </a:prstGeom>
          <a:noFill/>
          <a:ln>
            <a:solidFill>
              <a:schemeClr val="tx1"/>
            </a:solidFill>
          </a:ln>
        </p:spPr>
        <p:txBody>
          <a:bodyPr wrap="square" rtlCol="0">
            <a:spAutoFit/>
          </a:bodyPr>
          <a:lstStyle/>
          <a:p>
            <a:pPr marL="285750" indent="-285750"/>
            <a:r>
              <a:rPr lang="en-US" sz="1400" dirty="0"/>
              <a:t>Metaobjects are used to specify synchronization policy for GOODS objects.</a:t>
            </a:r>
          </a:p>
        </p:txBody>
      </p:sp>
    </p:spTree>
    <p:extLst>
      <p:ext uri="{BB962C8B-B14F-4D97-AF65-F5344CB8AC3E}">
        <p14:creationId xmlns:p14="http://schemas.microsoft.com/office/powerpoint/2010/main" val="99727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err="1"/>
              <a:t>Intertask</a:t>
            </a:r>
            <a:r>
              <a:rPr lang="en-US" dirty="0"/>
              <a:t> synchronization</a:t>
            </a:r>
          </a:p>
        </p:txBody>
      </p:sp>
      <p:sp>
        <p:nvSpPr>
          <p:cNvPr id="7" name="TextBox 6"/>
          <p:cNvSpPr txBox="1"/>
          <p:nvPr/>
        </p:nvSpPr>
        <p:spPr>
          <a:xfrm>
            <a:off x="381000" y="1295400"/>
            <a:ext cx="2057400" cy="4308872"/>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object_monitor</a:t>
            </a:r>
            <a:r>
              <a:rPr lang="en-US" sz="1000" dirty="0"/>
              <a:t> {</a:t>
            </a:r>
          </a:p>
          <a:p>
            <a:pPr>
              <a:buNone/>
            </a:pPr>
            <a:r>
              <a:rPr lang="en-US" sz="1000" dirty="0"/>
              <a:t>protected:</a:t>
            </a:r>
          </a:p>
          <a:p>
            <a:pPr>
              <a:buNone/>
            </a:pPr>
            <a:r>
              <a:rPr lang="en-US" sz="1000" dirty="0"/>
              <a:t>      </a:t>
            </a:r>
            <a:r>
              <a:rPr lang="en-US" sz="1000" dirty="0" err="1"/>
              <a:t>hnd_t</a:t>
            </a:r>
            <a:r>
              <a:rPr lang="en-US" sz="1000" dirty="0"/>
              <a:t> </a:t>
            </a:r>
            <a:r>
              <a:rPr lang="en-US" sz="1000" dirty="0" err="1"/>
              <a:t>hnd</a:t>
            </a:r>
            <a:r>
              <a:rPr lang="en-US" sz="1000" dirty="0"/>
              <a:t>;</a:t>
            </a:r>
          </a:p>
          <a:p>
            <a:pPr>
              <a:buNone/>
            </a:pPr>
            <a:r>
              <a:rPr lang="en-US" sz="1000" dirty="0"/>
              <a:t>      task* owner;</a:t>
            </a:r>
          </a:p>
          <a:p>
            <a:pPr>
              <a:buNone/>
            </a:pPr>
            <a:r>
              <a:rPr lang="en-US" sz="1000" dirty="0"/>
              <a:t>      </a:t>
            </a:r>
            <a:r>
              <a:rPr lang="en-US" sz="1000" dirty="0" err="1"/>
              <a:t>eventex</a:t>
            </a:r>
            <a:r>
              <a:rPr lang="en-US" sz="1000" dirty="0"/>
              <a:t>* </a:t>
            </a:r>
            <a:r>
              <a:rPr lang="en-US" sz="1000" dirty="0" err="1"/>
              <a:t>evt</a:t>
            </a:r>
            <a:r>
              <a:rPr lang="en-US" sz="1000" dirty="0"/>
              <a:t>;</a:t>
            </a:r>
          </a:p>
          <a:p>
            <a:pPr>
              <a:buNone/>
            </a:pPr>
            <a:r>
              <a:rPr lang="en-US" sz="1000" dirty="0"/>
              <a:t>      </a:t>
            </a:r>
            <a:r>
              <a:rPr lang="en-US" sz="1000" dirty="0" err="1"/>
              <a:t>int</a:t>
            </a:r>
            <a:r>
              <a:rPr lang="en-US" sz="1000" dirty="0"/>
              <a:t> </a:t>
            </a:r>
            <a:r>
              <a:rPr lang="en-US" sz="1000" dirty="0" err="1"/>
              <a:t>n_readers</a:t>
            </a:r>
            <a:r>
              <a:rPr lang="en-US" sz="1000" dirty="0"/>
              <a:t>;</a:t>
            </a:r>
          </a:p>
          <a:p>
            <a:pPr>
              <a:buNone/>
            </a:pPr>
            <a:r>
              <a:rPr lang="en-US" sz="1000" dirty="0"/>
              <a:t>      </a:t>
            </a:r>
            <a:r>
              <a:rPr lang="en-US" sz="1000" dirty="0" err="1"/>
              <a:t>int</a:t>
            </a:r>
            <a:r>
              <a:rPr lang="en-US" sz="1000" dirty="0"/>
              <a:t> </a:t>
            </a:r>
            <a:r>
              <a:rPr lang="en-US" sz="1000" dirty="0" err="1"/>
              <a:t>n_writers</a:t>
            </a:r>
            <a:r>
              <a:rPr lang="en-US" sz="1000" dirty="0"/>
              <a:t>;</a:t>
            </a:r>
          </a:p>
          <a:p>
            <a:pPr>
              <a:buNone/>
            </a:pPr>
            <a:r>
              <a:rPr lang="en-US" sz="1000" dirty="0"/>
              <a:t>      </a:t>
            </a:r>
            <a:r>
              <a:rPr lang="en-US" sz="1000" dirty="0" err="1"/>
              <a:t>int</a:t>
            </a:r>
            <a:r>
              <a:rPr lang="en-US" sz="1000" dirty="0"/>
              <a:t> </a:t>
            </a:r>
            <a:r>
              <a:rPr lang="en-US" sz="1000" dirty="0" err="1"/>
              <a:t>n_blocked</a:t>
            </a:r>
            <a:r>
              <a:rPr lang="en-US" sz="1000" dirty="0"/>
              <a:t>;</a:t>
            </a:r>
          </a:p>
          <a:p>
            <a:pPr>
              <a:buNone/>
            </a:pPr>
            <a:r>
              <a:rPr lang="en-US" sz="1000" dirty="0"/>
              <a:t>      </a:t>
            </a:r>
            <a:r>
              <a:rPr lang="en-US" sz="1000" dirty="0" err="1"/>
              <a:t>int</a:t>
            </a:r>
            <a:r>
              <a:rPr lang="en-US" sz="1000" dirty="0"/>
              <a:t> waiting;</a:t>
            </a:r>
          </a:p>
          <a:p>
            <a:pPr>
              <a:buNone/>
            </a:pPr>
            <a:r>
              <a:rPr lang="en-US" sz="1000" dirty="0"/>
              <a:t>public:</a:t>
            </a:r>
          </a:p>
          <a:p>
            <a:pPr>
              <a:buNone/>
            </a:pPr>
            <a:r>
              <a:rPr lang="en-US" sz="1000" dirty="0"/>
              <a:t>      void wait(task* t) ;</a:t>
            </a:r>
          </a:p>
          <a:p>
            <a:pPr>
              <a:buNone/>
            </a:pPr>
            <a:r>
              <a:rPr lang="en-US" sz="1000" dirty="0"/>
              <a:t>      void release();</a:t>
            </a:r>
          </a:p>
          <a:p>
            <a:pPr>
              <a:buNone/>
            </a:pPr>
            <a:r>
              <a:rPr lang="en-US" sz="1000" dirty="0"/>
              <a:t>      </a:t>
            </a:r>
            <a:r>
              <a:rPr lang="en-US" sz="1000" dirty="0" err="1"/>
              <a:t>bool</a:t>
            </a:r>
            <a:r>
              <a:rPr lang="en-US" sz="1000" dirty="0"/>
              <a:t> </a:t>
            </a:r>
            <a:r>
              <a:rPr lang="en-US" sz="1000" dirty="0" err="1"/>
              <a:t>is_locked</a:t>
            </a:r>
            <a:r>
              <a:rPr lang="en-US" sz="1000" dirty="0"/>
              <a:t>();</a:t>
            </a:r>
          </a:p>
          <a:p>
            <a:pPr>
              <a:buNone/>
            </a:pPr>
            <a:r>
              <a:rPr lang="en-US" sz="1000" dirty="0"/>
              <a:t>      void lock(</a:t>
            </a:r>
            <a:r>
              <a:rPr lang="en-US" sz="1000" dirty="0" err="1"/>
              <a:t>lck_t</a:t>
            </a:r>
            <a:r>
              <a:rPr lang="en-US" sz="1000" dirty="0"/>
              <a:t> </a:t>
            </a:r>
            <a:r>
              <a:rPr lang="en-US" sz="1000" dirty="0" err="1"/>
              <a:t>lck</a:t>
            </a:r>
            <a:r>
              <a:rPr lang="en-US" sz="1000" dirty="0"/>
              <a:t>);</a:t>
            </a:r>
          </a:p>
          <a:p>
            <a:pPr>
              <a:buNone/>
            </a:pPr>
            <a:r>
              <a:rPr lang="en-US" sz="1000" dirty="0"/>
              <a:t>      void unlock();</a:t>
            </a:r>
          </a:p>
          <a:p>
            <a:pPr>
              <a:buNone/>
            </a:pPr>
            <a:r>
              <a:rPr lang="en-US" sz="1000" dirty="0"/>
              <a:t>      void wait();</a:t>
            </a:r>
          </a:p>
          <a:p>
            <a:pPr>
              <a:buNone/>
            </a:pPr>
            <a:r>
              <a:rPr lang="en-US" sz="1000" dirty="0"/>
              <a:t>      </a:t>
            </a:r>
            <a:r>
              <a:rPr lang="en-US" sz="1000" dirty="0" err="1"/>
              <a:t>bool</a:t>
            </a:r>
            <a:r>
              <a:rPr lang="en-US" sz="1000" dirty="0"/>
              <a:t> wait(</a:t>
            </a:r>
            <a:r>
              <a:rPr lang="en-US" sz="1000" dirty="0" err="1"/>
              <a:t>time_t</a:t>
            </a:r>
            <a:r>
              <a:rPr lang="en-US" sz="1000" dirty="0"/>
              <a:t> timeout);</a:t>
            </a:r>
          </a:p>
          <a:p>
            <a:pPr>
              <a:buNone/>
            </a:pPr>
            <a:r>
              <a:rPr lang="en-US" sz="1000" dirty="0"/>
              <a:t>      void notify();</a:t>
            </a:r>
          </a:p>
          <a:p>
            <a:pPr>
              <a:buNone/>
            </a:pPr>
            <a:r>
              <a:rPr lang="en-US" sz="1000" dirty="0"/>
              <a:t>      void attach(</a:t>
            </a:r>
            <a:r>
              <a:rPr lang="en-US" sz="1000" dirty="0" err="1"/>
              <a:t>hnd_t</a:t>
            </a:r>
            <a:r>
              <a:rPr lang="en-US" sz="1000" dirty="0"/>
              <a:t> </a:t>
            </a:r>
            <a:r>
              <a:rPr lang="en-US" sz="1000" dirty="0" err="1"/>
              <a:t>hnd</a:t>
            </a:r>
            <a:r>
              <a:rPr lang="en-US" sz="1000" dirty="0"/>
              <a:t>);</a:t>
            </a:r>
          </a:p>
          <a:p>
            <a:pPr>
              <a:buNone/>
            </a:pPr>
            <a:r>
              <a:rPr lang="en-US" sz="1000" dirty="0"/>
              <a:t>      void detach();      </a:t>
            </a:r>
          </a:p>
          <a:p>
            <a:pPr>
              <a:buNone/>
            </a:pPr>
            <a:r>
              <a:rPr lang="en-US" sz="1000" dirty="0"/>
              <a:t>      …</a:t>
            </a:r>
          </a:p>
          <a:p>
            <a:pPr>
              <a:buNone/>
            </a:pPr>
            <a:r>
              <a:rPr lang="en-US" sz="1000" dirty="0"/>
              <a:t>}</a:t>
            </a:r>
          </a:p>
          <a:p>
            <a:pPr>
              <a:buNone/>
            </a:pPr>
            <a:endParaRPr lang="en-US" sz="10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6048386"/>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6096000"/>
            <a:ext cx="6934200" cy="566309"/>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use the Multiple Reader Single Writer approach.</a:t>
            </a:r>
          </a:p>
          <a:p>
            <a:pPr marL="285750" indent="-285750"/>
            <a:r>
              <a:rPr lang="en-US" sz="1400" dirty="0"/>
              <a:t>There are two types of locks: exclusive and shared.</a:t>
            </a:r>
          </a:p>
        </p:txBody>
      </p:sp>
      <p:sp>
        <p:nvSpPr>
          <p:cNvPr id="8" name="TextBox 7"/>
          <p:cNvSpPr txBox="1"/>
          <p:nvPr/>
        </p:nvSpPr>
        <p:spPr>
          <a:xfrm>
            <a:off x="4876800" y="1676400"/>
            <a:ext cx="3811398" cy="3022366"/>
          </a:xfrm>
          <a:prstGeom prst="rect">
            <a:avLst/>
          </a:prstGeom>
          <a:noFill/>
        </p:spPr>
        <p:txBody>
          <a:bodyPr wrap="square" rtlCol="0">
            <a:spAutoFit/>
          </a:bodyPr>
          <a:lstStyle/>
          <a:p>
            <a:pPr marL="171450" indent="-171450"/>
            <a:r>
              <a:rPr lang="en-US" sz="1400" dirty="0"/>
              <a:t>Each GOODS object has an associated object monitor which synchronizes the access to the object by different tasks.</a:t>
            </a:r>
          </a:p>
          <a:p>
            <a:pPr marL="171450" indent="-171450"/>
            <a:r>
              <a:rPr lang="en-US" sz="1400" dirty="0"/>
              <a:t>When a method of the object is invoked     (</a:t>
            </a:r>
            <a:r>
              <a:rPr lang="en-US" sz="1400" dirty="0" err="1"/>
              <a:t>obj</a:t>
            </a:r>
            <a:r>
              <a:rPr lang="en-US" sz="1400" dirty="0"/>
              <a:t>-&gt;method) by a task the object’s monitor is locked to prevent other tasks from using this object until the call returns.</a:t>
            </a:r>
          </a:p>
          <a:p>
            <a:pPr marL="171450" indent="-171450"/>
            <a:r>
              <a:rPr lang="en-US" sz="1400" dirty="0"/>
              <a:t>To reduce memory consumption a </a:t>
            </a:r>
            <a:r>
              <a:rPr lang="en-US" sz="1400" i="1" dirty="0"/>
              <a:t>turnstile </a:t>
            </a:r>
            <a:r>
              <a:rPr lang="en-US" sz="1400" dirty="0"/>
              <a:t>of monitor objects is used which is basically a pool of monitors.</a:t>
            </a:r>
          </a:p>
          <a:p>
            <a:pPr marL="171450" indent="-171450"/>
            <a:r>
              <a:rPr lang="en-US" sz="1400" dirty="0"/>
              <a:t>The total number of monitor objects does not exceed the maximum number of simultaneous accessed objects.</a:t>
            </a:r>
          </a:p>
        </p:txBody>
      </p:sp>
      <p:sp>
        <p:nvSpPr>
          <p:cNvPr id="9" name="TextBox 8"/>
          <p:cNvSpPr txBox="1"/>
          <p:nvPr/>
        </p:nvSpPr>
        <p:spPr>
          <a:xfrm>
            <a:off x="2518794" y="1295400"/>
            <a:ext cx="2205606" cy="3016210"/>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monitor_turnstile</a:t>
            </a:r>
            <a:r>
              <a:rPr lang="en-US" sz="1000" dirty="0"/>
              <a:t> {</a:t>
            </a:r>
          </a:p>
          <a:p>
            <a:pPr>
              <a:buNone/>
            </a:pPr>
            <a:r>
              <a:rPr lang="en-US" sz="1000" dirty="0"/>
              <a:t>private:</a:t>
            </a:r>
          </a:p>
          <a:p>
            <a:pPr>
              <a:buNone/>
            </a:pPr>
            <a:r>
              <a:rPr lang="en-US" sz="1000" dirty="0"/>
              <a:t>    </a:t>
            </a:r>
            <a:r>
              <a:rPr lang="en-US" sz="1000" dirty="0" err="1"/>
              <a:t>int</a:t>
            </a:r>
            <a:r>
              <a:rPr lang="en-US" sz="1000" dirty="0"/>
              <a:t> size;</a:t>
            </a:r>
          </a:p>
          <a:p>
            <a:pPr>
              <a:buNone/>
            </a:pPr>
            <a:r>
              <a:rPr lang="en-US" sz="1000" dirty="0"/>
              <a:t>    </a:t>
            </a:r>
            <a:r>
              <a:rPr lang="en-US" sz="1000" dirty="0" err="1"/>
              <a:t>int</a:t>
            </a:r>
            <a:r>
              <a:rPr lang="en-US" sz="1000" dirty="0"/>
              <a:t> </a:t>
            </a:r>
            <a:r>
              <a:rPr lang="en-US" sz="1000" dirty="0" err="1"/>
              <a:t>pos</a:t>
            </a:r>
            <a:r>
              <a:rPr lang="en-US" sz="1000" dirty="0"/>
              <a:t>;</a:t>
            </a:r>
          </a:p>
          <a:p>
            <a:pPr>
              <a:buNone/>
            </a:pPr>
            <a:r>
              <a:rPr lang="en-US" sz="1000" dirty="0"/>
              <a:t>    </a:t>
            </a:r>
            <a:r>
              <a:rPr lang="en-US" sz="1000" dirty="0" err="1"/>
              <a:t>object_monitor</a:t>
            </a:r>
            <a:r>
              <a:rPr lang="en-US" sz="1000" dirty="0"/>
              <a:t>** turnstile;  </a:t>
            </a:r>
          </a:p>
          <a:p>
            <a:pPr>
              <a:buNone/>
            </a:pPr>
            <a:r>
              <a:rPr lang="en-US" sz="1000" dirty="0"/>
              <a:t>public:       </a:t>
            </a:r>
          </a:p>
          <a:p>
            <a:pPr>
              <a:buNone/>
            </a:pPr>
            <a:r>
              <a:rPr lang="en-US" sz="1000" dirty="0"/>
              <a:t>    </a:t>
            </a:r>
            <a:r>
              <a:rPr lang="en-US" sz="1000" dirty="0" err="1"/>
              <a:t>int</a:t>
            </a:r>
            <a:r>
              <a:rPr lang="en-US" sz="1000" dirty="0"/>
              <a:t> </a:t>
            </a:r>
            <a:r>
              <a:rPr lang="en-US" sz="1000" dirty="0" err="1"/>
              <a:t>attach_monitor</a:t>
            </a:r>
            <a:r>
              <a:rPr lang="en-US" sz="1000" dirty="0"/>
              <a:t>(</a:t>
            </a:r>
            <a:r>
              <a:rPr lang="en-US" sz="1000" dirty="0" err="1"/>
              <a:t>int</a:t>
            </a:r>
            <a:r>
              <a:rPr lang="en-US" sz="1000" dirty="0"/>
              <a:t> monitor);</a:t>
            </a:r>
          </a:p>
          <a:p>
            <a:pPr>
              <a:buNone/>
            </a:pPr>
            <a:r>
              <a:rPr lang="en-US" sz="1000" dirty="0"/>
              <a:t>    void lock(</a:t>
            </a:r>
            <a:r>
              <a:rPr lang="en-US" sz="1000" dirty="0" err="1"/>
              <a:t>int</a:t>
            </a:r>
            <a:r>
              <a:rPr lang="en-US" sz="1000" dirty="0"/>
              <a:t> monitor, </a:t>
            </a:r>
            <a:r>
              <a:rPr lang="en-US" sz="1000" dirty="0" err="1"/>
              <a:t>lck_t</a:t>
            </a:r>
            <a:r>
              <a:rPr lang="en-US" sz="1000" dirty="0"/>
              <a:t> </a:t>
            </a:r>
            <a:r>
              <a:rPr lang="en-US" sz="1000" dirty="0" err="1"/>
              <a:t>lck</a:t>
            </a:r>
            <a:r>
              <a:rPr lang="en-US" sz="1000" dirty="0"/>
              <a:t>);</a:t>
            </a:r>
          </a:p>
          <a:p>
            <a:pPr>
              <a:buNone/>
            </a:pPr>
            <a:r>
              <a:rPr lang="en-US" sz="1000" dirty="0"/>
              <a:t>    void unlock(</a:t>
            </a:r>
            <a:r>
              <a:rPr lang="en-US" sz="1000" dirty="0" err="1"/>
              <a:t>int</a:t>
            </a:r>
            <a:r>
              <a:rPr lang="en-US" sz="1000" dirty="0"/>
              <a:t> monitor);</a:t>
            </a:r>
          </a:p>
          <a:p>
            <a:pPr>
              <a:buNone/>
            </a:pPr>
            <a:r>
              <a:rPr lang="en-US" sz="1000" dirty="0"/>
              <a:t>    void wait(</a:t>
            </a:r>
            <a:r>
              <a:rPr lang="en-US" sz="1000" dirty="0" err="1"/>
              <a:t>int</a:t>
            </a:r>
            <a:r>
              <a:rPr lang="en-US" sz="1000" dirty="0"/>
              <a:t> monitor);</a:t>
            </a:r>
          </a:p>
          <a:p>
            <a:pPr>
              <a:buNone/>
            </a:pPr>
            <a:r>
              <a:rPr lang="en-US" sz="1000" dirty="0"/>
              <a:t>    void notify(</a:t>
            </a:r>
            <a:r>
              <a:rPr lang="en-US" sz="1000" dirty="0" err="1"/>
              <a:t>int</a:t>
            </a:r>
            <a:r>
              <a:rPr lang="en-US" sz="1000" dirty="0"/>
              <a:t> monitor);</a:t>
            </a:r>
          </a:p>
          <a:p>
            <a:pPr>
              <a:buNone/>
            </a:pPr>
            <a:r>
              <a:rPr lang="en-US" sz="1000" dirty="0"/>
              <a:t>    void </a:t>
            </a:r>
            <a:r>
              <a:rPr lang="en-US" sz="1000" dirty="0" err="1"/>
              <a:t>detach_monitor</a:t>
            </a:r>
            <a:r>
              <a:rPr lang="en-US" sz="1000" dirty="0"/>
              <a:t>(</a:t>
            </a:r>
            <a:r>
              <a:rPr lang="en-US" sz="1000" dirty="0" err="1"/>
              <a:t>int</a:t>
            </a:r>
            <a:r>
              <a:rPr lang="en-US" sz="1000" dirty="0"/>
              <a:t> monitor);</a:t>
            </a:r>
          </a:p>
          <a:p>
            <a:pPr>
              <a:buNone/>
            </a:pPr>
            <a:r>
              <a:rPr lang="en-US" sz="1000" dirty="0"/>
              <a:t>    void release(</a:t>
            </a:r>
            <a:r>
              <a:rPr lang="en-US" sz="1000" dirty="0" err="1"/>
              <a:t>int</a:t>
            </a:r>
            <a:r>
              <a:rPr lang="en-US" sz="1000" dirty="0"/>
              <a:t> monitor);</a:t>
            </a:r>
          </a:p>
          <a:p>
            <a:pPr>
              <a:buNone/>
            </a:pPr>
            <a:r>
              <a:rPr lang="en-US" sz="1000" dirty="0"/>
              <a:t>    …</a:t>
            </a:r>
          </a:p>
          <a:p>
            <a:pPr>
              <a:buNone/>
            </a:pPr>
            <a:r>
              <a:rPr lang="en-US" sz="1000" dirty="0"/>
              <a:t>}</a:t>
            </a:r>
          </a:p>
          <a:p>
            <a:pPr>
              <a:buNone/>
            </a:pPr>
            <a:endParaRPr lang="en-US" sz="1000" dirty="0"/>
          </a:p>
        </p:txBody>
      </p:sp>
    </p:spTree>
    <p:extLst>
      <p:ext uri="{BB962C8B-B14F-4D97-AF65-F5344CB8AC3E}">
        <p14:creationId xmlns:p14="http://schemas.microsoft.com/office/powerpoint/2010/main" val="2533948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Synchronization among clients</a:t>
            </a:r>
          </a:p>
        </p:txBody>
      </p:sp>
      <p:sp>
        <p:nvSpPr>
          <p:cNvPr id="7" name="TextBox 6"/>
          <p:cNvSpPr txBox="1"/>
          <p:nvPr/>
        </p:nvSpPr>
        <p:spPr>
          <a:xfrm>
            <a:off x="381000" y="1295400"/>
            <a:ext cx="3657600" cy="2277547"/>
          </a:xfrm>
          <a:prstGeom prst="rect">
            <a:avLst/>
          </a:prstGeom>
          <a:noFill/>
          <a:ln>
            <a:solidFill>
              <a:schemeClr val="tx1"/>
            </a:solidFill>
          </a:ln>
        </p:spPr>
        <p:txBody>
          <a:bodyPr wrap="square" rtlCol="0">
            <a:spAutoFit/>
          </a:bodyPr>
          <a:lstStyle/>
          <a:p>
            <a:pPr>
              <a:buNone/>
            </a:pPr>
            <a:r>
              <a:rPr lang="en-US" sz="1000" dirty="0" err="1"/>
              <a:t>metaobject</a:t>
            </a:r>
            <a:endParaRPr lang="en-US" sz="1000" dirty="0"/>
          </a:p>
          <a:p>
            <a:pPr>
              <a:buNone/>
            </a:pPr>
            <a:r>
              <a:rPr lang="en-US" sz="1000" dirty="0"/>
              <a:t>    </a:t>
            </a:r>
            <a:r>
              <a:rPr lang="en-US" sz="1000" dirty="0" err="1"/>
              <a:t>basic_metaobject</a:t>
            </a:r>
            <a:endParaRPr lang="en-US" sz="1000" dirty="0"/>
          </a:p>
          <a:p>
            <a:pPr>
              <a:buNone/>
            </a:pPr>
            <a:r>
              <a:rPr lang="en-US" sz="1000" dirty="0"/>
              <a:t>       </a:t>
            </a:r>
            <a:r>
              <a:rPr lang="en-US" sz="1000" dirty="0" err="1">
                <a:solidFill>
                  <a:srgbClr val="0070C0"/>
                </a:solidFill>
              </a:rPr>
              <a:t>optimistic_metaobject</a:t>
            </a:r>
            <a:endParaRPr lang="en-US" sz="1000" dirty="0">
              <a:solidFill>
                <a:srgbClr val="0070C0"/>
              </a:solidFill>
            </a:endParaRPr>
          </a:p>
          <a:p>
            <a:pPr>
              <a:buNone/>
            </a:pPr>
            <a:r>
              <a:rPr lang="en-US" sz="1000" dirty="0"/>
              <a:t>          </a:t>
            </a:r>
            <a:r>
              <a:rPr lang="en-US" sz="1000" dirty="0" err="1"/>
              <a:t>optimistic_repeatable_read_metaobject</a:t>
            </a:r>
            <a:endParaRPr lang="en-US" sz="1000" dirty="0"/>
          </a:p>
          <a:p>
            <a:pPr>
              <a:buNone/>
            </a:pPr>
            <a:r>
              <a:rPr lang="en-US" sz="1000" dirty="0"/>
              <a:t>          </a:t>
            </a:r>
            <a:r>
              <a:rPr lang="en-US" sz="1000" dirty="0" err="1"/>
              <a:t>hierarchical_access_metaobject</a:t>
            </a:r>
            <a:endParaRPr lang="en-US" sz="1000" dirty="0"/>
          </a:p>
          <a:p>
            <a:pPr>
              <a:buNone/>
            </a:pPr>
            <a:r>
              <a:rPr lang="en-US" sz="1000" dirty="0"/>
              <a:t>          </a:t>
            </a:r>
            <a:r>
              <a:rPr lang="en-US" sz="1000" dirty="0" err="1"/>
              <a:t>pessimistic_metaobject</a:t>
            </a:r>
            <a:endParaRPr lang="en-US" sz="1000" dirty="0"/>
          </a:p>
          <a:p>
            <a:pPr>
              <a:buNone/>
            </a:pPr>
            <a:r>
              <a:rPr lang="en-US" sz="1000" dirty="0"/>
              <a:t>              </a:t>
            </a:r>
            <a:r>
              <a:rPr lang="en-US" sz="1000" dirty="0" err="1"/>
              <a:t>lazy_pessimistic_metaobject</a:t>
            </a:r>
            <a:endParaRPr lang="en-US" sz="1000" dirty="0"/>
          </a:p>
          <a:p>
            <a:pPr>
              <a:buNone/>
            </a:pPr>
            <a:r>
              <a:rPr lang="en-US" sz="1000" dirty="0"/>
              <a:t>              </a:t>
            </a:r>
            <a:r>
              <a:rPr lang="en-US" sz="1000" dirty="0" err="1"/>
              <a:t>pessimistic_repeatable_read_metaobject</a:t>
            </a:r>
            <a:endParaRPr lang="en-US" sz="1000" dirty="0"/>
          </a:p>
          <a:p>
            <a:pPr>
              <a:buNone/>
            </a:pPr>
            <a:r>
              <a:rPr lang="en-US" sz="1000" dirty="0"/>
              <a:t>              </a:t>
            </a:r>
            <a:r>
              <a:rPr lang="en-US" sz="1000" b="1" dirty="0" err="1"/>
              <a:t>Magaya_Metaobject</a:t>
            </a:r>
            <a:endParaRPr lang="en-US" sz="1000" b="1" dirty="0"/>
          </a:p>
          <a:p>
            <a:pPr>
              <a:buNone/>
            </a:pPr>
            <a:r>
              <a:rPr lang="en-US" sz="1000" dirty="0"/>
              <a:t>   </a:t>
            </a:r>
            <a:r>
              <a:rPr lang="en-US" sz="1000" dirty="0" err="1"/>
              <a:t>transient_metaobject</a:t>
            </a:r>
            <a:endParaRPr lang="en-US" sz="1000" dirty="0"/>
          </a:p>
          <a:p>
            <a:pPr>
              <a:buNone/>
            </a:pPr>
            <a:r>
              <a:rPr lang="en-US" sz="1000" dirty="0"/>
              <a:t>            </a:t>
            </a:r>
          </a:p>
          <a:p>
            <a:pPr>
              <a:buNone/>
            </a:pPr>
            <a:endParaRPr lang="en-US" sz="10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6048386"/>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6096000"/>
            <a:ext cx="6934200" cy="307777"/>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use the pessimistic approach </a:t>
            </a:r>
            <a:r>
              <a:rPr lang="en-US" sz="1400" dirty="0" err="1"/>
              <a:t>metaobject</a:t>
            </a:r>
            <a:r>
              <a:rPr lang="en-US" sz="1400" dirty="0"/>
              <a:t> with some changes.</a:t>
            </a:r>
          </a:p>
        </p:txBody>
      </p:sp>
      <p:sp>
        <p:nvSpPr>
          <p:cNvPr id="8" name="TextBox 7"/>
          <p:cNvSpPr txBox="1"/>
          <p:nvPr/>
        </p:nvSpPr>
        <p:spPr>
          <a:xfrm>
            <a:off x="4113402" y="1285613"/>
            <a:ext cx="3811398" cy="4487382"/>
          </a:xfrm>
          <a:prstGeom prst="rect">
            <a:avLst/>
          </a:prstGeom>
          <a:noFill/>
        </p:spPr>
        <p:txBody>
          <a:bodyPr wrap="square" rtlCol="0">
            <a:spAutoFit/>
          </a:bodyPr>
          <a:lstStyle/>
          <a:p>
            <a:pPr marL="171450" indent="-171450"/>
            <a:r>
              <a:rPr lang="en-US" sz="1400" dirty="0"/>
              <a:t>There are two main approaches: optimistic and pessimistic.</a:t>
            </a:r>
          </a:p>
          <a:p>
            <a:pPr marL="171450" indent="-171450"/>
            <a:r>
              <a:rPr lang="en-US" sz="1400" dirty="0"/>
              <a:t>When using pessimistic approach objects locks are usually used to prevent other clients from accessing the object. This guarantees that objects changes cannot be lost.</a:t>
            </a:r>
          </a:p>
          <a:p>
            <a:pPr marL="171450" indent="-171450"/>
            <a:r>
              <a:rPr lang="en-US" sz="1400" dirty="0"/>
              <a:t>The main disadvantages of the pessimistic approach is the possibility of deadlocks and reduced concurrency.</a:t>
            </a:r>
          </a:p>
          <a:p>
            <a:pPr marL="171450" indent="-171450"/>
            <a:r>
              <a:rPr lang="en-US" sz="1400" dirty="0"/>
              <a:t>The optimistic approach can be used if the possibility of conflicts is small and transactions can be easily restarted.</a:t>
            </a:r>
          </a:p>
          <a:p>
            <a:pPr marL="171450" indent="-171450"/>
            <a:r>
              <a:rPr lang="en-US" sz="1400" dirty="0"/>
              <a:t>There are different </a:t>
            </a:r>
            <a:r>
              <a:rPr lang="en-US" sz="1400" dirty="0" err="1"/>
              <a:t>metaobjects</a:t>
            </a:r>
            <a:r>
              <a:rPr lang="en-US" sz="1400" dirty="0"/>
              <a:t> in GOODS database interface which implement variations of these approaches.</a:t>
            </a:r>
          </a:p>
          <a:p>
            <a:pPr marL="171450" indent="-171450"/>
            <a:endParaRPr lang="en-US" sz="1400" dirty="0"/>
          </a:p>
          <a:p>
            <a:pPr marL="171450" indent="-171450"/>
            <a:endParaRPr lang="en-US" sz="1400" dirty="0"/>
          </a:p>
          <a:p>
            <a:pPr marL="171450" indent="-171450"/>
            <a:endParaRPr lang="en-US" sz="1400" dirty="0"/>
          </a:p>
        </p:txBody>
      </p:sp>
    </p:spTree>
    <p:extLst>
      <p:ext uri="{BB962C8B-B14F-4D97-AF65-F5344CB8AC3E}">
        <p14:creationId xmlns:p14="http://schemas.microsoft.com/office/powerpoint/2010/main" val="197466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Handling of database transactions</a:t>
            </a:r>
          </a:p>
        </p:txBody>
      </p:sp>
      <p:sp>
        <p:nvSpPr>
          <p:cNvPr id="7" name="TextBox 6"/>
          <p:cNvSpPr txBox="1"/>
          <p:nvPr/>
        </p:nvSpPr>
        <p:spPr>
          <a:xfrm>
            <a:off x="381000" y="1295400"/>
            <a:ext cx="3657600" cy="3016210"/>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transaction_manager</a:t>
            </a:r>
            <a:r>
              <a:rPr lang="en-US" sz="1000" dirty="0"/>
              <a:t> {</a:t>
            </a:r>
          </a:p>
          <a:p>
            <a:pPr>
              <a:buNone/>
            </a:pPr>
            <a:r>
              <a:rPr lang="en-US" sz="1000" dirty="0"/>
              <a:t>public:</a:t>
            </a:r>
          </a:p>
          <a:p>
            <a:pPr>
              <a:buNone/>
            </a:pPr>
            <a:r>
              <a:rPr lang="en-US" sz="1000" dirty="0"/>
              <a:t>     object_l2_list </a:t>
            </a:r>
            <a:r>
              <a:rPr lang="en-US" sz="1000" dirty="0" err="1"/>
              <a:t>trans_objects</a:t>
            </a:r>
            <a:r>
              <a:rPr lang="en-US" sz="1000" dirty="0"/>
              <a:t>;</a:t>
            </a:r>
          </a:p>
          <a:p>
            <a:pPr>
              <a:buNone/>
            </a:pPr>
            <a:r>
              <a:rPr lang="en-US" sz="1000" dirty="0"/>
              <a:t>     event </a:t>
            </a:r>
            <a:r>
              <a:rPr lang="en-US" sz="1000" dirty="0" err="1"/>
              <a:t>trans_commit_event</a:t>
            </a:r>
            <a:r>
              <a:rPr lang="en-US" sz="1000" dirty="0"/>
              <a:t>;</a:t>
            </a:r>
          </a:p>
          <a:p>
            <a:pPr>
              <a:buNone/>
            </a:pPr>
            <a:r>
              <a:rPr lang="en-US" sz="1000" dirty="0"/>
              <a:t>     </a:t>
            </a:r>
            <a:r>
              <a:rPr lang="en-US" sz="1000" dirty="0" err="1"/>
              <a:t>bool</a:t>
            </a:r>
            <a:r>
              <a:rPr lang="en-US" sz="1000" dirty="0"/>
              <a:t> </a:t>
            </a:r>
            <a:r>
              <a:rPr lang="en-US" sz="1000" dirty="0" err="1"/>
              <a:t>trans_commit_wait_flag</a:t>
            </a:r>
            <a:r>
              <a:rPr lang="en-US" sz="1000" dirty="0"/>
              <a:t>;</a:t>
            </a:r>
          </a:p>
          <a:p>
            <a:pPr>
              <a:buNone/>
            </a:pPr>
            <a:r>
              <a:rPr lang="en-US" sz="1000" dirty="0"/>
              <a:t>     </a:t>
            </a:r>
            <a:r>
              <a:rPr lang="en-US" sz="1000" dirty="0" err="1"/>
              <a:t>bool</a:t>
            </a:r>
            <a:r>
              <a:rPr lang="en-US" sz="1000" dirty="0"/>
              <a:t> </a:t>
            </a:r>
            <a:r>
              <a:rPr lang="en-US" sz="1000" dirty="0" err="1"/>
              <a:t>trans_commit_in_progress</a:t>
            </a:r>
            <a:r>
              <a:rPr lang="en-US" sz="1000" dirty="0"/>
              <a:t>;</a:t>
            </a:r>
          </a:p>
          <a:p>
            <a:pPr>
              <a:buNone/>
            </a:pPr>
            <a:r>
              <a:rPr lang="en-US" sz="1000" dirty="0"/>
              <a:t>     unsigned </a:t>
            </a:r>
            <a:r>
              <a:rPr lang="en-US" sz="1000" dirty="0" err="1"/>
              <a:t>n_nested_transactions</a:t>
            </a:r>
            <a:r>
              <a:rPr lang="en-US" sz="1000" dirty="0"/>
              <a:t>;</a:t>
            </a:r>
          </a:p>
          <a:p>
            <a:pPr>
              <a:buNone/>
            </a:pPr>
            <a:r>
              <a:rPr lang="en-US" sz="1000" dirty="0"/>
              <a:t>     </a:t>
            </a:r>
            <a:r>
              <a:rPr lang="en-US" sz="1000" dirty="0" err="1"/>
              <a:t>int</a:t>
            </a:r>
            <a:r>
              <a:rPr lang="en-US" sz="1000" dirty="0"/>
              <a:t> </a:t>
            </a:r>
            <a:r>
              <a:rPr lang="en-US" sz="1000" dirty="0" err="1"/>
              <a:t>exception_count</a:t>
            </a:r>
            <a:r>
              <a:rPr lang="en-US" sz="1000" dirty="0"/>
              <a:t>;</a:t>
            </a:r>
          </a:p>
          <a:p>
            <a:pPr>
              <a:buNone/>
            </a:pPr>
            <a:r>
              <a:rPr lang="en-US" sz="1000" dirty="0"/>
              <a:t>     </a:t>
            </a:r>
            <a:r>
              <a:rPr lang="en-US" sz="1000" dirty="0" err="1"/>
              <a:t>abort_hook_t</a:t>
            </a:r>
            <a:r>
              <a:rPr lang="en-US" sz="1000" dirty="0"/>
              <a:t> </a:t>
            </a:r>
            <a:r>
              <a:rPr lang="en-US" sz="1000" dirty="0" err="1"/>
              <a:t>abort_hook</a:t>
            </a:r>
            <a:r>
              <a:rPr lang="en-US" sz="1000" dirty="0"/>
              <a:t>;</a:t>
            </a:r>
          </a:p>
          <a:p>
            <a:pPr>
              <a:buNone/>
            </a:pPr>
            <a:endParaRPr lang="en-US" sz="1000" dirty="0"/>
          </a:p>
          <a:p>
            <a:pPr>
              <a:buNone/>
            </a:pPr>
            <a:r>
              <a:rPr lang="en-US" sz="1000" dirty="0"/>
              <a:t>public:     </a:t>
            </a:r>
          </a:p>
          <a:p>
            <a:pPr>
              <a:buNone/>
            </a:pPr>
            <a:r>
              <a:rPr lang="en-US" sz="1000" dirty="0"/>
              <a:t>    void attach();</a:t>
            </a:r>
          </a:p>
          <a:p>
            <a:pPr>
              <a:buNone/>
            </a:pPr>
            <a:r>
              <a:rPr lang="en-US" sz="1000" dirty="0"/>
              <a:t>    void detach();</a:t>
            </a:r>
          </a:p>
          <a:p>
            <a:pPr>
              <a:buNone/>
            </a:pPr>
            <a:r>
              <a:rPr lang="en-US" sz="1000" dirty="0"/>
              <a:t>    static </a:t>
            </a:r>
            <a:r>
              <a:rPr lang="en-US" sz="1000" dirty="0" err="1"/>
              <a:t>transaction_manager</a:t>
            </a:r>
            <a:r>
              <a:rPr lang="en-US" sz="1000" dirty="0"/>
              <a:t>* </a:t>
            </a:r>
            <a:r>
              <a:rPr lang="en-US" sz="1000" dirty="0" err="1"/>
              <a:t>get_thread_transaction_mgr</a:t>
            </a:r>
            <a:r>
              <a:rPr lang="en-US" sz="1000" dirty="0"/>
              <a:t>();</a:t>
            </a:r>
          </a:p>
          <a:p>
            <a:pPr>
              <a:buNone/>
            </a:pPr>
            <a:r>
              <a:rPr lang="en-US" sz="1000" dirty="0"/>
              <a:t>    …</a:t>
            </a:r>
          </a:p>
          <a:p>
            <a:pPr>
              <a:buNone/>
            </a:pPr>
            <a:r>
              <a:rPr lang="en-US" sz="10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7688" y="61722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00600" y="6156418"/>
            <a:ext cx="4191000" cy="523220"/>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use the PER_TREAD_TRANSACTION isolation level.</a:t>
            </a:r>
          </a:p>
        </p:txBody>
      </p:sp>
      <p:sp>
        <p:nvSpPr>
          <p:cNvPr id="8" name="TextBox 7"/>
          <p:cNvSpPr txBox="1"/>
          <p:nvPr/>
        </p:nvSpPr>
        <p:spPr>
          <a:xfrm>
            <a:off x="4113402" y="1285613"/>
            <a:ext cx="3811398" cy="3970318"/>
          </a:xfrm>
          <a:prstGeom prst="rect">
            <a:avLst/>
          </a:prstGeom>
          <a:noFill/>
        </p:spPr>
        <p:txBody>
          <a:bodyPr wrap="square" rtlCol="0">
            <a:spAutoFit/>
          </a:bodyPr>
          <a:lstStyle/>
          <a:p>
            <a:pPr marL="171450" indent="-171450"/>
            <a:r>
              <a:rPr lang="en-US" sz="1400" dirty="0"/>
              <a:t>A transaction is a change to the database that is executed as a consistent and atomic sequence of operations.</a:t>
            </a:r>
          </a:p>
          <a:p>
            <a:pPr marL="171450" indent="-171450"/>
            <a:r>
              <a:rPr lang="en-US" sz="1400" dirty="0"/>
              <a:t>A transaction transfers the database from one consistent state to another.</a:t>
            </a:r>
          </a:p>
          <a:p>
            <a:pPr marL="171450" indent="-171450"/>
            <a:r>
              <a:rPr lang="en-US" sz="1400" dirty="0"/>
              <a:t>A different transaction model could be implemented by means of </a:t>
            </a:r>
            <a:r>
              <a:rPr lang="en-US" sz="1400" dirty="0" err="1"/>
              <a:t>metaobjects</a:t>
            </a:r>
            <a:r>
              <a:rPr lang="en-US" sz="1400" dirty="0"/>
              <a:t>.</a:t>
            </a:r>
          </a:p>
          <a:p>
            <a:pPr marL="171450" indent="-171450"/>
            <a:r>
              <a:rPr lang="en-US" sz="1400" dirty="0"/>
              <a:t>The default implementation of GOODS implicitly opens a nested transaction each time an object is accessed and commits all nested transactions when control returns from the last invoked method.</a:t>
            </a:r>
          </a:p>
          <a:p>
            <a:pPr marL="171450" indent="-171450"/>
            <a:r>
              <a:rPr lang="en-US" sz="1400" dirty="0"/>
              <a:t>It is possible to explicitly open or close a nested transaction to create a long-lived transaction. </a:t>
            </a:r>
          </a:p>
          <a:p>
            <a:pPr marL="171450" indent="-171450"/>
            <a:r>
              <a:rPr lang="en-US" sz="1400" dirty="0"/>
              <a:t>Transactions can be isolated PER_PROCESS or PER_THREAD.</a:t>
            </a:r>
          </a:p>
        </p:txBody>
      </p:sp>
      <p:sp>
        <p:nvSpPr>
          <p:cNvPr id="9" name="TextBox 8"/>
          <p:cNvSpPr txBox="1"/>
          <p:nvPr/>
        </p:nvSpPr>
        <p:spPr>
          <a:xfrm>
            <a:off x="381000" y="4419600"/>
            <a:ext cx="3657600" cy="800219"/>
          </a:xfrm>
          <a:prstGeom prst="rect">
            <a:avLst/>
          </a:prstGeom>
          <a:noFill/>
          <a:ln>
            <a:solidFill>
              <a:schemeClr val="tx1"/>
            </a:solidFill>
          </a:ln>
        </p:spPr>
        <p:txBody>
          <a:bodyPr wrap="square" rtlCol="0">
            <a:spAutoFit/>
          </a:bodyPr>
          <a:lstStyle/>
          <a:p>
            <a:pPr>
              <a:buNone/>
            </a:pPr>
            <a:r>
              <a:rPr lang="en-US" sz="1000" dirty="0"/>
              <a:t>Explicitly control of transaction boundaries:</a:t>
            </a:r>
          </a:p>
          <a:p>
            <a:pPr>
              <a:buNone/>
            </a:pPr>
            <a:endParaRPr lang="en-US" sz="1000" dirty="0"/>
          </a:p>
          <a:p>
            <a:pPr>
              <a:buNone/>
            </a:pPr>
            <a:r>
              <a:rPr lang="en-US" sz="1000" dirty="0" err="1"/>
              <a:t>metaobject</a:t>
            </a:r>
            <a:r>
              <a:rPr lang="en-US" sz="1000" dirty="0"/>
              <a:t>::</a:t>
            </a:r>
            <a:r>
              <a:rPr lang="en-US" sz="1000" dirty="0" err="1"/>
              <a:t>begin_transaction</a:t>
            </a:r>
            <a:r>
              <a:rPr lang="en-US" sz="1000" dirty="0"/>
              <a:t>();</a:t>
            </a:r>
          </a:p>
          <a:p>
            <a:pPr>
              <a:buNone/>
            </a:pPr>
            <a:r>
              <a:rPr lang="en-US" sz="1000" dirty="0" err="1"/>
              <a:t>metaobject</a:t>
            </a:r>
            <a:r>
              <a:rPr lang="en-US" sz="1000" dirty="0"/>
              <a:t>::</a:t>
            </a:r>
            <a:r>
              <a:rPr lang="en-US" sz="1000" dirty="0" err="1"/>
              <a:t>end_transaction</a:t>
            </a:r>
            <a:r>
              <a:rPr lang="en-US" sz="1000" dirty="0"/>
              <a:t>();</a:t>
            </a:r>
          </a:p>
        </p:txBody>
      </p:sp>
      <p:sp>
        <p:nvSpPr>
          <p:cNvPr id="10" name="TextBox 9"/>
          <p:cNvSpPr txBox="1"/>
          <p:nvPr/>
        </p:nvSpPr>
        <p:spPr>
          <a:xfrm>
            <a:off x="387706" y="5281799"/>
            <a:ext cx="3657600" cy="1354217"/>
          </a:xfrm>
          <a:prstGeom prst="rect">
            <a:avLst/>
          </a:prstGeom>
          <a:noFill/>
          <a:ln>
            <a:solidFill>
              <a:schemeClr val="tx1"/>
            </a:solidFill>
          </a:ln>
        </p:spPr>
        <p:txBody>
          <a:bodyPr wrap="square" rtlCol="0">
            <a:spAutoFit/>
          </a:bodyPr>
          <a:lstStyle/>
          <a:p>
            <a:pPr>
              <a:buNone/>
            </a:pPr>
            <a:r>
              <a:rPr lang="en-US" sz="1000" dirty="0"/>
              <a:t>Threads need to call attach/detach to the database:</a:t>
            </a:r>
          </a:p>
          <a:p>
            <a:pPr>
              <a:buNone/>
            </a:pPr>
            <a:r>
              <a:rPr lang="en-US" sz="1000" dirty="0" err="1"/>
              <a:t>CSampleThread</a:t>
            </a:r>
            <a:r>
              <a:rPr lang="en-US" sz="1000" dirty="0"/>
              <a:t>::</a:t>
            </a:r>
            <a:r>
              <a:rPr lang="en-US" sz="1000" dirty="0" err="1"/>
              <a:t>Proc</a:t>
            </a:r>
            <a:r>
              <a:rPr lang="en-US" sz="1000" dirty="0"/>
              <a:t>()</a:t>
            </a:r>
          </a:p>
          <a:p>
            <a:pPr>
              <a:buNone/>
            </a:pPr>
            <a:r>
              <a:rPr lang="en-US" sz="1000" dirty="0"/>
              <a:t>{</a:t>
            </a:r>
          </a:p>
          <a:p>
            <a:pPr>
              <a:buNone/>
            </a:pPr>
            <a:r>
              <a:rPr lang="en-US" sz="1000" dirty="0"/>
              <a:t>    </a:t>
            </a:r>
            <a:r>
              <a:rPr lang="en-US" sz="1000" dirty="0" err="1"/>
              <a:t>database.attach</a:t>
            </a:r>
            <a:r>
              <a:rPr lang="en-US" sz="1000" dirty="0"/>
              <a:t>();</a:t>
            </a:r>
          </a:p>
          <a:p>
            <a:pPr>
              <a:buNone/>
            </a:pPr>
            <a:r>
              <a:rPr lang="en-US" sz="1000" dirty="0">
                <a:solidFill>
                  <a:srgbClr val="00B050"/>
                </a:solidFill>
              </a:rPr>
              <a:t>    //do something</a:t>
            </a:r>
          </a:p>
          <a:p>
            <a:pPr>
              <a:buNone/>
            </a:pPr>
            <a:r>
              <a:rPr lang="en-US" sz="1000" dirty="0"/>
              <a:t>    </a:t>
            </a:r>
            <a:r>
              <a:rPr lang="en-US" sz="1000" dirty="0" err="1"/>
              <a:t>database.detach</a:t>
            </a:r>
            <a:r>
              <a:rPr lang="en-US" sz="1000" dirty="0"/>
              <a:t>();</a:t>
            </a:r>
          </a:p>
          <a:p>
            <a:pPr>
              <a:buNone/>
            </a:pPr>
            <a:r>
              <a:rPr lang="en-US" sz="1000" dirty="0"/>
              <a:t>} </a:t>
            </a:r>
          </a:p>
        </p:txBody>
      </p:sp>
    </p:spTree>
    <p:extLst>
      <p:ext uri="{BB962C8B-B14F-4D97-AF65-F5344CB8AC3E}">
        <p14:creationId xmlns:p14="http://schemas.microsoft.com/office/powerpoint/2010/main" val="304748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Management of client’s cache</a:t>
            </a:r>
          </a:p>
        </p:txBody>
      </p:sp>
      <p:sp>
        <p:nvSpPr>
          <p:cNvPr id="7" name="TextBox 6"/>
          <p:cNvSpPr txBox="1"/>
          <p:nvPr/>
        </p:nvSpPr>
        <p:spPr>
          <a:xfrm>
            <a:off x="381000" y="1295400"/>
            <a:ext cx="3657600" cy="1908215"/>
          </a:xfrm>
          <a:prstGeom prst="rect">
            <a:avLst/>
          </a:prstGeom>
          <a:noFill/>
          <a:ln>
            <a:solidFill>
              <a:schemeClr val="tx1"/>
            </a:solidFill>
          </a:ln>
        </p:spPr>
        <p:txBody>
          <a:bodyPr wrap="square" rtlCol="0">
            <a:spAutoFit/>
          </a:bodyPr>
          <a:lstStyle/>
          <a:p>
            <a:pPr>
              <a:buNone/>
            </a:pPr>
            <a:r>
              <a:rPr lang="en-US" sz="1000" dirty="0">
                <a:solidFill>
                  <a:srgbClr val="0070C0"/>
                </a:solidFill>
              </a:rPr>
              <a:t>class </a:t>
            </a:r>
            <a:r>
              <a:rPr lang="en-US" sz="1000" dirty="0" err="1"/>
              <a:t>cache_manager</a:t>
            </a:r>
            <a:r>
              <a:rPr lang="en-US" sz="1000" dirty="0"/>
              <a:t> {</a:t>
            </a:r>
          </a:p>
          <a:p>
            <a:pPr>
              <a:buNone/>
            </a:pPr>
            <a:r>
              <a:rPr lang="en-US" sz="1000" dirty="0"/>
              <a:t>public:</a:t>
            </a:r>
          </a:p>
          <a:p>
            <a:pPr>
              <a:buNone/>
            </a:pPr>
            <a:r>
              <a:rPr lang="en-US" sz="1000" dirty="0"/>
              <a:t>     object_l2_list </a:t>
            </a:r>
            <a:r>
              <a:rPr lang="en-US" sz="1000" dirty="0" err="1"/>
              <a:t>lru</a:t>
            </a:r>
            <a:r>
              <a:rPr lang="en-US" sz="1000" dirty="0"/>
              <a:t>[2];</a:t>
            </a:r>
          </a:p>
          <a:p>
            <a:pPr>
              <a:buNone/>
            </a:pPr>
            <a:r>
              <a:rPr lang="en-US" sz="1000" dirty="0"/>
              <a:t>     object_l2_list </a:t>
            </a:r>
            <a:r>
              <a:rPr lang="en-US" sz="1000" dirty="0" err="1"/>
              <a:t>pin_list</a:t>
            </a:r>
            <a:r>
              <a:rPr lang="en-US" sz="1000" dirty="0"/>
              <a:t>;</a:t>
            </a:r>
          </a:p>
          <a:p>
            <a:pPr>
              <a:buNone/>
            </a:pPr>
            <a:r>
              <a:rPr lang="en-US" sz="1000" dirty="0"/>
              <a:t>     </a:t>
            </a:r>
            <a:r>
              <a:rPr lang="en-US" sz="1000" dirty="0" err="1"/>
              <a:t>size_t</a:t>
            </a:r>
            <a:r>
              <a:rPr lang="en-US" sz="1000" dirty="0"/>
              <a:t> </a:t>
            </a:r>
            <a:r>
              <a:rPr lang="en-US" sz="1000" dirty="0" err="1"/>
              <a:t>used_cache_size</a:t>
            </a:r>
            <a:r>
              <a:rPr lang="en-US" sz="1000" dirty="0"/>
              <a:t>[2];</a:t>
            </a:r>
          </a:p>
          <a:p>
            <a:pPr>
              <a:buNone/>
            </a:pPr>
            <a:r>
              <a:rPr lang="en-US" sz="1000" dirty="0"/>
              <a:t>     </a:t>
            </a:r>
            <a:r>
              <a:rPr lang="en-US" sz="1000" dirty="0" err="1"/>
              <a:t>size_t</a:t>
            </a:r>
            <a:r>
              <a:rPr lang="en-US" sz="1000" dirty="0"/>
              <a:t> </a:t>
            </a:r>
            <a:r>
              <a:rPr lang="en-US" sz="1000" dirty="0" err="1"/>
              <a:t>cache_size_limit</a:t>
            </a:r>
            <a:r>
              <a:rPr lang="en-US" sz="1000" dirty="0"/>
              <a:t>[2];</a:t>
            </a:r>
          </a:p>
          <a:p>
            <a:pPr>
              <a:buNone/>
            </a:pPr>
            <a:endParaRPr lang="en-US" sz="1000" dirty="0"/>
          </a:p>
          <a:p>
            <a:pPr>
              <a:buNone/>
            </a:pPr>
            <a:r>
              <a:rPr lang="en-US" sz="1000" dirty="0"/>
              <a:t>     void </a:t>
            </a:r>
            <a:r>
              <a:rPr lang="en-US" sz="1000" dirty="0" err="1"/>
              <a:t>cleanup_cache</a:t>
            </a:r>
            <a:r>
              <a:rPr lang="en-US" sz="1000" dirty="0"/>
              <a:t>(</a:t>
            </a:r>
            <a:r>
              <a:rPr lang="en-US" sz="1000" dirty="0" err="1"/>
              <a:t>obj_storage</a:t>
            </a:r>
            <a:r>
              <a:rPr lang="en-US" sz="1000" dirty="0"/>
              <a:t>* storage);</a:t>
            </a:r>
          </a:p>
          <a:p>
            <a:pPr>
              <a:buNone/>
            </a:pPr>
            <a:r>
              <a:rPr lang="en-US" sz="1000" dirty="0"/>
              <a:t>     static </a:t>
            </a:r>
            <a:r>
              <a:rPr lang="en-US" sz="1000" dirty="0" err="1"/>
              <a:t>cache_manager</a:t>
            </a:r>
            <a:r>
              <a:rPr lang="en-US" sz="1000" dirty="0"/>
              <a:t> instance;</a:t>
            </a:r>
          </a:p>
          <a:p>
            <a:pPr>
              <a:buNone/>
            </a:pPr>
            <a:r>
              <a:rPr lang="en-US" sz="10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3340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334000"/>
            <a:ext cx="6934200" cy="997196"/>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used the pinned list for objects such as clients, carriers, locations, item definitions, etc.</a:t>
            </a:r>
          </a:p>
          <a:p>
            <a:pPr marL="285750" indent="-285750"/>
            <a:r>
              <a:rPr lang="en-US" sz="1400" dirty="0"/>
              <a:t>We have a fixed cache size for the Explorer and for the CS. This could be assigned dynamically in the future depending on users PCs memory.</a:t>
            </a:r>
          </a:p>
        </p:txBody>
      </p:sp>
      <p:sp>
        <p:nvSpPr>
          <p:cNvPr id="8" name="TextBox 7"/>
          <p:cNvSpPr txBox="1"/>
          <p:nvPr/>
        </p:nvSpPr>
        <p:spPr>
          <a:xfrm>
            <a:off x="4113402" y="1285613"/>
            <a:ext cx="3811398" cy="4056495"/>
          </a:xfrm>
          <a:prstGeom prst="rect">
            <a:avLst/>
          </a:prstGeom>
          <a:noFill/>
        </p:spPr>
        <p:txBody>
          <a:bodyPr wrap="square" rtlCol="0">
            <a:spAutoFit/>
          </a:bodyPr>
          <a:lstStyle/>
          <a:p>
            <a:pPr marL="171450" indent="-171450"/>
            <a:r>
              <a:rPr lang="en-US" sz="1400" dirty="0"/>
              <a:t>The object caching strategy is very important for the performance of the application.</a:t>
            </a:r>
          </a:p>
          <a:p>
            <a:pPr marL="171450" indent="-171450"/>
            <a:r>
              <a:rPr lang="en-US" sz="1400" dirty="0"/>
              <a:t>The cache is divided in two parts: Frequently used objects and Objects used only once.</a:t>
            </a:r>
          </a:p>
          <a:p>
            <a:pPr marL="171450" indent="-171450"/>
            <a:r>
              <a:rPr lang="en-US" sz="1400" dirty="0"/>
              <a:t>The cache policy could be redefined  in the </a:t>
            </a:r>
            <a:r>
              <a:rPr lang="en-US" sz="1400" dirty="0" err="1"/>
              <a:t>metaobject</a:t>
            </a:r>
            <a:r>
              <a:rPr lang="en-US" sz="1400" dirty="0"/>
              <a:t>.</a:t>
            </a:r>
          </a:p>
          <a:p>
            <a:pPr marL="171450" indent="-171450"/>
            <a:r>
              <a:rPr lang="en-US" sz="1400" dirty="0"/>
              <a:t>A pinned object list can be used to keep permanent objects in client’s memory.</a:t>
            </a:r>
          </a:p>
          <a:p>
            <a:pPr marL="171450" indent="-171450"/>
            <a:r>
              <a:rPr lang="en-US" sz="1400" dirty="0"/>
              <a:t>Cache is used for persistent objects only. Transient objects are kept in memory until the access counter reaches zero, then they are </a:t>
            </a:r>
            <a:r>
              <a:rPr lang="en-US" sz="1400" dirty="0" err="1"/>
              <a:t>deallocated</a:t>
            </a:r>
            <a:r>
              <a:rPr lang="en-US" sz="1400" dirty="0"/>
              <a:t>.</a:t>
            </a:r>
          </a:p>
          <a:p>
            <a:pPr marL="171450" indent="-171450"/>
            <a:endParaRPr lang="en-US" sz="1400" dirty="0"/>
          </a:p>
          <a:p>
            <a:pPr marL="171450" indent="-171450"/>
            <a:endParaRPr lang="en-US" sz="1400" dirty="0"/>
          </a:p>
          <a:p>
            <a:pPr marL="171450" indent="-171450"/>
            <a:endParaRPr lang="en-US" sz="1400" dirty="0"/>
          </a:p>
        </p:txBody>
      </p:sp>
    </p:spTree>
    <p:extLst>
      <p:ext uri="{BB962C8B-B14F-4D97-AF65-F5344CB8AC3E}">
        <p14:creationId xmlns:p14="http://schemas.microsoft.com/office/powerpoint/2010/main" val="157244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Types of data fields</a:t>
            </a:r>
          </a:p>
        </p:txBody>
      </p:sp>
      <p:sp>
        <p:nvSpPr>
          <p:cNvPr id="7" name="TextBox 6"/>
          <p:cNvSpPr txBox="1"/>
          <p:nvPr/>
        </p:nvSpPr>
        <p:spPr>
          <a:xfrm>
            <a:off x="381000" y="1295400"/>
            <a:ext cx="2971800" cy="2462213"/>
          </a:xfrm>
          <a:prstGeom prst="rect">
            <a:avLst/>
          </a:prstGeom>
          <a:noFill/>
          <a:ln>
            <a:solidFill>
              <a:schemeClr val="tx1"/>
            </a:solidFill>
          </a:ln>
        </p:spPr>
        <p:txBody>
          <a:bodyPr wrap="square" rtlCol="0">
            <a:spAutoFit/>
          </a:bodyPr>
          <a:lstStyle/>
          <a:p>
            <a:pPr>
              <a:buNone/>
            </a:pPr>
            <a:r>
              <a:rPr lang="en-US" sz="1000" b="1" dirty="0"/>
              <a:t>Scalar types:</a:t>
            </a:r>
          </a:p>
          <a:p>
            <a:pPr>
              <a:buNone/>
            </a:pPr>
            <a:endParaRPr lang="en-US" sz="1000" dirty="0"/>
          </a:p>
          <a:p>
            <a:pPr>
              <a:buNone/>
            </a:pPr>
            <a:r>
              <a:rPr lang="en-US" sz="1000" dirty="0">
                <a:solidFill>
                  <a:srgbClr val="0070C0"/>
                </a:solidFill>
              </a:rPr>
              <a:t>char</a:t>
            </a:r>
            <a:r>
              <a:rPr lang="en-US" sz="1000" dirty="0"/>
              <a:t> 1 byte character </a:t>
            </a:r>
          </a:p>
          <a:p>
            <a:pPr>
              <a:buNone/>
            </a:pPr>
            <a:r>
              <a:rPr lang="en-US" sz="1000" dirty="0">
                <a:solidFill>
                  <a:srgbClr val="0070C0"/>
                </a:solidFill>
              </a:rPr>
              <a:t>nat1</a:t>
            </a:r>
            <a:r>
              <a:rPr lang="en-US" sz="1000" dirty="0"/>
              <a:t> unsigned 1 byte integer </a:t>
            </a:r>
          </a:p>
          <a:p>
            <a:pPr>
              <a:buNone/>
            </a:pPr>
            <a:r>
              <a:rPr lang="en-US" sz="1000" dirty="0">
                <a:solidFill>
                  <a:srgbClr val="0070C0"/>
                </a:solidFill>
              </a:rPr>
              <a:t>int1</a:t>
            </a:r>
            <a:r>
              <a:rPr lang="en-US" sz="1000" dirty="0"/>
              <a:t> signed 1 byte integer </a:t>
            </a:r>
          </a:p>
          <a:p>
            <a:pPr>
              <a:buNone/>
            </a:pPr>
            <a:r>
              <a:rPr lang="en-US" sz="1000" dirty="0">
                <a:solidFill>
                  <a:srgbClr val="0070C0"/>
                </a:solidFill>
              </a:rPr>
              <a:t>nat2</a:t>
            </a:r>
            <a:r>
              <a:rPr lang="en-US" sz="1000" dirty="0"/>
              <a:t> unsigned 2 bytes integer </a:t>
            </a:r>
          </a:p>
          <a:p>
            <a:pPr>
              <a:buNone/>
            </a:pPr>
            <a:r>
              <a:rPr lang="en-US" sz="1000" dirty="0">
                <a:solidFill>
                  <a:srgbClr val="0070C0"/>
                </a:solidFill>
              </a:rPr>
              <a:t>int2</a:t>
            </a:r>
            <a:r>
              <a:rPr lang="en-US" sz="1000" dirty="0"/>
              <a:t> signed 2 bytes integer </a:t>
            </a:r>
          </a:p>
          <a:p>
            <a:pPr>
              <a:buNone/>
            </a:pPr>
            <a:r>
              <a:rPr lang="en-US" sz="1000" dirty="0">
                <a:solidFill>
                  <a:srgbClr val="0070C0"/>
                </a:solidFill>
              </a:rPr>
              <a:t>nat4</a:t>
            </a:r>
            <a:r>
              <a:rPr lang="en-US" sz="1000" dirty="0"/>
              <a:t> unsigned 4 bytes integer </a:t>
            </a:r>
          </a:p>
          <a:p>
            <a:pPr>
              <a:buNone/>
            </a:pPr>
            <a:r>
              <a:rPr lang="en-US" sz="1000" dirty="0">
                <a:solidFill>
                  <a:srgbClr val="0070C0"/>
                </a:solidFill>
              </a:rPr>
              <a:t>int4</a:t>
            </a:r>
            <a:r>
              <a:rPr lang="en-US" sz="1000" dirty="0"/>
              <a:t> signed 4 bytes integer </a:t>
            </a:r>
          </a:p>
          <a:p>
            <a:pPr>
              <a:buNone/>
            </a:pPr>
            <a:r>
              <a:rPr lang="en-US" sz="1000" dirty="0">
                <a:solidFill>
                  <a:srgbClr val="0070C0"/>
                </a:solidFill>
              </a:rPr>
              <a:t>nat8</a:t>
            </a:r>
            <a:r>
              <a:rPr lang="en-US" sz="1000" dirty="0"/>
              <a:t> unsigned 8 bytes integer </a:t>
            </a:r>
          </a:p>
          <a:p>
            <a:pPr>
              <a:buNone/>
            </a:pPr>
            <a:r>
              <a:rPr lang="en-US" sz="1000" dirty="0">
                <a:solidFill>
                  <a:srgbClr val="0070C0"/>
                </a:solidFill>
              </a:rPr>
              <a:t>int8</a:t>
            </a:r>
            <a:r>
              <a:rPr lang="en-US" sz="1000" dirty="0"/>
              <a:t> signed 8 bytes integer </a:t>
            </a:r>
          </a:p>
          <a:p>
            <a:pPr>
              <a:buNone/>
            </a:pPr>
            <a:r>
              <a:rPr lang="en-US" sz="1000" dirty="0">
                <a:solidFill>
                  <a:srgbClr val="0070C0"/>
                </a:solidFill>
              </a:rPr>
              <a:t>real4</a:t>
            </a:r>
            <a:r>
              <a:rPr lang="en-US" sz="1000" dirty="0"/>
              <a:t> 4 bytes ANSII floating type </a:t>
            </a:r>
          </a:p>
          <a:p>
            <a:pPr>
              <a:buNone/>
            </a:pPr>
            <a:r>
              <a:rPr lang="en-US" sz="1000" dirty="0">
                <a:solidFill>
                  <a:srgbClr val="0070C0"/>
                </a:solidFill>
              </a:rPr>
              <a:t>real8</a:t>
            </a:r>
            <a:r>
              <a:rPr lang="en-US" sz="1000" dirty="0"/>
              <a:t> 8 bytes ANSII floating type</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3340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334000"/>
            <a:ext cx="6934200" cy="1040285"/>
          </a:xfrm>
          <a:prstGeom prst="rect">
            <a:avLst/>
          </a:prstGeom>
          <a:noFill/>
          <a:ln>
            <a:solidFill>
              <a:schemeClr val="tx1"/>
            </a:solidFill>
          </a:ln>
        </p:spPr>
        <p:txBody>
          <a:bodyPr wrap="square" rtlCol="0">
            <a:spAutoFit/>
          </a:bodyPr>
          <a:lstStyle/>
          <a:p>
            <a:pPr marL="285750" indent="-285750"/>
            <a:r>
              <a:rPr lang="en-US" sz="1400" dirty="0"/>
              <a:t>It is better to use these type aliases instead of native C types.</a:t>
            </a:r>
          </a:p>
          <a:p>
            <a:pPr marL="285750" indent="-285750"/>
            <a:r>
              <a:rPr lang="en-US" sz="1400" dirty="0"/>
              <a:t>It is possible to have many </a:t>
            </a:r>
            <a:r>
              <a:rPr lang="en-US" sz="1400" dirty="0" err="1">
                <a:solidFill>
                  <a:srgbClr val="0070C0"/>
                </a:solidFill>
              </a:rPr>
              <a:t>wstring_t</a:t>
            </a:r>
            <a:r>
              <a:rPr lang="en-US" sz="1400" dirty="0">
                <a:solidFill>
                  <a:srgbClr val="0070C0"/>
                </a:solidFill>
              </a:rPr>
              <a:t> </a:t>
            </a:r>
            <a:r>
              <a:rPr lang="en-US" sz="1400" dirty="0"/>
              <a:t>and </a:t>
            </a:r>
            <a:r>
              <a:rPr lang="en-US" sz="1400" dirty="0" err="1">
                <a:solidFill>
                  <a:srgbClr val="0070C0"/>
                </a:solidFill>
              </a:rPr>
              <a:t>raw_binary_t</a:t>
            </a:r>
            <a:r>
              <a:rPr lang="en-US" sz="1400" dirty="0">
                <a:solidFill>
                  <a:srgbClr val="0070C0"/>
                </a:solidFill>
              </a:rPr>
              <a:t> </a:t>
            </a:r>
            <a:r>
              <a:rPr lang="en-US" sz="1400" dirty="0"/>
              <a:t>fields in the same class. They cannot be combined with a varying field.</a:t>
            </a:r>
          </a:p>
          <a:p>
            <a:pPr marL="285750" indent="-285750"/>
            <a:endParaRPr lang="en-US" sz="1400" dirty="0"/>
          </a:p>
        </p:txBody>
      </p:sp>
      <p:sp>
        <p:nvSpPr>
          <p:cNvPr id="9" name="TextBox 8"/>
          <p:cNvSpPr txBox="1"/>
          <p:nvPr/>
        </p:nvSpPr>
        <p:spPr>
          <a:xfrm>
            <a:off x="3505200" y="1295400"/>
            <a:ext cx="4419600" cy="3323987"/>
          </a:xfrm>
          <a:prstGeom prst="rect">
            <a:avLst/>
          </a:prstGeom>
          <a:noFill/>
          <a:ln>
            <a:solidFill>
              <a:schemeClr val="tx1"/>
            </a:solidFill>
          </a:ln>
        </p:spPr>
        <p:txBody>
          <a:bodyPr wrap="square" rtlCol="0">
            <a:spAutoFit/>
          </a:bodyPr>
          <a:lstStyle/>
          <a:p>
            <a:pPr>
              <a:buNone/>
            </a:pPr>
            <a:r>
              <a:rPr lang="en-US" sz="1000" b="1" dirty="0"/>
              <a:t>Other types:</a:t>
            </a:r>
          </a:p>
          <a:p>
            <a:pPr>
              <a:buNone/>
            </a:pPr>
            <a:endParaRPr lang="en-US" sz="1000" dirty="0"/>
          </a:p>
          <a:p>
            <a:pPr>
              <a:buNone/>
            </a:pPr>
            <a:r>
              <a:rPr lang="en-US" sz="1000" dirty="0">
                <a:solidFill>
                  <a:srgbClr val="0070C0"/>
                </a:solidFill>
              </a:rPr>
              <a:t>ref</a:t>
            </a:r>
            <a:r>
              <a:rPr lang="en-US" sz="1000" dirty="0"/>
              <a:t>&lt;</a:t>
            </a:r>
            <a:r>
              <a:rPr lang="en-US" sz="1000" dirty="0" err="1"/>
              <a:t>class_name</a:t>
            </a:r>
            <a:r>
              <a:rPr lang="en-US" sz="1000" dirty="0"/>
              <a:t>&gt;  </a:t>
            </a:r>
            <a:r>
              <a:rPr lang="en-US" sz="1000" dirty="0">
                <a:solidFill>
                  <a:srgbClr val="00B050"/>
                </a:solidFill>
              </a:rPr>
              <a:t>//reference to other GOODS object. Uses Smart pointer</a:t>
            </a:r>
          </a:p>
          <a:p>
            <a:pPr>
              <a:buNone/>
            </a:pPr>
            <a:r>
              <a:rPr lang="en-US" sz="1000" dirty="0">
                <a:solidFill>
                  <a:srgbClr val="0070C0"/>
                </a:solidFill>
              </a:rPr>
              <a:t>char</a:t>
            </a:r>
            <a:r>
              <a:rPr lang="en-US" sz="1000" dirty="0"/>
              <a:t> </a:t>
            </a:r>
            <a:r>
              <a:rPr lang="en-US" sz="1000" dirty="0" err="1"/>
              <a:t>str</a:t>
            </a:r>
            <a:r>
              <a:rPr lang="en-US" sz="1000" dirty="0"/>
              <a:t>[60] </a:t>
            </a:r>
            <a:r>
              <a:rPr lang="en-US" sz="1000" dirty="0">
                <a:solidFill>
                  <a:srgbClr val="00B050"/>
                </a:solidFill>
              </a:rPr>
              <a:t>//array of char. It could be of any of the scalar types</a:t>
            </a:r>
          </a:p>
          <a:p>
            <a:pPr>
              <a:buNone/>
            </a:pPr>
            <a:endParaRPr lang="en-US" sz="1000" dirty="0">
              <a:solidFill>
                <a:srgbClr val="00B050"/>
              </a:solidFill>
            </a:endParaRPr>
          </a:p>
          <a:p>
            <a:pPr>
              <a:buNone/>
            </a:pPr>
            <a:r>
              <a:rPr lang="en-US" sz="1000" dirty="0" err="1">
                <a:solidFill>
                  <a:srgbClr val="0070C0"/>
                </a:solidFill>
              </a:rPr>
              <a:t>struct</a:t>
            </a:r>
            <a:r>
              <a:rPr lang="en-US" sz="1000" dirty="0">
                <a:solidFill>
                  <a:srgbClr val="0070C0"/>
                </a:solidFill>
              </a:rPr>
              <a:t> </a:t>
            </a:r>
            <a:r>
              <a:rPr lang="en-US" sz="1000" dirty="0"/>
              <a:t>point {</a:t>
            </a:r>
          </a:p>
          <a:p>
            <a:pPr>
              <a:buNone/>
            </a:pPr>
            <a:r>
              <a:rPr lang="en-US" sz="1000" dirty="0"/>
              <a:t>   int4 x;</a:t>
            </a:r>
          </a:p>
          <a:p>
            <a:pPr>
              <a:buNone/>
            </a:pPr>
            <a:r>
              <a:rPr lang="en-US" sz="1000" dirty="0"/>
              <a:t>   int4 y;</a:t>
            </a:r>
          </a:p>
          <a:p>
            <a:pPr>
              <a:buNone/>
            </a:pPr>
            <a:r>
              <a:rPr lang="en-US" sz="1000" dirty="0"/>
              <a:t>}</a:t>
            </a:r>
          </a:p>
          <a:p>
            <a:pPr>
              <a:buNone/>
            </a:pPr>
            <a:r>
              <a:rPr lang="en-US" sz="1000" dirty="0">
                <a:solidFill>
                  <a:srgbClr val="0070C0"/>
                </a:solidFill>
              </a:rPr>
              <a:t>point</a:t>
            </a:r>
            <a:r>
              <a:rPr lang="en-US" sz="1000" dirty="0"/>
              <a:t> points[10]; </a:t>
            </a:r>
            <a:r>
              <a:rPr lang="en-US" sz="1000" dirty="0">
                <a:solidFill>
                  <a:srgbClr val="00B050"/>
                </a:solidFill>
              </a:rPr>
              <a:t>//array of points. (not used at </a:t>
            </a:r>
            <a:r>
              <a:rPr lang="en-US" sz="1000" dirty="0" err="1">
                <a:solidFill>
                  <a:srgbClr val="00B050"/>
                </a:solidFill>
              </a:rPr>
              <a:t>Magaya</a:t>
            </a:r>
            <a:r>
              <a:rPr lang="en-US" sz="1000" dirty="0">
                <a:solidFill>
                  <a:srgbClr val="00B050"/>
                </a:solidFill>
              </a:rPr>
              <a:t>) </a:t>
            </a:r>
          </a:p>
          <a:p>
            <a:pPr>
              <a:buNone/>
            </a:pPr>
            <a:endParaRPr lang="en-US" sz="1000" dirty="0"/>
          </a:p>
          <a:p>
            <a:pPr>
              <a:buNone/>
            </a:pPr>
            <a:r>
              <a:rPr lang="en-US" sz="1000" dirty="0" err="1">
                <a:solidFill>
                  <a:srgbClr val="0070C0"/>
                </a:solidFill>
              </a:rPr>
              <a:t>wstring_t</a:t>
            </a:r>
            <a:r>
              <a:rPr lang="en-US" sz="1000" dirty="0"/>
              <a:t> name; </a:t>
            </a:r>
            <a:r>
              <a:rPr lang="en-US" sz="1000" dirty="0">
                <a:solidFill>
                  <a:srgbClr val="00B050"/>
                </a:solidFill>
              </a:rPr>
              <a:t>//type used to represent a variable length wide string field</a:t>
            </a:r>
          </a:p>
          <a:p>
            <a:pPr>
              <a:buNone/>
            </a:pPr>
            <a:r>
              <a:rPr lang="en-US" sz="1000" dirty="0" err="1">
                <a:solidFill>
                  <a:srgbClr val="0070C0"/>
                </a:solidFill>
              </a:rPr>
              <a:t>raw_binary_t</a:t>
            </a:r>
            <a:r>
              <a:rPr lang="en-US" sz="1000" dirty="0">
                <a:solidFill>
                  <a:srgbClr val="0070C0"/>
                </a:solidFill>
              </a:rPr>
              <a:t> </a:t>
            </a:r>
            <a:r>
              <a:rPr lang="en-US" sz="1000" dirty="0"/>
              <a:t>field; </a:t>
            </a:r>
            <a:r>
              <a:rPr lang="en-US" sz="1000" dirty="0">
                <a:solidFill>
                  <a:srgbClr val="00B050"/>
                </a:solidFill>
              </a:rPr>
              <a:t>//type used to represent a variable length char field</a:t>
            </a:r>
          </a:p>
          <a:p>
            <a:pPr>
              <a:buNone/>
            </a:pPr>
            <a:r>
              <a:rPr lang="en-US" sz="1000" dirty="0">
                <a:solidFill>
                  <a:srgbClr val="0070C0"/>
                </a:solidFill>
              </a:rPr>
              <a:t>ref&lt;</a:t>
            </a:r>
            <a:r>
              <a:rPr lang="en-US" sz="1000" dirty="0" err="1">
                <a:solidFill>
                  <a:srgbClr val="0070C0"/>
                </a:solidFill>
              </a:rPr>
              <a:t>ExternalBlob</a:t>
            </a:r>
            <a:r>
              <a:rPr lang="en-US" sz="1000" dirty="0">
                <a:solidFill>
                  <a:srgbClr val="0070C0"/>
                </a:solidFill>
              </a:rPr>
              <a:t>&gt;</a:t>
            </a:r>
            <a:r>
              <a:rPr lang="en-US" sz="1000" dirty="0"/>
              <a:t> </a:t>
            </a:r>
            <a:r>
              <a:rPr lang="en-US" sz="1000" dirty="0" err="1"/>
              <a:t>ext_blob</a:t>
            </a:r>
            <a:r>
              <a:rPr lang="en-US" sz="1000" dirty="0"/>
              <a:t>; </a:t>
            </a:r>
            <a:r>
              <a:rPr lang="en-US" sz="1000" dirty="0">
                <a:solidFill>
                  <a:srgbClr val="00B050"/>
                </a:solidFill>
              </a:rPr>
              <a:t>//type used to represent an external blob that is allocated in the file system (outside of database storage)</a:t>
            </a:r>
          </a:p>
          <a:p>
            <a:pPr>
              <a:buNone/>
            </a:pPr>
            <a:endParaRPr lang="en-US" sz="1000" dirty="0">
              <a:solidFill>
                <a:srgbClr val="0070C0"/>
              </a:solidFill>
            </a:endParaRPr>
          </a:p>
          <a:p>
            <a:pPr>
              <a:buNone/>
            </a:pPr>
            <a:r>
              <a:rPr lang="en-US" sz="1000" dirty="0">
                <a:solidFill>
                  <a:srgbClr val="0070C0"/>
                </a:solidFill>
              </a:rPr>
              <a:t>char </a:t>
            </a:r>
            <a:r>
              <a:rPr lang="en-US" sz="1000" dirty="0"/>
              <a:t>data[1]; </a:t>
            </a:r>
            <a:r>
              <a:rPr lang="en-US" sz="1000" dirty="0">
                <a:solidFill>
                  <a:srgbClr val="00B050"/>
                </a:solidFill>
              </a:rPr>
              <a:t>//used to define a class with variable length objects. The class can have only one variable length field and must be the last one declared.</a:t>
            </a:r>
            <a:endParaRPr lang="en-US" sz="1000" dirty="0"/>
          </a:p>
        </p:txBody>
      </p:sp>
    </p:spTree>
    <p:extLst>
      <p:ext uri="{BB962C8B-B14F-4D97-AF65-F5344CB8AC3E}">
        <p14:creationId xmlns:p14="http://schemas.microsoft.com/office/powerpoint/2010/main" val="291520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Persistency of objects</a:t>
            </a:r>
          </a:p>
        </p:txBody>
      </p:sp>
      <p:sp>
        <p:nvSpPr>
          <p:cNvPr id="7" name="TextBox 6"/>
          <p:cNvSpPr txBox="1"/>
          <p:nvPr/>
        </p:nvSpPr>
        <p:spPr>
          <a:xfrm>
            <a:off x="381000" y="1881187"/>
            <a:ext cx="4191000" cy="4053417"/>
          </a:xfrm>
          <a:prstGeom prst="rect">
            <a:avLst/>
          </a:prstGeom>
          <a:noFill/>
          <a:ln>
            <a:solidFill>
              <a:schemeClr val="tx1"/>
            </a:solidFill>
          </a:ln>
        </p:spPr>
        <p:txBody>
          <a:bodyPr wrap="square" rtlCol="0">
            <a:spAutoFit/>
          </a:bodyPr>
          <a:lstStyle/>
          <a:p>
            <a:pPr>
              <a:buNone/>
            </a:pPr>
            <a:r>
              <a:rPr lang="en-US" sz="900" dirty="0">
                <a:solidFill>
                  <a:srgbClr val="0070C0"/>
                </a:solidFill>
              </a:rPr>
              <a:t>class</a:t>
            </a:r>
            <a:r>
              <a:rPr lang="en-US" sz="900" dirty="0"/>
              <a:t> </a:t>
            </a:r>
            <a:r>
              <a:rPr lang="en-US" sz="900" dirty="0" err="1"/>
              <a:t>ExternalBlob</a:t>
            </a:r>
            <a:r>
              <a:rPr lang="en-US" sz="900" dirty="0"/>
              <a:t> : </a:t>
            </a:r>
            <a:r>
              <a:rPr lang="en-US" sz="900" dirty="0">
                <a:solidFill>
                  <a:srgbClr val="0070C0"/>
                </a:solidFill>
              </a:rPr>
              <a:t>public</a:t>
            </a:r>
            <a:r>
              <a:rPr lang="en-US" sz="900" dirty="0"/>
              <a:t> object {</a:t>
            </a:r>
          </a:p>
          <a:p>
            <a:pPr>
              <a:buNone/>
            </a:pPr>
            <a:r>
              <a:rPr lang="en-US" sz="900" dirty="0"/>
              <a:t>    </a:t>
            </a:r>
            <a:r>
              <a:rPr lang="en-US" sz="900" dirty="0">
                <a:solidFill>
                  <a:srgbClr val="0070C0"/>
                </a:solidFill>
              </a:rPr>
              <a:t>private</a:t>
            </a:r>
            <a:r>
              <a:rPr lang="en-US" sz="900" dirty="0"/>
              <a:t>:</a:t>
            </a:r>
          </a:p>
          <a:p>
            <a:pPr>
              <a:buNone/>
            </a:pPr>
            <a:r>
              <a:rPr lang="en-US" sz="900" dirty="0"/>
              <a:t>       </a:t>
            </a:r>
            <a:r>
              <a:rPr lang="en-US" sz="900" dirty="0">
                <a:solidFill>
                  <a:srgbClr val="0070C0"/>
                </a:solidFill>
              </a:rPr>
              <a:t>char</a:t>
            </a:r>
            <a:r>
              <a:rPr lang="en-US" sz="900" dirty="0"/>
              <a:t> data[1]; </a:t>
            </a:r>
            <a:r>
              <a:rPr lang="en-US" sz="900" dirty="0">
                <a:solidFill>
                  <a:srgbClr val="00B050"/>
                </a:solidFill>
              </a:rPr>
              <a:t>//varying field</a:t>
            </a:r>
          </a:p>
          <a:p>
            <a:pPr>
              <a:buNone/>
            </a:pPr>
            <a:r>
              <a:rPr lang="en-US" sz="900" dirty="0">
                <a:solidFill>
                  <a:srgbClr val="00B050"/>
                </a:solidFill>
              </a:rPr>
              <a:t>    </a:t>
            </a:r>
            <a:r>
              <a:rPr lang="en-US" sz="900" dirty="0">
                <a:solidFill>
                  <a:srgbClr val="0070C0"/>
                </a:solidFill>
              </a:rPr>
              <a:t>public</a:t>
            </a:r>
            <a:r>
              <a:rPr lang="en-US" sz="900" dirty="0"/>
              <a:t>:</a:t>
            </a:r>
          </a:p>
          <a:p>
            <a:pPr>
              <a:buNone/>
            </a:pPr>
            <a:r>
              <a:rPr lang="en-US" sz="900" dirty="0"/>
              <a:t>      </a:t>
            </a:r>
            <a:r>
              <a:rPr lang="en-US" sz="900" dirty="0">
                <a:solidFill>
                  <a:srgbClr val="C00000"/>
                </a:solidFill>
              </a:rPr>
              <a:t>METACLASS_DECLARATIONS</a:t>
            </a:r>
            <a:r>
              <a:rPr lang="en-US" sz="900" dirty="0"/>
              <a:t>(</a:t>
            </a:r>
            <a:r>
              <a:rPr lang="en-US" sz="900" dirty="0" err="1"/>
              <a:t>ExternalBlob</a:t>
            </a:r>
            <a:r>
              <a:rPr lang="en-US" sz="900" dirty="0"/>
              <a:t>, object);</a:t>
            </a:r>
          </a:p>
          <a:p>
            <a:pPr>
              <a:buNone/>
            </a:pPr>
            <a:endParaRPr lang="en-US" sz="900" dirty="0"/>
          </a:p>
          <a:p>
            <a:pPr>
              <a:buNone/>
            </a:pPr>
            <a:r>
              <a:rPr lang="en-US" sz="900" dirty="0"/>
              <a:t>      </a:t>
            </a:r>
            <a:r>
              <a:rPr lang="en-US" sz="900" dirty="0" err="1"/>
              <a:t>ExternalBlob</a:t>
            </a:r>
            <a:r>
              <a:rPr lang="en-US" sz="900" dirty="0"/>
              <a:t>(void* </a:t>
            </a:r>
            <a:r>
              <a:rPr lang="en-US" sz="900" dirty="0" err="1"/>
              <a:t>buf</a:t>
            </a:r>
            <a:r>
              <a:rPr lang="en-US" sz="900" dirty="0"/>
              <a:t>, </a:t>
            </a:r>
            <a:r>
              <a:rPr lang="en-US" sz="900" dirty="0" err="1"/>
              <a:t>size_t</a:t>
            </a:r>
            <a:r>
              <a:rPr lang="en-US" sz="900" dirty="0"/>
              <a:t> </a:t>
            </a:r>
            <a:r>
              <a:rPr lang="en-US" sz="900" dirty="0" err="1"/>
              <a:t>buf_size</a:t>
            </a:r>
            <a:r>
              <a:rPr lang="en-US" sz="900" dirty="0"/>
              <a:t>) :</a:t>
            </a:r>
          </a:p>
          <a:p>
            <a:pPr>
              <a:buNone/>
            </a:pPr>
            <a:r>
              <a:rPr lang="en-US" sz="900" dirty="0"/>
              <a:t>         object(</a:t>
            </a:r>
            <a:r>
              <a:rPr lang="en-US" sz="900" dirty="0" err="1"/>
              <a:t>self_class</a:t>
            </a:r>
            <a:r>
              <a:rPr lang="en-US" sz="900" dirty="0"/>
              <a:t>, </a:t>
            </a:r>
            <a:r>
              <a:rPr lang="en-US" sz="900" dirty="0" err="1"/>
              <a:t>buf_size</a:t>
            </a:r>
            <a:r>
              <a:rPr lang="en-US" sz="900" dirty="0"/>
              <a:t>)</a:t>
            </a:r>
          </a:p>
          <a:p>
            <a:pPr>
              <a:buNone/>
            </a:pPr>
            <a:r>
              <a:rPr lang="en-US" sz="900" dirty="0"/>
              <a:t>      {</a:t>
            </a:r>
          </a:p>
          <a:p>
            <a:pPr>
              <a:buNone/>
            </a:pPr>
            <a:r>
              <a:rPr lang="en-US" sz="900" dirty="0"/>
              <a:t>          </a:t>
            </a:r>
            <a:r>
              <a:rPr lang="en-US" sz="900" dirty="0" err="1"/>
              <a:t>memcpy</a:t>
            </a:r>
            <a:r>
              <a:rPr lang="en-US" sz="900" dirty="0"/>
              <a:t>(data, </a:t>
            </a:r>
            <a:r>
              <a:rPr lang="en-US" sz="900" dirty="0" err="1"/>
              <a:t>buf</a:t>
            </a:r>
            <a:r>
              <a:rPr lang="en-US" sz="900" dirty="0"/>
              <a:t>, </a:t>
            </a:r>
            <a:r>
              <a:rPr lang="en-US" sz="900" dirty="0" err="1"/>
              <a:t>buf_size</a:t>
            </a:r>
            <a:r>
              <a:rPr lang="en-US" sz="900" dirty="0"/>
              <a:t>);</a:t>
            </a:r>
          </a:p>
          <a:p>
            <a:pPr>
              <a:buNone/>
            </a:pPr>
            <a:r>
              <a:rPr lang="en-US" sz="900" dirty="0"/>
              <a:t>      }</a:t>
            </a:r>
          </a:p>
          <a:p>
            <a:pPr>
              <a:buNone/>
            </a:pPr>
            <a:r>
              <a:rPr lang="en-US" sz="900" dirty="0"/>
              <a:t>      </a:t>
            </a:r>
            <a:r>
              <a:rPr lang="en-US" sz="900" dirty="0">
                <a:solidFill>
                  <a:srgbClr val="0070C0"/>
                </a:solidFill>
              </a:rPr>
              <a:t>static</a:t>
            </a:r>
            <a:r>
              <a:rPr lang="en-US" sz="900" dirty="0"/>
              <a:t> ref&lt;</a:t>
            </a:r>
            <a:r>
              <a:rPr lang="en-US" sz="900" dirty="0" err="1"/>
              <a:t>ExternalBlob</a:t>
            </a:r>
            <a:r>
              <a:rPr lang="en-US" sz="900" dirty="0"/>
              <a:t>&gt; create(void* </a:t>
            </a:r>
            <a:r>
              <a:rPr lang="en-US" sz="900" dirty="0" err="1"/>
              <a:t>buf</a:t>
            </a:r>
            <a:r>
              <a:rPr lang="en-US" sz="900" dirty="0"/>
              <a:t>, </a:t>
            </a:r>
            <a:r>
              <a:rPr lang="en-US" sz="900" dirty="0" err="1"/>
              <a:t>size_t</a:t>
            </a:r>
            <a:r>
              <a:rPr lang="en-US" sz="900" dirty="0"/>
              <a:t> </a:t>
            </a:r>
            <a:r>
              <a:rPr lang="en-US" sz="900" dirty="0" err="1"/>
              <a:t>buf_size</a:t>
            </a:r>
            <a:r>
              <a:rPr lang="en-US" sz="900" dirty="0"/>
              <a:t>) {</a:t>
            </a:r>
          </a:p>
          <a:p>
            <a:pPr>
              <a:buNone/>
            </a:pPr>
            <a:r>
              <a:rPr lang="en-US" sz="900" dirty="0"/>
              <a:t>          </a:t>
            </a:r>
            <a:r>
              <a:rPr lang="en-US" sz="900" dirty="0">
                <a:solidFill>
                  <a:srgbClr val="0070C0"/>
                </a:solidFill>
              </a:rPr>
              <a:t>return new</a:t>
            </a:r>
            <a:r>
              <a:rPr lang="en-US" sz="900" dirty="0"/>
              <a:t> (</a:t>
            </a:r>
            <a:r>
              <a:rPr lang="en-US" sz="900" dirty="0" err="1"/>
              <a:t>self_class</a:t>
            </a:r>
            <a:r>
              <a:rPr lang="en-US" sz="900" dirty="0"/>
              <a:t>, </a:t>
            </a:r>
            <a:r>
              <a:rPr lang="en-US" sz="900" dirty="0" err="1"/>
              <a:t>buf_size</a:t>
            </a:r>
            <a:r>
              <a:rPr lang="en-US" sz="900" dirty="0"/>
              <a:t>) </a:t>
            </a:r>
            <a:r>
              <a:rPr lang="en-US" sz="900" dirty="0" err="1"/>
              <a:t>ExternalBlob</a:t>
            </a:r>
            <a:r>
              <a:rPr lang="en-US" sz="900" dirty="0"/>
              <a:t>(</a:t>
            </a:r>
            <a:r>
              <a:rPr lang="en-US" sz="900" dirty="0" err="1"/>
              <a:t>buf</a:t>
            </a:r>
            <a:r>
              <a:rPr lang="en-US" sz="900" dirty="0"/>
              <a:t>, </a:t>
            </a:r>
            <a:r>
              <a:rPr lang="en-US" sz="900" dirty="0" err="1"/>
              <a:t>buf_size</a:t>
            </a:r>
            <a:r>
              <a:rPr lang="en-US" sz="900" dirty="0"/>
              <a:t>);</a:t>
            </a:r>
          </a:p>
          <a:p>
            <a:pPr>
              <a:buNone/>
            </a:pPr>
            <a:r>
              <a:rPr lang="en-US" sz="900" dirty="0"/>
              <a:t>      }</a:t>
            </a:r>
          </a:p>
          <a:p>
            <a:pPr>
              <a:buNone/>
            </a:pPr>
            <a:r>
              <a:rPr lang="en-US" sz="900" dirty="0"/>
              <a:t>      </a:t>
            </a:r>
            <a:r>
              <a:rPr lang="en-US" sz="900" dirty="0" err="1"/>
              <a:t>size_t</a:t>
            </a:r>
            <a:r>
              <a:rPr lang="en-US" sz="900" dirty="0"/>
              <a:t> </a:t>
            </a:r>
            <a:r>
              <a:rPr lang="en-US" sz="900" dirty="0" err="1"/>
              <a:t>get_size</a:t>
            </a:r>
            <a:r>
              <a:rPr lang="en-US" sz="900" dirty="0"/>
              <a:t>() </a:t>
            </a:r>
            <a:r>
              <a:rPr lang="en-US" sz="900" dirty="0" err="1">
                <a:solidFill>
                  <a:srgbClr val="0070C0"/>
                </a:solidFill>
              </a:rPr>
              <a:t>const</a:t>
            </a:r>
            <a:r>
              <a:rPr lang="en-US" sz="900" dirty="0"/>
              <a:t>  {</a:t>
            </a:r>
          </a:p>
          <a:p>
            <a:pPr>
              <a:buNone/>
            </a:pPr>
            <a:r>
              <a:rPr lang="en-US" sz="900" dirty="0"/>
              <a:t>          </a:t>
            </a:r>
            <a:r>
              <a:rPr lang="en-US" sz="900" dirty="0">
                <a:solidFill>
                  <a:srgbClr val="0070C0"/>
                </a:solidFill>
              </a:rPr>
              <a:t>return</a:t>
            </a:r>
            <a:r>
              <a:rPr lang="en-US" sz="900" dirty="0"/>
              <a:t> size – </a:t>
            </a:r>
            <a:r>
              <a:rPr lang="en-US" sz="900" dirty="0" err="1"/>
              <a:t>this_offsetof</a:t>
            </a:r>
            <a:r>
              <a:rPr lang="en-US" sz="900" dirty="0"/>
              <a:t>(</a:t>
            </a:r>
            <a:r>
              <a:rPr lang="en-US" sz="900" dirty="0" err="1"/>
              <a:t>Externalblob</a:t>
            </a:r>
            <a:r>
              <a:rPr lang="en-US" sz="900" dirty="0"/>
              <a:t>, data);</a:t>
            </a:r>
          </a:p>
          <a:p>
            <a:pPr>
              <a:buNone/>
            </a:pPr>
            <a:r>
              <a:rPr lang="en-US" sz="900" dirty="0"/>
              <a:t>      } </a:t>
            </a:r>
          </a:p>
          <a:p>
            <a:pPr>
              <a:buNone/>
            </a:pPr>
            <a:r>
              <a:rPr lang="en-US" sz="900" dirty="0"/>
              <a:t>}</a:t>
            </a:r>
          </a:p>
          <a:p>
            <a:pPr>
              <a:buNone/>
            </a:pPr>
            <a:endParaRPr lang="en-US" sz="900" dirty="0"/>
          </a:p>
          <a:p>
            <a:pPr>
              <a:buNone/>
            </a:pPr>
            <a:r>
              <a:rPr lang="en-US" sz="900" dirty="0">
                <a:solidFill>
                  <a:srgbClr val="C00000"/>
                </a:solidFill>
              </a:rPr>
              <a:t>REGISTER</a:t>
            </a:r>
            <a:r>
              <a:rPr lang="en-US" sz="900" dirty="0"/>
              <a:t>(</a:t>
            </a:r>
            <a:r>
              <a:rPr lang="en-US" sz="900" dirty="0" err="1"/>
              <a:t>ExternalBlob</a:t>
            </a:r>
            <a:r>
              <a:rPr lang="en-US" sz="900" dirty="0"/>
              <a:t>, object, </a:t>
            </a:r>
            <a:r>
              <a:rPr lang="en-US" sz="900" dirty="0" err="1"/>
              <a:t>optimistic_scheme</a:t>
            </a:r>
            <a:r>
              <a:rPr lang="en-US" sz="900" dirty="0"/>
              <a:t>);</a:t>
            </a:r>
          </a:p>
          <a:p>
            <a:pPr>
              <a:buNone/>
            </a:pPr>
            <a:r>
              <a:rPr lang="en-US" sz="900" dirty="0" err="1"/>
              <a:t>field_descriptor</a:t>
            </a:r>
            <a:r>
              <a:rPr lang="en-US" sz="900" dirty="0"/>
              <a:t>&amp; </a:t>
            </a:r>
            <a:r>
              <a:rPr lang="en-US" sz="900" dirty="0" err="1"/>
              <a:t>ExternalBlob</a:t>
            </a:r>
            <a:r>
              <a:rPr lang="en-US" sz="900" dirty="0"/>
              <a:t>::</a:t>
            </a:r>
            <a:r>
              <a:rPr lang="en-US" sz="900" dirty="0" err="1">
                <a:solidFill>
                  <a:srgbClr val="C00000"/>
                </a:solidFill>
              </a:rPr>
              <a:t>describe_components</a:t>
            </a:r>
            <a:r>
              <a:rPr lang="en-US" sz="900" dirty="0">
                <a:solidFill>
                  <a:srgbClr val="C00000"/>
                </a:solidFill>
              </a:rPr>
              <a:t>()</a:t>
            </a:r>
          </a:p>
          <a:p>
            <a:pPr>
              <a:buNone/>
            </a:pPr>
            <a:r>
              <a:rPr lang="en-US" sz="900" dirty="0"/>
              <a:t>{</a:t>
            </a:r>
          </a:p>
          <a:p>
            <a:pPr>
              <a:buNone/>
            </a:pPr>
            <a:r>
              <a:rPr lang="en-US" sz="900" dirty="0"/>
              <a:t>     </a:t>
            </a:r>
            <a:r>
              <a:rPr lang="en-US" sz="900" dirty="0">
                <a:solidFill>
                  <a:srgbClr val="0070C0"/>
                </a:solidFill>
              </a:rPr>
              <a:t>return</a:t>
            </a:r>
            <a:r>
              <a:rPr lang="en-US" sz="900" dirty="0"/>
              <a:t> VARYING(data);</a:t>
            </a:r>
          </a:p>
          <a:p>
            <a:pPr>
              <a:buNone/>
            </a:pPr>
            <a:r>
              <a:rPr lang="en-US" sz="9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6139291"/>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6139291"/>
            <a:ext cx="6934200" cy="566309"/>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have a base class for all our classes named </a:t>
            </a:r>
            <a:r>
              <a:rPr lang="en-US" sz="1400" dirty="0" err="1">
                <a:solidFill>
                  <a:srgbClr val="0070C0"/>
                </a:solidFill>
              </a:rPr>
              <a:t>CDBObject</a:t>
            </a:r>
            <a:endParaRPr lang="en-US" sz="1400" dirty="0">
              <a:solidFill>
                <a:srgbClr val="0070C0"/>
              </a:solidFill>
            </a:endParaRPr>
          </a:p>
          <a:p>
            <a:pPr marL="285750" indent="-285750"/>
            <a:endParaRPr lang="en-US" sz="1400" dirty="0"/>
          </a:p>
        </p:txBody>
      </p:sp>
      <p:sp>
        <p:nvSpPr>
          <p:cNvPr id="9" name="TextBox 8"/>
          <p:cNvSpPr txBox="1"/>
          <p:nvPr/>
        </p:nvSpPr>
        <p:spPr>
          <a:xfrm>
            <a:off x="4724400" y="1905000"/>
            <a:ext cx="3200400" cy="4093428"/>
          </a:xfrm>
          <a:prstGeom prst="rect">
            <a:avLst/>
          </a:prstGeom>
          <a:noFill/>
          <a:ln>
            <a:solidFill>
              <a:schemeClr val="tx1"/>
            </a:solidFill>
          </a:ln>
        </p:spPr>
        <p:txBody>
          <a:bodyPr wrap="square" rtlCol="0">
            <a:spAutoFit/>
          </a:bodyPr>
          <a:lstStyle/>
          <a:p>
            <a:pPr>
              <a:buNone/>
            </a:pPr>
            <a:r>
              <a:rPr lang="en-US" sz="1000" b="1" dirty="0"/>
              <a:t>METACLASS_DECLARATIONS</a:t>
            </a:r>
            <a:r>
              <a:rPr lang="en-US" sz="1000" dirty="0"/>
              <a:t> macro defines:</a:t>
            </a:r>
          </a:p>
          <a:p>
            <a:pPr marL="171450" indent="-171450"/>
            <a:r>
              <a:rPr lang="en-US" sz="1000" dirty="0"/>
              <a:t>A specific </a:t>
            </a:r>
            <a:r>
              <a:rPr lang="en-US" sz="1000" dirty="0">
                <a:solidFill>
                  <a:srgbClr val="0070C0"/>
                </a:solidFill>
              </a:rPr>
              <a:t>constructor</a:t>
            </a:r>
            <a:r>
              <a:rPr lang="en-US" sz="1000" dirty="0"/>
              <a:t> to initialize object when it is loaded from the database.</a:t>
            </a:r>
          </a:p>
          <a:p>
            <a:pPr marL="171450" indent="-171450"/>
            <a:r>
              <a:rPr lang="en-US" sz="1000" dirty="0"/>
              <a:t>A static component </a:t>
            </a:r>
            <a:r>
              <a:rPr lang="en-US" sz="1000" dirty="0" err="1">
                <a:solidFill>
                  <a:srgbClr val="0070C0"/>
                </a:solidFill>
              </a:rPr>
              <a:t>self_class</a:t>
            </a:r>
            <a:r>
              <a:rPr lang="en-US" sz="1000" dirty="0"/>
              <a:t> for the class descriptor of this class.</a:t>
            </a:r>
          </a:p>
          <a:p>
            <a:pPr marL="171450" indent="-171450"/>
            <a:r>
              <a:rPr lang="en-US" sz="1000" dirty="0"/>
              <a:t>An overloaded function </a:t>
            </a:r>
            <a:r>
              <a:rPr lang="en-US" sz="1000" dirty="0" err="1">
                <a:solidFill>
                  <a:srgbClr val="0070C0"/>
                </a:solidFill>
              </a:rPr>
              <a:t>classof</a:t>
            </a:r>
            <a:r>
              <a:rPr lang="en-US" sz="1000" dirty="0"/>
              <a:t> returning the class descriptor.</a:t>
            </a:r>
          </a:p>
          <a:p>
            <a:pPr marL="171450" indent="-171450"/>
            <a:r>
              <a:rPr lang="en-US" sz="1000" dirty="0"/>
              <a:t>A virtual method </a:t>
            </a:r>
            <a:r>
              <a:rPr lang="en-US" sz="1000" dirty="0" err="1">
                <a:solidFill>
                  <a:srgbClr val="0070C0"/>
                </a:solidFill>
              </a:rPr>
              <a:t>describe_components</a:t>
            </a:r>
            <a:r>
              <a:rPr lang="en-US" sz="1000" dirty="0"/>
              <a:t> which returns information about the class fields.</a:t>
            </a:r>
          </a:p>
          <a:p>
            <a:pPr marL="171450" indent="-171450">
              <a:buFontTx/>
              <a:buChar char="-"/>
            </a:pPr>
            <a:endParaRPr lang="en-US" sz="1000" dirty="0"/>
          </a:p>
          <a:p>
            <a:pPr>
              <a:buNone/>
            </a:pPr>
            <a:r>
              <a:rPr lang="en-US" sz="1000" b="1" dirty="0"/>
              <a:t>REGISTER</a:t>
            </a:r>
            <a:r>
              <a:rPr lang="en-US" sz="1000" dirty="0"/>
              <a:t> macro defines:</a:t>
            </a:r>
          </a:p>
          <a:p>
            <a:pPr marL="171450" indent="-171450"/>
            <a:r>
              <a:rPr lang="en-US" sz="1000" dirty="0"/>
              <a:t>Default implementation for the methods </a:t>
            </a:r>
            <a:r>
              <a:rPr lang="en-US" sz="1000" dirty="0" err="1">
                <a:solidFill>
                  <a:srgbClr val="0070C0"/>
                </a:solidFill>
              </a:rPr>
              <a:t>classof</a:t>
            </a:r>
            <a:r>
              <a:rPr lang="en-US" sz="1000" dirty="0"/>
              <a:t> and </a:t>
            </a:r>
            <a:r>
              <a:rPr lang="en-US" sz="1000" dirty="0">
                <a:solidFill>
                  <a:srgbClr val="0070C0"/>
                </a:solidFill>
              </a:rPr>
              <a:t>constructor</a:t>
            </a:r>
            <a:r>
              <a:rPr lang="en-US" sz="1000" dirty="0"/>
              <a:t>.</a:t>
            </a:r>
          </a:p>
          <a:p>
            <a:pPr marL="171450" indent="-171450"/>
            <a:r>
              <a:rPr lang="en-US" sz="1000" dirty="0" err="1">
                <a:solidFill>
                  <a:srgbClr val="0070C0"/>
                </a:solidFill>
              </a:rPr>
              <a:t>Metaobject</a:t>
            </a:r>
            <a:r>
              <a:rPr lang="en-US" sz="1000" dirty="0">
                <a:solidFill>
                  <a:srgbClr val="0070C0"/>
                </a:solidFill>
              </a:rPr>
              <a:t> </a:t>
            </a:r>
            <a:r>
              <a:rPr lang="en-US" sz="1000" dirty="0"/>
              <a:t>to be used for the objects of this class.</a:t>
            </a:r>
          </a:p>
          <a:p>
            <a:pPr marL="171450" indent="-171450"/>
            <a:endParaRPr lang="en-US" sz="1000" dirty="0"/>
          </a:p>
          <a:p>
            <a:pPr>
              <a:buNone/>
            </a:pPr>
            <a:r>
              <a:rPr lang="en-US" sz="1000" b="1" dirty="0" err="1"/>
              <a:t>describe_components</a:t>
            </a:r>
            <a:r>
              <a:rPr lang="en-US" sz="1000" dirty="0"/>
              <a:t> is used to describe the persistent fields of the class. Use these macros depending on field type.</a:t>
            </a:r>
          </a:p>
          <a:p>
            <a:pPr>
              <a:buNone/>
            </a:pPr>
            <a:endParaRPr lang="en-US" sz="1000" dirty="0"/>
          </a:p>
          <a:p>
            <a:pPr>
              <a:buNone/>
            </a:pPr>
            <a:r>
              <a:rPr lang="en-US" sz="1000" dirty="0"/>
              <a:t>NO_FIELDS </a:t>
            </a:r>
            <a:r>
              <a:rPr lang="en-US" sz="1000" dirty="0">
                <a:solidFill>
                  <a:srgbClr val="00B050"/>
                </a:solidFill>
              </a:rPr>
              <a:t>//no fields for the class</a:t>
            </a:r>
            <a:endParaRPr lang="en-US" sz="1000" dirty="0"/>
          </a:p>
          <a:p>
            <a:pPr>
              <a:buNone/>
            </a:pPr>
            <a:r>
              <a:rPr lang="en-US" sz="1000" dirty="0"/>
              <a:t>FIELD(x) </a:t>
            </a:r>
            <a:r>
              <a:rPr lang="en-US" sz="1000" dirty="0">
                <a:solidFill>
                  <a:srgbClr val="00B050"/>
                </a:solidFill>
              </a:rPr>
              <a:t>//atomic or structure field</a:t>
            </a:r>
          </a:p>
          <a:p>
            <a:pPr>
              <a:buNone/>
            </a:pPr>
            <a:r>
              <a:rPr lang="en-US" sz="1000" dirty="0"/>
              <a:t>ARRAY(x) </a:t>
            </a:r>
            <a:r>
              <a:rPr lang="en-US" sz="1000" dirty="0">
                <a:solidFill>
                  <a:srgbClr val="00B050"/>
                </a:solidFill>
              </a:rPr>
              <a:t>//fixed array type</a:t>
            </a:r>
          </a:p>
          <a:p>
            <a:pPr>
              <a:buNone/>
            </a:pPr>
            <a:r>
              <a:rPr lang="en-US" sz="1000" dirty="0"/>
              <a:t>VARYING(x) </a:t>
            </a:r>
            <a:r>
              <a:rPr lang="en-US" sz="1000" dirty="0">
                <a:solidFill>
                  <a:srgbClr val="00B050"/>
                </a:solidFill>
              </a:rPr>
              <a:t>//varying array</a:t>
            </a:r>
          </a:p>
        </p:txBody>
      </p:sp>
      <p:sp>
        <p:nvSpPr>
          <p:cNvPr id="2" name="TextBox 1"/>
          <p:cNvSpPr txBox="1"/>
          <p:nvPr/>
        </p:nvSpPr>
        <p:spPr>
          <a:xfrm>
            <a:off x="382813" y="1066800"/>
            <a:ext cx="7541988" cy="646331"/>
          </a:xfrm>
          <a:prstGeom prst="rect">
            <a:avLst/>
          </a:prstGeom>
          <a:noFill/>
        </p:spPr>
        <p:txBody>
          <a:bodyPr wrap="square" rtlCol="0">
            <a:spAutoFit/>
          </a:bodyPr>
          <a:lstStyle/>
          <a:p>
            <a:pPr>
              <a:buNone/>
            </a:pPr>
            <a:r>
              <a:rPr lang="en-US" sz="1200" dirty="0"/>
              <a:t>An object can be persistent if it is an instance of a </a:t>
            </a:r>
            <a:r>
              <a:rPr lang="en-US" sz="1200" dirty="0">
                <a:solidFill>
                  <a:srgbClr val="0070C0"/>
                </a:solidFill>
              </a:rPr>
              <a:t>persistent capable class</a:t>
            </a:r>
            <a:r>
              <a:rPr lang="en-US" sz="1200" dirty="0"/>
              <a:t>. A </a:t>
            </a:r>
            <a:r>
              <a:rPr lang="en-US" sz="1200" dirty="0">
                <a:solidFill>
                  <a:srgbClr val="0070C0"/>
                </a:solidFill>
              </a:rPr>
              <a:t>class is persistent</a:t>
            </a:r>
            <a:r>
              <a:rPr lang="en-US" sz="1200" dirty="0"/>
              <a:t> capable if it derives from GOODS </a:t>
            </a:r>
            <a:r>
              <a:rPr lang="en-US" sz="1200" dirty="0">
                <a:solidFill>
                  <a:srgbClr val="0070C0"/>
                </a:solidFill>
              </a:rPr>
              <a:t>object</a:t>
            </a:r>
            <a:r>
              <a:rPr lang="en-US" sz="1200" dirty="0"/>
              <a:t> class and implements methods and constructors needed  by the GOODS client API. </a:t>
            </a:r>
          </a:p>
        </p:txBody>
      </p:sp>
    </p:spTree>
    <p:extLst>
      <p:ext uri="{BB962C8B-B14F-4D97-AF65-F5344CB8AC3E}">
        <p14:creationId xmlns:p14="http://schemas.microsoft.com/office/powerpoint/2010/main" val="314107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228600" y="762000"/>
            <a:ext cx="7696200" cy="533400"/>
          </a:xfrm>
        </p:spPr>
        <p:txBody>
          <a:bodyPr/>
          <a:lstStyle/>
          <a:p>
            <a:r>
              <a:rPr lang="en-US" dirty="0"/>
              <a:t>About the Author</a:t>
            </a:r>
          </a:p>
        </p:txBody>
      </p:sp>
      <p:sp>
        <p:nvSpPr>
          <p:cNvPr id="8197" name="Rectangle 5"/>
          <p:cNvSpPr>
            <a:spLocks noGrp="1" noChangeArrowheads="1"/>
          </p:cNvSpPr>
          <p:nvPr>
            <p:ph type="body" idx="1"/>
          </p:nvPr>
        </p:nvSpPr>
        <p:spPr>
          <a:xfrm>
            <a:off x="1143000" y="1676400"/>
            <a:ext cx="7391400" cy="5029200"/>
          </a:xfrm>
        </p:spPr>
        <p:txBody>
          <a:bodyPr/>
          <a:lstStyle/>
          <a:p>
            <a:pPr>
              <a:buClr>
                <a:schemeClr val="accent2"/>
              </a:buClr>
              <a:buFont typeface="Wingdings" pitchFamily="2" charset="2"/>
              <a:buChar char="v"/>
            </a:pPr>
            <a:r>
              <a:rPr lang="en-US" sz="2300" dirty="0"/>
              <a:t>Konstantin </a:t>
            </a:r>
            <a:r>
              <a:rPr lang="en-US" sz="2300" dirty="0" err="1"/>
              <a:t>Knizhnik</a:t>
            </a:r>
            <a:r>
              <a:rPr lang="en-US" sz="2300" dirty="0"/>
              <a:t> holds a Bachelor and a Ph.D. in Computer Science from Moscow State University.</a:t>
            </a:r>
          </a:p>
          <a:p>
            <a:pPr>
              <a:buClr>
                <a:schemeClr val="accent2"/>
              </a:buClr>
              <a:buFont typeface="Wingdings" pitchFamily="2" charset="2"/>
              <a:buChar char="v"/>
            </a:pPr>
            <a:r>
              <a:rPr lang="en-US" sz="2300" dirty="0"/>
              <a:t>He has worked at Digital Equipment, Together Soft, Borland, Software Architect at </a:t>
            </a:r>
            <a:r>
              <a:rPr lang="en-US" sz="2300" dirty="0" err="1"/>
              <a:t>SciDB</a:t>
            </a:r>
            <a:r>
              <a:rPr lang="en-US" sz="2300" dirty="0"/>
              <a:t>, a project at the Russian Academy of Sciences and currently he is working at Postgres Professional in Moscow.</a:t>
            </a:r>
          </a:p>
          <a:p>
            <a:pPr>
              <a:buClr>
                <a:schemeClr val="accent2"/>
              </a:buClr>
              <a:buFont typeface="Wingdings" pitchFamily="2" charset="2"/>
              <a:buChar char="v"/>
            </a:pPr>
            <a:r>
              <a:rPr lang="en-US" sz="2300" dirty="0"/>
              <a:t>Project areas:  Editors, debuggers, assemblers, compilers, programming systems, operating systems, object oriented distributed databases, fault tolerant systems, etc.</a:t>
            </a:r>
          </a:p>
          <a:p>
            <a:pPr>
              <a:buClr>
                <a:schemeClr val="accent2"/>
              </a:buClr>
              <a:buFont typeface="Wingdings" pitchFamily="2" charset="2"/>
              <a:buChar char="v"/>
            </a:pPr>
            <a:r>
              <a:rPr lang="en-US" sz="2300" dirty="0"/>
              <a:t>ORDMS: </a:t>
            </a:r>
            <a:r>
              <a:rPr lang="en-US" sz="2300" dirty="0" err="1"/>
              <a:t>GigaBASE</a:t>
            </a:r>
            <a:r>
              <a:rPr lang="en-US" sz="2300" dirty="0"/>
              <a:t>, </a:t>
            </a:r>
            <a:r>
              <a:rPr lang="en-US" sz="2300" dirty="0" err="1"/>
              <a:t>FastDB</a:t>
            </a:r>
            <a:r>
              <a:rPr lang="en-US" sz="2300" dirty="0"/>
              <a:t>, </a:t>
            </a:r>
            <a:r>
              <a:rPr lang="en-US" sz="2300" dirty="0" err="1"/>
              <a:t>Consus</a:t>
            </a:r>
            <a:r>
              <a:rPr lang="en-US" sz="2300" dirty="0"/>
              <a:t>. </a:t>
            </a:r>
          </a:p>
          <a:p>
            <a:pPr>
              <a:buClr>
                <a:schemeClr val="accent2"/>
              </a:buClr>
              <a:buFont typeface="Wingdings" pitchFamily="2" charset="2"/>
              <a:buChar char="v"/>
            </a:pPr>
            <a:r>
              <a:rPr lang="en-US" sz="2300" dirty="0"/>
              <a:t>OODMS: GOODS, </a:t>
            </a:r>
            <a:r>
              <a:rPr lang="en-US" sz="2300" dirty="0" err="1"/>
              <a:t>Perst</a:t>
            </a:r>
            <a:r>
              <a:rPr lang="en-US" sz="2300" dirty="0"/>
              <a:t>, POST++, </a:t>
            </a:r>
            <a:r>
              <a:rPr lang="en-US" sz="2300" dirty="0" err="1"/>
              <a:t>DyBASE</a:t>
            </a:r>
            <a:r>
              <a:rPr lang="en-US" sz="2300" dirty="0"/>
              <a:t>.</a:t>
            </a:r>
          </a:p>
          <a:p>
            <a:pPr>
              <a:buClr>
                <a:schemeClr val="accent2"/>
              </a:buClr>
              <a:buFont typeface="Wingdings" pitchFamily="2" charset="2"/>
              <a:buChar char="v"/>
            </a:pPr>
            <a:r>
              <a:rPr lang="en-US" sz="2300" dirty="0"/>
              <a:t>Several other products and utilities.</a:t>
            </a:r>
          </a:p>
          <a:p>
            <a:endParaRPr lang="en-US" sz="2400" dirty="0"/>
          </a:p>
          <a:p>
            <a:endParaRPr lang="en-US" sz="2000" dirty="0"/>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Database initialization</a:t>
            </a:r>
          </a:p>
        </p:txBody>
      </p:sp>
      <p:sp>
        <p:nvSpPr>
          <p:cNvPr id="7" name="TextBox 6"/>
          <p:cNvSpPr txBox="1"/>
          <p:nvPr/>
        </p:nvSpPr>
        <p:spPr>
          <a:xfrm>
            <a:off x="381000" y="1881187"/>
            <a:ext cx="3429000" cy="2529923"/>
          </a:xfrm>
          <a:prstGeom prst="rect">
            <a:avLst/>
          </a:prstGeom>
          <a:noFill/>
          <a:ln>
            <a:solidFill>
              <a:schemeClr val="tx1"/>
            </a:solidFill>
          </a:ln>
        </p:spPr>
        <p:txBody>
          <a:bodyPr wrap="square" rtlCol="0">
            <a:spAutoFit/>
          </a:bodyPr>
          <a:lstStyle/>
          <a:p>
            <a:pPr>
              <a:buNone/>
            </a:pPr>
            <a:r>
              <a:rPr lang="en-US" sz="900" dirty="0">
                <a:solidFill>
                  <a:srgbClr val="0070C0"/>
                </a:solidFill>
              </a:rPr>
              <a:t>class</a:t>
            </a:r>
            <a:r>
              <a:rPr lang="en-US" sz="900" dirty="0"/>
              <a:t> </a:t>
            </a:r>
            <a:r>
              <a:rPr lang="en-US" sz="900" dirty="0" err="1"/>
              <a:t>CRoot</a:t>
            </a:r>
            <a:r>
              <a:rPr lang="en-US" sz="900" dirty="0"/>
              <a:t>  : </a:t>
            </a:r>
            <a:r>
              <a:rPr lang="en-US" sz="900" dirty="0">
                <a:solidFill>
                  <a:srgbClr val="0070C0"/>
                </a:solidFill>
              </a:rPr>
              <a:t>public</a:t>
            </a:r>
            <a:r>
              <a:rPr lang="en-US" sz="900" dirty="0"/>
              <a:t> object {</a:t>
            </a:r>
          </a:p>
          <a:p>
            <a:pPr>
              <a:buNone/>
            </a:pPr>
            <a:r>
              <a:rPr lang="en-US" sz="900" dirty="0">
                <a:solidFill>
                  <a:srgbClr val="0070C0"/>
                </a:solidFill>
              </a:rPr>
              <a:t>public</a:t>
            </a:r>
            <a:r>
              <a:rPr lang="en-US" sz="900" dirty="0"/>
              <a:t>:</a:t>
            </a:r>
          </a:p>
          <a:p>
            <a:pPr>
              <a:buNone/>
            </a:pPr>
            <a:r>
              <a:rPr lang="en-US" sz="900" dirty="0"/>
              <a:t>      METACLASS_DECLARATIONS(</a:t>
            </a:r>
            <a:r>
              <a:rPr lang="en-US" sz="900" dirty="0" err="1"/>
              <a:t>CRoot</a:t>
            </a:r>
            <a:r>
              <a:rPr lang="en-US" sz="900" dirty="0"/>
              <a:t>, object);</a:t>
            </a:r>
          </a:p>
          <a:p>
            <a:pPr>
              <a:buNone/>
            </a:pPr>
            <a:endParaRPr lang="en-US" sz="900" dirty="0"/>
          </a:p>
          <a:p>
            <a:pPr>
              <a:buNone/>
            </a:pPr>
            <a:r>
              <a:rPr lang="en-US" sz="900" dirty="0"/>
              <a:t>      </a:t>
            </a:r>
            <a:r>
              <a:rPr lang="en-US" sz="900" dirty="0" err="1"/>
              <a:t>CRoot</a:t>
            </a:r>
            <a:r>
              <a:rPr lang="en-US" sz="900" dirty="0"/>
              <a:t>() : object(</a:t>
            </a:r>
            <a:r>
              <a:rPr lang="en-US" sz="900" dirty="0" err="1"/>
              <a:t>self_class</a:t>
            </a:r>
            <a:r>
              <a:rPr lang="en-US" sz="900" dirty="0"/>
              <a:t>) {</a:t>
            </a:r>
          </a:p>
          <a:p>
            <a:pPr>
              <a:buNone/>
            </a:pPr>
            <a:r>
              <a:rPr lang="en-US" sz="900" dirty="0"/>
              <a:t>         …</a:t>
            </a:r>
          </a:p>
          <a:p>
            <a:pPr>
              <a:buNone/>
            </a:pPr>
            <a:r>
              <a:rPr lang="en-US" sz="900" dirty="0"/>
              <a:t>      }</a:t>
            </a:r>
            <a:br>
              <a:rPr lang="en-US" sz="900" dirty="0"/>
            </a:br>
            <a:r>
              <a:rPr lang="en-US" sz="900" dirty="0"/>
              <a:t>      </a:t>
            </a:r>
            <a:r>
              <a:rPr lang="en-US" sz="900" dirty="0">
                <a:solidFill>
                  <a:srgbClr val="0070C0"/>
                </a:solidFill>
              </a:rPr>
              <a:t>void</a:t>
            </a:r>
            <a:r>
              <a:rPr lang="en-US" sz="900" dirty="0"/>
              <a:t> Initialized() </a:t>
            </a:r>
            <a:r>
              <a:rPr lang="en-US" sz="900" dirty="0" err="1">
                <a:solidFill>
                  <a:srgbClr val="0070C0"/>
                </a:solidFill>
              </a:rPr>
              <a:t>const</a:t>
            </a:r>
            <a:r>
              <a:rPr lang="en-US" sz="900" dirty="0"/>
              <a:t> {</a:t>
            </a:r>
          </a:p>
          <a:p>
            <a:pPr>
              <a:buNone/>
            </a:pPr>
            <a:r>
              <a:rPr lang="en-US" sz="900" dirty="0"/>
              <a:t>           if(</a:t>
            </a:r>
            <a:r>
              <a:rPr lang="en-US" sz="900" dirty="0" err="1"/>
              <a:t>is_abstract_root</a:t>
            </a:r>
            <a:r>
              <a:rPr lang="en-US" sz="900" dirty="0"/>
              <a:t>())</a:t>
            </a:r>
          </a:p>
          <a:p>
            <a:pPr>
              <a:buNone/>
            </a:pPr>
            <a:r>
              <a:rPr lang="en-US" sz="900" dirty="0"/>
              <a:t>           {</a:t>
            </a:r>
          </a:p>
          <a:p>
            <a:pPr>
              <a:buNone/>
            </a:pPr>
            <a:r>
              <a:rPr lang="en-US" sz="900" dirty="0"/>
              <a:t>               ref&lt;</a:t>
            </a:r>
            <a:r>
              <a:rPr lang="en-US" sz="900" dirty="0" err="1"/>
              <a:t>CRoot</a:t>
            </a:r>
            <a:r>
              <a:rPr lang="en-US" sz="900" dirty="0"/>
              <a:t>&gt; root  = this;</a:t>
            </a:r>
          </a:p>
          <a:p>
            <a:pPr>
              <a:buNone/>
            </a:pPr>
            <a:r>
              <a:rPr lang="en-US" sz="900" dirty="0"/>
              <a:t>               modify(root)-&gt;become(new </a:t>
            </a:r>
            <a:r>
              <a:rPr lang="en-US" sz="900" dirty="0" err="1"/>
              <a:t>CRoot</a:t>
            </a:r>
            <a:r>
              <a:rPr lang="en-US" sz="900" dirty="0"/>
              <a:t>);</a:t>
            </a:r>
          </a:p>
          <a:p>
            <a:pPr>
              <a:buNone/>
            </a:pPr>
            <a:r>
              <a:rPr lang="en-US" sz="900" dirty="0"/>
              <a:t>           }</a:t>
            </a:r>
          </a:p>
          <a:p>
            <a:pPr>
              <a:buNone/>
            </a:pPr>
            <a:r>
              <a:rPr lang="en-US" sz="900" dirty="0"/>
              <a:t>      }</a:t>
            </a:r>
          </a:p>
          <a:p>
            <a:pPr>
              <a:buNone/>
            </a:pPr>
            <a:r>
              <a:rPr lang="en-US" sz="9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5626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562600"/>
            <a:ext cx="6934200" cy="738664"/>
          </a:xfrm>
          <a:prstGeom prst="rect">
            <a:avLst/>
          </a:prstGeom>
          <a:noFill/>
          <a:ln>
            <a:solidFill>
              <a:schemeClr val="tx1"/>
            </a:solidFill>
          </a:ln>
        </p:spPr>
        <p:txBody>
          <a:bodyPr wrap="square" rtlCol="0">
            <a:spAutoFit/>
          </a:bodyPr>
          <a:lstStyle/>
          <a:p>
            <a:pPr marL="285750" indent="-285750"/>
            <a:r>
              <a:rPr lang="en-US" sz="1400" dirty="0"/>
              <a:t>The root object is the entry point to all persistent objects of the database. It is the point from where the garbage collector starts the exploration of the used objects in the database.</a:t>
            </a:r>
            <a:endParaRPr lang="en-US" sz="1400" dirty="0">
              <a:solidFill>
                <a:srgbClr val="0070C0"/>
              </a:solidFill>
            </a:endParaRPr>
          </a:p>
        </p:txBody>
      </p:sp>
      <p:sp>
        <p:nvSpPr>
          <p:cNvPr id="9" name="TextBox 8"/>
          <p:cNvSpPr txBox="1"/>
          <p:nvPr/>
        </p:nvSpPr>
        <p:spPr>
          <a:xfrm>
            <a:off x="4013433" y="1886704"/>
            <a:ext cx="3886200" cy="2831544"/>
          </a:xfrm>
          <a:prstGeom prst="rect">
            <a:avLst/>
          </a:prstGeom>
          <a:noFill/>
          <a:ln>
            <a:solidFill>
              <a:schemeClr val="tx1"/>
            </a:solidFill>
          </a:ln>
        </p:spPr>
        <p:txBody>
          <a:bodyPr wrap="square" rtlCol="0">
            <a:spAutoFit/>
          </a:bodyPr>
          <a:lstStyle/>
          <a:p>
            <a:pPr>
              <a:buNone/>
            </a:pPr>
            <a:r>
              <a:rPr lang="en-US" sz="1000" dirty="0" err="1">
                <a:solidFill>
                  <a:srgbClr val="0070C0"/>
                </a:solidFill>
              </a:rPr>
              <a:t>int</a:t>
            </a:r>
            <a:r>
              <a:rPr lang="en-US" sz="1000" dirty="0"/>
              <a:t> main()</a:t>
            </a:r>
          </a:p>
          <a:p>
            <a:pPr>
              <a:buNone/>
            </a:pPr>
            <a:r>
              <a:rPr lang="en-US" sz="1000" dirty="0"/>
              <a:t>{</a:t>
            </a:r>
          </a:p>
          <a:p>
            <a:pPr>
              <a:buNone/>
            </a:pPr>
            <a:r>
              <a:rPr lang="en-US" sz="1000" dirty="0"/>
              <a:t>    task::initialize(task::</a:t>
            </a:r>
            <a:r>
              <a:rPr lang="en-US" sz="1000" dirty="0" err="1"/>
              <a:t>huge_stack</a:t>
            </a:r>
            <a:r>
              <a:rPr lang="en-US" sz="1000" dirty="0"/>
              <a:t>);</a:t>
            </a:r>
          </a:p>
          <a:p>
            <a:pPr>
              <a:buNone/>
            </a:pPr>
            <a:r>
              <a:rPr lang="en-US" sz="1000" dirty="0"/>
              <a:t>    database </a:t>
            </a:r>
            <a:r>
              <a:rPr lang="en-US" sz="1000" dirty="0" err="1"/>
              <a:t>db</a:t>
            </a:r>
            <a:r>
              <a:rPr lang="en-US" sz="1000" dirty="0"/>
              <a:t>;</a:t>
            </a:r>
          </a:p>
          <a:p>
            <a:pPr>
              <a:buNone/>
            </a:pPr>
            <a:r>
              <a:rPr lang="en-US" sz="1000" dirty="0"/>
              <a:t>    if(</a:t>
            </a:r>
            <a:r>
              <a:rPr lang="en-US" sz="1000" dirty="0" err="1"/>
              <a:t>db.open</a:t>
            </a:r>
            <a:r>
              <a:rPr lang="en-US" sz="1000" dirty="0"/>
              <a:t>(name))</a:t>
            </a:r>
          </a:p>
          <a:p>
            <a:pPr>
              <a:buNone/>
            </a:pPr>
            <a:r>
              <a:rPr lang="en-US" sz="1000" dirty="0"/>
              <a:t>    {</a:t>
            </a:r>
          </a:p>
          <a:p>
            <a:pPr>
              <a:buNone/>
            </a:pPr>
            <a:r>
              <a:rPr lang="en-US" sz="1000" dirty="0"/>
              <a:t>        ref&lt;</a:t>
            </a:r>
            <a:r>
              <a:rPr lang="en-US" sz="1000" dirty="0" err="1"/>
              <a:t>CRoot</a:t>
            </a:r>
            <a:r>
              <a:rPr lang="en-US" sz="1000" dirty="0"/>
              <a:t>&gt; root;</a:t>
            </a:r>
          </a:p>
          <a:p>
            <a:pPr>
              <a:buNone/>
            </a:pPr>
            <a:r>
              <a:rPr lang="en-US" sz="1000" dirty="0"/>
              <a:t>        </a:t>
            </a:r>
            <a:r>
              <a:rPr lang="en-US" sz="1000" dirty="0" err="1"/>
              <a:t>db.get_root</a:t>
            </a:r>
            <a:r>
              <a:rPr lang="en-US" sz="1000" dirty="0"/>
              <a:t>(root);</a:t>
            </a:r>
          </a:p>
          <a:p>
            <a:pPr>
              <a:buNone/>
            </a:pPr>
            <a:r>
              <a:rPr lang="en-US" sz="1000" dirty="0"/>
              <a:t>        root-&gt;initialize();</a:t>
            </a:r>
          </a:p>
          <a:p>
            <a:pPr>
              <a:buNone/>
            </a:pPr>
            <a:r>
              <a:rPr lang="en-US" sz="1000" dirty="0"/>
              <a:t>      </a:t>
            </a:r>
          </a:p>
          <a:p>
            <a:pPr>
              <a:buNone/>
            </a:pPr>
            <a:r>
              <a:rPr lang="en-US" sz="1000" dirty="0"/>
              <a:t>        </a:t>
            </a:r>
            <a:r>
              <a:rPr lang="en-US" sz="1000" dirty="0">
                <a:solidFill>
                  <a:srgbClr val="00B050"/>
                </a:solidFill>
              </a:rPr>
              <a:t>//work with the database   	</a:t>
            </a:r>
          </a:p>
          <a:p>
            <a:pPr>
              <a:buNone/>
            </a:pPr>
            <a:endParaRPr lang="en-US" sz="1000" dirty="0"/>
          </a:p>
          <a:p>
            <a:pPr>
              <a:buNone/>
            </a:pPr>
            <a:r>
              <a:rPr lang="en-US" sz="1000" dirty="0"/>
              <a:t>        </a:t>
            </a:r>
            <a:r>
              <a:rPr lang="en-US" sz="1000" dirty="0" err="1"/>
              <a:t>db.close</a:t>
            </a:r>
            <a:r>
              <a:rPr lang="en-US" sz="1000" dirty="0"/>
              <a:t>();  </a:t>
            </a:r>
          </a:p>
          <a:p>
            <a:pPr>
              <a:buNone/>
            </a:pPr>
            <a:r>
              <a:rPr lang="en-US" sz="1000" dirty="0"/>
              <a:t>    }</a:t>
            </a:r>
          </a:p>
          <a:p>
            <a:pPr>
              <a:buNone/>
            </a:pPr>
            <a:r>
              <a:rPr lang="en-US" sz="1000" dirty="0"/>
              <a:t>}</a:t>
            </a:r>
          </a:p>
        </p:txBody>
      </p:sp>
      <p:sp>
        <p:nvSpPr>
          <p:cNvPr id="2" name="TextBox 1"/>
          <p:cNvSpPr txBox="1"/>
          <p:nvPr/>
        </p:nvSpPr>
        <p:spPr>
          <a:xfrm>
            <a:off x="382813" y="1066800"/>
            <a:ext cx="7541988" cy="461665"/>
          </a:xfrm>
          <a:prstGeom prst="rect">
            <a:avLst/>
          </a:prstGeom>
          <a:noFill/>
        </p:spPr>
        <p:txBody>
          <a:bodyPr wrap="square" rtlCol="0">
            <a:spAutoFit/>
          </a:bodyPr>
          <a:lstStyle/>
          <a:p>
            <a:pPr>
              <a:buNone/>
            </a:pPr>
            <a:r>
              <a:rPr lang="en-US" sz="1200" dirty="0"/>
              <a:t>Each storage has a predefined </a:t>
            </a:r>
            <a:r>
              <a:rPr lang="en-US" sz="1200" dirty="0">
                <a:solidFill>
                  <a:srgbClr val="0070C0"/>
                </a:solidFill>
              </a:rPr>
              <a:t>root object</a:t>
            </a:r>
            <a:r>
              <a:rPr lang="en-US" sz="1200" dirty="0"/>
              <a:t>. To change the type of this root object it is necessary to call the </a:t>
            </a:r>
            <a:r>
              <a:rPr lang="en-US" sz="1200" dirty="0">
                <a:solidFill>
                  <a:srgbClr val="0070C0"/>
                </a:solidFill>
              </a:rPr>
              <a:t>become</a:t>
            </a:r>
            <a:r>
              <a:rPr lang="en-US" sz="1200" dirty="0"/>
              <a:t> method.</a:t>
            </a:r>
          </a:p>
        </p:txBody>
      </p:sp>
    </p:spTree>
    <p:extLst>
      <p:ext uri="{BB962C8B-B14F-4D97-AF65-F5344CB8AC3E}">
        <p14:creationId xmlns:p14="http://schemas.microsoft.com/office/powerpoint/2010/main" val="1380598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Container classes</a:t>
            </a:r>
          </a:p>
        </p:txBody>
      </p:sp>
      <p:sp>
        <p:nvSpPr>
          <p:cNvPr id="7" name="TextBox 6"/>
          <p:cNvSpPr txBox="1"/>
          <p:nvPr/>
        </p:nvSpPr>
        <p:spPr>
          <a:xfrm>
            <a:off x="381000" y="1524000"/>
            <a:ext cx="7467600" cy="3942618"/>
          </a:xfrm>
          <a:prstGeom prst="rect">
            <a:avLst/>
          </a:prstGeom>
          <a:noFill/>
          <a:ln>
            <a:solidFill>
              <a:schemeClr val="tx1"/>
            </a:solidFill>
          </a:ln>
        </p:spPr>
        <p:txBody>
          <a:bodyPr wrap="square" rtlCol="0">
            <a:spAutoFit/>
          </a:bodyPr>
          <a:lstStyle/>
          <a:p>
            <a:pPr>
              <a:buNone/>
            </a:pPr>
            <a:r>
              <a:rPr lang="en-US" sz="900" b="1" dirty="0"/>
              <a:t>Dynamic Arrays: </a:t>
            </a:r>
            <a:r>
              <a:rPr lang="en-US" sz="900" dirty="0"/>
              <a:t>Dynamically re-</a:t>
            </a:r>
            <a:r>
              <a:rPr lang="en-US" sz="900" dirty="0" err="1"/>
              <a:t>allocatable</a:t>
            </a:r>
            <a:r>
              <a:rPr lang="en-US" sz="900" dirty="0"/>
              <a:t> array template. It is possible to define new types of arrays if needed. It implements a stack protocol by providing such methods as Push(T), Pop(), Top().</a:t>
            </a:r>
          </a:p>
          <a:p>
            <a:pPr>
              <a:buNone/>
            </a:pPr>
            <a:endParaRPr lang="en-US" sz="900" dirty="0"/>
          </a:p>
          <a:p>
            <a:pPr>
              <a:buNone/>
            </a:pPr>
            <a:r>
              <a:rPr lang="en-US" sz="900" dirty="0" err="1">
                <a:solidFill>
                  <a:srgbClr val="0070C0"/>
                </a:solidFill>
              </a:rPr>
              <a:t>typedef</a:t>
            </a:r>
            <a:r>
              <a:rPr lang="en-US" sz="900" dirty="0"/>
              <a:t> </a:t>
            </a:r>
            <a:r>
              <a:rPr lang="en-US" sz="900" dirty="0" err="1"/>
              <a:t>array_template</a:t>
            </a:r>
            <a:r>
              <a:rPr lang="en-US" sz="900" dirty="0"/>
              <a:t>&lt;</a:t>
            </a:r>
            <a:r>
              <a:rPr lang="en-US" sz="900" dirty="0">
                <a:solidFill>
                  <a:srgbClr val="0070C0"/>
                </a:solidFill>
              </a:rPr>
              <a:t>char</a:t>
            </a:r>
            <a:r>
              <a:rPr lang="en-US" sz="900" dirty="0"/>
              <a:t>&gt; </a:t>
            </a:r>
            <a:r>
              <a:rPr lang="en-US" sz="900" dirty="0" err="1"/>
              <a:t>ArrayOfByte</a:t>
            </a:r>
            <a:r>
              <a:rPr lang="en-US" sz="900" dirty="0"/>
              <a:t>;</a:t>
            </a:r>
          </a:p>
          <a:p>
            <a:pPr>
              <a:buNone/>
            </a:pPr>
            <a:r>
              <a:rPr lang="en-US" sz="900" dirty="0" err="1">
                <a:solidFill>
                  <a:srgbClr val="0070C0"/>
                </a:solidFill>
              </a:rPr>
              <a:t>typedef</a:t>
            </a:r>
            <a:r>
              <a:rPr lang="en-US" sz="900" dirty="0"/>
              <a:t> </a:t>
            </a:r>
            <a:r>
              <a:rPr lang="en-US" sz="900" dirty="0" err="1"/>
              <a:t>array_template</a:t>
            </a:r>
            <a:r>
              <a:rPr lang="en-US" sz="900" dirty="0"/>
              <a:t>&lt;</a:t>
            </a:r>
            <a:r>
              <a:rPr lang="en-US" sz="900" dirty="0">
                <a:solidFill>
                  <a:srgbClr val="0070C0"/>
                </a:solidFill>
              </a:rPr>
              <a:t>int4</a:t>
            </a:r>
            <a:r>
              <a:rPr lang="en-US" sz="900" dirty="0"/>
              <a:t>&gt; </a:t>
            </a:r>
            <a:r>
              <a:rPr lang="en-US" sz="900" dirty="0" err="1"/>
              <a:t>ArrayOfInt</a:t>
            </a:r>
            <a:r>
              <a:rPr lang="en-US" sz="900" dirty="0"/>
              <a:t>;</a:t>
            </a:r>
          </a:p>
          <a:p>
            <a:pPr>
              <a:buNone/>
            </a:pPr>
            <a:r>
              <a:rPr lang="en-US" sz="900" dirty="0" err="1">
                <a:solidFill>
                  <a:srgbClr val="0070C0"/>
                </a:solidFill>
              </a:rPr>
              <a:t>typedef</a:t>
            </a:r>
            <a:r>
              <a:rPr lang="en-US" sz="900" dirty="0"/>
              <a:t> </a:t>
            </a:r>
            <a:r>
              <a:rPr lang="en-US" sz="900" dirty="0" err="1"/>
              <a:t>array_template</a:t>
            </a:r>
            <a:r>
              <a:rPr lang="en-US" sz="900" dirty="0"/>
              <a:t>&lt;</a:t>
            </a:r>
            <a:r>
              <a:rPr lang="en-US" sz="900" dirty="0">
                <a:solidFill>
                  <a:srgbClr val="0070C0"/>
                </a:solidFill>
              </a:rPr>
              <a:t>real8</a:t>
            </a:r>
            <a:r>
              <a:rPr lang="en-US" sz="900" dirty="0"/>
              <a:t>&gt; </a:t>
            </a:r>
            <a:r>
              <a:rPr lang="en-US" sz="900" dirty="0" err="1"/>
              <a:t>ArrayOfDouble</a:t>
            </a:r>
            <a:r>
              <a:rPr lang="en-US" sz="900" dirty="0"/>
              <a:t>;</a:t>
            </a:r>
          </a:p>
          <a:p>
            <a:pPr>
              <a:buNone/>
            </a:pPr>
            <a:r>
              <a:rPr lang="en-US" sz="900" dirty="0" err="1">
                <a:solidFill>
                  <a:srgbClr val="0070C0"/>
                </a:solidFill>
              </a:rPr>
              <a:t>typedef</a:t>
            </a:r>
            <a:r>
              <a:rPr lang="en-US" sz="900" dirty="0"/>
              <a:t> </a:t>
            </a:r>
            <a:r>
              <a:rPr lang="en-US" sz="900" dirty="0" err="1"/>
              <a:t>array_template</a:t>
            </a:r>
            <a:r>
              <a:rPr lang="en-US" sz="900" dirty="0"/>
              <a:t>&lt;</a:t>
            </a:r>
            <a:r>
              <a:rPr lang="en-US" sz="900" dirty="0">
                <a:solidFill>
                  <a:srgbClr val="0070C0"/>
                </a:solidFill>
              </a:rPr>
              <a:t>ref&lt;object&gt;</a:t>
            </a:r>
            <a:r>
              <a:rPr lang="en-US" sz="900" dirty="0"/>
              <a:t>&gt; </a:t>
            </a:r>
            <a:r>
              <a:rPr lang="en-US" sz="900" dirty="0" err="1"/>
              <a:t>ArrayOfObject</a:t>
            </a:r>
            <a:r>
              <a:rPr lang="en-US" sz="900" dirty="0"/>
              <a:t>;</a:t>
            </a:r>
          </a:p>
          <a:p>
            <a:pPr>
              <a:buNone/>
            </a:pPr>
            <a:r>
              <a:rPr lang="en-US" sz="900" dirty="0">
                <a:solidFill>
                  <a:srgbClr val="0070C0"/>
                </a:solidFill>
              </a:rPr>
              <a:t>class</a:t>
            </a:r>
            <a:r>
              <a:rPr lang="en-US" sz="900" dirty="0"/>
              <a:t> String : </a:t>
            </a:r>
            <a:r>
              <a:rPr lang="en-US" sz="900" dirty="0">
                <a:solidFill>
                  <a:srgbClr val="0070C0"/>
                </a:solidFill>
              </a:rPr>
              <a:t>public</a:t>
            </a:r>
            <a:r>
              <a:rPr lang="en-US" sz="900" dirty="0"/>
              <a:t> </a:t>
            </a:r>
            <a:r>
              <a:rPr lang="en-US" sz="900" dirty="0" err="1"/>
              <a:t>ArrayOfByte</a:t>
            </a:r>
            <a:r>
              <a:rPr lang="en-US" sz="900" dirty="0"/>
              <a:t> {  </a:t>
            </a:r>
            <a:r>
              <a:rPr lang="en-US" sz="900" dirty="0">
                <a:solidFill>
                  <a:srgbClr val="00B050"/>
                </a:solidFill>
              </a:rPr>
              <a:t>//do not use it</a:t>
            </a:r>
          </a:p>
          <a:p>
            <a:pPr>
              <a:buNone/>
            </a:pPr>
            <a:r>
              <a:rPr lang="en-US" sz="900" dirty="0"/>
              <a:t>   …</a:t>
            </a:r>
          </a:p>
          <a:p>
            <a:pPr>
              <a:buNone/>
            </a:pPr>
            <a:r>
              <a:rPr lang="en-US" sz="900" dirty="0"/>
              <a:t>}</a:t>
            </a:r>
          </a:p>
          <a:p>
            <a:pPr>
              <a:buNone/>
            </a:pPr>
            <a:endParaRPr lang="en-US" sz="900" dirty="0"/>
          </a:p>
          <a:p>
            <a:pPr>
              <a:buNone/>
            </a:pPr>
            <a:r>
              <a:rPr lang="en-US" sz="900" b="1" dirty="0"/>
              <a:t>Sets: </a:t>
            </a:r>
            <a:r>
              <a:rPr lang="en-US" sz="900" dirty="0"/>
              <a:t>Sets are used to represent one-to-many and many-to-many relationships between  objects. The </a:t>
            </a:r>
            <a:r>
              <a:rPr lang="en-US" sz="900" dirty="0" err="1">
                <a:solidFill>
                  <a:srgbClr val="0070C0"/>
                </a:solidFill>
              </a:rPr>
              <a:t>set_owner</a:t>
            </a:r>
            <a:r>
              <a:rPr lang="en-US" sz="900" dirty="0"/>
              <a:t> class provides methods for insertion/removal of members to/from the set and iterations through the </a:t>
            </a:r>
            <a:r>
              <a:rPr lang="en-US" sz="900" dirty="0" err="1">
                <a:solidFill>
                  <a:srgbClr val="0070C0"/>
                </a:solidFill>
              </a:rPr>
              <a:t>set_member</a:t>
            </a:r>
            <a:r>
              <a:rPr lang="en-US" sz="900" dirty="0"/>
              <a:t>.</a:t>
            </a:r>
            <a:r>
              <a:rPr lang="en-US" sz="900" dirty="0">
                <a:solidFill>
                  <a:srgbClr val="0070C0"/>
                </a:solidFill>
              </a:rPr>
              <a:t> </a:t>
            </a:r>
          </a:p>
          <a:p>
            <a:pPr>
              <a:buNone/>
            </a:pPr>
            <a:endParaRPr lang="en-US" sz="900" dirty="0">
              <a:solidFill>
                <a:srgbClr val="0070C0"/>
              </a:solidFill>
            </a:endParaRPr>
          </a:p>
          <a:p>
            <a:pPr>
              <a:buNone/>
            </a:pPr>
            <a:r>
              <a:rPr lang="en-US" sz="900" b="1" dirty="0" err="1"/>
              <a:t>B_tree</a:t>
            </a:r>
            <a:r>
              <a:rPr lang="en-US" sz="900" b="1" dirty="0"/>
              <a:t>: </a:t>
            </a:r>
            <a:r>
              <a:rPr lang="en-US" sz="900" dirty="0"/>
              <a:t>The </a:t>
            </a:r>
            <a:r>
              <a:rPr lang="en-US" sz="900" dirty="0" err="1"/>
              <a:t>B_tree</a:t>
            </a:r>
            <a:r>
              <a:rPr lang="en-US" sz="900" dirty="0"/>
              <a:t> is the classical data structure for DMBS. Insert/remove operations have </a:t>
            </a:r>
            <a:r>
              <a:rPr lang="en-US" sz="900" b="1" dirty="0"/>
              <a:t>log(N)</a:t>
            </a:r>
            <a:r>
              <a:rPr lang="en-US" sz="900" dirty="0"/>
              <a:t> complexity. The </a:t>
            </a:r>
            <a:r>
              <a:rPr lang="en-US" sz="900" dirty="0" err="1">
                <a:solidFill>
                  <a:srgbClr val="0070C0"/>
                </a:solidFill>
              </a:rPr>
              <a:t>B_tree</a:t>
            </a:r>
            <a:r>
              <a:rPr lang="en-US" sz="900" dirty="0"/>
              <a:t> in GOODS is implemented as a subclass of </a:t>
            </a:r>
            <a:r>
              <a:rPr lang="en-US" sz="900" dirty="0" err="1">
                <a:solidFill>
                  <a:srgbClr val="0070C0"/>
                </a:solidFill>
              </a:rPr>
              <a:t>set_owner</a:t>
            </a:r>
            <a:r>
              <a:rPr lang="en-US" sz="900" dirty="0"/>
              <a:t>. Pointers in leaf pages of the </a:t>
            </a:r>
            <a:r>
              <a:rPr lang="en-US" sz="900" dirty="0" err="1"/>
              <a:t>B_tree</a:t>
            </a:r>
            <a:r>
              <a:rPr lang="en-US" sz="900" dirty="0"/>
              <a:t> refer to objects of the </a:t>
            </a:r>
            <a:r>
              <a:rPr lang="en-US" sz="900" dirty="0" err="1">
                <a:solidFill>
                  <a:srgbClr val="0070C0"/>
                </a:solidFill>
              </a:rPr>
              <a:t>set_member</a:t>
            </a:r>
            <a:r>
              <a:rPr lang="en-US" sz="900" dirty="0"/>
              <a:t> class. </a:t>
            </a:r>
          </a:p>
          <a:p>
            <a:pPr>
              <a:buNone/>
            </a:pPr>
            <a:r>
              <a:rPr lang="en-US" sz="900" dirty="0"/>
              <a:t>The pages of the </a:t>
            </a:r>
            <a:r>
              <a:rPr lang="en-US" sz="900" dirty="0" err="1"/>
              <a:t>B_tree</a:t>
            </a:r>
            <a:r>
              <a:rPr lang="en-US" sz="900" dirty="0"/>
              <a:t> contains a short form of key that is calculated using the first 8 bytes of the original key. </a:t>
            </a:r>
          </a:p>
          <a:p>
            <a:pPr>
              <a:buNone/>
            </a:pPr>
            <a:endParaRPr lang="en-US" sz="900" dirty="0">
              <a:solidFill>
                <a:srgbClr val="0070C0"/>
              </a:solidFill>
            </a:endParaRPr>
          </a:p>
          <a:p>
            <a:pPr>
              <a:buNone/>
            </a:pPr>
            <a:r>
              <a:rPr lang="en-US" sz="900" b="1" dirty="0" err="1"/>
              <a:t>SB_tree</a:t>
            </a:r>
            <a:r>
              <a:rPr lang="en-US" sz="900" b="1" dirty="0"/>
              <a:t>: </a:t>
            </a:r>
            <a:r>
              <a:rPr lang="en-US" sz="900" dirty="0"/>
              <a:t>It provides a similar implementation to the </a:t>
            </a:r>
            <a:r>
              <a:rPr lang="en-US" sz="900" dirty="0" err="1"/>
              <a:t>B_tree</a:t>
            </a:r>
            <a:r>
              <a:rPr lang="en-US" sz="900" dirty="0"/>
              <a:t> but it can be created of a specific key size. It is needed when many objects inserted in the tree could have the same initial 8 bytes of the key in which case using the </a:t>
            </a:r>
            <a:r>
              <a:rPr lang="en-US" sz="900" dirty="0" err="1"/>
              <a:t>B_tree</a:t>
            </a:r>
            <a:r>
              <a:rPr lang="en-US" sz="900" dirty="0"/>
              <a:t> could be inefficient.</a:t>
            </a:r>
          </a:p>
          <a:p>
            <a:pPr>
              <a:buNone/>
            </a:pPr>
            <a:endParaRPr lang="en-US" sz="900" dirty="0"/>
          </a:p>
          <a:p>
            <a:pPr>
              <a:buNone/>
            </a:pPr>
            <a:r>
              <a:rPr lang="en-US" sz="900" b="1" dirty="0"/>
              <a:t>Hash Table: </a:t>
            </a:r>
            <a:r>
              <a:rPr lang="en-US" sz="900" dirty="0"/>
              <a:t>It is a non-extendable hash table. Can be effectively used if the upper limit of objects in the hash table is known.</a:t>
            </a:r>
          </a:p>
          <a:p>
            <a:pPr>
              <a:buNone/>
            </a:pPr>
            <a:endParaRPr lang="en-US" sz="900" dirty="0"/>
          </a:p>
          <a:p>
            <a:pPr>
              <a:buNone/>
            </a:pPr>
            <a:r>
              <a:rPr lang="en-US" sz="900" b="1" dirty="0"/>
              <a:t>Other containers: </a:t>
            </a:r>
            <a:r>
              <a:rPr lang="en-US" sz="900" dirty="0"/>
              <a:t>H-Tree, R-Tree, KD-Tree</a:t>
            </a:r>
            <a:endParaRPr lang="en-US" sz="900" dirty="0">
              <a:solidFill>
                <a:srgbClr val="0070C0"/>
              </a:solidFill>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5626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562600"/>
            <a:ext cx="6934200" cy="1083374"/>
          </a:xfrm>
          <a:prstGeom prst="rect">
            <a:avLst/>
          </a:prstGeom>
          <a:noFill/>
          <a:ln>
            <a:solidFill>
              <a:schemeClr val="tx1"/>
            </a:solidFill>
          </a:ln>
        </p:spPr>
        <p:txBody>
          <a:bodyPr wrap="square" rtlCol="0">
            <a:spAutoFit/>
          </a:bodyPr>
          <a:lstStyle/>
          <a:p>
            <a:pPr marL="285750" indent="-285750"/>
            <a:r>
              <a:rPr lang="en-US" sz="1400" dirty="0"/>
              <a:t>At </a:t>
            </a:r>
            <a:r>
              <a:rPr lang="en-US" sz="1400" dirty="0" err="1"/>
              <a:t>Magaya</a:t>
            </a:r>
            <a:r>
              <a:rPr lang="en-US" sz="1400" dirty="0"/>
              <a:t> we have never used it the String class.</a:t>
            </a:r>
          </a:p>
          <a:p>
            <a:pPr marL="285750" indent="-285750"/>
            <a:r>
              <a:rPr lang="en-US" sz="1400" dirty="0"/>
              <a:t>The </a:t>
            </a:r>
            <a:r>
              <a:rPr lang="en-US" sz="1400" dirty="0" err="1"/>
              <a:t>set_owner</a:t>
            </a:r>
            <a:r>
              <a:rPr lang="en-US" sz="1400" dirty="0"/>
              <a:t> is the basic structure to represent a list used at </a:t>
            </a:r>
            <a:r>
              <a:rPr lang="en-US" sz="1400" dirty="0" err="1"/>
              <a:t>Magaya</a:t>
            </a:r>
            <a:r>
              <a:rPr lang="en-US" sz="1400" dirty="0"/>
              <a:t>.</a:t>
            </a:r>
          </a:p>
          <a:p>
            <a:pPr marL="285750" indent="-285750"/>
            <a:r>
              <a:rPr lang="en-US" sz="1400" dirty="0"/>
              <a:t>We use the </a:t>
            </a:r>
            <a:r>
              <a:rPr lang="en-US" sz="1400" dirty="0" err="1"/>
              <a:t>B_tree</a:t>
            </a:r>
            <a:r>
              <a:rPr lang="en-US" sz="1400" dirty="0"/>
              <a:t> and the </a:t>
            </a:r>
            <a:r>
              <a:rPr lang="en-US" sz="1400" dirty="0" err="1"/>
              <a:t>SB_tree</a:t>
            </a:r>
            <a:r>
              <a:rPr lang="en-US" sz="1400" dirty="0"/>
              <a:t> as our standard indexes.</a:t>
            </a:r>
          </a:p>
          <a:p>
            <a:pPr marL="285750" indent="-285750"/>
            <a:r>
              <a:rPr lang="en-US" sz="1400" dirty="0"/>
              <a:t>Example: the index by tracking number in </a:t>
            </a:r>
            <a:r>
              <a:rPr lang="en-US" sz="1400" dirty="0" err="1"/>
              <a:t>Magaya</a:t>
            </a:r>
            <a:r>
              <a:rPr lang="en-US" sz="1400" dirty="0"/>
              <a:t> is </a:t>
            </a:r>
            <a:r>
              <a:rPr lang="en-US" sz="1400" dirty="0" err="1"/>
              <a:t>SB_tree</a:t>
            </a:r>
            <a:r>
              <a:rPr lang="en-US" sz="1400" dirty="0"/>
              <a:t>&lt;32&gt;</a:t>
            </a:r>
          </a:p>
        </p:txBody>
      </p:sp>
      <p:sp>
        <p:nvSpPr>
          <p:cNvPr id="2" name="TextBox 1"/>
          <p:cNvSpPr txBox="1"/>
          <p:nvPr/>
        </p:nvSpPr>
        <p:spPr>
          <a:xfrm>
            <a:off x="306612" y="1066800"/>
            <a:ext cx="7541988" cy="276999"/>
          </a:xfrm>
          <a:prstGeom prst="rect">
            <a:avLst/>
          </a:prstGeom>
          <a:noFill/>
        </p:spPr>
        <p:txBody>
          <a:bodyPr wrap="square" rtlCol="0">
            <a:spAutoFit/>
          </a:bodyPr>
          <a:lstStyle/>
          <a:p>
            <a:pPr>
              <a:buNone/>
            </a:pPr>
            <a:r>
              <a:rPr lang="en-US" sz="1200" dirty="0"/>
              <a:t>GOODS provides some commonly used container classes for efficient access to persistent data.</a:t>
            </a:r>
          </a:p>
        </p:txBody>
      </p:sp>
    </p:spTree>
    <p:extLst>
      <p:ext uri="{BB962C8B-B14F-4D97-AF65-F5344CB8AC3E}">
        <p14:creationId xmlns:p14="http://schemas.microsoft.com/office/powerpoint/2010/main" val="209539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B-tree representation</a:t>
            </a:r>
          </a:p>
        </p:txBody>
      </p:sp>
      <p:sp>
        <p:nvSpPr>
          <p:cNvPr id="6" name="TextBox 5"/>
          <p:cNvSpPr txBox="1"/>
          <p:nvPr/>
        </p:nvSpPr>
        <p:spPr>
          <a:xfrm>
            <a:off x="990600" y="5562600"/>
            <a:ext cx="6934200" cy="1052596"/>
          </a:xfrm>
          <a:prstGeom prst="rect">
            <a:avLst/>
          </a:prstGeom>
          <a:noFill/>
          <a:ln>
            <a:solidFill>
              <a:schemeClr val="tx1"/>
            </a:solidFill>
          </a:ln>
        </p:spPr>
        <p:txBody>
          <a:bodyPr wrap="square" rtlCol="0">
            <a:spAutoFit/>
          </a:bodyPr>
          <a:lstStyle/>
          <a:p>
            <a:pPr marL="171450" indent="-171450"/>
            <a:r>
              <a:rPr lang="en-US" sz="1200" dirty="0"/>
              <a:t>A </a:t>
            </a:r>
            <a:r>
              <a:rPr lang="en-US" sz="1200" dirty="0" err="1">
                <a:solidFill>
                  <a:srgbClr val="0070C0"/>
                </a:solidFill>
              </a:rPr>
              <a:t>B_tree</a:t>
            </a:r>
            <a:r>
              <a:rPr lang="en-US" sz="1200" dirty="0"/>
              <a:t> can be iterated as if it were a </a:t>
            </a:r>
            <a:r>
              <a:rPr lang="en-US" sz="1200" dirty="0" err="1">
                <a:solidFill>
                  <a:srgbClr val="0070C0"/>
                </a:solidFill>
              </a:rPr>
              <a:t>set_owner</a:t>
            </a:r>
            <a:r>
              <a:rPr lang="en-US" sz="1200" dirty="0"/>
              <a:t> from the first to the last member which are all connected at the leaf level.</a:t>
            </a:r>
          </a:p>
          <a:p>
            <a:pPr marL="171450" indent="-171450"/>
            <a:r>
              <a:rPr lang="en-US" sz="1200" dirty="0"/>
              <a:t>Elements with the same key will have to be sequentially iterated to locate the exact element during a search operation. That is why </a:t>
            </a:r>
            <a:r>
              <a:rPr lang="en-US" sz="1200" dirty="0" err="1"/>
              <a:t>B_tree</a:t>
            </a:r>
            <a:r>
              <a:rPr lang="en-US" sz="1200" dirty="0"/>
              <a:t> could be inefficient when there are many objects with similar keys (8 first bytes).</a:t>
            </a:r>
          </a:p>
        </p:txBody>
      </p:sp>
      <p:pic>
        <p:nvPicPr>
          <p:cNvPr id="6146" name="Picture 2" descr="http://www.simple-talk.com/iwritefor/articlefiles/610-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5943600" cy="4086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812" y="55626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071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err="1"/>
              <a:t>set_owners</a:t>
            </a:r>
            <a:r>
              <a:rPr lang="en-US" dirty="0"/>
              <a:t> and </a:t>
            </a:r>
            <a:r>
              <a:rPr lang="en-US" dirty="0" err="1"/>
              <a:t>B_trees</a:t>
            </a:r>
            <a:endParaRPr lang="en-US" dirty="0"/>
          </a:p>
        </p:txBody>
      </p:sp>
      <p:sp>
        <p:nvSpPr>
          <p:cNvPr id="7" name="TextBox 6"/>
          <p:cNvSpPr txBox="1"/>
          <p:nvPr/>
        </p:nvSpPr>
        <p:spPr>
          <a:xfrm>
            <a:off x="392884" y="990600"/>
            <a:ext cx="2806700" cy="4385816"/>
          </a:xfrm>
          <a:prstGeom prst="rect">
            <a:avLst/>
          </a:prstGeom>
          <a:noFill/>
          <a:ln>
            <a:solidFill>
              <a:schemeClr val="tx1"/>
            </a:solidFill>
          </a:ln>
        </p:spPr>
        <p:txBody>
          <a:bodyPr wrap="square" rtlCol="0">
            <a:spAutoFit/>
          </a:bodyPr>
          <a:lstStyle/>
          <a:p>
            <a:pPr>
              <a:buNone/>
            </a:pPr>
            <a:r>
              <a:rPr lang="en-US" sz="900" dirty="0"/>
              <a:t>ref&lt;</a:t>
            </a:r>
            <a:r>
              <a:rPr lang="en-US" sz="900" dirty="0" err="1"/>
              <a:t>set_owner</a:t>
            </a:r>
            <a:r>
              <a:rPr lang="en-US" sz="900" dirty="0"/>
              <a:t>&gt; list;</a:t>
            </a:r>
          </a:p>
          <a:p>
            <a:pPr>
              <a:buNone/>
            </a:pPr>
            <a:endParaRPr lang="en-US" sz="900" dirty="0"/>
          </a:p>
          <a:p>
            <a:pPr>
              <a:buNone/>
            </a:pPr>
            <a:r>
              <a:rPr lang="en-US" sz="900" dirty="0">
                <a:solidFill>
                  <a:srgbClr val="00B050"/>
                </a:solidFill>
              </a:rPr>
              <a:t>//forward iteration</a:t>
            </a:r>
          </a:p>
          <a:p>
            <a:pPr>
              <a:buNone/>
            </a:pPr>
            <a:r>
              <a:rPr lang="en-US" sz="900" dirty="0"/>
              <a:t>ref&lt;</a:t>
            </a:r>
            <a:r>
              <a:rPr lang="en-US" sz="900" dirty="0" err="1"/>
              <a:t>set_member</a:t>
            </a:r>
            <a:r>
              <a:rPr lang="en-US" sz="900" dirty="0"/>
              <a:t>&gt; </a:t>
            </a:r>
            <a:r>
              <a:rPr lang="en-US" sz="900" dirty="0" err="1"/>
              <a:t>mbr</a:t>
            </a:r>
            <a:r>
              <a:rPr lang="en-US" sz="900" dirty="0"/>
              <a:t> = list-&gt;first;</a:t>
            </a:r>
          </a:p>
          <a:p>
            <a:pPr>
              <a:buNone/>
            </a:pPr>
            <a:r>
              <a:rPr lang="en-US" sz="900" dirty="0"/>
              <a:t>while(!</a:t>
            </a:r>
            <a:r>
              <a:rPr lang="en-US" sz="900" dirty="0" err="1"/>
              <a:t>mbr.is_nil</a:t>
            </a:r>
            <a:r>
              <a:rPr lang="en-US" sz="900" dirty="0"/>
              <a:t>())</a:t>
            </a:r>
          </a:p>
          <a:p>
            <a:pPr>
              <a:buNone/>
            </a:pPr>
            <a:r>
              <a:rPr lang="en-US" sz="900" dirty="0"/>
              <a:t>{</a:t>
            </a:r>
          </a:p>
          <a:p>
            <a:pPr>
              <a:buNone/>
            </a:pPr>
            <a:r>
              <a:rPr lang="en-US" sz="900" dirty="0"/>
              <a:t>     ref&lt;object&gt; </a:t>
            </a:r>
            <a:r>
              <a:rPr lang="en-US" sz="900" dirty="0" err="1"/>
              <a:t>obj</a:t>
            </a:r>
            <a:r>
              <a:rPr lang="en-US" sz="900" dirty="0"/>
              <a:t> =  </a:t>
            </a:r>
            <a:r>
              <a:rPr lang="en-US" sz="900" dirty="0" err="1"/>
              <a:t>mbr</a:t>
            </a:r>
            <a:r>
              <a:rPr lang="en-US" sz="900" dirty="0"/>
              <a:t>-&gt;</a:t>
            </a:r>
            <a:r>
              <a:rPr lang="en-US" sz="900" dirty="0" err="1"/>
              <a:t>obj</a:t>
            </a:r>
            <a:r>
              <a:rPr lang="en-US" sz="900" dirty="0"/>
              <a:t>;</a:t>
            </a:r>
          </a:p>
          <a:p>
            <a:pPr>
              <a:buNone/>
            </a:pPr>
            <a:r>
              <a:rPr lang="en-US" sz="900" dirty="0"/>
              <a:t>     </a:t>
            </a:r>
            <a:r>
              <a:rPr lang="en-US" sz="900" dirty="0" err="1"/>
              <a:t>mbr</a:t>
            </a:r>
            <a:r>
              <a:rPr lang="en-US" sz="900" dirty="0"/>
              <a:t> = </a:t>
            </a:r>
            <a:r>
              <a:rPr lang="en-US" sz="900" dirty="0" err="1"/>
              <a:t>mbr</a:t>
            </a:r>
            <a:r>
              <a:rPr lang="en-US" sz="900" dirty="0"/>
              <a:t>-&gt;next;</a:t>
            </a:r>
          </a:p>
          <a:p>
            <a:pPr>
              <a:buNone/>
            </a:pPr>
            <a:r>
              <a:rPr lang="en-US" sz="900" dirty="0"/>
              <a:t>}</a:t>
            </a:r>
          </a:p>
          <a:p>
            <a:pPr>
              <a:buNone/>
            </a:pPr>
            <a:endParaRPr lang="en-US" sz="900" dirty="0"/>
          </a:p>
          <a:p>
            <a:pPr>
              <a:buNone/>
            </a:pPr>
            <a:r>
              <a:rPr lang="en-US" sz="900" dirty="0">
                <a:solidFill>
                  <a:srgbClr val="00B050"/>
                </a:solidFill>
              </a:rPr>
              <a:t>//backward iteration</a:t>
            </a:r>
          </a:p>
          <a:p>
            <a:pPr>
              <a:buNone/>
            </a:pPr>
            <a:r>
              <a:rPr lang="en-US" sz="900" dirty="0"/>
              <a:t>ref&lt;</a:t>
            </a:r>
            <a:r>
              <a:rPr lang="en-US" sz="900" dirty="0" err="1"/>
              <a:t>set_member</a:t>
            </a:r>
            <a:r>
              <a:rPr lang="en-US" sz="900" dirty="0"/>
              <a:t>&gt; </a:t>
            </a:r>
            <a:r>
              <a:rPr lang="en-US" sz="900" dirty="0" err="1"/>
              <a:t>mbr</a:t>
            </a:r>
            <a:r>
              <a:rPr lang="en-US" sz="900" dirty="0"/>
              <a:t> = list-&gt;last;</a:t>
            </a:r>
          </a:p>
          <a:p>
            <a:pPr>
              <a:buNone/>
            </a:pPr>
            <a:r>
              <a:rPr lang="en-US" sz="900" dirty="0"/>
              <a:t>while(!</a:t>
            </a:r>
            <a:r>
              <a:rPr lang="en-US" sz="900" dirty="0" err="1"/>
              <a:t>mbr.is_nil</a:t>
            </a:r>
            <a:r>
              <a:rPr lang="en-US" sz="900" dirty="0"/>
              <a:t>())</a:t>
            </a:r>
          </a:p>
          <a:p>
            <a:pPr>
              <a:buNone/>
            </a:pPr>
            <a:r>
              <a:rPr lang="en-US" sz="900" dirty="0"/>
              <a:t>{</a:t>
            </a:r>
          </a:p>
          <a:p>
            <a:pPr>
              <a:buNone/>
            </a:pPr>
            <a:r>
              <a:rPr lang="en-US" sz="900" dirty="0"/>
              <a:t>     ref&lt;object&gt; </a:t>
            </a:r>
            <a:r>
              <a:rPr lang="en-US" sz="900" dirty="0" err="1"/>
              <a:t>obj</a:t>
            </a:r>
            <a:r>
              <a:rPr lang="en-US" sz="900" dirty="0"/>
              <a:t> =  </a:t>
            </a:r>
            <a:r>
              <a:rPr lang="en-US" sz="900" dirty="0" err="1"/>
              <a:t>mbr</a:t>
            </a:r>
            <a:r>
              <a:rPr lang="en-US" sz="900" dirty="0"/>
              <a:t>-&gt;</a:t>
            </a:r>
            <a:r>
              <a:rPr lang="en-US" sz="900" dirty="0" err="1"/>
              <a:t>obj</a:t>
            </a:r>
            <a:r>
              <a:rPr lang="en-US" sz="900" dirty="0"/>
              <a:t>;</a:t>
            </a:r>
          </a:p>
          <a:p>
            <a:pPr>
              <a:buNone/>
            </a:pPr>
            <a:r>
              <a:rPr lang="en-US" sz="900" dirty="0"/>
              <a:t>     </a:t>
            </a:r>
            <a:r>
              <a:rPr lang="en-US" sz="900" dirty="0" err="1"/>
              <a:t>mbr</a:t>
            </a:r>
            <a:r>
              <a:rPr lang="en-US" sz="900" dirty="0"/>
              <a:t> = </a:t>
            </a:r>
            <a:r>
              <a:rPr lang="en-US" sz="900" dirty="0" err="1"/>
              <a:t>mbr</a:t>
            </a:r>
            <a:r>
              <a:rPr lang="en-US" sz="900" dirty="0"/>
              <a:t>-&gt;</a:t>
            </a:r>
            <a:r>
              <a:rPr lang="en-US" sz="900" dirty="0" err="1"/>
              <a:t>prev</a:t>
            </a:r>
            <a:r>
              <a:rPr lang="en-US" sz="900" dirty="0"/>
              <a:t>;</a:t>
            </a:r>
          </a:p>
          <a:p>
            <a:pPr>
              <a:buNone/>
            </a:pPr>
            <a:r>
              <a:rPr lang="en-US" sz="900" dirty="0"/>
              <a:t>}</a:t>
            </a:r>
          </a:p>
          <a:p>
            <a:pPr>
              <a:buNone/>
            </a:pPr>
            <a:endParaRPr lang="en-US" sz="900" dirty="0"/>
          </a:p>
          <a:p>
            <a:pPr>
              <a:buNone/>
            </a:pPr>
            <a:r>
              <a:rPr lang="en-US" sz="900" dirty="0">
                <a:solidFill>
                  <a:srgbClr val="00B050"/>
                </a:solidFill>
              </a:rPr>
              <a:t>//find on a </a:t>
            </a:r>
            <a:r>
              <a:rPr lang="en-US" sz="900" dirty="0" err="1">
                <a:solidFill>
                  <a:srgbClr val="00B050"/>
                </a:solidFill>
              </a:rPr>
              <a:t>B_tree</a:t>
            </a:r>
            <a:r>
              <a:rPr lang="en-US" sz="900" dirty="0">
                <a:solidFill>
                  <a:srgbClr val="00B050"/>
                </a:solidFill>
              </a:rPr>
              <a:t> and iterate to the end</a:t>
            </a:r>
          </a:p>
          <a:p>
            <a:pPr>
              <a:buNone/>
            </a:pPr>
            <a:r>
              <a:rPr lang="en-US" sz="900" dirty="0"/>
              <a:t>ref&lt;</a:t>
            </a:r>
            <a:r>
              <a:rPr lang="en-US" sz="900" dirty="0" err="1"/>
              <a:t>set_owner</a:t>
            </a:r>
            <a:r>
              <a:rPr lang="en-US" sz="900" dirty="0"/>
              <a:t>&gt; index;</a:t>
            </a:r>
          </a:p>
          <a:p>
            <a:pPr>
              <a:buNone/>
            </a:pPr>
            <a:r>
              <a:rPr lang="en-US" sz="900" dirty="0"/>
              <a:t>ref&lt;</a:t>
            </a:r>
            <a:r>
              <a:rPr lang="en-US" sz="900" dirty="0" err="1"/>
              <a:t>set_member</a:t>
            </a:r>
            <a:r>
              <a:rPr lang="en-US" sz="900" dirty="0"/>
              <a:t>&gt; </a:t>
            </a:r>
            <a:r>
              <a:rPr lang="en-US" sz="900" dirty="0" err="1"/>
              <a:t>mbr</a:t>
            </a:r>
            <a:r>
              <a:rPr lang="en-US" sz="900" dirty="0"/>
              <a:t> = index-&gt;find(value);</a:t>
            </a:r>
          </a:p>
          <a:p>
            <a:pPr>
              <a:buNone/>
            </a:pPr>
            <a:r>
              <a:rPr lang="en-US" sz="900" dirty="0"/>
              <a:t>while(!</a:t>
            </a:r>
            <a:r>
              <a:rPr lang="en-US" sz="900" dirty="0" err="1"/>
              <a:t>mbr.is_nil</a:t>
            </a:r>
            <a:r>
              <a:rPr lang="en-US" sz="900" dirty="0"/>
              <a:t>())</a:t>
            </a:r>
          </a:p>
          <a:p>
            <a:pPr>
              <a:buNone/>
            </a:pPr>
            <a:r>
              <a:rPr lang="en-US" sz="900" dirty="0"/>
              <a:t>{</a:t>
            </a:r>
          </a:p>
          <a:p>
            <a:pPr>
              <a:buNone/>
            </a:pPr>
            <a:r>
              <a:rPr lang="en-US" sz="900" dirty="0"/>
              <a:t>     ref&lt;object&gt; </a:t>
            </a:r>
            <a:r>
              <a:rPr lang="en-US" sz="900" dirty="0" err="1"/>
              <a:t>obj</a:t>
            </a:r>
            <a:r>
              <a:rPr lang="en-US" sz="900" dirty="0"/>
              <a:t> =  </a:t>
            </a:r>
            <a:r>
              <a:rPr lang="en-US" sz="900" dirty="0" err="1"/>
              <a:t>mbr</a:t>
            </a:r>
            <a:r>
              <a:rPr lang="en-US" sz="900" dirty="0"/>
              <a:t>-&gt;</a:t>
            </a:r>
            <a:r>
              <a:rPr lang="en-US" sz="900" dirty="0" err="1"/>
              <a:t>obj</a:t>
            </a:r>
            <a:r>
              <a:rPr lang="en-US" sz="900" dirty="0"/>
              <a:t>;</a:t>
            </a:r>
          </a:p>
          <a:p>
            <a:pPr>
              <a:buNone/>
            </a:pPr>
            <a:r>
              <a:rPr lang="en-US" sz="900" dirty="0"/>
              <a:t>     </a:t>
            </a:r>
            <a:r>
              <a:rPr lang="en-US" sz="900" dirty="0" err="1"/>
              <a:t>mbr</a:t>
            </a:r>
            <a:r>
              <a:rPr lang="en-US" sz="900" dirty="0"/>
              <a:t> = </a:t>
            </a:r>
            <a:r>
              <a:rPr lang="en-US" sz="900" dirty="0" err="1"/>
              <a:t>mbr</a:t>
            </a:r>
            <a:r>
              <a:rPr lang="en-US" sz="900" dirty="0"/>
              <a:t>-&gt;next;</a:t>
            </a:r>
          </a:p>
          <a:p>
            <a:pPr>
              <a:buNone/>
            </a:pPr>
            <a:r>
              <a:rPr lang="en-US" sz="900" dirty="0"/>
              <a:t>}</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9436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943600"/>
            <a:ext cx="6934200" cy="781752"/>
          </a:xfrm>
          <a:prstGeom prst="rect">
            <a:avLst/>
          </a:prstGeom>
          <a:noFill/>
          <a:ln>
            <a:solidFill>
              <a:schemeClr val="tx1"/>
            </a:solidFill>
          </a:ln>
        </p:spPr>
        <p:txBody>
          <a:bodyPr wrap="square" rtlCol="0">
            <a:spAutoFit/>
          </a:bodyPr>
          <a:lstStyle/>
          <a:p>
            <a:pPr marL="285750" indent="-285750"/>
            <a:r>
              <a:rPr lang="en-US" sz="1400" dirty="0"/>
              <a:t>This iteration process brings every object from the server one at a time if not present in client cache.</a:t>
            </a:r>
          </a:p>
          <a:p>
            <a:pPr marL="285750" indent="-285750"/>
            <a:r>
              <a:rPr lang="en-US" sz="1400" dirty="0"/>
              <a:t>If the object is not on server cache the specific page must be loaded from disk.</a:t>
            </a:r>
          </a:p>
        </p:txBody>
      </p:sp>
      <p:sp>
        <p:nvSpPr>
          <p:cNvPr id="8" name="TextBox 7"/>
          <p:cNvSpPr txBox="1"/>
          <p:nvPr/>
        </p:nvSpPr>
        <p:spPr>
          <a:xfrm>
            <a:off x="3657600" y="990600"/>
            <a:ext cx="2971800" cy="4884414"/>
          </a:xfrm>
          <a:prstGeom prst="rect">
            <a:avLst/>
          </a:prstGeom>
          <a:noFill/>
          <a:ln>
            <a:solidFill>
              <a:schemeClr val="tx1"/>
            </a:solidFill>
          </a:ln>
        </p:spPr>
        <p:txBody>
          <a:bodyPr wrap="square" rtlCol="0">
            <a:spAutoFit/>
          </a:bodyPr>
          <a:lstStyle/>
          <a:p>
            <a:pPr>
              <a:buNone/>
            </a:pPr>
            <a:r>
              <a:rPr lang="en-US" sz="900" dirty="0">
                <a:solidFill>
                  <a:srgbClr val="0070C0"/>
                </a:solidFill>
              </a:rPr>
              <a:t>class</a:t>
            </a:r>
            <a:r>
              <a:rPr lang="en-US" sz="900" dirty="0"/>
              <a:t> </a:t>
            </a:r>
            <a:r>
              <a:rPr lang="en-US" sz="900" dirty="0" err="1"/>
              <a:t>set_member</a:t>
            </a:r>
            <a:r>
              <a:rPr lang="en-US" sz="900" dirty="0"/>
              <a:t> {</a:t>
            </a:r>
          </a:p>
          <a:p>
            <a:pPr>
              <a:buNone/>
            </a:pPr>
            <a:r>
              <a:rPr lang="en-US" sz="900" dirty="0"/>
              <a:t>public:</a:t>
            </a:r>
          </a:p>
          <a:p>
            <a:pPr>
              <a:buNone/>
            </a:pPr>
            <a:r>
              <a:rPr lang="en-US" sz="900" dirty="0"/>
              <a:t>    ref&lt;</a:t>
            </a:r>
            <a:r>
              <a:rPr lang="en-US" sz="900" dirty="0" err="1"/>
              <a:t>set_member</a:t>
            </a:r>
            <a:r>
              <a:rPr lang="en-US" sz="900" dirty="0"/>
              <a:t>&gt; next;</a:t>
            </a:r>
          </a:p>
          <a:p>
            <a:pPr>
              <a:buNone/>
            </a:pPr>
            <a:r>
              <a:rPr lang="en-US" sz="900" dirty="0"/>
              <a:t>    ref&lt;</a:t>
            </a:r>
            <a:r>
              <a:rPr lang="en-US" sz="900" dirty="0" err="1"/>
              <a:t>set_member</a:t>
            </a:r>
            <a:r>
              <a:rPr lang="en-US" sz="900" dirty="0"/>
              <a:t>&gt; </a:t>
            </a:r>
            <a:r>
              <a:rPr lang="en-US" sz="900" dirty="0" err="1"/>
              <a:t>prev</a:t>
            </a:r>
            <a:r>
              <a:rPr lang="en-US" sz="900" dirty="0"/>
              <a:t>;</a:t>
            </a:r>
          </a:p>
          <a:p>
            <a:pPr>
              <a:buNone/>
            </a:pPr>
            <a:r>
              <a:rPr lang="en-US" sz="900" dirty="0"/>
              <a:t>    ref&lt;</a:t>
            </a:r>
            <a:r>
              <a:rPr lang="en-US" sz="900" dirty="0" err="1"/>
              <a:t>set_owner</a:t>
            </a:r>
            <a:r>
              <a:rPr lang="en-US" sz="900" dirty="0"/>
              <a:t>&gt;    owner;</a:t>
            </a:r>
          </a:p>
          <a:p>
            <a:pPr>
              <a:buNone/>
            </a:pPr>
            <a:r>
              <a:rPr lang="en-US" sz="900" dirty="0"/>
              <a:t>    </a:t>
            </a:r>
            <a:r>
              <a:rPr lang="en-US" sz="900" dirty="0" err="1"/>
              <a:t>anyref</a:t>
            </a:r>
            <a:r>
              <a:rPr lang="en-US" sz="900" dirty="0"/>
              <a:t>	     </a:t>
            </a:r>
            <a:r>
              <a:rPr lang="en-US" sz="900" dirty="0" err="1"/>
              <a:t>obj</a:t>
            </a:r>
            <a:r>
              <a:rPr lang="en-US" sz="900" dirty="0"/>
              <a:t>;  </a:t>
            </a:r>
            <a:r>
              <a:rPr lang="en-US" sz="900" dirty="0">
                <a:solidFill>
                  <a:srgbClr val="00B050"/>
                </a:solidFill>
              </a:rPr>
              <a:t>//ref&lt;object&gt;</a:t>
            </a:r>
            <a:r>
              <a:rPr lang="en-US" sz="900" dirty="0"/>
              <a:t>	</a:t>
            </a:r>
          </a:p>
          <a:p>
            <a:pPr>
              <a:buNone/>
            </a:pPr>
            <a:r>
              <a:rPr lang="en-US" sz="900" dirty="0"/>
              <a:t>    </a:t>
            </a:r>
            <a:r>
              <a:rPr lang="en-US" sz="900" dirty="0">
                <a:solidFill>
                  <a:srgbClr val="0070C0"/>
                </a:solidFill>
              </a:rPr>
              <a:t>char</a:t>
            </a:r>
            <a:r>
              <a:rPr lang="en-US" sz="900" dirty="0"/>
              <a:t>	     key[1];</a:t>
            </a:r>
          </a:p>
          <a:p>
            <a:pPr>
              <a:buNone/>
            </a:pPr>
            <a:r>
              <a:rPr lang="en-US" sz="900" dirty="0"/>
              <a:t>    </a:t>
            </a:r>
          </a:p>
          <a:p>
            <a:pPr>
              <a:buNone/>
            </a:pPr>
            <a:r>
              <a:rPr lang="en-US" sz="900" dirty="0"/>
              <a:t>    </a:t>
            </a:r>
            <a:r>
              <a:rPr lang="en-US" sz="900" dirty="0">
                <a:solidFill>
                  <a:srgbClr val="0070C0"/>
                </a:solidFill>
              </a:rPr>
              <a:t>virtual</a:t>
            </a:r>
            <a:r>
              <a:rPr lang="en-US" sz="900" dirty="0"/>
              <a:t> </a:t>
            </a:r>
            <a:r>
              <a:rPr lang="en-US" sz="900" dirty="0" err="1"/>
              <a:t>skey_t</a:t>
            </a:r>
            <a:r>
              <a:rPr lang="en-US" sz="900" dirty="0"/>
              <a:t> </a:t>
            </a:r>
            <a:r>
              <a:rPr lang="en-US" sz="900" dirty="0" err="1"/>
              <a:t>get_key</a:t>
            </a:r>
            <a:r>
              <a:rPr lang="en-US" sz="900" dirty="0"/>
              <a:t>() </a:t>
            </a:r>
            <a:r>
              <a:rPr lang="en-US" sz="900" dirty="0" err="1">
                <a:solidFill>
                  <a:srgbClr val="0070C0"/>
                </a:solidFill>
              </a:rPr>
              <a:t>const</a:t>
            </a:r>
            <a:r>
              <a:rPr lang="en-US" sz="900" dirty="0"/>
              <a:t>;</a:t>
            </a:r>
          </a:p>
          <a:p>
            <a:pPr>
              <a:buNone/>
            </a:pPr>
            <a:r>
              <a:rPr lang="en-US" sz="900" dirty="0"/>
              <a:t>     …</a:t>
            </a:r>
          </a:p>
          <a:p>
            <a:pPr>
              <a:buNone/>
            </a:pPr>
            <a:r>
              <a:rPr lang="en-US" sz="900" dirty="0"/>
              <a:t>}</a:t>
            </a:r>
          </a:p>
          <a:p>
            <a:pPr>
              <a:buNone/>
            </a:pPr>
            <a:endParaRPr lang="en-US" sz="900" dirty="0"/>
          </a:p>
          <a:p>
            <a:pPr>
              <a:buNone/>
            </a:pPr>
            <a:r>
              <a:rPr lang="en-US" sz="900" dirty="0">
                <a:solidFill>
                  <a:srgbClr val="0070C0"/>
                </a:solidFill>
              </a:rPr>
              <a:t>class</a:t>
            </a:r>
            <a:r>
              <a:rPr lang="en-US" sz="900" dirty="0"/>
              <a:t> </a:t>
            </a:r>
            <a:r>
              <a:rPr lang="en-US" sz="900" dirty="0" err="1"/>
              <a:t>set_owner</a:t>
            </a:r>
            <a:r>
              <a:rPr lang="en-US" sz="900" dirty="0"/>
              <a:t> {</a:t>
            </a:r>
          </a:p>
          <a:p>
            <a:pPr>
              <a:buNone/>
            </a:pPr>
            <a:r>
              <a:rPr lang="en-US" sz="900" dirty="0"/>
              <a:t>public:</a:t>
            </a:r>
          </a:p>
          <a:p>
            <a:pPr>
              <a:buNone/>
            </a:pPr>
            <a:r>
              <a:rPr lang="en-US" sz="900" dirty="0"/>
              <a:t>    ref&lt;</a:t>
            </a:r>
            <a:r>
              <a:rPr lang="en-US" sz="900" dirty="0" err="1"/>
              <a:t>set_member</a:t>
            </a:r>
            <a:r>
              <a:rPr lang="en-US" sz="900" dirty="0"/>
              <a:t>&gt; first;</a:t>
            </a:r>
          </a:p>
          <a:p>
            <a:pPr>
              <a:buNone/>
            </a:pPr>
            <a:r>
              <a:rPr lang="en-US" sz="900" dirty="0"/>
              <a:t>    ref&lt;</a:t>
            </a:r>
            <a:r>
              <a:rPr lang="en-US" sz="900" dirty="0" err="1"/>
              <a:t>set_member</a:t>
            </a:r>
            <a:r>
              <a:rPr lang="en-US" sz="900" dirty="0"/>
              <a:t>&gt; last;</a:t>
            </a:r>
          </a:p>
          <a:p>
            <a:pPr>
              <a:buNone/>
            </a:pPr>
            <a:r>
              <a:rPr lang="en-US" sz="900" dirty="0"/>
              <a:t>    </a:t>
            </a:r>
            <a:r>
              <a:rPr lang="en-US" sz="900" dirty="0" err="1"/>
              <a:t>anyref</a:t>
            </a:r>
            <a:r>
              <a:rPr lang="en-US" sz="900" dirty="0"/>
              <a:t> 	     </a:t>
            </a:r>
            <a:r>
              <a:rPr lang="en-US" sz="900" dirty="0" err="1"/>
              <a:t>obj</a:t>
            </a:r>
            <a:r>
              <a:rPr lang="en-US" sz="900" dirty="0"/>
              <a:t>;</a:t>
            </a:r>
          </a:p>
          <a:p>
            <a:pPr>
              <a:buNone/>
            </a:pPr>
            <a:r>
              <a:rPr lang="en-US" sz="900" dirty="0"/>
              <a:t>    nat4	      </a:t>
            </a:r>
            <a:r>
              <a:rPr lang="en-US" sz="900" dirty="0" err="1"/>
              <a:t>n_members</a:t>
            </a:r>
            <a:r>
              <a:rPr lang="en-US" sz="900" dirty="0"/>
              <a:t>;</a:t>
            </a:r>
          </a:p>
          <a:p>
            <a:pPr>
              <a:buNone/>
            </a:pPr>
            <a:r>
              <a:rPr lang="en-US" sz="900" dirty="0">
                <a:solidFill>
                  <a:srgbClr val="0070C0"/>
                </a:solidFill>
              </a:rPr>
              <a:t>    </a:t>
            </a:r>
          </a:p>
          <a:p>
            <a:pPr>
              <a:buNone/>
            </a:pPr>
            <a:r>
              <a:rPr lang="en-US" sz="900" dirty="0">
                <a:solidFill>
                  <a:srgbClr val="0070C0"/>
                </a:solidFill>
              </a:rPr>
              <a:t>    virtual</a:t>
            </a:r>
            <a:r>
              <a:rPr lang="en-US" sz="900" dirty="0"/>
              <a:t> void insert(ref&lt;</a:t>
            </a:r>
            <a:r>
              <a:rPr lang="en-US" sz="900" dirty="0" err="1"/>
              <a:t>set_member</a:t>
            </a:r>
            <a:r>
              <a:rPr lang="en-US" sz="900" dirty="0"/>
              <a:t>&gt; </a:t>
            </a:r>
            <a:r>
              <a:rPr lang="en-US" sz="900" dirty="0" err="1"/>
              <a:t>mbr</a:t>
            </a:r>
            <a:r>
              <a:rPr lang="en-US" sz="900" dirty="0"/>
              <a:t>);</a:t>
            </a:r>
          </a:p>
          <a:p>
            <a:pPr>
              <a:buNone/>
            </a:pPr>
            <a:r>
              <a:rPr lang="en-US" sz="900" dirty="0"/>
              <a:t>    </a:t>
            </a:r>
            <a:r>
              <a:rPr lang="en-US" sz="900" dirty="0">
                <a:solidFill>
                  <a:srgbClr val="0070C0"/>
                </a:solidFill>
              </a:rPr>
              <a:t>virtual</a:t>
            </a:r>
            <a:r>
              <a:rPr lang="en-US" sz="900" dirty="0"/>
              <a:t> void remove(ref&lt;</a:t>
            </a:r>
            <a:r>
              <a:rPr lang="en-US" sz="900" dirty="0" err="1"/>
              <a:t>set_member</a:t>
            </a:r>
            <a:r>
              <a:rPr lang="en-US" sz="900" dirty="0"/>
              <a:t>&gt; </a:t>
            </a:r>
            <a:r>
              <a:rPr lang="en-US" sz="900" dirty="0" err="1"/>
              <a:t>mbr</a:t>
            </a:r>
            <a:r>
              <a:rPr lang="en-US" sz="900" dirty="0"/>
              <a:t>);</a:t>
            </a:r>
          </a:p>
          <a:p>
            <a:pPr>
              <a:buNone/>
            </a:pPr>
            <a:r>
              <a:rPr lang="en-US" sz="900" dirty="0"/>
              <a:t>    </a:t>
            </a:r>
            <a:r>
              <a:rPr lang="en-US" sz="900" dirty="0">
                <a:solidFill>
                  <a:srgbClr val="0070C0"/>
                </a:solidFill>
              </a:rPr>
              <a:t>virtual</a:t>
            </a:r>
            <a:r>
              <a:rPr lang="en-US" sz="900" dirty="0"/>
              <a:t> ref&lt;</a:t>
            </a:r>
            <a:r>
              <a:rPr lang="en-US" sz="900" dirty="0" err="1"/>
              <a:t>set_member</a:t>
            </a:r>
            <a:r>
              <a:rPr lang="en-US" sz="900" dirty="0"/>
              <a:t>&gt; find(</a:t>
            </a:r>
            <a:r>
              <a:rPr lang="en-US" sz="900" dirty="0" err="1"/>
              <a:t>const</a:t>
            </a:r>
            <a:r>
              <a:rPr lang="en-US" sz="900" dirty="0"/>
              <a:t> char* </a:t>
            </a:r>
            <a:r>
              <a:rPr lang="en-US" sz="900" dirty="0" err="1"/>
              <a:t>str</a:t>
            </a:r>
            <a:r>
              <a:rPr lang="en-US" sz="900" dirty="0"/>
              <a:t>);</a:t>
            </a:r>
          </a:p>
          <a:p>
            <a:pPr>
              <a:buNone/>
            </a:pPr>
            <a:r>
              <a:rPr lang="en-US" sz="900" dirty="0"/>
              <a:t>    …</a:t>
            </a:r>
          </a:p>
          <a:p>
            <a:pPr>
              <a:buNone/>
            </a:pPr>
            <a:r>
              <a:rPr lang="en-US" sz="900" dirty="0"/>
              <a:t>}</a:t>
            </a:r>
          </a:p>
          <a:p>
            <a:pPr>
              <a:buNone/>
            </a:pPr>
            <a:endParaRPr lang="en-US" sz="900" dirty="0"/>
          </a:p>
          <a:p>
            <a:pPr>
              <a:buNone/>
            </a:pPr>
            <a:r>
              <a:rPr lang="en-US" sz="900" dirty="0">
                <a:solidFill>
                  <a:srgbClr val="0070C0"/>
                </a:solidFill>
              </a:rPr>
              <a:t>class</a:t>
            </a:r>
            <a:r>
              <a:rPr lang="en-US" sz="900" dirty="0"/>
              <a:t> </a:t>
            </a:r>
            <a:r>
              <a:rPr lang="en-US" sz="900" dirty="0" err="1"/>
              <a:t>B_tree</a:t>
            </a:r>
            <a:r>
              <a:rPr lang="en-US" sz="900" dirty="0"/>
              <a:t> : </a:t>
            </a:r>
            <a:r>
              <a:rPr lang="en-US" sz="900" dirty="0">
                <a:solidFill>
                  <a:srgbClr val="0070C0"/>
                </a:solidFill>
              </a:rPr>
              <a:t>public</a:t>
            </a:r>
            <a:r>
              <a:rPr lang="en-US" sz="900" dirty="0"/>
              <a:t> </a:t>
            </a:r>
            <a:r>
              <a:rPr lang="en-US" sz="900" dirty="0" err="1"/>
              <a:t>set_owner</a:t>
            </a:r>
            <a:r>
              <a:rPr lang="en-US" sz="900" dirty="0"/>
              <a:t> {</a:t>
            </a:r>
          </a:p>
          <a:p>
            <a:pPr>
              <a:buNone/>
            </a:pPr>
            <a:r>
              <a:rPr lang="en-US" sz="900" dirty="0"/>
              <a:t>    ref&lt;</a:t>
            </a:r>
            <a:r>
              <a:rPr lang="en-US" sz="900" dirty="0" err="1"/>
              <a:t>B_page</a:t>
            </a:r>
            <a:r>
              <a:rPr lang="en-US" sz="900" dirty="0"/>
              <a:t>&gt;  root;</a:t>
            </a:r>
          </a:p>
          <a:p>
            <a:pPr>
              <a:buNone/>
            </a:pPr>
            <a:r>
              <a:rPr lang="en-US" sz="900" dirty="0"/>
              <a:t>    nat4 height;  …</a:t>
            </a:r>
          </a:p>
          <a:p>
            <a:pPr>
              <a:buNone/>
            </a:pPr>
            <a:r>
              <a:rPr lang="en-US" sz="900" dirty="0"/>
              <a:t>}</a:t>
            </a:r>
          </a:p>
        </p:txBody>
      </p:sp>
    </p:spTree>
    <p:extLst>
      <p:ext uri="{BB962C8B-B14F-4D97-AF65-F5344CB8AC3E}">
        <p14:creationId xmlns:p14="http://schemas.microsoft.com/office/powerpoint/2010/main" val="2443487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Queries</a:t>
            </a:r>
          </a:p>
        </p:txBody>
      </p:sp>
      <p:sp>
        <p:nvSpPr>
          <p:cNvPr id="7" name="TextBox 6"/>
          <p:cNvSpPr txBox="1"/>
          <p:nvPr/>
        </p:nvSpPr>
        <p:spPr>
          <a:xfrm>
            <a:off x="397492" y="990600"/>
            <a:ext cx="7451107" cy="4662815"/>
          </a:xfrm>
          <a:prstGeom prst="rect">
            <a:avLst/>
          </a:prstGeom>
          <a:noFill/>
          <a:ln>
            <a:solidFill>
              <a:schemeClr val="tx1"/>
            </a:solidFill>
          </a:ln>
        </p:spPr>
        <p:txBody>
          <a:bodyPr wrap="square" rtlCol="0">
            <a:spAutoFit/>
          </a:bodyPr>
          <a:lstStyle/>
          <a:p>
            <a:pPr>
              <a:buNone/>
            </a:pPr>
            <a:r>
              <a:rPr lang="en-US" sz="900" dirty="0">
                <a:solidFill>
                  <a:srgbClr val="00B050"/>
                </a:solidFill>
              </a:rPr>
              <a:t>//Used to apply a filter on the entire set</a:t>
            </a:r>
          </a:p>
          <a:p>
            <a:pPr>
              <a:buNone/>
            </a:pPr>
            <a:r>
              <a:rPr lang="en-US" sz="900" dirty="0"/>
              <a:t>void </a:t>
            </a:r>
            <a:r>
              <a:rPr lang="en-US" sz="900" dirty="0" err="1"/>
              <a:t>set_owner</a:t>
            </a:r>
            <a:r>
              <a:rPr lang="en-US" sz="900" dirty="0"/>
              <a:t>::filter(</a:t>
            </a:r>
            <a:r>
              <a:rPr lang="en-US" sz="900" dirty="0" err="1"/>
              <a:t>result_set_cursor</a:t>
            </a:r>
            <a:r>
              <a:rPr lang="en-US" sz="900" dirty="0"/>
              <a:t>&amp; cursor, char </a:t>
            </a:r>
            <a:r>
              <a:rPr lang="en-US" sz="900" dirty="0" err="1"/>
              <a:t>const</a:t>
            </a:r>
            <a:r>
              <a:rPr lang="en-US" sz="900" dirty="0"/>
              <a:t>* query, nat4 </a:t>
            </a:r>
            <a:r>
              <a:rPr lang="en-US" sz="900" dirty="0" err="1"/>
              <a:t>buf_size</a:t>
            </a:r>
            <a:r>
              <a:rPr lang="en-US" sz="900" dirty="0"/>
              <a:t>, </a:t>
            </a:r>
            <a:r>
              <a:rPr lang="en-US" sz="900" dirty="0" err="1"/>
              <a:t>int</a:t>
            </a:r>
            <a:r>
              <a:rPr lang="en-US" sz="900" dirty="0"/>
              <a:t> flags = </a:t>
            </a:r>
            <a:r>
              <a:rPr lang="en-US" sz="900" dirty="0" err="1"/>
              <a:t>qf_default</a:t>
            </a:r>
            <a:r>
              <a:rPr lang="en-US" sz="900" dirty="0"/>
              <a:t>, nat4 </a:t>
            </a:r>
            <a:r>
              <a:rPr lang="en-US" sz="900" dirty="0" err="1"/>
              <a:t>max_members</a:t>
            </a:r>
            <a:r>
              <a:rPr lang="en-US" sz="900" dirty="0"/>
              <a:t> = UINT_MAX);</a:t>
            </a:r>
          </a:p>
          <a:p>
            <a:pPr>
              <a:buNone/>
            </a:pPr>
            <a:endParaRPr lang="en-US" sz="900" dirty="0"/>
          </a:p>
          <a:p>
            <a:pPr>
              <a:buNone/>
            </a:pPr>
            <a:r>
              <a:rPr lang="en-US" sz="900" dirty="0">
                <a:solidFill>
                  <a:srgbClr val="00B050"/>
                </a:solidFill>
              </a:rPr>
              <a:t>//Used to apply a filter on the specified range of members. Mostly used for </a:t>
            </a:r>
            <a:r>
              <a:rPr lang="en-US" sz="900" dirty="0" err="1">
                <a:solidFill>
                  <a:srgbClr val="00B050"/>
                </a:solidFill>
              </a:rPr>
              <a:t>B_trees</a:t>
            </a:r>
            <a:r>
              <a:rPr lang="en-US" sz="900" dirty="0">
                <a:solidFill>
                  <a:srgbClr val="00B050"/>
                </a:solidFill>
              </a:rPr>
              <a:t> indexed by time</a:t>
            </a:r>
          </a:p>
          <a:p>
            <a:pPr>
              <a:buNone/>
            </a:pPr>
            <a:r>
              <a:rPr lang="en-US" sz="900" dirty="0"/>
              <a:t>void </a:t>
            </a:r>
            <a:r>
              <a:rPr lang="en-US" sz="900" dirty="0" err="1"/>
              <a:t>set_owner</a:t>
            </a:r>
            <a:r>
              <a:rPr lang="en-US" sz="900" dirty="0"/>
              <a:t>::</a:t>
            </a:r>
            <a:r>
              <a:rPr lang="en-US" sz="900" dirty="0" err="1"/>
              <a:t>filter_range</a:t>
            </a:r>
            <a:r>
              <a:rPr lang="en-US" sz="900" dirty="0"/>
              <a:t>(</a:t>
            </a:r>
            <a:r>
              <a:rPr lang="en-US" sz="900" dirty="0" err="1"/>
              <a:t>result_set_cursor</a:t>
            </a:r>
            <a:r>
              <a:rPr lang="en-US" sz="900" dirty="0"/>
              <a:t>&amp; cursor, char </a:t>
            </a:r>
            <a:r>
              <a:rPr lang="en-US" sz="900" dirty="0" err="1"/>
              <a:t>const</a:t>
            </a:r>
            <a:r>
              <a:rPr lang="en-US" sz="900" dirty="0"/>
              <a:t>* query, ref&lt;</a:t>
            </a:r>
            <a:r>
              <a:rPr lang="en-US" sz="900" dirty="0" err="1"/>
              <a:t>set_member</a:t>
            </a:r>
            <a:r>
              <a:rPr lang="en-US" sz="900" dirty="0"/>
              <a:t>&gt; start, ref&lt;</a:t>
            </a:r>
            <a:r>
              <a:rPr lang="en-US" sz="900" dirty="0" err="1"/>
              <a:t>set_member</a:t>
            </a:r>
            <a:r>
              <a:rPr lang="en-US" sz="900" dirty="0"/>
              <a:t>&gt; end, nat4 </a:t>
            </a:r>
            <a:r>
              <a:rPr lang="en-US" sz="900" dirty="0" err="1"/>
              <a:t>buf_size</a:t>
            </a:r>
            <a:r>
              <a:rPr lang="en-US" sz="900" dirty="0"/>
              <a:t>, </a:t>
            </a:r>
            <a:r>
              <a:rPr lang="en-US" sz="900" dirty="0" err="1"/>
              <a:t>int</a:t>
            </a:r>
            <a:r>
              <a:rPr lang="en-US" sz="900" dirty="0"/>
              <a:t> flags = </a:t>
            </a:r>
            <a:r>
              <a:rPr lang="en-US" sz="900" dirty="0" err="1"/>
              <a:t>qf_default</a:t>
            </a:r>
            <a:r>
              <a:rPr lang="en-US" sz="900" dirty="0"/>
              <a:t>, nat4 </a:t>
            </a:r>
            <a:r>
              <a:rPr lang="en-US" sz="900" dirty="0" err="1"/>
              <a:t>max_members</a:t>
            </a:r>
            <a:r>
              <a:rPr lang="en-US" sz="900" dirty="0"/>
              <a:t> = UINT_MAX);</a:t>
            </a:r>
          </a:p>
          <a:p>
            <a:pPr>
              <a:buNone/>
            </a:pPr>
            <a:endParaRPr lang="en-US" sz="900" dirty="0"/>
          </a:p>
          <a:p>
            <a:pPr>
              <a:buNone/>
            </a:pPr>
            <a:r>
              <a:rPr lang="en-US" sz="900" dirty="0">
                <a:solidFill>
                  <a:srgbClr val="00B050"/>
                </a:solidFill>
              </a:rPr>
              <a:t>//flags</a:t>
            </a:r>
          </a:p>
          <a:p>
            <a:pPr>
              <a:buNone/>
            </a:pPr>
            <a:r>
              <a:rPr lang="en-US" sz="900" dirty="0" err="1"/>
              <a:t>qf_backward</a:t>
            </a:r>
            <a:r>
              <a:rPr lang="en-US" sz="900" dirty="0"/>
              <a:t> =&gt; for backward traversal of set members</a:t>
            </a:r>
          </a:p>
          <a:p>
            <a:pPr>
              <a:buNone/>
            </a:pPr>
            <a:r>
              <a:rPr lang="en-US" sz="900" dirty="0" err="1"/>
              <a:t>qf_closure</a:t>
            </a:r>
            <a:r>
              <a:rPr lang="en-US" sz="900" dirty="0"/>
              <a:t>    =&gt; to include in response all referenced objects</a:t>
            </a:r>
          </a:p>
          <a:p>
            <a:pPr>
              <a:buNone/>
            </a:pPr>
            <a:r>
              <a:rPr lang="en-US" sz="900" dirty="0" err="1"/>
              <a:t>qf_insensitive</a:t>
            </a:r>
            <a:r>
              <a:rPr lang="en-US" sz="900" dirty="0"/>
              <a:t> =&gt; for case insensitive comparison of string fields </a:t>
            </a:r>
          </a:p>
          <a:p>
            <a:pPr>
              <a:buNone/>
            </a:pPr>
            <a:r>
              <a:rPr lang="en-US" sz="900" dirty="0" err="1"/>
              <a:t>qf_include_members</a:t>
            </a:r>
            <a:r>
              <a:rPr lang="en-US" sz="900" dirty="0"/>
              <a:t> =&gt; allows to iterate the cursor through the set members. Set members are included with objects.</a:t>
            </a:r>
          </a:p>
          <a:p>
            <a:pPr>
              <a:buNone/>
            </a:pPr>
            <a:endParaRPr lang="en-US" sz="900" dirty="0"/>
          </a:p>
          <a:p>
            <a:pPr>
              <a:buNone/>
            </a:pPr>
            <a:r>
              <a:rPr lang="en-US" sz="900" dirty="0">
                <a:solidFill>
                  <a:srgbClr val="00B050"/>
                </a:solidFill>
              </a:rPr>
              <a:t>//Parameter </a:t>
            </a:r>
            <a:r>
              <a:rPr lang="en-US" sz="900" dirty="0" err="1">
                <a:solidFill>
                  <a:srgbClr val="00B050"/>
                </a:solidFill>
              </a:rPr>
              <a:t>max_members</a:t>
            </a:r>
            <a:endParaRPr lang="en-US" sz="900" dirty="0">
              <a:solidFill>
                <a:srgbClr val="00B050"/>
              </a:solidFill>
            </a:endParaRPr>
          </a:p>
          <a:p>
            <a:pPr>
              <a:buNone/>
            </a:pPr>
            <a:r>
              <a:rPr lang="en-US" sz="900" dirty="0"/>
              <a:t>It is used to set a limit to the maximum amount of members to be traversed in one call to the server. This is helpful to allow other threads sharing the same database connection to interact with the server simultaneously</a:t>
            </a:r>
          </a:p>
          <a:p>
            <a:pPr>
              <a:buNone/>
            </a:pPr>
            <a:endParaRPr lang="en-US" sz="900" dirty="0"/>
          </a:p>
          <a:p>
            <a:pPr>
              <a:buNone/>
            </a:pPr>
            <a:r>
              <a:rPr lang="en-US" sz="900" dirty="0">
                <a:solidFill>
                  <a:srgbClr val="00B050"/>
                </a:solidFill>
              </a:rPr>
              <a:t>//Example to return all clients</a:t>
            </a:r>
          </a:p>
          <a:p>
            <a:pPr>
              <a:buNone/>
            </a:pPr>
            <a:r>
              <a:rPr lang="en-US" sz="900" dirty="0" err="1">
                <a:solidFill>
                  <a:srgbClr val="0070C0"/>
                </a:solidFill>
              </a:rPr>
              <a:t>const</a:t>
            </a:r>
            <a:r>
              <a:rPr lang="en-US" sz="900" dirty="0">
                <a:solidFill>
                  <a:srgbClr val="0070C0"/>
                </a:solidFill>
              </a:rPr>
              <a:t> </a:t>
            </a:r>
            <a:r>
              <a:rPr lang="en-US" sz="900" dirty="0" err="1"/>
              <a:t>buf_size</a:t>
            </a:r>
            <a:r>
              <a:rPr lang="en-US" sz="900" dirty="0"/>
              <a:t> = 64*1024; //64 KB</a:t>
            </a:r>
          </a:p>
          <a:p>
            <a:pPr>
              <a:buNone/>
            </a:pPr>
            <a:r>
              <a:rPr lang="en-US" sz="900" dirty="0" err="1"/>
              <a:t>client_list</a:t>
            </a:r>
            <a:r>
              <a:rPr lang="en-US" sz="900" dirty="0"/>
              <a:t>-&gt;filter(cursor, “”, </a:t>
            </a:r>
            <a:r>
              <a:rPr lang="en-US" sz="900" dirty="0" err="1"/>
              <a:t>buf_size</a:t>
            </a:r>
            <a:r>
              <a:rPr lang="en-US" sz="900" dirty="0"/>
              <a:t>, </a:t>
            </a:r>
            <a:r>
              <a:rPr lang="en-US" sz="900" dirty="0" err="1"/>
              <a:t>qf_default</a:t>
            </a:r>
            <a:r>
              <a:rPr lang="en-US" sz="900" dirty="0"/>
              <a:t>, 500);</a:t>
            </a:r>
          </a:p>
          <a:p>
            <a:pPr>
              <a:buNone/>
            </a:pPr>
            <a:r>
              <a:rPr lang="en-US" sz="900" dirty="0"/>
              <a:t>for (ref&lt;</a:t>
            </a:r>
            <a:r>
              <a:rPr lang="en-US" sz="900" dirty="0" err="1"/>
              <a:t>CClient</a:t>
            </a:r>
            <a:r>
              <a:rPr lang="en-US" sz="900" dirty="0"/>
              <a:t>&gt; </a:t>
            </a:r>
            <a:r>
              <a:rPr lang="en-US" sz="900" dirty="0" err="1"/>
              <a:t>ent</a:t>
            </a:r>
            <a:r>
              <a:rPr lang="en-US" sz="900" dirty="0"/>
              <a:t> ; (</a:t>
            </a:r>
            <a:r>
              <a:rPr lang="en-US" sz="900" dirty="0" err="1"/>
              <a:t>ent</a:t>
            </a:r>
            <a:r>
              <a:rPr lang="en-US" sz="900" dirty="0"/>
              <a:t> = </a:t>
            </a:r>
            <a:r>
              <a:rPr lang="en-US" sz="900" dirty="0" err="1"/>
              <a:t>cursor.next</a:t>
            </a:r>
            <a:r>
              <a:rPr lang="en-US" sz="900" dirty="0"/>
              <a:t>()) != NULL; )</a:t>
            </a:r>
          </a:p>
          <a:p>
            <a:pPr>
              <a:buNone/>
            </a:pPr>
            <a:r>
              <a:rPr lang="en-US" sz="900" dirty="0"/>
              <a:t>{</a:t>
            </a:r>
          </a:p>
          <a:p>
            <a:pPr>
              <a:buNone/>
            </a:pPr>
            <a:r>
              <a:rPr lang="en-US" sz="900" dirty="0"/>
              <a:t>   </a:t>
            </a:r>
            <a:r>
              <a:rPr lang="en-US" sz="900" dirty="0">
                <a:solidFill>
                  <a:srgbClr val="00B050"/>
                </a:solidFill>
              </a:rPr>
              <a:t>//do something with </a:t>
            </a:r>
            <a:r>
              <a:rPr lang="en-US" sz="900" dirty="0" err="1">
                <a:solidFill>
                  <a:srgbClr val="00B050"/>
                </a:solidFill>
              </a:rPr>
              <a:t>ent</a:t>
            </a:r>
            <a:endParaRPr lang="en-US" sz="900" dirty="0">
              <a:solidFill>
                <a:srgbClr val="00B050"/>
              </a:solidFill>
            </a:endParaRPr>
          </a:p>
          <a:p>
            <a:pPr>
              <a:buNone/>
            </a:pPr>
            <a:r>
              <a:rPr lang="en-US" sz="900" dirty="0"/>
              <a:t>}</a:t>
            </a:r>
          </a:p>
          <a:p>
            <a:pPr>
              <a:buNone/>
            </a:pPr>
            <a:endParaRPr lang="en-US" sz="900" dirty="0"/>
          </a:p>
          <a:p>
            <a:pPr>
              <a:buNone/>
            </a:pPr>
            <a:r>
              <a:rPr lang="en-US" sz="900" dirty="0">
                <a:solidFill>
                  <a:srgbClr val="00B050"/>
                </a:solidFill>
              </a:rPr>
              <a:t>//Example to return clients containing cargo in their name that are based in Miami</a:t>
            </a:r>
          </a:p>
          <a:p>
            <a:pPr>
              <a:buNone/>
            </a:pPr>
            <a:r>
              <a:rPr lang="en-US" sz="900" dirty="0" err="1"/>
              <a:t>client_list</a:t>
            </a:r>
            <a:r>
              <a:rPr lang="en-US" sz="900" dirty="0"/>
              <a:t>-&gt;filter((cursor, “</a:t>
            </a:r>
            <a:r>
              <a:rPr lang="en-US" sz="900" dirty="0" err="1"/>
              <a:t>m_Name</a:t>
            </a:r>
            <a:r>
              <a:rPr lang="en-US" sz="900" dirty="0"/>
              <a:t> like ‘%cargo%’) and (</a:t>
            </a:r>
            <a:r>
              <a:rPr lang="en-US" sz="900" dirty="0" err="1"/>
              <a:t>m_Address.m_City</a:t>
            </a:r>
            <a:r>
              <a:rPr lang="en-US" sz="900" dirty="0"/>
              <a:t> = ‘Miami)’”, </a:t>
            </a:r>
            <a:r>
              <a:rPr lang="en-US" sz="900" dirty="0" err="1"/>
              <a:t>buf_size</a:t>
            </a:r>
            <a:r>
              <a:rPr lang="en-US" sz="900" dirty="0"/>
              <a:t>, </a:t>
            </a:r>
            <a:r>
              <a:rPr lang="en-US" sz="900" dirty="0" err="1"/>
              <a:t>qf_default</a:t>
            </a:r>
            <a:r>
              <a:rPr lang="en-US" sz="900" dirty="0"/>
              <a:t> | </a:t>
            </a:r>
            <a:r>
              <a:rPr lang="en-US" sz="900" dirty="0" err="1"/>
              <a:t>qf_insensitive</a:t>
            </a:r>
            <a:r>
              <a:rPr lang="en-US" sz="900" dirty="0"/>
              <a:t>, 500);</a:t>
            </a:r>
          </a:p>
          <a:p>
            <a:pPr>
              <a:buNone/>
            </a:pPr>
            <a:endParaRPr lang="en-US" sz="9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12" y="58674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5867400"/>
            <a:ext cx="6934200" cy="867930"/>
          </a:xfrm>
          <a:prstGeom prst="rect">
            <a:avLst/>
          </a:prstGeom>
          <a:noFill/>
          <a:ln>
            <a:solidFill>
              <a:schemeClr val="tx1"/>
            </a:solidFill>
          </a:ln>
        </p:spPr>
        <p:txBody>
          <a:bodyPr wrap="square" rtlCol="0">
            <a:spAutoFit/>
          </a:bodyPr>
          <a:lstStyle/>
          <a:p>
            <a:pPr marL="285750" indent="-285750"/>
            <a:r>
              <a:rPr lang="en-US" sz="1200" dirty="0"/>
              <a:t>It is not recommended to use queries on large </a:t>
            </a:r>
            <a:r>
              <a:rPr lang="en-US" sz="1200" dirty="0" err="1"/>
              <a:t>B_trees</a:t>
            </a:r>
            <a:r>
              <a:rPr lang="en-US" sz="1200" dirty="0"/>
              <a:t> that are not indexed by time because the objects are accessed in random order (sorted by key) in the storage. For example executing a query on a </a:t>
            </a:r>
            <a:r>
              <a:rPr lang="en-US" sz="1200" dirty="0" err="1"/>
              <a:t>B_tree</a:t>
            </a:r>
            <a:r>
              <a:rPr lang="en-US" sz="1200" dirty="0"/>
              <a:t> sorted by GUID could take 10 times more than on a </a:t>
            </a:r>
            <a:r>
              <a:rPr lang="en-US" sz="1200" dirty="0" err="1"/>
              <a:t>B_tree</a:t>
            </a:r>
            <a:r>
              <a:rPr lang="en-US" sz="1200" dirty="0"/>
              <a:t> sorted by time.</a:t>
            </a:r>
          </a:p>
          <a:p>
            <a:pPr marL="285750" indent="-285750"/>
            <a:r>
              <a:rPr lang="en-US" sz="1200" dirty="0" err="1"/>
              <a:t>set_owners</a:t>
            </a:r>
            <a:r>
              <a:rPr lang="en-US" sz="1200" dirty="0"/>
              <a:t> and time </a:t>
            </a:r>
            <a:r>
              <a:rPr lang="en-US" sz="1200" dirty="0" err="1"/>
              <a:t>btrees</a:t>
            </a:r>
            <a:r>
              <a:rPr lang="en-US" sz="1200" dirty="0"/>
              <a:t> usually provide incremental allocation in the storage.</a:t>
            </a:r>
          </a:p>
        </p:txBody>
      </p:sp>
    </p:spTree>
    <p:extLst>
      <p:ext uri="{BB962C8B-B14F-4D97-AF65-F5344CB8AC3E}">
        <p14:creationId xmlns:p14="http://schemas.microsoft.com/office/powerpoint/2010/main" val="1291169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Queries and </a:t>
            </a:r>
            <a:r>
              <a:rPr lang="en-US" dirty="0" err="1"/>
              <a:t>subqueries</a:t>
            </a:r>
            <a:endParaRPr lang="en-US" dirty="0"/>
          </a:p>
        </p:txBody>
      </p:sp>
      <p:sp>
        <p:nvSpPr>
          <p:cNvPr id="7" name="TextBox 6"/>
          <p:cNvSpPr txBox="1"/>
          <p:nvPr/>
        </p:nvSpPr>
        <p:spPr>
          <a:xfrm>
            <a:off x="397492" y="990600"/>
            <a:ext cx="7451107" cy="5715411"/>
          </a:xfrm>
          <a:prstGeom prst="rect">
            <a:avLst/>
          </a:prstGeom>
          <a:noFill/>
          <a:ln>
            <a:solidFill>
              <a:schemeClr val="tx1"/>
            </a:solidFill>
          </a:ln>
        </p:spPr>
        <p:txBody>
          <a:bodyPr wrap="square" rtlCol="0">
            <a:spAutoFit/>
          </a:bodyPr>
          <a:lstStyle/>
          <a:p>
            <a:pPr>
              <a:buNone/>
            </a:pPr>
            <a:r>
              <a:rPr lang="en-US" sz="900" dirty="0">
                <a:solidFill>
                  <a:srgbClr val="00B050"/>
                </a:solidFill>
              </a:rPr>
              <a:t>//Implementation of </a:t>
            </a:r>
            <a:r>
              <a:rPr lang="en-US" sz="900" dirty="0" err="1">
                <a:solidFill>
                  <a:srgbClr val="00B050"/>
                </a:solidFill>
              </a:rPr>
              <a:t>CCargoRelease</a:t>
            </a:r>
            <a:r>
              <a:rPr lang="en-US" sz="900" dirty="0">
                <a:solidFill>
                  <a:srgbClr val="00B050"/>
                </a:solidFill>
              </a:rPr>
              <a:t>::</a:t>
            </a:r>
            <a:r>
              <a:rPr lang="en-US" sz="900" dirty="0" err="1">
                <a:solidFill>
                  <a:srgbClr val="00B050"/>
                </a:solidFill>
              </a:rPr>
              <a:t>IsTrackingClient</a:t>
            </a:r>
            <a:r>
              <a:rPr lang="en-US" sz="900" dirty="0">
                <a:solidFill>
                  <a:srgbClr val="00B050"/>
                </a:solidFill>
              </a:rPr>
              <a:t>() by Orlando </a:t>
            </a:r>
            <a:r>
              <a:rPr lang="en-US" sz="900" dirty="0" err="1">
                <a:solidFill>
                  <a:srgbClr val="00B050"/>
                </a:solidFill>
              </a:rPr>
              <a:t>Misas</a:t>
            </a:r>
            <a:endParaRPr lang="en-US" sz="900" dirty="0">
              <a:solidFill>
                <a:srgbClr val="00B050"/>
              </a:solidFill>
            </a:endParaRPr>
          </a:p>
          <a:p>
            <a:pPr>
              <a:buNone/>
            </a:pPr>
            <a:r>
              <a:rPr lang="en-US" sz="800" dirty="0" err="1"/>
              <a:t>CStringA</a:t>
            </a:r>
            <a:r>
              <a:rPr lang="en-US" sz="800" dirty="0"/>
              <a:t> query = “</a:t>
            </a:r>
          </a:p>
          <a:p>
            <a:pPr>
              <a:buNone/>
            </a:pPr>
            <a:r>
              <a:rPr lang="en-US" sz="800" dirty="0"/>
              <a:t>(</a:t>
            </a:r>
          </a:p>
          <a:p>
            <a:pPr>
              <a:buNone/>
            </a:pPr>
            <a:r>
              <a:rPr lang="en-US" sz="800" dirty="0"/>
              <a:t>     (</a:t>
            </a:r>
          </a:p>
          <a:p>
            <a:pPr>
              <a:buNone/>
            </a:pPr>
            <a:r>
              <a:rPr lang="en-US" sz="800" dirty="0"/>
              <a:t>          (</a:t>
            </a:r>
            <a:r>
              <a:rPr lang="en-US" sz="800" dirty="0" err="1"/>
              <a:t>m_Status</a:t>
            </a:r>
            <a:r>
              <a:rPr lang="en-US" sz="800" dirty="0"/>
              <a:t> &amp; 512 = 0 ) </a:t>
            </a:r>
            <a:r>
              <a:rPr lang="en-US" sz="800" dirty="0">
                <a:solidFill>
                  <a:srgbClr val="00B0F0"/>
                </a:solidFill>
              </a:rPr>
              <a:t>and</a:t>
            </a:r>
            <a:r>
              <a:rPr lang="en-US" sz="800" dirty="0"/>
              <a:t>  </a:t>
            </a:r>
            <a:r>
              <a:rPr lang="en-US" sz="800" dirty="0">
                <a:solidFill>
                  <a:srgbClr val="00B050"/>
                </a:solidFill>
              </a:rPr>
              <a:t>//CR not excluded from tracking</a:t>
            </a:r>
          </a:p>
          <a:p>
            <a:pPr>
              <a:buNone/>
            </a:pPr>
            <a:r>
              <a:rPr lang="en-US" sz="800" dirty="0"/>
              <a:t>          (</a:t>
            </a:r>
          </a:p>
          <a:p>
            <a:pPr>
              <a:buNone/>
            </a:pPr>
            <a:r>
              <a:rPr lang="en-US" sz="800" dirty="0"/>
              <a:t>                </a:t>
            </a:r>
            <a:r>
              <a:rPr lang="en-US" sz="800" dirty="0" err="1"/>
              <a:t>m_OnlineCreator</a:t>
            </a:r>
            <a:r>
              <a:rPr lang="en-US" sz="800" dirty="0"/>
              <a:t> = </a:t>
            </a:r>
            <a:r>
              <a:rPr lang="en-US" sz="800" dirty="0" err="1"/>
              <a:t>client_opid</a:t>
            </a:r>
            <a:r>
              <a:rPr lang="en-US" sz="800" dirty="0"/>
              <a:t> </a:t>
            </a:r>
            <a:r>
              <a:rPr lang="en-US" sz="800" dirty="0">
                <a:solidFill>
                  <a:srgbClr val="00B0F0"/>
                </a:solidFill>
              </a:rPr>
              <a:t>or</a:t>
            </a:r>
            <a:r>
              <a:rPr lang="en-US" sz="800" dirty="0"/>
              <a:t>  </a:t>
            </a:r>
            <a:r>
              <a:rPr lang="en-US" sz="800" dirty="0" err="1"/>
              <a:t>m_ReleaseTo</a:t>
            </a:r>
            <a:r>
              <a:rPr lang="en-US" sz="800" dirty="0"/>
              <a:t> = </a:t>
            </a:r>
            <a:r>
              <a:rPr lang="en-US" sz="800" dirty="0" err="1"/>
              <a:t>client_opid</a:t>
            </a:r>
            <a:r>
              <a:rPr lang="en-US" sz="800" dirty="0"/>
              <a:t> or</a:t>
            </a:r>
          </a:p>
          <a:p>
            <a:pPr>
              <a:buNone/>
            </a:pPr>
            <a:r>
              <a:rPr lang="en-US" sz="800" dirty="0"/>
              <a:t>                </a:t>
            </a:r>
            <a:r>
              <a:rPr lang="en-US" sz="800" dirty="0" err="1"/>
              <a:t>m_Company</a:t>
            </a:r>
            <a:r>
              <a:rPr lang="en-US" sz="800" dirty="0"/>
              <a:t> = </a:t>
            </a:r>
            <a:r>
              <a:rPr lang="en-US" sz="800" dirty="0" err="1"/>
              <a:t>client_opid</a:t>
            </a:r>
            <a:r>
              <a:rPr lang="en-US" sz="800" dirty="0"/>
              <a:t> </a:t>
            </a:r>
            <a:r>
              <a:rPr lang="en-US" sz="800" dirty="0">
                <a:solidFill>
                  <a:srgbClr val="00B0F0"/>
                </a:solidFill>
              </a:rPr>
              <a:t>or</a:t>
            </a:r>
            <a:r>
              <a:rPr lang="en-US" sz="800" dirty="0"/>
              <a:t>  </a:t>
            </a:r>
            <a:r>
              <a:rPr lang="en-US" sz="800" dirty="0" err="1"/>
              <a:t>m_BillingClient</a:t>
            </a:r>
            <a:r>
              <a:rPr lang="en-US" sz="800" dirty="0"/>
              <a:t> = </a:t>
            </a:r>
            <a:r>
              <a:rPr lang="en-US" sz="800" dirty="0" err="1"/>
              <a:t>client_opid</a:t>
            </a:r>
            <a:r>
              <a:rPr lang="en-US" sz="800" dirty="0"/>
              <a:t> or</a:t>
            </a:r>
          </a:p>
          <a:p>
            <a:pPr>
              <a:buNone/>
            </a:pPr>
            <a:r>
              <a:rPr lang="en-US" sz="800" dirty="0"/>
              <a:t>                (</a:t>
            </a:r>
            <a:r>
              <a:rPr lang="en-US" sz="800" dirty="0" err="1"/>
              <a:t>m_ReleaseTo</a:t>
            </a:r>
            <a:r>
              <a:rPr lang="en-US" sz="800" dirty="0"/>
              <a:t> = 0 </a:t>
            </a:r>
            <a:r>
              <a:rPr lang="en-US" sz="800" dirty="0">
                <a:solidFill>
                  <a:srgbClr val="00B0F0"/>
                </a:solidFill>
              </a:rPr>
              <a:t>and</a:t>
            </a:r>
            <a:r>
              <a:rPr lang="en-US" sz="800" dirty="0"/>
              <a:t> </a:t>
            </a:r>
            <a:r>
              <a:rPr lang="en-US" sz="800" dirty="0" err="1"/>
              <a:t>m_ReleaseToName</a:t>
            </a:r>
            <a:r>
              <a:rPr lang="en-US" sz="800" dirty="0"/>
              <a:t> = ‘Tester2’) or</a:t>
            </a:r>
          </a:p>
          <a:p>
            <a:pPr>
              <a:buNone/>
            </a:pPr>
            <a:r>
              <a:rPr lang="en-US" sz="800" dirty="0"/>
              <a:t>                (</a:t>
            </a:r>
            <a:r>
              <a:rPr lang="en-US" sz="800" dirty="0" err="1"/>
              <a:t>m_Company</a:t>
            </a:r>
            <a:r>
              <a:rPr lang="en-US" sz="800" dirty="0"/>
              <a:t> = 0 </a:t>
            </a:r>
            <a:r>
              <a:rPr lang="en-US" sz="800" dirty="0">
                <a:solidFill>
                  <a:srgbClr val="00B0F0"/>
                </a:solidFill>
              </a:rPr>
              <a:t>and</a:t>
            </a:r>
            <a:r>
              <a:rPr lang="en-US" sz="800" dirty="0"/>
              <a:t> </a:t>
            </a:r>
            <a:r>
              <a:rPr lang="en-US" sz="800" dirty="0" err="1"/>
              <a:t>m_CompanyName</a:t>
            </a:r>
            <a:r>
              <a:rPr lang="en-US" sz="800" dirty="0"/>
              <a:t> = ‘Tester2’) or</a:t>
            </a:r>
          </a:p>
          <a:p>
            <a:pPr>
              <a:buNone/>
            </a:pPr>
            <a:r>
              <a:rPr lang="en-US" sz="800" dirty="0"/>
              <a:t>                (</a:t>
            </a:r>
          </a:p>
          <a:p>
            <a:pPr>
              <a:buNone/>
            </a:pPr>
            <a:r>
              <a:rPr lang="en-US" sz="800" dirty="0"/>
              <a:t>                     </a:t>
            </a:r>
            <a:r>
              <a:rPr lang="en-US" sz="800" dirty="0" err="1"/>
              <a:t>m_ItemList</a:t>
            </a:r>
            <a:r>
              <a:rPr lang="en-US" sz="800" dirty="0"/>
              <a:t> </a:t>
            </a:r>
            <a:r>
              <a:rPr lang="en-US" sz="800" dirty="0">
                <a:solidFill>
                  <a:srgbClr val="00B0F0"/>
                </a:solidFill>
              </a:rPr>
              <a:t>contains </a:t>
            </a:r>
          </a:p>
          <a:p>
            <a:pPr>
              <a:buNone/>
            </a:pPr>
            <a:r>
              <a:rPr lang="en-US" sz="800" dirty="0"/>
              <a:t>                     (</a:t>
            </a:r>
          </a:p>
          <a:p>
            <a:pPr>
              <a:buNone/>
            </a:pPr>
            <a:r>
              <a:rPr lang="en-US" sz="800" dirty="0"/>
              <a:t>                         </a:t>
            </a:r>
            <a:r>
              <a:rPr lang="en-US" sz="800" dirty="0" err="1"/>
              <a:t>m_ItemDef.m_Client</a:t>
            </a:r>
            <a:r>
              <a:rPr lang="en-US" sz="800" dirty="0"/>
              <a:t>  = </a:t>
            </a:r>
            <a:r>
              <a:rPr lang="en-US" sz="800" dirty="0" err="1"/>
              <a:t>client_opid</a:t>
            </a:r>
            <a:r>
              <a:rPr lang="en-US" sz="800" dirty="0"/>
              <a:t> </a:t>
            </a:r>
            <a:r>
              <a:rPr lang="en-US" sz="800" dirty="0">
                <a:solidFill>
                  <a:srgbClr val="00B0F0"/>
                </a:solidFill>
              </a:rPr>
              <a:t>or</a:t>
            </a:r>
            <a:r>
              <a:rPr lang="en-US" sz="800" dirty="0"/>
              <a:t> </a:t>
            </a:r>
            <a:r>
              <a:rPr lang="en-US" sz="800" dirty="0" err="1"/>
              <a:t>m_ItemDef.m_Manufactor</a:t>
            </a:r>
            <a:r>
              <a:rPr lang="en-US" sz="800" dirty="0"/>
              <a:t> = </a:t>
            </a:r>
            <a:r>
              <a:rPr lang="en-US" sz="800" dirty="0" err="1"/>
              <a:t>client_opid</a:t>
            </a:r>
            <a:r>
              <a:rPr lang="en-US" sz="800" dirty="0"/>
              <a:t> </a:t>
            </a:r>
            <a:r>
              <a:rPr lang="en-US" sz="800" dirty="0">
                <a:solidFill>
                  <a:srgbClr val="00B0F0"/>
                </a:solidFill>
              </a:rPr>
              <a:t>or</a:t>
            </a:r>
          </a:p>
          <a:p>
            <a:pPr>
              <a:buNone/>
            </a:pPr>
            <a:r>
              <a:rPr lang="en-US" sz="800" dirty="0"/>
              <a:t>                         (</a:t>
            </a:r>
          </a:p>
          <a:p>
            <a:pPr>
              <a:buNone/>
            </a:pPr>
            <a:r>
              <a:rPr lang="en-US" sz="800" dirty="0"/>
              <a:t>                                (</a:t>
            </a:r>
            <a:r>
              <a:rPr lang="en-US" sz="800" dirty="0" err="1"/>
              <a:t>m_WHR.m_Status</a:t>
            </a:r>
            <a:r>
              <a:rPr lang="en-US" sz="800" dirty="0"/>
              <a:t> &amp; 2048 = 0) </a:t>
            </a:r>
            <a:r>
              <a:rPr lang="en-US" sz="800" dirty="0">
                <a:solidFill>
                  <a:srgbClr val="00B0F0"/>
                </a:solidFill>
              </a:rPr>
              <a:t>and </a:t>
            </a:r>
            <a:r>
              <a:rPr lang="en-US" sz="800" dirty="0">
                <a:solidFill>
                  <a:srgbClr val="00B050"/>
                </a:solidFill>
              </a:rPr>
              <a:t>//WHR not excluded from tracking</a:t>
            </a:r>
            <a:endParaRPr lang="en-US" sz="800" dirty="0">
              <a:solidFill>
                <a:srgbClr val="00B0F0"/>
              </a:solidFill>
            </a:endParaRPr>
          </a:p>
          <a:p>
            <a:pPr>
              <a:buNone/>
            </a:pPr>
            <a:r>
              <a:rPr lang="en-US" sz="800" dirty="0"/>
              <a:t>                                (</a:t>
            </a:r>
          </a:p>
          <a:p>
            <a:pPr>
              <a:buNone/>
            </a:pPr>
            <a:r>
              <a:rPr lang="en-US" sz="800" dirty="0"/>
              <a:t>                                      </a:t>
            </a:r>
            <a:r>
              <a:rPr lang="en-US" sz="800" dirty="0" err="1"/>
              <a:t>m_WHR.m_OnlineCreator</a:t>
            </a:r>
            <a:r>
              <a:rPr lang="en-US" sz="800" dirty="0"/>
              <a:t> = </a:t>
            </a:r>
            <a:r>
              <a:rPr lang="en-US" sz="800" dirty="0" err="1"/>
              <a:t>client_opid</a:t>
            </a:r>
            <a:r>
              <a:rPr lang="en-US" sz="800" dirty="0"/>
              <a:t> </a:t>
            </a:r>
            <a:r>
              <a:rPr lang="en-US" sz="800" dirty="0">
                <a:solidFill>
                  <a:srgbClr val="00B0F0"/>
                </a:solidFill>
              </a:rPr>
              <a:t>or</a:t>
            </a:r>
          </a:p>
          <a:p>
            <a:pPr>
              <a:buNone/>
            </a:pPr>
            <a:r>
              <a:rPr lang="en-US" sz="800" dirty="0"/>
              <a:t>                                      </a:t>
            </a:r>
            <a:r>
              <a:rPr lang="en-US" sz="800" dirty="0" err="1"/>
              <a:t>m_WHR.m_Shipper</a:t>
            </a:r>
            <a:r>
              <a:rPr lang="en-US" sz="800" dirty="0"/>
              <a:t> = </a:t>
            </a:r>
            <a:r>
              <a:rPr lang="en-US" sz="800" dirty="0" err="1"/>
              <a:t>client_opid</a:t>
            </a:r>
            <a:r>
              <a:rPr lang="en-US" sz="800" dirty="0"/>
              <a:t> </a:t>
            </a:r>
            <a:r>
              <a:rPr lang="en-US" sz="800" dirty="0">
                <a:solidFill>
                  <a:srgbClr val="00B0F0"/>
                </a:solidFill>
              </a:rPr>
              <a:t>or</a:t>
            </a:r>
            <a:r>
              <a:rPr lang="en-US" sz="800" dirty="0"/>
              <a:t> </a:t>
            </a:r>
            <a:r>
              <a:rPr lang="en-US" sz="800" dirty="0" err="1"/>
              <a:t>m_WHR.m_Consignee</a:t>
            </a:r>
            <a:r>
              <a:rPr lang="en-US" sz="800" dirty="0"/>
              <a:t> = </a:t>
            </a:r>
            <a:r>
              <a:rPr lang="en-US" sz="800" dirty="0" err="1"/>
              <a:t>client_opid</a:t>
            </a:r>
            <a:r>
              <a:rPr lang="en-US" sz="800" dirty="0"/>
              <a:t> </a:t>
            </a:r>
            <a:r>
              <a:rPr lang="en-US" sz="800" dirty="0">
                <a:solidFill>
                  <a:srgbClr val="00B0F0"/>
                </a:solidFill>
              </a:rPr>
              <a:t>or           </a:t>
            </a:r>
          </a:p>
          <a:p>
            <a:pPr>
              <a:buNone/>
            </a:pPr>
            <a:r>
              <a:rPr lang="en-US" sz="800" dirty="0"/>
              <a:t>                                     (</a:t>
            </a:r>
            <a:r>
              <a:rPr lang="en-US" sz="800" dirty="0" err="1"/>
              <a:t>m_WHR.m_Shipper</a:t>
            </a:r>
            <a:r>
              <a:rPr lang="en-US" sz="800" dirty="0"/>
              <a:t> = 0 </a:t>
            </a:r>
            <a:r>
              <a:rPr lang="en-US" sz="800" dirty="0">
                <a:solidFill>
                  <a:srgbClr val="00B0F0"/>
                </a:solidFill>
              </a:rPr>
              <a:t>and</a:t>
            </a:r>
            <a:r>
              <a:rPr lang="en-US" sz="800" dirty="0"/>
              <a:t> </a:t>
            </a:r>
            <a:r>
              <a:rPr lang="en-US" sz="800" dirty="0" err="1"/>
              <a:t>m_WHR.m_ShipperName</a:t>
            </a:r>
            <a:r>
              <a:rPr lang="en-US" sz="800" dirty="0"/>
              <a:t> = ‘Tester2’) or                           </a:t>
            </a:r>
          </a:p>
          <a:p>
            <a:pPr>
              <a:buNone/>
            </a:pPr>
            <a:r>
              <a:rPr lang="en-US" sz="800" dirty="0"/>
              <a:t>                                     (</a:t>
            </a:r>
            <a:r>
              <a:rPr lang="en-US" sz="800" dirty="0" err="1"/>
              <a:t>m_WHR.m_Consignee</a:t>
            </a:r>
            <a:r>
              <a:rPr lang="en-US" sz="800" dirty="0"/>
              <a:t> = 0 </a:t>
            </a:r>
            <a:r>
              <a:rPr lang="en-US" sz="800" dirty="0">
                <a:solidFill>
                  <a:srgbClr val="00B0F0"/>
                </a:solidFill>
              </a:rPr>
              <a:t>and</a:t>
            </a:r>
            <a:r>
              <a:rPr lang="en-US" sz="800" dirty="0"/>
              <a:t> </a:t>
            </a:r>
            <a:r>
              <a:rPr lang="en-US" sz="800" dirty="0" err="1"/>
              <a:t>m_WHR.m_ConsigneeName</a:t>
            </a:r>
            <a:r>
              <a:rPr lang="en-US" sz="800" dirty="0"/>
              <a:t> = ‘Tester2’)                            </a:t>
            </a:r>
          </a:p>
          <a:p>
            <a:pPr>
              <a:buNone/>
            </a:pPr>
            <a:r>
              <a:rPr lang="en-US" sz="800" dirty="0">
                <a:solidFill>
                  <a:srgbClr val="00B050"/>
                </a:solidFill>
              </a:rPr>
              <a:t>                                     //other conditions</a:t>
            </a:r>
          </a:p>
          <a:p>
            <a:pPr>
              <a:buNone/>
            </a:pPr>
            <a:r>
              <a:rPr lang="en-US" sz="800" dirty="0"/>
              <a:t>                                )</a:t>
            </a:r>
          </a:p>
          <a:p>
            <a:pPr>
              <a:buNone/>
            </a:pPr>
            <a:r>
              <a:rPr lang="en-US" sz="800" dirty="0"/>
              <a:t>                          )	                         </a:t>
            </a:r>
          </a:p>
          <a:p>
            <a:pPr>
              <a:buNone/>
            </a:pPr>
            <a:r>
              <a:rPr lang="en-US" sz="800" dirty="0"/>
              <a:t>                     )</a:t>
            </a:r>
          </a:p>
          <a:p>
            <a:pPr>
              <a:buNone/>
            </a:pPr>
            <a:r>
              <a:rPr lang="en-US" sz="800" dirty="0"/>
              <a:t>                )	                </a:t>
            </a:r>
          </a:p>
          <a:p>
            <a:pPr>
              <a:buNone/>
            </a:pPr>
            <a:r>
              <a:rPr lang="en-US" sz="800" dirty="0"/>
              <a:t>          )</a:t>
            </a:r>
          </a:p>
          <a:p>
            <a:pPr>
              <a:buNone/>
            </a:pPr>
            <a:r>
              <a:rPr lang="en-US" sz="800" dirty="0"/>
              <a:t>     )  </a:t>
            </a:r>
            <a:r>
              <a:rPr lang="en-US" sz="800" dirty="0">
                <a:solidFill>
                  <a:srgbClr val="00B0F0"/>
                </a:solidFill>
              </a:rPr>
              <a:t>or</a:t>
            </a:r>
          </a:p>
          <a:p>
            <a:pPr>
              <a:buNone/>
            </a:pPr>
            <a:r>
              <a:rPr lang="en-US" sz="800" dirty="0"/>
              <a:t>     (</a:t>
            </a:r>
          </a:p>
          <a:p>
            <a:pPr>
              <a:buNone/>
            </a:pPr>
            <a:r>
              <a:rPr lang="en-US" sz="800" dirty="0"/>
              <a:t>             </a:t>
            </a:r>
            <a:r>
              <a:rPr lang="en-US" sz="800" dirty="0" err="1"/>
              <a:t>m_CustomFieldList</a:t>
            </a:r>
            <a:r>
              <a:rPr lang="en-US" sz="800" dirty="0"/>
              <a:t> </a:t>
            </a:r>
            <a:r>
              <a:rPr lang="en-US" sz="800" dirty="0">
                <a:solidFill>
                  <a:srgbClr val="00B0F0"/>
                </a:solidFill>
              </a:rPr>
              <a:t>contains</a:t>
            </a:r>
          </a:p>
          <a:p>
            <a:pPr>
              <a:buNone/>
            </a:pPr>
            <a:r>
              <a:rPr lang="en-US" sz="800" dirty="0"/>
              <a:t>             (</a:t>
            </a:r>
          </a:p>
          <a:p>
            <a:pPr>
              <a:buNone/>
            </a:pPr>
            <a:r>
              <a:rPr lang="en-US" sz="800" dirty="0"/>
              <a:t>                     </a:t>
            </a:r>
            <a:r>
              <a:rPr lang="en-US" sz="800" dirty="0" err="1"/>
              <a:t>m_CustomFieldDef.m_Type</a:t>
            </a:r>
            <a:r>
              <a:rPr lang="en-US" sz="800" dirty="0"/>
              <a:t> = 7 </a:t>
            </a:r>
            <a:r>
              <a:rPr lang="en-US" sz="800" dirty="0">
                <a:solidFill>
                  <a:srgbClr val="00B0F0"/>
                </a:solidFill>
              </a:rPr>
              <a:t>and</a:t>
            </a:r>
          </a:p>
          <a:p>
            <a:pPr>
              <a:buNone/>
            </a:pPr>
            <a:r>
              <a:rPr lang="en-US" sz="800" dirty="0"/>
              <a:t>                     </a:t>
            </a:r>
            <a:r>
              <a:rPr lang="en-US" sz="800" dirty="0" err="1"/>
              <a:t>m_Object</a:t>
            </a:r>
            <a:r>
              <a:rPr lang="en-US" sz="800" dirty="0"/>
              <a:t> = </a:t>
            </a:r>
            <a:r>
              <a:rPr lang="en-US" sz="800" dirty="0" err="1"/>
              <a:t>client_opid</a:t>
            </a:r>
            <a:endParaRPr lang="en-US" sz="800" dirty="0"/>
          </a:p>
          <a:p>
            <a:pPr>
              <a:buNone/>
            </a:pPr>
            <a:r>
              <a:rPr lang="en-US" sz="800" dirty="0"/>
              <a:t>             )</a:t>
            </a:r>
          </a:p>
          <a:p>
            <a:pPr>
              <a:buNone/>
            </a:pPr>
            <a:r>
              <a:rPr lang="en-US" sz="800" dirty="0"/>
              <a:t>     )</a:t>
            </a:r>
          </a:p>
          <a:p>
            <a:pPr>
              <a:buNone/>
            </a:pPr>
            <a:r>
              <a:rPr lang="en-US" sz="800" dirty="0"/>
              <a:t>)”;</a:t>
            </a:r>
          </a:p>
          <a:p>
            <a:pPr>
              <a:buNone/>
            </a:pPr>
            <a:r>
              <a:rPr lang="en-US" sz="900" dirty="0" err="1"/>
              <a:t>cargo_release_list</a:t>
            </a:r>
            <a:r>
              <a:rPr lang="en-US" sz="900" dirty="0"/>
              <a:t>-&gt;</a:t>
            </a:r>
            <a:r>
              <a:rPr lang="en-US" sz="900" b="1" dirty="0" err="1"/>
              <a:t>filter_range</a:t>
            </a:r>
            <a:r>
              <a:rPr lang="en-US" sz="900" b="1" dirty="0"/>
              <a:t>(</a:t>
            </a:r>
            <a:r>
              <a:rPr lang="en-US" sz="900" dirty="0"/>
              <a:t>cursor, query, start, end, </a:t>
            </a:r>
            <a:r>
              <a:rPr lang="en-US" sz="900" dirty="0" err="1"/>
              <a:t>buf_size</a:t>
            </a:r>
            <a:r>
              <a:rPr lang="en-US" sz="900" dirty="0"/>
              <a:t>, </a:t>
            </a:r>
            <a:r>
              <a:rPr lang="en-US" sz="900" dirty="0" err="1"/>
              <a:t>qf_closure</a:t>
            </a:r>
            <a:r>
              <a:rPr lang="en-US" sz="900" dirty="0"/>
              <a:t>, 500</a:t>
            </a:r>
            <a:r>
              <a:rPr lang="en-US" sz="900" b="1" dirty="0"/>
              <a:t>)</a:t>
            </a:r>
            <a:r>
              <a:rPr lang="en-US" sz="900" dirty="0"/>
              <a:t>;</a:t>
            </a:r>
          </a:p>
        </p:txBody>
      </p:sp>
    </p:spTree>
    <p:extLst>
      <p:ext uri="{BB962C8B-B14F-4D97-AF65-F5344CB8AC3E}">
        <p14:creationId xmlns:p14="http://schemas.microsoft.com/office/powerpoint/2010/main" val="3008224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Indexing objects</a:t>
            </a:r>
          </a:p>
        </p:txBody>
      </p:sp>
      <p:sp>
        <p:nvSpPr>
          <p:cNvPr id="7" name="TextBox 6"/>
          <p:cNvSpPr txBox="1"/>
          <p:nvPr/>
        </p:nvSpPr>
        <p:spPr>
          <a:xfrm>
            <a:off x="397492" y="990600"/>
            <a:ext cx="3725553" cy="5106013"/>
          </a:xfrm>
          <a:prstGeom prst="rect">
            <a:avLst/>
          </a:prstGeom>
          <a:noFill/>
          <a:ln>
            <a:solidFill>
              <a:schemeClr val="tx1"/>
            </a:solidFill>
          </a:ln>
        </p:spPr>
        <p:txBody>
          <a:bodyPr wrap="square" rtlCol="0">
            <a:spAutoFit/>
          </a:bodyPr>
          <a:lstStyle/>
          <a:p>
            <a:pPr>
              <a:buNone/>
            </a:pPr>
            <a:r>
              <a:rPr lang="en-US" sz="800" dirty="0">
                <a:solidFill>
                  <a:srgbClr val="0070C0"/>
                </a:solidFill>
              </a:rPr>
              <a:t>class</a:t>
            </a:r>
            <a:r>
              <a:rPr lang="en-US" sz="800" dirty="0"/>
              <a:t> </a:t>
            </a:r>
            <a:r>
              <a:rPr lang="en-US" sz="800" dirty="0" err="1"/>
              <a:t>CIndexedObject</a:t>
            </a:r>
            <a:r>
              <a:rPr lang="en-US" sz="800" dirty="0"/>
              <a:t> : </a:t>
            </a:r>
            <a:r>
              <a:rPr lang="en-US" sz="800" dirty="0">
                <a:solidFill>
                  <a:srgbClr val="0070C0"/>
                </a:solidFill>
              </a:rPr>
              <a:t>public</a:t>
            </a:r>
            <a:r>
              <a:rPr lang="en-US" sz="800" dirty="0"/>
              <a:t> </a:t>
            </a:r>
            <a:r>
              <a:rPr lang="en-US" sz="800" dirty="0" err="1"/>
              <a:t>CDBObject</a:t>
            </a:r>
            <a:endParaRPr lang="en-US" sz="800" dirty="0"/>
          </a:p>
          <a:p>
            <a:pPr>
              <a:buNone/>
            </a:pPr>
            <a:r>
              <a:rPr lang="en-US" sz="800" dirty="0"/>
              <a:t>{</a:t>
            </a:r>
          </a:p>
          <a:p>
            <a:pPr>
              <a:buNone/>
            </a:pPr>
            <a:r>
              <a:rPr lang="en-US" sz="800" dirty="0"/>
              <a:t>     ref&lt;</a:t>
            </a:r>
            <a:r>
              <a:rPr lang="en-US" sz="800" dirty="0" err="1"/>
              <a:t>set_member</a:t>
            </a:r>
            <a:r>
              <a:rPr lang="en-US" sz="800" dirty="0"/>
              <a:t>&gt; </a:t>
            </a:r>
            <a:r>
              <a:rPr lang="en-US" sz="800" dirty="0" err="1"/>
              <a:t>m_MbrOnMain</a:t>
            </a:r>
            <a:r>
              <a:rPr lang="en-US" sz="800" dirty="0"/>
              <a:t>;</a:t>
            </a:r>
          </a:p>
          <a:p>
            <a:pPr>
              <a:buNone/>
            </a:pPr>
            <a:r>
              <a:rPr lang="en-US" sz="800" dirty="0"/>
              <a:t>     ref&lt;</a:t>
            </a:r>
            <a:r>
              <a:rPr lang="en-US" sz="800" dirty="0" err="1"/>
              <a:t>set_member</a:t>
            </a:r>
            <a:r>
              <a:rPr lang="en-US" sz="800" dirty="0"/>
              <a:t>&gt; m_MbrOnIndex1;</a:t>
            </a:r>
          </a:p>
          <a:p>
            <a:pPr>
              <a:buNone/>
            </a:pPr>
            <a:r>
              <a:rPr lang="en-US" sz="800" dirty="0"/>
              <a:t>     ref&lt;</a:t>
            </a:r>
            <a:r>
              <a:rPr lang="en-US" sz="800" dirty="0" err="1"/>
              <a:t>set_member</a:t>
            </a:r>
            <a:r>
              <a:rPr lang="en-US" sz="800" dirty="0"/>
              <a:t>&gt; m_MbrOnIndex2;</a:t>
            </a:r>
          </a:p>
          <a:p>
            <a:pPr>
              <a:buNone/>
            </a:pPr>
            <a:r>
              <a:rPr lang="en-US" sz="800" dirty="0"/>
              <a:t>     …</a:t>
            </a:r>
          </a:p>
          <a:p>
            <a:pPr>
              <a:buNone/>
            </a:pPr>
            <a:r>
              <a:rPr lang="en-US" sz="800" dirty="0"/>
              <a:t>}</a:t>
            </a:r>
          </a:p>
          <a:p>
            <a:pPr>
              <a:buNone/>
            </a:pPr>
            <a:endParaRPr lang="en-US" sz="800" dirty="0"/>
          </a:p>
          <a:p>
            <a:pPr>
              <a:buNone/>
            </a:pPr>
            <a:r>
              <a:rPr lang="en-US" sz="800" dirty="0">
                <a:solidFill>
                  <a:srgbClr val="0070C0"/>
                </a:solidFill>
              </a:rPr>
              <a:t>class</a:t>
            </a:r>
            <a:r>
              <a:rPr lang="en-US" sz="800" dirty="0"/>
              <a:t> </a:t>
            </a:r>
            <a:r>
              <a:rPr lang="en-US" sz="800" dirty="0" err="1"/>
              <a:t>CMainSetOwner</a:t>
            </a:r>
            <a:r>
              <a:rPr lang="en-US" sz="800" dirty="0"/>
              <a:t> : </a:t>
            </a:r>
            <a:r>
              <a:rPr lang="en-US" sz="800" dirty="0">
                <a:solidFill>
                  <a:srgbClr val="0070C0"/>
                </a:solidFill>
              </a:rPr>
              <a:t>public</a:t>
            </a:r>
            <a:r>
              <a:rPr lang="en-US" sz="800" dirty="0"/>
              <a:t> </a:t>
            </a:r>
            <a:r>
              <a:rPr lang="en-US" sz="800" dirty="0" err="1"/>
              <a:t>set_owner</a:t>
            </a:r>
            <a:endParaRPr lang="en-US" sz="800" dirty="0"/>
          </a:p>
          <a:p>
            <a:pPr>
              <a:buNone/>
            </a:pPr>
            <a:r>
              <a:rPr lang="en-US" sz="800" dirty="0"/>
              <a:t>{</a:t>
            </a:r>
          </a:p>
          <a:p>
            <a:pPr>
              <a:buNone/>
            </a:pPr>
            <a:r>
              <a:rPr lang="en-US" sz="800" dirty="0"/>
              <a:t>     ref&lt;</a:t>
            </a:r>
            <a:r>
              <a:rPr lang="en-US" sz="800" dirty="0" err="1"/>
              <a:t>B_tree</a:t>
            </a:r>
            <a:r>
              <a:rPr lang="en-US" sz="800" dirty="0"/>
              <a:t>&gt; m_Index1;</a:t>
            </a:r>
          </a:p>
          <a:p>
            <a:pPr>
              <a:buNone/>
            </a:pPr>
            <a:r>
              <a:rPr lang="en-US" sz="800" dirty="0"/>
              <a:t>     ref&lt;</a:t>
            </a:r>
            <a:r>
              <a:rPr lang="en-US" sz="800" dirty="0" err="1"/>
              <a:t>SB_tree</a:t>
            </a:r>
            <a:r>
              <a:rPr lang="en-US" sz="800" dirty="0"/>
              <a:t>&lt;16&gt;&gt; m_Index2; </a:t>
            </a:r>
          </a:p>
          <a:p>
            <a:pPr>
              <a:buNone/>
            </a:pPr>
            <a:endParaRPr lang="en-US" sz="800" dirty="0"/>
          </a:p>
          <a:p>
            <a:pPr>
              <a:buNone/>
            </a:pPr>
            <a:r>
              <a:rPr lang="en-US" sz="800" dirty="0"/>
              <a:t>public:</a:t>
            </a:r>
          </a:p>
          <a:p>
            <a:pPr>
              <a:buNone/>
            </a:pPr>
            <a:r>
              <a:rPr lang="en-US" sz="800" dirty="0"/>
              <a:t>     virtual void insert(ref&lt;</a:t>
            </a:r>
            <a:r>
              <a:rPr lang="en-US" sz="800" dirty="0" err="1"/>
              <a:t>set_member</a:t>
            </a:r>
            <a:r>
              <a:rPr lang="en-US" sz="800" dirty="0"/>
              <a:t>&gt; </a:t>
            </a:r>
            <a:r>
              <a:rPr lang="en-US" sz="800" dirty="0" err="1"/>
              <a:t>mbr</a:t>
            </a:r>
            <a:r>
              <a:rPr lang="en-US" sz="800" dirty="0"/>
              <a:t>);</a:t>
            </a:r>
          </a:p>
          <a:p>
            <a:pPr>
              <a:buNone/>
            </a:pPr>
            <a:r>
              <a:rPr lang="en-US" sz="800" dirty="0"/>
              <a:t>     virtual void remove(ref&lt;</a:t>
            </a:r>
            <a:r>
              <a:rPr lang="en-US" sz="800" dirty="0" err="1"/>
              <a:t>set_member</a:t>
            </a:r>
            <a:r>
              <a:rPr lang="en-US" sz="800" dirty="0"/>
              <a:t>&gt; </a:t>
            </a:r>
            <a:r>
              <a:rPr lang="en-US" sz="800" dirty="0" err="1"/>
              <a:t>mbr</a:t>
            </a:r>
            <a:r>
              <a:rPr lang="en-US" sz="800" dirty="0"/>
              <a:t>);</a:t>
            </a:r>
          </a:p>
          <a:p>
            <a:pPr>
              <a:buNone/>
            </a:pPr>
            <a:r>
              <a:rPr lang="en-US" sz="800" dirty="0"/>
              <a:t>    …    </a:t>
            </a:r>
          </a:p>
          <a:p>
            <a:pPr>
              <a:buNone/>
            </a:pPr>
            <a:r>
              <a:rPr lang="en-US" sz="800" dirty="0"/>
              <a:t>}</a:t>
            </a:r>
          </a:p>
          <a:p>
            <a:pPr>
              <a:buNone/>
            </a:pPr>
            <a:endParaRPr lang="en-US" sz="800" dirty="0"/>
          </a:p>
          <a:p>
            <a:pPr>
              <a:buNone/>
            </a:pPr>
            <a:r>
              <a:rPr lang="en-US" sz="800" dirty="0"/>
              <a:t>void </a:t>
            </a:r>
            <a:r>
              <a:rPr lang="en-US" sz="800" dirty="0" err="1"/>
              <a:t>CMainSetOwner</a:t>
            </a:r>
            <a:r>
              <a:rPr lang="en-US" sz="800" dirty="0"/>
              <a:t>::insert(ref&lt;</a:t>
            </a:r>
            <a:r>
              <a:rPr lang="en-US" sz="800" dirty="0" err="1"/>
              <a:t>set_member</a:t>
            </a:r>
            <a:r>
              <a:rPr lang="en-US" sz="800" dirty="0"/>
              <a:t>&gt; </a:t>
            </a:r>
            <a:r>
              <a:rPr lang="en-US" sz="800" dirty="0" err="1"/>
              <a:t>mbr</a:t>
            </a:r>
            <a:r>
              <a:rPr lang="en-US" sz="800" dirty="0"/>
              <a:t>)</a:t>
            </a:r>
          </a:p>
          <a:p>
            <a:pPr>
              <a:buNone/>
            </a:pPr>
            <a:r>
              <a:rPr lang="en-US" sz="800" dirty="0"/>
              <a:t>{</a:t>
            </a:r>
          </a:p>
          <a:p>
            <a:pPr>
              <a:buNone/>
            </a:pPr>
            <a:r>
              <a:rPr lang="en-US" sz="800" dirty="0"/>
              <a:t>      ref&lt;</a:t>
            </a:r>
            <a:r>
              <a:rPr lang="en-US" sz="800" dirty="0" err="1"/>
              <a:t>CIndexedObject</a:t>
            </a:r>
            <a:r>
              <a:rPr lang="en-US" sz="800" dirty="0"/>
              <a:t>&gt; </a:t>
            </a:r>
            <a:r>
              <a:rPr lang="en-US" sz="800" dirty="0" err="1"/>
              <a:t>idx_obj</a:t>
            </a:r>
            <a:r>
              <a:rPr lang="en-US" sz="800" dirty="0"/>
              <a:t> = </a:t>
            </a:r>
            <a:r>
              <a:rPr lang="en-US" sz="800" dirty="0" err="1"/>
              <a:t>mbr</a:t>
            </a:r>
            <a:r>
              <a:rPr lang="en-US" sz="800" dirty="0"/>
              <a:t>-&gt;</a:t>
            </a:r>
            <a:r>
              <a:rPr lang="en-US" sz="800" dirty="0" err="1"/>
              <a:t>obj</a:t>
            </a:r>
            <a:r>
              <a:rPr lang="en-US" sz="800" dirty="0"/>
              <a:t>;</a:t>
            </a:r>
          </a:p>
          <a:p>
            <a:pPr>
              <a:buNone/>
            </a:pPr>
            <a:r>
              <a:rPr lang="en-US" sz="800" dirty="0"/>
              <a:t>      </a:t>
            </a:r>
            <a:r>
              <a:rPr lang="en-US" sz="800" dirty="0" err="1"/>
              <a:t>set_owner</a:t>
            </a:r>
            <a:r>
              <a:rPr lang="en-US" sz="800" dirty="0"/>
              <a:t>::insert(</a:t>
            </a:r>
            <a:r>
              <a:rPr lang="en-US" sz="800" dirty="0" err="1"/>
              <a:t>mbr</a:t>
            </a:r>
            <a:r>
              <a:rPr lang="en-US" sz="800" dirty="0"/>
              <a:t>);</a:t>
            </a:r>
          </a:p>
          <a:p>
            <a:pPr>
              <a:buNone/>
            </a:pPr>
            <a:r>
              <a:rPr lang="en-US" sz="800" dirty="0"/>
              <a:t>      modify(</a:t>
            </a:r>
            <a:r>
              <a:rPr lang="en-US" sz="800" dirty="0" err="1"/>
              <a:t>idx_obj</a:t>
            </a:r>
            <a:r>
              <a:rPr lang="en-US" sz="800" dirty="0"/>
              <a:t>)-&gt;</a:t>
            </a:r>
            <a:r>
              <a:rPr lang="en-US" sz="800" dirty="0" err="1"/>
              <a:t>SetMbrOnMain</a:t>
            </a:r>
            <a:r>
              <a:rPr lang="en-US" sz="800" dirty="0"/>
              <a:t>(</a:t>
            </a:r>
            <a:r>
              <a:rPr lang="en-US" sz="800" dirty="0" err="1"/>
              <a:t>mbr</a:t>
            </a:r>
            <a:r>
              <a:rPr lang="en-US" sz="800" dirty="0"/>
              <a:t>);</a:t>
            </a:r>
          </a:p>
          <a:p>
            <a:pPr>
              <a:buNone/>
            </a:pPr>
            <a:r>
              <a:rPr lang="en-US" sz="800" dirty="0"/>
              <a:t>      </a:t>
            </a:r>
          </a:p>
          <a:p>
            <a:pPr>
              <a:buNone/>
            </a:pPr>
            <a:r>
              <a:rPr lang="en-US" sz="800" dirty="0"/>
              <a:t>      </a:t>
            </a:r>
            <a:r>
              <a:rPr lang="en-US" sz="800" dirty="0" err="1"/>
              <a:t>mbr</a:t>
            </a:r>
            <a:r>
              <a:rPr lang="en-US" sz="800" dirty="0"/>
              <a:t> = </a:t>
            </a:r>
            <a:r>
              <a:rPr lang="en-US" sz="800" dirty="0" err="1"/>
              <a:t>idx_obj</a:t>
            </a:r>
            <a:r>
              <a:rPr lang="en-US" sz="800" dirty="0"/>
              <a:t>-&gt;CreateMbrOnIndex1();</a:t>
            </a:r>
          </a:p>
          <a:p>
            <a:pPr>
              <a:buNone/>
            </a:pPr>
            <a:r>
              <a:rPr lang="en-US" sz="800" dirty="0"/>
              <a:t>      modify(m_Index1)  -&gt;insert(</a:t>
            </a:r>
            <a:r>
              <a:rPr lang="en-US" sz="800" dirty="0" err="1"/>
              <a:t>mbr</a:t>
            </a:r>
            <a:r>
              <a:rPr lang="en-US" sz="800" dirty="0"/>
              <a:t>)  ;</a:t>
            </a:r>
          </a:p>
          <a:p>
            <a:pPr>
              <a:buNone/>
            </a:pPr>
            <a:r>
              <a:rPr lang="en-US" sz="800" dirty="0"/>
              <a:t>      modify(</a:t>
            </a:r>
            <a:r>
              <a:rPr lang="en-US" sz="800" dirty="0" err="1"/>
              <a:t>idx_obj</a:t>
            </a:r>
            <a:r>
              <a:rPr lang="en-US" sz="800" dirty="0"/>
              <a:t>)-&gt;SetMbrOnIndex1(</a:t>
            </a:r>
            <a:r>
              <a:rPr lang="en-US" sz="800" dirty="0" err="1"/>
              <a:t>mbr</a:t>
            </a:r>
            <a:r>
              <a:rPr lang="en-US" sz="800" dirty="0"/>
              <a:t>);</a:t>
            </a:r>
          </a:p>
          <a:p>
            <a:pPr>
              <a:buNone/>
            </a:pPr>
            <a:endParaRPr lang="en-US" sz="800" dirty="0"/>
          </a:p>
          <a:p>
            <a:pPr>
              <a:buNone/>
            </a:pPr>
            <a:r>
              <a:rPr lang="en-US" sz="800" dirty="0"/>
              <a:t>      </a:t>
            </a:r>
            <a:r>
              <a:rPr lang="en-US" sz="800" dirty="0" err="1"/>
              <a:t>mbr</a:t>
            </a:r>
            <a:r>
              <a:rPr lang="en-US" sz="800" dirty="0"/>
              <a:t> = </a:t>
            </a:r>
            <a:r>
              <a:rPr lang="en-US" sz="800" dirty="0" err="1"/>
              <a:t>idx_obj</a:t>
            </a:r>
            <a:r>
              <a:rPr lang="en-US" sz="800" dirty="0"/>
              <a:t>-&gt;CreateMbrOnIndex2();</a:t>
            </a:r>
          </a:p>
          <a:p>
            <a:pPr>
              <a:buNone/>
            </a:pPr>
            <a:r>
              <a:rPr lang="en-US" sz="800" dirty="0"/>
              <a:t>      modify(m_Index2)  -&gt;insert(</a:t>
            </a:r>
            <a:r>
              <a:rPr lang="en-US" sz="800" dirty="0" err="1"/>
              <a:t>mbr</a:t>
            </a:r>
            <a:r>
              <a:rPr lang="en-US" sz="800" dirty="0"/>
              <a:t>)  ;</a:t>
            </a:r>
          </a:p>
          <a:p>
            <a:pPr>
              <a:buNone/>
            </a:pPr>
            <a:r>
              <a:rPr lang="en-US" sz="800" dirty="0"/>
              <a:t>      modify(</a:t>
            </a:r>
            <a:r>
              <a:rPr lang="en-US" sz="800" dirty="0" err="1"/>
              <a:t>idx_obj</a:t>
            </a:r>
            <a:r>
              <a:rPr lang="en-US" sz="800" dirty="0"/>
              <a:t>)-&gt;SetMbrOnIndex2(</a:t>
            </a:r>
            <a:r>
              <a:rPr lang="en-US" sz="800" dirty="0" err="1"/>
              <a:t>mbr</a:t>
            </a:r>
            <a:r>
              <a:rPr lang="en-US" sz="800" dirty="0"/>
              <a:t>);</a:t>
            </a:r>
          </a:p>
          <a:p>
            <a:pPr>
              <a:buNone/>
            </a:pPr>
            <a:r>
              <a:rPr lang="en-US" sz="800" dirty="0"/>
              <a:t>}</a:t>
            </a:r>
          </a:p>
        </p:txBody>
      </p:sp>
      <p:sp>
        <p:nvSpPr>
          <p:cNvPr id="4" name="TextBox 3"/>
          <p:cNvSpPr txBox="1"/>
          <p:nvPr/>
        </p:nvSpPr>
        <p:spPr>
          <a:xfrm>
            <a:off x="4275445" y="1001086"/>
            <a:ext cx="3573155" cy="3170099"/>
          </a:xfrm>
          <a:prstGeom prst="rect">
            <a:avLst/>
          </a:prstGeom>
          <a:noFill/>
          <a:ln>
            <a:solidFill>
              <a:schemeClr val="tx1"/>
            </a:solidFill>
          </a:ln>
        </p:spPr>
        <p:txBody>
          <a:bodyPr wrap="square" rtlCol="0">
            <a:spAutoFit/>
          </a:bodyPr>
          <a:lstStyle/>
          <a:p>
            <a:pPr>
              <a:buNone/>
            </a:pPr>
            <a:r>
              <a:rPr lang="en-US" sz="800" dirty="0"/>
              <a:t>void </a:t>
            </a:r>
            <a:r>
              <a:rPr lang="en-US" sz="800" dirty="0" err="1"/>
              <a:t>CMainSetOwner</a:t>
            </a:r>
            <a:r>
              <a:rPr lang="en-US" sz="800" dirty="0"/>
              <a:t>::remove(ref&lt;</a:t>
            </a:r>
            <a:r>
              <a:rPr lang="en-US" sz="800" dirty="0" err="1"/>
              <a:t>set_member</a:t>
            </a:r>
            <a:r>
              <a:rPr lang="en-US" sz="800" dirty="0"/>
              <a:t>&gt; </a:t>
            </a:r>
            <a:r>
              <a:rPr lang="en-US" sz="800" dirty="0" err="1"/>
              <a:t>mbr</a:t>
            </a:r>
            <a:r>
              <a:rPr lang="en-US" sz="800" dirty="0"/>
              <a:t>)</a:t>
            </a:r>
          </a:p>
          <a:p>
            <a:pPr>
              <a:buNone/>
            </a:pPr>
            <a:r>
              <a:rPr lang="en-US" sz="800" dirty="0"/>
              <a:t>{</a:t>
            </a:r>
          </a:p>
          <a:p>
            <a:pPr>
              <a:buNone/>
            </a:pPr>
            <a:r>
              <a:rPr lang="en-US" sz="800" dirty="0"/>
              <a:t>     ref&lt;</a:t>
            </a:r>
            <a:r>
              <a:rPr lang="en-US" sz="800" dirty="0" err="1"/>
              <a:t>CIndexedObject</a:t>
            </a:r>
            <a:r>
              <a:rPr lang="en-US" sz="800" dirty="0"/>
              <a:t>&gt; </a:t>
            </a:r>
            <a:r>
              <a:rPr lang="en-US" sz="800" dirty="0" err="1"/>
              <a:t>idx_obj</a:t>
            </a:r>
            <a:r>
              <a:rPr lang="en-US" sz="800" dirty="0"/>
              <a:t> = </a:t>
            </a:r>
            <a:r>
              <a:rPr lang="en-US" sz="800" dirty="0" err="1"/>
              <a:t>mbr</a:t>
            </a:r>
            <a:r>
              <a:rPr lang="en-US" sz="800" dirty="0"/>
              <a:t>-&gt;</a:t>
            </a:r>
            <a:r>
              <a:rPr lang="en-US" sz="800" dirty="0" err="1"/>
              <a:t>obj</a:t>
            </a:r>
            <a:r>
              <a:rPr lang="en-US" sz="800" dirty="0"/>
              <a:t>;</a:t>
            </a:r>
          </a:p>
          <a:p>
            <a:pPr>
              <a:buNone/>
            </a:pPr>
            <a:r>
              <a:rPr lang="en-US" sz="800" dirty="0"/>
              <a:t>     </a:t>
            </a:r>
            <a:r>
              <a:rPr lang="en-US" sz="800" dirty="0" err="1"/>
              <a:t>set_owner</a:t>
            </a:r>
            <a:r>
              <a:rPr lang="en-US" sz="800" dirty="0"/>
              <a:t>::remove(</a:t>
            </a:r>
            <a:r>
              <a:rPr lang="en-US" sz="800" dirty="0" err="1"/>
              <a:t>mbr</a:t>
            </a:r>
            <a:r>
              <a:rPr lang="en-US" sz="800" dirty="0"/>
              <a:t>);</a:t>
            </a:r>
          </a:p>
          <a:p>
            <a:pPr>
              <a:buNone/>
            </a:pPr>
            <a:r>
              <a:rPr lang="en-US" sz="800" dirty="0"/>
              <a:t>     modify(</a:t>
            </a:r>
            <a:r>
              <a:rPr lang="en-US" sz="800" dirty="0" err="1"/>
              <a:t>idx_obj</a:t>
            </a:r>
            <a:r>
              <a:rPr lang="en-US" sz="800" dirty="0"/>
              <a:t>)-&gt;</a:t>
            </a:r>
            <a:r>
              <a:rPr lang="en-US" sz="800" dirty="0" err="1"/>
              <a:t>SetMbrOnMain</a:t>
            </a:r>
            <a:r>
              <a:rPr lang="en-US" sz="800" dirty="0"/>
              <a:t>(NULL);</a:t>
            </a:r>
          </a:p>
          <a:p>
            <a:pPr>
              <a:buNone/>
            </a:pPr>
            <a:endParaRPr lang="en-US" sz="800" dirty="0"/>
          </a:p>
          <a:p>
            <a:pPr>
              <a:buNone/>
            </a:pPr>
            <a:r>
              <a:rPr lang="en-US" sz="800" dirty="0"/>
              <a:t>      </a:t>
            </a:r>
            <a:r>
              <a:rPr lang="en-US" sz="800" dirty="0" err="1"/>
              <a:t>mbr</a:t>
            </a:r>
            <a:r>
              <a:rPr lang="en-US" sz="800" dirty="0"/>
              <a:t> = </a:t>
            </a:r>
            <a:r>
              <a:rPr lang="en-US" sz="800" dirty="0" err="1"/>
              <a:t>idx_obj</a:t>
            </a:r>
            <a:r>
              <a:rPr lang="en-US" sz="800" dirty="0"/>
              <a:t>-&gt;GMbrOnIndex1();</a:t>
            </a:r>
          </a:p>
          <a:p>
            <a:pPr>
              <a:buNone/>
            </a:pPr>
            <a:r>
              <a:rPr lang="en-US" sz="800" dirty="0"/>
              <a:t>      modify(m_Index1) -&gt;remove(</a:t>
            </a:r>
            <a:r>
              <a:rPr lang="en-US" sz="800" dirty="0" err="1"/>
              <a:t>mbr</a:t>
            </a:r>
            <a:r>
              <a:rPr lang="en-US" sz="800" dirty="0"/>
              <a:t>)  ;</a:t>
            </a:r>
          </a:p>
          <a:p>
            <a:pPr>
              <a:buNone/>
            </a:pPr>
            <a:r>
              <a:rPr lang="en-US" sz="800" dirty="0"/>
              <a:t>      modify(</a:t>
            </a:r>
            <a:r>
              <a:rPr lang="en-US" sz="800" dirty="0" err="1"/>
              <a:t>idx_obj</a:t>
            </a:r>
            <a:r>
              <a:rPr lang="en-US" sz="800" dirty="0"/>
              <a:t>)-&gt;SetMbrOnIndex1(NULL);</a:t>
            </a:r>
          </a:p>
          <a:p>
            <a:pPr>
              <a:buNone/>
            </a:pPr>
            <a:endParaRPr lang="en-US" sz="800" dirty="0"/>
          </a:p>
          <a:p>
            <a:pPr>
              <a:buNone/>
            </a:pPr>
            <a:r>
              <a:rPr lang="en-US" sz="800" dirty="0"/>
              <a:t>      </a:t>
            </a:r>
            <a:r>
              <a:rPr lang="en-US" sz="800" dirty="0" err="1"/>
              <a:t>mbr</a:t>
            </a:r>
            <a:r>
              <a:rPr lang="en-US" sz="800" dirty="0"/>
              <a:t> = </a:t>
            </a:r>
            <a:r>
              <a:rPr lang="en-US" sz="800" dirty="0" err="1"/>
              <a:t>idx_obj</a:t>
            </a:r>
            <a:r>
              <a:rPr lang="en-US" sz="800" dirty="0"/>
              <a:t>-&gt;GMbrOnIndex2();</a:t>
            </a:r>
          </a:p>
          <a:p>
            <a:pPr>
              <a:buNone/>
            </a:pPr>
            <a:r>
              <a:rPr lang="en-US" sz="800" dirty="0"/>
              <a:t>      modify(m_Index2) -&gt;remove(</a:t>
            </a:r>
            <a:r>
              <a:rPr lang="en-US" sz="800" dirty="0" err="1"/>
              <a:t>mbr</a:t>
            </a:r>
            <a:r>
              <a:rPr lang="en-US" sz="800" dirty="0"/>
              <a:t>)  ;</a:t>
            </a:r>
          </a:p>
          <a:p>
            <a:pPr>
              <a:buNone/>
            </a:pPr>
            <a:r>
              <a:rPr lang="en-US" sz="800" dirty="0"/>
              <a:t>      modify(</a:t>
            </a:r>
            <a:r>
              <a:rPr lang="en-US" sz="800" dirty="0" err="1"/>
              <a:t>idx_obj</a:t>
            </a:r>
            <a:r>
              <a:rPr lang="en-US" sz="800" dirty="0"/>
              <a:t>)-&gt;SetMbrOnIndex2(NULL);</a:t>
            </a:r>
          </a:p>
          <a:p>
            <a:pPr>
              <a:buNone/>
            </a:pPr>
            <a:r>
              <a:rPr lang="en-US" sz="800" dirty="0"/>
              <a:t>}</a:t>
            </a:r>
          </a:p>
          <a:p>
            <a:pPr>
              <a:buNone/>
            </a:pPr>
            <a:endParaRPr lang="en-US" sz="800" dirty="0"/>
          </a:p>
          <a:p>
            <a:pPr>
              <a:buNone/>
            </a:pPr>
            <a:r>
              <a:rPr lang="en-US" sz="800" b="1" dirty="0"/>
              <a:t>Common types of indexes:</a:t>
            </a:r>
          </a:p>
          <a:p>
            <a:pPr>
              <a:buNone/>
            </a:pPr>
            <a:r>
              <a:rPr lang="en-US" sz="800" dirty="0" err="1"/>
              <a:t>CTimeBtree</a:t>
            </a:r>
            <a:r>
              <a:rPr lang="en-US" sz="800" dirty="0"/>
              <a:t>	</a:t>
            </a:r>
            <a:r>
              <a:rPr lang="en-US" sz="800" dirty="0">
                <a:solidFill>
                  <a:srgbClr val="00B050"/>
                </a:solidFill>
              </a:rPr>
              <a:t>//Use to index objects by date	</a:t>
            </a:r>
          </a:p>
          <a:p>
            <a:pPr>
              <a:buNone/>
            </a:pPr>
            <a:r>
              <a:rPr lang="en-US" sz="800" dirty="0" err="1"/>
              <a:t>CCodeBTree</a:t>
            </a:r>
            <a:r>
              <a:rPr lang="en-US" sz="800" dirty="0"/>
              <a:t>           </a:t>
            </a:r>
            <a:r>
              <a:rPr lang="en-US" sz="800" dirty="0">
                <a:solidFill>
                  <a:srgbClr val="00B050"/>
                </a:solidFill>
              </a:rPr>
              <a:t>//Use to index objects by number</a:t>
            </a:r>
            <a:endParaRPr lang="en-US" sz="800" dirty="0"/>
          </a:p>
          <a:p>
            <a:pPr>
              <a:buNone/>
            </a:pPr>
            <a:r>
              <a:rPr lang="en-US" sz="800" dirty="0"/>
              <a:t>GUID Indexes         </a:t>
            </a:r>
            <a:r>
              <a:rPr lang="en-US" sz="800" dirty="0">
                <a:solidFill>
                  <a:srgbClr val="00B050"/>
                </a:solidFill>
              </a:rPr>
              <a:t>//Use to index objects by unique Identifier</a:t>
            </a:r>
            <a:endParaRPr lang="en-US" sz="800" dirty="0"/>
          </a:p>
          <a:p>
            <a:pPr>
              <a:buNone/>
            </a:pPr>
            <a:endParaRPr lang="en-US" sz="800" dirty="0"/>
          </a:p>
          <a:p>
            <a:pPr>
              <a:buNone/>
            </a:pPr>
            <a:endParaRPr lang="en-US" sz="8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9012" y="44958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00600" y="4495800"/>
            <a:ext cx="4191000" cy="1237262"/>
          </a:xfrm>
          <a:prstGeom prst="rect">
            <a:avLst/>
          </a:prstGeom>
          <a:noFill/>
          <a:ln>
            <a:solidFill>
              <a:schemeClr val="tx1"/>
            </a:solidFill>
          </a:ln>
        </p:spPr>
        <p:txBody>
          <a:bodyPr wrap="square" rtlCol="0">
            <a:spAutoFit/>
          </a:bodyPr>
          <a:lstStyle/>
          <a:p>
            <a:pPr>
              <a:buNone/>
            </a:pPr>
            <a:r>
              <a:rPr lang="en-US" sz="1200" dirty="0"/>
              <a:t>To facilitate the process of creating and updating indexes review the class </a:t>
            </a:r>
            <a:r>
              <a:rPr lang="en-US" sz="1200" dirty="0" err="1"/>
              <a:t>index_array</a:t>
            </a:r>
            <a:r>
              <a:rPr lang="en-US" sz="1200" dirty="0"/>
              <a:t> in </a:t>
            </a:r>
            <a:r>
              <a:rPr lang="en-US" sz="1200" dirty="0" err="1"/>
              <a:t>db_indexes.h</a:t>
            </a:r>
            <a:r>
              <a:rPr lang="en-US" sz="1200" dirty="0"/>
              <a:t> implemented at Magaya.</a:t>
            </a:r>
          </a:p>
          <a:p>
            <a:pPr>
              <a:buNone/>
            </a:pPr>
            <a:r>
              <a:rPr lang="en-US" sz="1200" dirty="0"/>
              <a:t>This implementation uses a dynamic </a:t>
            </a:r>
            <a:r>
              <a:rPr lang="en-US" sz="1200" dirty="0" err="1"/>
              <a:t>ArrayOfObject</a:t>
            </a:r>
            <a:r>
              <a:rPr lang="en-US" sz="1200" dirty="0"/>
              <a:t> to hold the different indexes and the members on those indexes for the corresponding objects.</a:t>
            </a:r>
          </a:p>
        </p:txBody>
      </p:sp>
    </p:spTree>
    <p:extLst>
      <p:ext uri="{BB962C8B-B14F-4D97-AF65-F5344CB8AC3E}">
        <p14:creationId xmlns:p14="http://schemas.microsoft.com/office/powerpoint/2010/main" val="93181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7696200" cy="4724400"/>
          </a:xfrm>
        </p:spPr>
        <p:txBody>
          <a:bodyPr/>
          <a:lstStyle/>
          <a:p>
            <a:pPr algn="ctr"/>
            <a:r>
              <a:rPr lang="en-US" dirty="0"/>
              <a:t>In GOODS the most important aspect of application design is the right selection of the persistent data structure.</a:t>
            </a:r>
            <a:br>
              <a:rPr lang="en-US" dirty="0"/>
            </a:br>
            <a:br>
              <a:rPr lang="en-US" dirty="0"/>
            </a:br>
            <a:r>
              <a:rPr lang="en-US" dirty="0"/>
              <a:t>An incorrect data structure will be inefficient and hard to change as the database grows.</a:t>
            </a:r>
          </a:p>
        </p:txBody>
      </p:sp>
    </p:spTree>
    <p:extLst>
      <p:ext uri="{BB962C8B-B14F-4D97-AF65-F5344CB8AC3E}">
        <p14:creationId xmlns:p14="http://schemas.microsoft.com/office/powerpoint/2010/main" val="1601561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Transaction scope</a:t>
            </a:r>
          </a:p>
        </p:txBody>
      </p:sp>
      <p:sp>
        <p:nvSpPr>
          <p:cNvPr id="7" name="TextBox 6"/>
          <p:cNvSpPr txBox="1"/>
          <p:nvPr/>
        </p:nvSpPr>
        <p:spPr>
          <a:xfrm>
            <a:off x="397493" y="990600"/>
            <a:ext cx="4098307" cy="4524315"/>
          </a:xfrm>
          <a:prstGeom prst="rect">
            <a:avLst/>
          </a:prstGeom>
          <a:noFill/>
          <a:ln>
            <a:solidFill>
              <a:schemeClr val="tx1"/>
            </a:solidFill>
          </a:ln>
        </p:spPr>
        <p:txBody>
          <a:bodyPr wrap="square" rtlCol="0">
            <a:spAutoFit/>
          </a:bodyPr>
          <a:lstStyle/>
          <a:p>
            <a:pPr>
              <a:buNone/>
            </a:pPr>
            <a:r>
              <a:rPr lang="en-US" sz="900" dirty="0">
                <a:solidFill>
                  <a:srgbClr val="00B050"/>
                </a:solidFill>
              </a:rPr>
              <a:t>//direct transaction</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modify(</a:t>
            </a:r>
            <a:r>
              <a:rPr lang="en-US" sz="900" dirty="0" err="1"/>
              <a:t>obj</a:t>
            </a:r>
            <a:r>
              <a:rPr lang="en-US" sz="900" dirty="0"/>
              <a:t>)-&gt;method(); </a:t>
            </a:r>
            <a:r>
              <a:rPr lang="en-US" sz="900" dirty="0">
                <a:solidFill>
                  <a:srgbClr val="00B050"/>
                </a:solidFill>
              </a:rPr>
              <a:t>//transaction occurs immediately after returning 	              //from method call </a:t>
            </a:r>
          </a:p>
          <a:p>
            <a:pPr>
              <a:buNone/>
            </a:pPr>
            <a:r>
              <a:rPr lang="en-US" sz="900" dirty="0"/>
              <a:t>     …</a:t>
            </a:r>
          </a:p>
          <a:p>
            <a:pPr>
              <a:buNone/>
            </a:pPr>
            <a:r>
              <a:rPr lang="en-US" sz="900" dirty="0"/>
              <a:t>}</a:t>
            </a:r>
          </a:p>
          <a:p>
            <a:pPr>
              <a:buNone/>
            </a:pPr>
            <a:endParaRPr lang="en-US" sz="900" dirty="0"/>
          </a:p>
          <a:p>
            <a:pPr>
              <a:buNone/>
            </a:pPr>
            <a:r>
              <a:rPr lang="en-US" sz="900" dirty="0">
                <a:solidFill>
                  <a:srgbClr val="00B050"/>
                </a:solidFill>
              </a:rPr>
              <a:t>//in scope transaction</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a:t>
            </a:r>
            <a:r>
              <a:rPr lang="en-US" sz="900" dirty="0" err="1"/>
              <a:t>write_access</a:t>
            </a:r>
            <a:r>
              <a:rPr lang="en-US" sz="900" dirty="0"/>
              <a:t>&lt;class&gt; </a:t>
            </a:r>
            <a:r>
              <a:rPr lang="en-US" sz="900" dirty="0" err="1"/>
              <a:t>wobj</a:t>
            </a:r>
            <a:r>
              <a:rPr lang="en-US" sz="900" dirty="0"/>
              <a:t> = modify(</a:t>
            </a:r>
            <a:r>
              <a:rPr lang="en-US" sz="900" dirty="0" err="1"/>
              <a:t>obj</a:t>
            </a:r>
            <a:r>
              <a:rPr lang="en-US" sz="900" dirty="0"/>
              <a:t>);</a:t>
            </a:r>
          </a:p>
          <a:p>
            <a:pPr>
              <a:buNone/>
            </a:pPr>
            <a:r>
              <a:rPr lang="en-US" sz="900" dirty="0"/>
              <a:t>     </a:t>
            </a:r>
            <a:r>
              <a:rPr lang="en-US" sz="900" dirty="0" err="1"/>
              <a:t>wobj</a:t>
            </a:r>
            <a:r>
              <a:rPr lang="en-US" sz="900" dirty="0"/>
              <a:t>-&gt;method1(); </a:t>
            </a:r>
          </a:p>
          <a:p>
            <a:pPr>
              <a:buNone/>
            </a:pPr>
            <a:r>
              <a:rPr lang="en-US" sz="900" dirty="0"/>
              <a:t>     </a:t>
            </a:r>
            <a:r>
              <a:rPr lang="en-US" sz="900" dirty="0" err="1"/>
              <a:t>wobj</a:t>
            </a:r>
            <a:r>
              <a:rPr lang="en-US" sz="900" dirty="0"/>
              <a:t>-&gt;method2(); </a:t>
            </a:r>
          </a:p>
          <a:p>
            <a:pPr>
              <a:buNone/>
            </a:pPr>
            <a:r>
              <a:rPr lang="en-US" sz="900" dirty="0"/>
              <a:t>     …</a:t>
            </a:r>
          </a:p>
          <a:p>
            <a:pPr>
              <a:buNone/>
            </a:pPr>
            <a:r>
              <a:rPr lang="en-US" sz="900" dirty="0"/>
              <a:t>     </a:t>
            </a:r>
            <a:r>
              <a:rPr lang="en-US" sz="900" dirty="0">
                <a:solidFill>
                  <a:srgbClr val="00B050"/>
                </a:solidFill>
              </a:rPr>
              <a:t>//transaction occurs at the end of the scope </a:t>
            </a:r>
          </a:p>
          <a:p>
            <a:pPr>
              <a:buNone/>
            </a:pPr>
            <a:r>
              <a:rPr lang="en-US" sz="900" dirty="0"/>
              <a:t>}</a:t>
            </a:r>
          </a:p>
          <a:p>
            <a:pPr>
              <a:buNone/>
            </a:pPr>
            <a:endParaRPr lang="en-US" sz="900" dirty="0"/>
          </a:p>
          <a:p>
            <a:pPr>
              <a:buNone/>
            </a:pPr>
            <a:r>
              <a:rPr lang="en-US" sz="900" dirty="0">
                <a:solidFill>
                  <a:srgbClr val="00B050"/>
                </a:solidFill>
              </a:rPr>
              <a:t>//in scope transaction</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a:t>
            </a:r>
            <a:r>
              <a:rPr lang="en-US" sz="900" dirty="0" err="1"/>
              <a:t>w_ref</a:t>
            </a:r>
            <a:r>
              <a:rPr lang="en-US" sz="900" dirty="0"/>
              <a:t>&lt;class&gt; </a:t>
            </a:r>
            <a:r>
              <a:rPr lang="en-US" sz="900" dirty="0" err="1"/>
              <a:t>wobj</a:t>
            </a:r>
            <a:r>
              <a:rPr lang="en-US" sz="900" dirty="0"/>
              <a:t> = </a:t>
            </a:r>
            <a:r>
              <a:rPr lang="en-US" sz="900" dirty="0" err="1"/>
              <a:t>obj</a:t>
            </a:r>
            <a:r>
              <a:rPr lang="en-US" sz="900" dirty="0"/>
              <a:t>;</a:t>
            </a:r>
          </a:p>
          <a:p>
            <a:pPr>
              <a:buNone/>
            </a:pPr>
            <a:r>
              <a:rPr lang="en-US" sz="900" dirty="0"/>
              <a:t>     </a:t>
            </a:r>
            <a:r>
              <a:rPr lang="en-US" sz="900" dirty="0" err="1"/>
              <a:t>wobj</a:t>
            </a:r>
            <a:r>
              <a:rPr lang="en-US" sz="900" dirty="0"/>
              <a:t>-&gt;method1(); </a:t>
            </a:r>
          </a:p>
          <a:p>
            <a:pPr>
              <a:buNone/>
            </a:pPr>
            <a:r>
              <a:rPr lang="en-US" sz="900" dirty="0"/>
              <a:t>     </a:t>
            </a:r>
            <a:r>
              <a:rPr lang="en-US" sz="900" dirty="0" err="1"/>
              <a:t>wobj</a:t>
            </a:r>
            <a:r>
              <a:rPr lang="en-US" sz="900" dirty="0"/>
              <a:t>-&gt;method2(); </a:t>
            </a:r>
          </a:p>
          <a:p>
            <a:pPr>
              <a:buNone/>
            </a:pPr>
            <a:r>
              <a:rPr lang="en-US" sz="900" dirty="0"/>
              <a:t>     …</a:t>
            </a:r>
          </a:p>
          <a:p>
            <a:pPr>
              <a:buNone/>
            </a:pPr>
            <a:r>
              <a:rPr lang="en-US" sz="900" dirty="0"/>
              <a:t>     </a:t>
            </a:r>
            <a:r>
              <a:rPr lang="en-US" sz="900" dirty="0">
                <a:solidFill>
                  <a:srgbClr val="00B050"/>
                </a:solidFill>
              </a:rPr>
              <a:t>//transaction occurs at the end of the scope </a:t>
            </a:r>
          </a:p>
          <a:p>
            <a:pPr>
              <a:buNone/>
            </a:pPr>
            <a:r>
              <a:rPr lang="en-US" sz="900" dirty="0"/>
              <a:t>}</a:t>
            </a:r>
          </a:p>
        </p:txBody>
      </p:sp>
      <p:sp>
        <p:nvSpPr>
          <p:cNvPr id="4" name="TextBox 3"/>
          <p:cNvSpPr txBox="1"/>
          <p:nvPr/>
        </p:nvSpPr>
        <p:spPr>
          <a:xfrm>
            <a:off x="4572001" y="1001086"/>
            <a:ext cx="3276600" cy="5549211"/>
          </a:xfrm>
          <a:prstGeom prst="rect">
            <a:avLst/>
          </a:prstGeom>
          <a:noFill/>
          <a:ln>
            <a:solidFill>
              <a:schemeClr val="tx1"/>
            </a:solidFill>
          </a:ln>
        </p:spPr>
        <p:txBody>
          <a:bodyPr wrap="square" rtlCol="0">
            <a:spAutoFit/>
          </a:bodyPr>
          <a:lstStyle/>
          <a:p>
            <a:pPr>
              <a:buNone/>
            </a:pPr>
            <a:r>
              <a:rPr lang="en-US" sz="900" dirty="0">
                <a:solidFill>
                  <a:srgbClr val="00B050"/>
                </a:solidFill>
              </a:rPr>
              <a:t>//scope controlled transaction</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a:t>
            </a:r>
            <a:r>
              <a:rPr lang="en-US" sz="900" dirty="0" err="1"/>
              <a:t>write_access</a:t>
            </a:r>
            <a:r>
              <a:rPr lang="en-US" sz="900" dirty="0"/>
              <a:t>&lt;class&gt; </a:t>
            </a:r>
            <a:r>
              <a:rPr lang="en-US" sz="900" dirty="0" err="1"/>
              <a:t>wobj</a:t>
            </a:r>
            <a:r>
              <a:rPr lang="en-US" sz="900" dirty="0"/>
              <a:t> = modify(</a:t>
            </a:r>
            <a:r>
              <a:rPr lang="en-US" sz="900" dirty="0" err="1"/>
              <a:t>obj</a:t>
            </a:r>
            <a:r>
              <a:rPr lang="en-US" sz="900" dirty="0"/>
              <a:t>);</a:t>
            </a:r>
          </a:p>
          <a:p>
            <a:pPr>
              <a:buNone/>
            </a:pPr>
            <a:r>
              <a:rPr lang="en-US" sz="900" dirty="0"/>
              <a:t>     </a:t>
            </a:r>
            <a:r>
              <a:rPr lang="en-US" sz="900" dirty="0" err="1"/>
              <a:t>wobj</a:t>
            </a:r>
            <a:r>
              <a:rPr lang="en-US" sz="900" dirty="0"/>
              <a:t>-&gt;</a:t>
            </a:r>
            <a:r>
              <a:rPr lang="en-US" sz="900" dirty="0" err="1"/>
              <a:t>begin_transaction</a:t>
            </a:r>
            <a:r>
              <a:rPr lang="en-US" sz="900" dirty="0"/>
              <a:t>();</a:t>
            </a:r>
          </a:p>
          <a:p>
            <a:pPr>
              <a:buNone/>
            </a:pPr>
            <a:r>
              <a:rPr lang="en-US" sz="900" dirty="0"/>
              <a:t>     </a:t>
            </a:r>
            <a:r>
              <a:rPr lang="en-US" sz="900" dirty="0">
                <a:solidFill>
                  <a:srgbClr val="0070C0"/>
                </a:solidFill>
              </a:rPr>
              <a:t>try </a:t>
            </a:r>
          </a:p>
          <a:p>
            <a:pPr>
              <a:buNone/>
            </a:pPr>
            <a:r>
              <a:rPr lang="en-US" sz="900" dirty="0"/>
              <a:t>     {</a:t>
            </a:r>
          </a:p>
          <a:p>
            <a:pPr>
              <a:buNone/>
            </a:pPr>
            <a:r>
              <a:rPr lang="en-US" sz="900" dirty="0"/>
              <a:t>             </a:t>
            </a:r>
            <a:r>
              <a:rPr lang="en-US" sz="900" dirty="0">
                <a:solidFill>
                  <a:srgbClr val="00B050"/>
                </a:solidFill>
              </a:rPr>
              <a:t>//do something</a:t>
            </a:r>
          </a:p>
          <a:p>
            <a:pPr>
              <a:buNone/>
            </a:pPr>
            <a:r>
              <a:rPr lang="en-US" sz="900" dirty="0"/>
              <a:t>             </a:t>
            </a:r>
            <a:r>
              <a:rPr lang="en-US" sz="900" dirty="0" err="1"/>
              <a:t>wobj</a:t>
            </a:r>
            <a:r>
              <a:rPr lang="en-US" sz="900" dirty="0"/>
              <a:t>-&gt;</a:t>
            </a:r>
            <a:r>
              <a:rPr lang="en-US" sz="900" dirty="0" err="1"/>
              <a:t>end_transaction</a:t>
            </a:r>
            <a:r>
              <a:rPr lang="en-US" sz="900" dirty="0"/>
              <a:t>();</a:t>
            </a:r>
          </a:p>
          <a:p>
            <a:pPr>
              <a:buNone/>
            </a:pPr>
            <a:r>
              <a:rPr lang="en-US" sz="900" dirty="0"/>
              <a:t>             </a:t>
            </a:r>
            <a:r>
              <a:rPr lang="en-US" sz="900" dirty="0">
                <a:solidFill>
                  <a:srgbClr val="00B050"/>
                </a:solidFill>
              </a:rPr>
              <a:t>//end transaction could be called in another scope</a:t>
            </a:r>
          </a:p>
          <a:p>
            <a:pPr>
              <a:buNone/>
            </a:pPr>
            <a:r>
              <a:rPr lang="en-US" sz="900" dirty="0"/>
              <a:t>     }</a:t>
            </a:r>
          </a:p>
          <a:p>
            <a:pPr>
              <a:buNone/>
            </a:pPr>
            <a:r>
              <a:rPr lang="en-US" sz="900" dirty="0"/>
              <a:t>     </a:t>
            </a:r>
            <a:r>
              <a:rPr lang="en-US" sz="900" dirty="0">
                <a:solidFill>
                  <a:srgbClr val="0070C0"/>
                </a:solidFill>
              </a:rPr>
              <a:t>catch</a:t>
            </a:r>
            <a:r>
              <a:rPr lang="en-US" sz="900" dirty="0"/>
              <a:t>(…)  </a:t>
            </a:r>
          </a:p>
          <a:p>
            <a:pPr>
              <a:buNone/>
            </a:pPr>
            <a:r>
              <a:rPr lang="en-US" sz="900" dirty="0"/>
              <a:t>     {</a:t>
            </a:r>
          </a:p>
          <a:p>
            <a:pPr>
              <a:buNone/>
            </a:pPr>
            <a:r>
              <a:rPr lang="en-US" sz="900" dirty="0"/>
              <a:t>            </a:t>
            </a:r>
            <a:r>
              <a:rPr lang="en-US" sz="900" dirty="0" err="1"/>
              <a:t>wobj</a:t>
            </a:r>
            <a:r>
              <a:rPr lang="en-US" sz="900" dirty="0"/>
              <a:t>-&gt;</a:t>
            </a:r>
            <a:r>
              <a:rPr lang="en-US" sz="900" dirty="0" err="1"/>
              <a:t>abort_transaction</a:t>
            </a:r>
            <a:r>
              <a:rPr lang="en-US" sz="900" dirty="0"/>
              <a:t>();</a:t>
            </a:r>
          </a:p>
          <a:p>
            <a:pPr>
              <a:buNone/>
            </a:pPr>
            <a:r>
              <a:rPr lang="en-US" sz="900" dirty="0"/>
              <a:t>     }        </a:t>
            </a:r>
          </a:p>
          <a:p>
            <a:pPr>
              <a:buNone/>
            </a:pPr>
            <a:r>
              <a:rPr lang="en-US" sz="900" dirty="0"/>
              <a:t>}</a:t>
            </a:r>
          </a:p>
          <a:p>
            <a:pPr>
              <a:buNone/>
            </a:pPr>
            <a:r>
              <a:rPr lang="en-US" sz="900" dirty="0">
                <a:solidFill>
                  <a:srgbClr val="00B050"/>
                </a:solidFill>
              </a:rPr>
              <a:t>NOTE:</a:t>
            </a:r>
            <a:r>
              <a:rPr lang="en-US" sz="900" dirty="0"/>
              <a:t> remember to call </a:t>
            </a:r>
            <a:r>
              <a:rPr lang="en-US" sz="900" dirty="0" err="1"/>
              <a:t>end_transaction</a:t>
            </a:r>
            <a:endParaRPr lang="en-US" sz="900" dirty="0"/>
          </a:p>
          <a:p>
            <a:pPr>
              <a:buNone/>
            </a:pPr>
            <a:endParaRPr lang="en-US" sz="900" dirty="0">
              <a:solidFill>
                <a:srgbClr val="00B050"/>
              </a:solidFill>
            </a:endParaRPr>
          </a:p>
          <a:p>
            <a:pPr>
              <a:buNone/>
            </a:pPr>
            <a:r>
              <a:rPr lang="en-US" sz="900" dirty="0">
                <a:solidFill>
                  <a:srgbClr val="00B050"/>
                </a:solidFill>
              </a:rPr>
              <a:t>//read access opens a nested transaction</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  </a:t>
            </a:r>
          </a:p>
          <a:p>
            <a:pPr>
              <a:buNone/>
            </a:pPr>
            <a:r>
              <a:rPr lang="en-US" sz="900" dirty="0"/>
              <a:t>     </a:t>
            </a:r>
            <a:r>
              <a:rPr lang="en-US" sz="900" dirty="0" err="1"/>
              <a:t>obj</a:t>
            </a:r>
            <a:r>
              <a:rPr lang="en-US" sz="900" dirty="0"/>
              <a:t>-&gt;</a:t>
            </a:r>
            <a:r>
              <a:rPr lang="en-US" sz="900" dirty="0" err="1"/>
              <a:t>call_const_method</a:t>
            </a:r>
            <a:r>
              <a:rPr lang="en-US" sz="900" dirty="0"/>
              <a:t>();</a:t>
            </a:r>
          </a:p>
          <a:p>
            <a:pPr>
              <a:buNone/>
            </a:pPr>
            <a:r>
              <a:rPr lang="en-US" sz="900" dirty="0"/>
              <a:t>     </a:t>
            </a:r>
            <a:r>
              <a:rPr lang="en-US" sz="900" dirty="0">
                <a:solidFill>
                  <a:srgbClr val="00B050"/>
                </a:solidFill>
              </a:rPr>
              <a:t>//transaction is committed after the call to </a:t>
            </a:r>
            <a:r>
              <a:rPr lang="en-US" sz="900" dirty="0" err="1">
                <a:solidFill>
                  <a:srgbClr val="00B050"/>
                </a:solidFill>
              </a:rPr>
              <a:t>const_method</a:t>
            </a:r>
            <a:endParaRPr lang="en-US" sz="900" dirty="0">
              <a:solidFill>
                <a:srgbClr val="00B050"/>
              </a:solidFill>
            </a:endParaRPr>
          </a:p>
          <a:p>
            <a:pPr>
              <a:buNone/>
            </a:pPr>
            <a:r>
              <a:rPr lang="en-US" sz="900" dirty="0">
                <a:solidFill>
                  <a:srgbClr val="00B050"/>
                </a:solidFill>
              </a:rPr>
              <a:t>     //returns</a:t>
            </a:r>
          </a:p>
          <a:p>
            <a:pPr>
              <a:buNone/>
            </a:pPr>
            <a:r>
              <a:rPr lang="en-US" sz="900" dirty="0"/>
              <a:t>}</a:t>
            </a:r>
          </a:p>
          <a:p>
            <a:pPr>
              <a:buNone/>
            </a:pPr>
            <a:endParaRPr lang="en-US" sz="900" dirty="0"/>
          </a:p>
          <a:p>
            <a:pPr>
              <a:buNone/>
            </a:pPr>
            <a:r>
              <a:rPr lang="en-US" sz="900" dirty="0"/>
              <a:t>void </a:t>
            </a:r>
            <a:r>
              <a:rPr lang="en-US" sz="900" dirty="0" err="1"/>
              <a:t>obj_class</a:t>
            </a:r>
            <a:r>
              <a:rPr lang="en-US" sz="900" dirty="0"/>
              <a:t>::</a:t>
            </a:r>
            <a:r>
              <a:rPr lang="en-US" sz="900" dirty="0" err="1"/>
              <a:t>const_method</a:t>
            </a:r>
            <a:r>
              <a:rPr lang="en-US" sz="900" dirty="0"/>
              <a:t>() </a:t>
            </a:r>
            <a:r>
              <a:rPr lang="en-US" sz="900" dirty="0" err="1"/>
              <a:t>const</a:t>
            </a:r>
            <a:endParaRPr lang="en-US" sz="900" dirty="0"/>
          </a:p>
          <a:p>
            <a:pPr>
              <a:buNone/>
            </a:pPr>
            <a:r>
              <a:rPr lang="en-US" sz="900" dirty="0"/>
              <a:t>{</a:t>
            </a:r>
          </a:p>
          <a:p>
            <a:pPr>
              <a:buNone/>
            </a:pPr>
            <a:r>
              <a:rPr lang="en-US" sz="900" dirty="0"/>
              <a:t>     ref&lt;obj_class2&gt;  obj2;  </a:t>
            </a:r>
          </a:p>
          <a:p>
            <a:pPr>
              <a:buNone/>
            </a:pPr>
            <a:r>
              <a:rPr lang="en-US" sz="900" dirty="0"/>
              <a:t>     modify(obj2)-&gt;method();</a:t>
            </a:r>
          </a:p>
          <a:p>
            <a:pPr>
              <a:buNone/>
            </a:pPr>
            <a:r>
              <a:rPr lang="en-US" sz="900" dirty="0"/>
              <a:t>     </a:t>
            </a:r>
            <a:r>
              <a:rPr lang="en-US" sz="900" dirty="0">
                <a:solidFill>
                  <a:srgbClr val="00B050"/>
                </a:solidFill>
              </a:rPr>
              <a:t>//transaction is not committed here</a:t>
            </a:r>
          </a:p>
          <a:p>
            <a:pPr>
              <a:buNone/>
            </a:pPr>
            <a:r>
              <a:rPr lang="en-US" sz="900" dirty="0"/>
              <a:t>}</a:t>
            </a:r>
          </a:p>
          <a:p>
            <a:pPr>
              <a:buNone/>
            </a:pPr>
            <a:endParaRPr lang="en-US" sz="900" dirty="0">
              <a:solidFill>
                <a:srgbClr val="00B050"/>
              </a:solidFill>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5710713"/>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6388" y="5710713"/>
            <a:ext cx="3659412" cy="867930"/>
          </a:xfrm>
          <a:prstGeom prst="rect">
            <a:avLst/>
          </a:prstGeom>
          <a:noFill/>
          <a:ln>
            <a:solidFill>
              <a:schemeClr val="tx1"/>
            </a:solidFill>
          </a:ln>
        </p:spPr>
        <p:txBody>
          <a:bodyPr wrap="square" rtlCol="0">
            <a:spAutoFit/>
          </a:bodyPr>
          <a:lstStyle/>
          <a:p>
            <a:pPr marL="171450" indent="-171450"/>
            <a:r>
              <a:rPr lang="en-US" sz="1200" dirty="0"/>
              <a:t>When the variable </a:t>
            </a:r>
            <a:r>
              <a:rPr lang="en-US" sz="1200" dirty="0" err="1"/>
              <a:t>n_nested_transaction</a:t>
            </a:r>
            <a:r>
              <a:rPr lang="en-US" sz="1200" dirty="0"/>
              <a:t> of the </a:t>
            </a:r>
            <a:r>
              <a:rPr lang="en-US" sz="1200" dirty="0" err="1"/>
              <a:t>transaction_manager</a:t>
            </a:r>
            <a:r>
              <a:rPr lang="en-US" sz="1200" dirty="0"/>
              <a:t> reaches 0 the transaction is committed.</a:t>
            </a:r>
          </a:p>
          <a:p>
            <a:pPr marL="171450" indent="-171450"/>
            <a:r>
              <a:rPr lang="en-US" sz="1200" dirty="0"/>
              <a:t>There is a </a:t>
            </a:r>
            <a:r>
              <a:rPr lang="en-US" sz="1200" dirty="0" err="1"/>
              <a:t>transaction_manager</a:t>
            </a:r>
            <a:r>
              <a:rPr lang="en-US" sz="1200" dirty="0"/>
              <a:t> per thread.</a:t>
            </a:r>
          </a:p>
        </p:txBody>
      </p:sp>
    </p:spTree>
    <p:extLst>
      <p:ext uri="{BB962C8B-B14F-4D97-AF65-F5344CB8AC3E}">
        <p14:creationId xmlns:p14="http://schemas.microsoft.com/office/powerpoint/2010/main" val="26715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Mistakes handling transactions</a:t>
            </a:r>
          </a:p>
        </p:txBody>
      </p:sp>
      <p:sp>
        <p:nvSpPr>
          <p:cNvPr id="7" name="TextBox 6"/>
          <p:cNvSpPr txBox="1"/>
          <p:nvPr/>
        </p:nvSpPr>
        <p:spPr>
          <a:xfrm>
            <a:off x="397493" y="990600"/>
            <a:ext cx="4098307" cy="4884414"/>
          </a:xfrm>
          <a:prstGeom prst="rect">
            <a:avLst/>
          </a:prstGeom>
          <a:noFill/>
          <a:ln>
            <a:solidFill>
              <a:schemeClr val="tx1"/>
            </a:solidFill>
          </a:ln>
        </p:spPr>
        <p:txBody>
          <a:bodyPr wrap="square" rtlCol="0">
            <a:spAutoFit/>
          </a:bodyPr>
          <a:lstStyle/>
          <a:p>
            <a:pPr>
              <a:buNone/>
            </a:pPr>
            <a:r>
              <a:rPr lang="en-US" sz="900" dirty="0">
                <a:solidFill>
                  <a:srgbClr val="00B050"/>
                </a:solidFill>
              </a:rPr>
              <a:t>//transaction is not atomic</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modify(</a:t>
            </a:r>
            <a:r>
              <a:rPr lang="en-US" sz="900" dirty="0" err="1"/>
              <a:t>obj</a:t>
            </a:r>
            <a:r>
              <a:rPr lang="en-US" sz="900" dirty="0"/>
              <a:t>)-&gt;method1(); </a:t>
            </a:r>
            <a:r>
              <a:rPr lang="en-US" sz="900" dirty="0">
                <a:solidFill>
                  <a:srgbClr val="00B050"/>
                </a:solidFill>
              </a:rPr>
              <a:t>//transaction committed</a:t>
            </a:r>
          </a:p>
          <a:p>
            <a:pPr>
              <a:buNone/>
            </a:pPr>
            <a:r>
              <a:rPr lang="en-US" sz="900" dirty="0"/>
              <a:t>     modify(</a:t>
            </a:r>
            <a:r>
              <a:rPr lang="en-US" sz="900" dirty="0" err="1"/>
              <a:t>obj</a:t>
            </a:r>
            <a:r>
              <a:rPr lang="en-US" sz="900" dirty="0"/>
              <a:t>)-&gt;method2(); </a:t>
            </a:r>
            <a:r>
              <a:rPr lang="en-US" sz="900" dirty="0">
                <a:solidFill>
                  <a:srgbClr val="00B050"/>
                </a:solidFill>
              </a:rPr>
              <a:t>//transaction committed</a:t>
            </a:r>
          </a:p>
          <a:p>
            <a:pPr>
              <a:buNone/>
            </a:pPr>
            <a:r>
              <a:rPr lang="en-US" sz="900" dirty="0">
                <a:solidFill>
                  <a:srgbClr val="00B050"/>
                </a:solidFill>
              </a:rPr>
              <a:t>     </a:t>
            </a:r>
            <a:r>
              <a:rPr lang="en-US" sz="900" dirty="0"/>
              <a:t>…</a:t>
            </a:r>
          </a:p>
          <a:p>
            <a:pPr>
              <a:buNone/>
            </a:pPr>
            <a:r>
              <a:rPr lang="en-US" sz="900" dirty="0"/>
              <a:t>}</a:t>
            </a:r>
          </a:p>
          <a:p>
            <a:pPr>
              <a:buNone/>
            </a:pPr>
            <a:endParaRPr lang="en-US" sz="900" dirty="0"/>
          </a:p>
          <a:p>
            <a:pPr>
              <a:buNone/>
            </a:pPr>
            <a:r>
              <a:rPr lang="en-US" sz="900" dirty="0">
                <a:solidFill>
                  <a:srgbClr val="00B050"/>
                </a:solidFill>
              </a:rPr>
              <a:t>//modified objects blocked at server until message goes away</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a:t>
            </a:r>
            <a:r>
              <a:rPr lang="en-US" sz="900" dirty="0" err="1"/>
              <a:t>write_access</a:t>
            </a:r>
            <a:r>
              <a:rPr lang="en-US" sz="900" dirty="0"/>
              <a:t>&lt;</a:t>
            </a:r>
            <a:r>
              <a:rPr lang="en-US" sz="900" dirty="0" err="1"/>
              <a:t>obj_class</a:t>
            </a:r>
            <a:r>
              <a:rPr lang="en-US" sz="900" dirty="0"/>
              <a:t>&gt; </a:t>
            </a:r>
            <a:r>
              <a:rPr lang="en-US" sz="900" dirty="0" err="1"/>
              <a:t>wobj</a:t>
            </a:r>
            <a:r>
              <a:rPr lang="en-US" sz="900" dirty="0"/>
              <a:t> = modify(</a:t>
            </a:r>
            <a:r>
              <a:rPr lang="en-US" sz="900" dirty="0" err="1"/>
              <a:t>obj</a:t>
            </a:r>
            <a:r>
              <a:rPr lang="en-US" sz="900" dirty="0"/>
              <a:t>);</a:t>
            </a:r>
          </a:p>
          <a:p>
            <a:pPr>
              <a:buNone/>
            </a:pPr>
            <a:r>
              <a:rPr lang="en-US" sz="900" dirty="0"/>
              <a:t>     </a:t>
            </a:r>
            <a:r>
              <a:rPr lang="en-US" sz="900" dirty="0" err="1"/>
              <a:t>wobj</a:t>
            </a:r>
            <a:r>
              <a:rPr lang="en-US" sz="900" dirty="0"/>
              <a:t>-&gt;method1();</a:t>
            </a:r>
          </a:p>
          <a:p>
            <a:pPr>
              <a:buNone/>
            </a:pPr>
            <a:r>
              <a:rPr lang="en-US" sz="900" dirty="0"/>
              <a:t>     </a:t>
            </a:r>
          </a:p>
          <a:p>
            <a:pPr>
              <a:buNone/>
            </a:pPr>
            <a:r>
              <a:rPr lang="en-US" sz="900" dirty="0"/>
              <a:t>     if(</a:t>
            </a:r>
            <a:r>
              <a:rPr lang="en-US" sz="900" dirty="0" err="1"/>
              <a:t>check_something</a:t>
            </a:r>
            <a:r>
              <a:rPr lang="en-US" sz="900" dirty="0"/>
              <a:t>())</a:t>
            </a:r>
          </a:p>
          <a:p>
            <a:pPr>
              <a:buNone/>
            </a:pPr>
            <a:r>
              <a:rPr lang="en-US" sz="900" dirty="0"/>
              <a:t>     {</a:t>
            </a:r>
          </a:p>
          <a:p>
            <a:pPr>
              <a:buNone/>
            </a:pPr>
            <a:r>
              <a:rPr lang="en-US" sz="900" dirty="0"/>
              <a:t>         </a:t>
            </a:r>
            <a:r>
              <a:rPr lang="en-US" sz="900" dirty="0" err="1"/>
              <a:t>display_message_box</a:t>
            </a:r>
            <a:r>
              <a:rPr lang="en-US" sz="900" dirty="0"/>
              <a:t>(“value is incorrect”);</a:t>
            </a:r>
          </a:p>
          <a:p>
            <a:pPr>
              <a:buNone/>
            </a:pPr>
            <a:r>
              <a:rPr lang="en-US" sz="900" dirty="0"/>
              <a:t>         return;</a:t>
            </a:r>
          </a:p>
          <a:p>
            <a:pPr>
              <a:buNone/>
            </a:pPr>
            <a:r>
              <a:rPr lang="en-US" sz="900" dirty="0"/>
              <a:t>         </a:t>
            </a:r>
            <a:r>
              <a:rPr lang="en-US" sz="900" dirty="0">
                <a:solidFill>
                  <a:srgbClr val="00B050"/>
                </a:solidFill>
              </a:rPr>
              <a:t>// object is blocked to other clients</a:t>
            </a:r>
          </a:p>
          <a:p>
            <a:pPr>
              <a:buNone/>
            </a:pPr>
            <a:r>
              <a:rPr lang="en-US" sz="900" dirty="0">
                <a:solidFill>
                  <a:srgbClr val="00B050"/>
                </a:solidFill>
              </a:rPr>
              <a:t>         // transaction is committed even if something is wrong</a:t>
            </a:r>
          </a:p>
          <a:p>
            <a:pPr>
              <a:buNone/>
            </a:pPr>
            <a:r>
              <a:rPr lang="en-US" sz="900" dirty="0">
                <a:solidFill>
                  <a:srgbClr val="00B050"/>
                </a:solidFill>
              </a:rPr>
              <a:t>         // make validation before starting transaction </a:t>
            </a:r>
          </a:p>
          <a:p>
            <a:pPr>
              <a:buNone/>
            </a:pPr>
            <a:r>
              <a:rPr lang="en-US" sz="900" dirty="0"/>
              <a:t>     }  </a:t>
            </a:r>
          </a:p>
          <a:p>
            <a:pPr>
              <a:buNone/>
            </a:pPr>
            <a:r>
              <a:rPr lang="en-US" sz="900" dirty="0"/>
              <a:t>     …</a:t>
            </a:r>
          </a:p>
          <a:p>
            <a:pPr>
              <a:buNone/>
            </a:pPr>
            <a:endParaRPr lang="en-US" sz="900" dirty="0"/>
          </a:p>
          <a:p>
            <a:pPr>
              <a:buNone/>
            </a:pPr>
            <a:r>
              <a:rPr lang="en-US" sz="900" dirty="0"/>
              <a:t>     </a:t>
            </a:r>
            <a:r>
              <a:rPr lang="en-US" sz="900" dirty="0">
                <a:solidFill>
                  <a:srgbClr val="00B050"/>
                </a:solidFill>
              </a:rPr>
              <a:t>//transaction is committed here</a:t>
            </a:r>
          </a:p>
          <a:p>
            <a:pPr>
              <a:buNone/>
            </a:pPr>
            <a:r>
              <a:rPr lang="en-US" sz="900" dirty="0"/>
              <a:t>}</a:t>
            </a:r>
          </a:p>
          <a:p>
            <a:pPr>
              <a:buNone/>
            </a:pPr>
            <a:endParaRPr lang="en-US" sz="900" dirty="0"/>
          </a:p>
          <a:p>
            <a:pPr>
              <a:buNone/>
            </a:pPr>
            <a:endParaRPr lang="en-US" sz="900" dirty="0"/>
          </a:p>
          <a:p>
            <a:pPr>
              <a:buNone/>
            </a:pPr>
            <a:endParaRPr lang="en-US" sz="900" dirty="0"/>
          </a:p>
        </p:txBody>
      </p:sp>
    </p:spTree>
    <p:extLst>
      <p:ext uri="{BB962C8B-B14F-4D97-AF65-F5344CB8AC3E}">
        <p14:creationId xmlns:p14="http://schemas.microsoft.com/office/powerpoint/2010/main" val="53286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6200" cy="914400"/>
          </a:xfrm>
        </p:spPr>
        <p:txBody>
          <a:bodyPr/>
          <a:lstStyle/>
          <a:p>
            <a:br>
              <a:rPr lang="en-US" dirty="0"/>
            </a:br>
            <a:br>
              <a:rPr lang="en-US" dirty="0"/>
            </a:br>
            <a:r>
              <a:rPr lang="en-US" dirty="0"/>
              <a:t>What will be covered?</a:t>
            </a:r>
          </a:p>
        </p:txBody>
      </p:sp>
      <p:sp>
        <p:nvSpPr>
          <p:cNvPr id="6" name="Oval 5"/>
          <p:cNvSpPr/>
          <p:nvPr/>
        </p:nvSpPr>
        <p:spPr bwMode="auto">
          <a:xfrm>
            <a:off x="533400" y="2438400"/>
            <a:ext cx="2209800" cy="2362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 name="Rectangle 7"/>
          <p:cNvSpPr/>
          <p:nvPr/>
        </p:nvSpPr>
        <p:spPr bwMode="auto">
          <a:xfrm>
            <a:off x="5105400" y="2400300"/>
            <a:ext cx="144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15" name="Rectangle 5"/>
          <p:cNvSpPr txBox="1">
            <a:spLocks noChangeArrowheads="1"/>
          </p:cNvSpPr>
          <p:nvPr/>
        </p:nvSpPr>
        <p:spPr bwMode="auto">
          <a:xfrm>
            <a:off x="1143000" y="1524000"/>
            <a:ext cx="7391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400" dirty="0"/>
              <a:t>Server side</a:t>
            </a:r>
          </a:p>
          <a:p>
            <a:pPr lvl="1"/>
            <a:r>
              <a:rPr lang="en-US" sz="1400" dirty="0"/>
              <a:t>Database files and their structures</a:t>
            </a:r>
          </a:p>
          <a:p>
            <a:pPr lvl="1"/>
            <a:r>
              <a:rPr lang="en-US" sz="1400" dirty="0"/>
              <a:t>Objects and classes identifiers</a:t>
            </a:r>
          </a:p>
          <a:p>
            <a:pPr lvl="1"/>
            <a:r>
              <a:rPr lang="en-US" sz="1400" dirty="0"/>
              <a:t>Full and incremental backups</a:t>
            </a:r>
          </a:p>
          <a:p>
            <a:pPr lvl="1"/>
            <a:r>
              <a:rPr lang="en-US" sz="1400" dirty="0"/>
              <a:t>Server components</a:t>
            </a:r>
          </a:p>
          <a:p>
            <a:pPr lvl="1"/>
            <a:r>
              <a:rPr lang="en-US" sz="1400" dirty="0"/>
              <a:t>Locking approach</a:t>
            </a:r>
          </a:p>
          <a:p>
            <a:pPr marL="344487" lvl="1" indent="0">
              <a:buNone/>
            </a:pPr>
            <a:endParaRPr lang="en-US" sz="1400" dirty="0"/>
          </a:p>
          <a:p>
            <a:pPr marL="0" indent="0">
              <a:buNone/>
            </a:pPr>
            <a:r>
              <a:rPr lang="en-US" sz="1400" dirty="0"/>
              <a:t>Client side</a:t>
            </a:r>
          </a:p>
          <a:p>
            <a:pPr lvl="1"/>
            <a:r>
              <a:rPr lang="en-US" sz="1400" dirty="0" err="1"/>
              <a:t>Metaobjects</a:t>
            </a:r>
            <a:endParaRPr lang="en-US" sz="1400" dirty="0"/>
          </a:p>
          <a:p>
            <a:pPr lvl="1"/>
            <a:r>
              <a:rPr lang="en-US" sz="1400" dirty="0" err="1"/>
              <a:t>Intertask</a:t>
            </a:r>
            <a:r>
              <a:rPr lang="en-US" sz="1400" dirty="0"/>
              <a:t> synchronization</a:t>
            </a:r>
          </a:p>
          <a:p>
            <a:pPr lvl="1"/>
            <a:r>
              <a:rPr lang="en-US" sz="1400" dirty="0"/>
              <a:t>Handling of database transactions</a:t>
            </a:r>
          </a:p>
          <a:p>
            <a:pPr lvl="1"/>
            <a:r>
              <a:rPr lang="en-US" sz="1400" dirty="0"/>
              <a:t>Management of client's cache</a:t>
            </a:r>
          </a:p>
          <a:p>
            <a:pPr lvl="1"/>
            <a:r>
              <a:rPr lang="en-US" sz="1400" dirty="0"/>
              <a:t>Type of data fields</a:t>
            </a:r>
          </a:p>
          <a:p>
            <a:pPr lvl="1"/>
            <a:r>
              <a:rPr lang="en-US" sz="1400" dirty="0"/>
              <a:t>Persistency of objects</a:t>
            </a:r>
          </a:p>
          <a:p>
            <a:pPr lvl="1"/>
            <a:r>
              <a:rPr lang="en-US" sz="1400" dirty="0"/>
              <a:t>Container classes</a:t>
            </a:r>
          </a:p>
          <a:p>
            <a:pPr lvl="1"/>
            <a:r>
              <a:rPr lang="en-US" sz="1400" dirty="0"/>
              <a:t>Queries and </a:t>
            </a:r>
            <a:r>
              <a:rPr lang="en-US" sz="1400" dirty="0" err="1"/>
              <a:t>subqueries</a:t>
            </a:r>
            <a:endParaRPr lang="en-US" sz="1400" dirty="0"/>
          </a:p>
          <a:p>
            <a:pPr lvl="1"/>
            <a:r>
              <a:rPr lang="en-US" sz="1400" dirty="0"/>
              <a:t>Indexing objects</a:t>
            </a:r>
          </a:p>
          <a:p>
            <a:pPr lvl="1"/>
            <a:r>
              <a:rPr lang="en-US" sz="1400" dirty="0"/>
              <a:t>Use of modify(), cast(), update(), </a:t>
            </a:r>
            <a:r>
              <a:rPr lang="en-US" sz="1400" dirty="0" err="1"/>
              <a:t>r_ref</a:t>
            </a:r>
            <a:r>
              <a:rPr lang="en-US" sz="1400" dirty="0"/>
              <a:t>, </a:t>
            </a:r>
            <a:r>
              <a:rPr lang="en-US" sz="1400" dirty="0" err="1"/>
              <a:t>w_ref</a:t>
            </a:r>
            <a:endParaRPr lang="en-US" sz="1400" dirty="0"/>
          </a:p>
          <a:p>
            <a:pPr lvl="1"/>
            <a:r>
              <a:rPr lang="en-US" sz="1400" dirty="0"/>
              <a:t>Common mistakes to avoid</a:t>
            </a:r>
          </a:p>
        </p:txBody>
      </p:sp>
    </p:spTree>
    <p:extLst>
      <p:ext uri="{BB962C8B-B14F-4D97-AF65-F5344CB8AC3E}">
        <p14:creationId xmlns:p14="http://schemas.microsoft.com/office/powerpoint/2010/main" val="2255433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Using cast() method</a:t>
            </a:r>
          </a:p>
        </p:txBody>
      </p:sp>
      <p:sp>
        <p:nvSpPr>
          <p:cNvPr id="7" name="TextBox 6"/>
          <p:cNvSpPr txBox="1"/>
          <p:nvPr/>
        </p:nvSpPr>
        <p:spPr>
          <a:xfrm>
            <a:off x="397493" y="982986"/>
            <a:ext cx="4098307" cy="4718215"/>
          </a:xfrm>
          <a:prstGeom prst="rect">
            <a:avLst/>
          </a:prstGeom>
          <a:noFill/>
          <a:ln>
            <a:solidFill>
              <a:schemeClr val="tx1"/>
            </a:solidFill>
          </a:ln>
        </p:spPr>
        <p:txBody>
          <a:bodyPr wrap="square" rtlCol="0">
            <a:spAutoFit/>
          </a:bodyPr>
          <a:lstStyle/>
          <a:p>
            <a:pPr>
              <a:buNone/>
            </a:pPr>
            <a:r>
              <a:rPr lang="en-US" sz="900" dirty="0"/>
              <a:t>class </a:t>
            </a:r>
            <a:r>
              <a:rPr lang="en-US" sz="900" dirty="0" err="1"/>
              <a:t>CSampleClass</a:t>
            </a:r>
            <a:r>
              <a:rPr lang="en-US" sz="900" dirty="0"/>
              <a:t> : object</a:t>
            </a:r>
          </a:p>
          <a:p>
            <a:pPr>
              <a:buNone/>
            </a:pPr>
            <a:r>
              <a:rPr lang="en-US" sz="900" dirty="0"/>
              <a:t>{</a:t>
            </a:r>
          </a:p>
          <a:p>
            <a:pPr>
              <a:buNone/>
            </a:pPr>
            <a:r>
              <a:rPr lang="en-US" sz="900" dirty="0"/>
              <a:t>      nat1 </a:t>
            </a:r>
            <a:r>
              <a:rPr lang="en-US" sz="900" dirty="0" err="1"/>
              <a:t>m_PersitentField</a:t>
            </a:r>
            <a:r>
              <a:rPr lang="en-US" sz="900" dirty="0"/>
              <a:t>;</a:t>
            </a:r>
          </a:p>
          <a:p>
            <a:pPr>
              <a:buNone/>
            </a:pPr>
            <a:r>
              <a:rPr lang="en-US" sz="900" dirty="0"/>
              <a:t>      nat1 </a:t>
            </a:r>
            <a:r>
              <a:rPr lang="en-US" sz="900" dirty="0" err="1"/>
              <a:t>m_TransientField</a:t>
            </a:r>
            <a:r>
              <a:rPr lang="en-US" sz="900" dirty="0"/>
              <a:t>;</a:t>
            </a:r>
          </a:p>
          <a:p>
            <a:pPr>
              <a:buNone/>
            </a:pPr>
            <a:endParaRPr lang="en-US" sz="900" dirty="0"/>
          </a:p>
          <a:p>
            <a:pPr>
              <a:buNone/>
            </a:pPr>
            <a:r>
              <a:rPr lang="en-US" sz="900" dirty="0"/>
              <a:t>       </a:t>
            </a:r>
            <a:r>
              <a:rPr lang="en-US" sz="900" dirty="0" err="1"/>
              <a:t>CSampleClass</a:t>
            </a:r>
            <a:r>
              <a:rPr lang="en-US" sz="900" dirty="0"/>
              <a:t>();</a:t>
            </a:r>
          </a:p>
          <a:p>
            <a:pPr>
              <a:buNone/>
            </a:pPr>
            <a:r>
              <a:rPr lang="en-US" sz="900" dirty="0"/>
              <a:t>       …</a:t>
            </a:r>
          </a:p>
          <a:p>
            <a:pPr>
              <a:buNone/>
            </a:pPr>
            <a:endParaRPr lang="en-US" sz="900" dirty="0"/>
          </a:p>
          <a:p>
            <a:pPr>
              <a:buNone/>
            </a:pPr>
            <a:r>
              <a:rPr lang="en-US" sz="900" dirty="0"/>
              <a:t>      </a:t>
            </a:r>
            <a:r>
              <a:rPr lang="en-US" sz="900" dirty="0" err="1"/>
              <a:t>field_descriptor</a:t>
            </a:r>
            <a:r>
              <a:rPr lang="en-US" sz="900" dirty="0"/>
              <a:t>&amp; </a:t>
            </a:r>
            <a:r>
              <a:rPr lang="en-US" sz="900" dirty="0" err="1"/>
              <a:t>describe_components</a:t>
            </a:r>
            <a:r>
              <a:rPr lang="en-US" sz="900" dirty="0"/>
              <a:t>()</a:t>
            </a:r>
          </a:p>
          <a:p>
            <a:pPr>
              <a:buNone/>
            </a:pPr>
            <a:r>
              <a:rPr lang="en-US" sz="900" dirty="0"/>
              <a:t>      {</a:t>
            </a:r>
          </a:p>
          <a:p>
            <a:pPr>
              <a:buNone/>
            </a:pPr>
            <a:r>
              <a:rPr lang="en-US" sz="900" dirty="0"/>
              <a:t>           return FIELD(</a:t>
            </a:r>
            <a:r>
              <a:rPr lang="en-US" sz="900" dirty="0" err="1"/>
              <a:t>m_PersistentField</a:t>
            </a:r>
            <a:r>
              <a:rPr lang="en-US" sz="900" dirty="0"/>
              <a:t>);</a:t>
            </a:r>
          </a:p>
          <a:p>
            <a:pPr>
              <a:buNone/>
            </a:pPr>
            <a:r>
              <a:rPr lang="en-US" sz="900" dirty="0"/>
              <a:t>      }</a:t>
            </a:r>
          </a:p>
          <a:p>
            <a:pPr>
              <a:buNone/>
            </a:pPr>
            <a:r>
              <a:rPr lang="en-US" sz="900" dirty="0"/>
              <a:t>      …</a:t>
            </a:r>
          </a:p>
          <a:p>
            <a:pPr>
              <a:buNone/>
            </a:pPr>
            <a:r>
              <a:rPr lang="en-US" sz="900" dirty="0"/>
              <a:t>}</a:t>
            </a:r>
          </a:p>
          <a:p>
            <a:pPr>
              <a:buNone/>
            </a:pPr>
            <a:endParaRPr lang="en-US" sz="900" dirty="0">
              <a:solidFill>
                <a:srgbClr val="00B050"/>
              </a:solidFill>
            </a:endParaRPr>
          </a:p>
          <a:p>
            <a:pPr>
              <a:buNone/>
            </a:pPr>
            <a:r>
              <a:rPr lang="en-US" sz="900" dirty="0">
                <a:solidFill>
                  <a:srgbClr val="00B050"/>
                </a:solidFill>
              </a:rPr>
              <a:t>//modify the persistent field</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a:t>
            </a:r>
          </a:p>
          <a:p>
            <a:pPr>
              <a:buNone/>
            </a:pPr>
            <a:r>
              <a:rPr lang="en-US" sz="900" dirty="0"/>
              <a:t>     modify(</a:t>
            </a:r>
            <a:r>
              <a:rPr lang="en-US" sz="900" dirty="0" err="1"/>
              <a:t>obj</a:t>
            </a:r>
            <a:r>
              <a:rPr lang="en-US" sz="900" dirty="0"/>
              <a:t>)-&gt;</a:t>
            </a:r>
            <a:r>
              <a:rPr lang="en-US" sz="900" dirty="0" err="1"/>
              <a:t>SetPersistentField</a:t>
            </a:r>
            <a:r>
              <a:rPr lang="en-US" sz="900" dirty="0"/>
              <a:t>(</a:t>
            </a:r>
            <a:r>
              <a:rPr lang="en-US" sz="900" dirty="0" err="1"/>
              <a:t>val</a:t>
            </a:r>
            <a:r>
              <a:rPr lang="en-US" sz="900" dirty="0"/>
              <a:t>); </a:t>
            </a:r>
            <a:r>
              <a:rPr lang="en-US" sz="900" dirty="0">
                <a:solidFill>
                  <a:srgbClr val="00B050"/>
                </a:solidFill>
              </a:rPr>
              <a:t>//transaction committed    </a:t>
            </a:r>
          </a:p>
          <a:p>
            <a:pPr>
              <a:buNone/>
            </a:pPr>
            <a:r>
              <a:rPr lang="en-US" sz="900" dirty="0">
                <a:solidFill>
                  <a:srgbClr val="00B050"/>
                </a:solidFill>
              </a:rPr>
              <a:t>      </a:t>
            </a:r>
            <a:r>
              <a:rPr lang="en-US" sz="900" dirty="0"/>
              <a:t>…</a:t>
            </a:r>
          </a:p>
          <a:p>
            <a:pPr>
              <a:buNone/>
            </a:pPr>
            <a:r>
              <a:rPr lang="en-US" sz="900" dirty="0"/>
              <a:t>}</a:t>
            </a:r>
          </a:p>
          <a:p>
            <a:pPr>
              <a:buNone/>
            </a:pPr>
            <a:endParaRPr lang="en-US" sz="900" dirty="0"/>
          </a:p>
          <a:p>
            <a:pPr>
              <a:buNone/>
            </a:pPr>
            <a:r>
              <a:rPr lang="en-US" sz="900" dirty="0">
                <a:solidFill>
                  <a:srgbClr val="00B050"/>
                </a:solidFill>
              </a:rPr>
              <a:t>//modify the transient field</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a:t>
            </a:r>
          </a:p>
          <a:p>
            <a:pPr>
              <a:buNone/>
            </a:pPr>
            <a:r>
              <a:rPr lang="en-US" sz="900" dirty="0"/>
              <a:t>     cast(</a:t>
            </a:r>
            <a:r>
              <a:rPr lang="en-US" sz="900" dirty="0" err="1"/>
              <a:t>obj</a:t>
            </a:r>
            <a:r>
              <a:rPr lang="en-US" sz="900" dirty="0"/>
              <a:t>)-&gt;</a:t>
            </a:r>
            <a:r>
              <a:rPr lang="en-US" sz="900" dirty="0" err="1"/>
              <a:t>SetTransientField</a:t>
            </a:r>
            <a:r>
              <a:rPr lang="en-US" sz="900" dirty="0"/>
              <a:t>(</a:t>
            </a:r>
            <a:r>
              <a:rPr lang="en-US" sz="900" dirty="0" err="1"/>
              <a:t>val</a:t>
            </a:r>
            <a:r>
              <a:rPr lang="en-US" sz="900" dirty="0"/>
              <a:t>); </a:t>
            </a:r>
            <a:r>
              <a:rPr lang="en-US" sz="900" dirty="0">
                <a:solidFill>
                  <a:srgbClr val="00B050"/>
                </a:solidFill>
              </a:rPr>
              <a:t>//transaction not committed  </a:t>
            </a:r>
          </a:p>
          <a:p>
            <a:pPr>
              <a:buNone/>
            </a:pPr>
            <a:r>
              <a:rPr lang="en-US" sz="900" dirty="0">
                <a:solidFill>
                  <a:srgbClr val="00B050"/>
                </a:solidFill>
              </a:rPr>
              <a:t>     </a:t>
            </a:r>
            <a:r>
              <a:rPr lang="en-US" sz="900" dirty="0"/>
              <a:t>…</a:t>
            </a:r>
          </a:p>
          <a:p>
            <a:pPr>
              <a:buNone/>
            </a:pPr>
            <a:r>
              <a:rPr lang="en-US" sz="900" dirty="0"/>
              <a:t>}</a:t>
            </a:r>
          </a:p>
        </p:txBody>
      </p:sp>
      <p:sp>
        <p:nvSpPr>
          <p:cNvPr id="5" name="TextBox 4"/>
          <p:cNvSpPr txBox="1"/>
          <p:nvPr/>
        </p:nvSpPr>
        <p:spPr>
          <a:xfrm>
            <a:off x="990600" y="5919588"/>
            <a:ext cx="6477000" cy="747821"/>
          </a:xfrm>
          <a:prstGeom prst="rect">
            <a:avLst/>
          </a:prstGeom>
          <a:noFill/>
          <a:ln>
            <a:solidFill>
              <a:schemeClr val="tx1"/>
            </a:solidFill>
          </a:ln>
        </p:spPr>
        <p:txBody>
          <a:bodyPr wrap="square" rtlCol="0">
            <a:spAutoFit/>
          </a:bodyPr>
          <a:lstStyle/>
          <a:p>
            <a:pPr marL="171450" indent="-171450"/>
            <a:r>
              <a:rPr lang="en-US" sz="1200" dirty="0"/>
              <a:t>The cast() method is similar to modify() but it does not mark the object as modified avoiding a transaction being committed to the server.</a:t>
            </a:r>
          </a:p>
          <a:p>
            <a:pPr marL="171450" indent="-171450"/>
            <a:r>
              <a:rPr lang="en-US" sz="1200" dirty="0"/>
              <a:t>cast() should be used to modify transient field of object without committing a transaction.</a:t>
            </a:r>
          </a:p>
          <a:p>
            <a:pPr marL="171450" indent="-171450"/>
            <a:endParaRPr lang="en-US" sz="1200"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93" y="58674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48201" y="982986"/>
            <a:ext cx="3276600" cy="1394228"/>
          </a:xfrm>
          <a:prstGeom prst="rect">
            <a:avLst/>
          </a:prstGeom>
          <a:noFill/>
          <a:ln>
            <a:solidFill>
              <a:schemeClr val="tx1"/>
            </a:solidFill>
          </a:ln>
        </p:spPr>
        <p:txBody>
          <a:bodyPr wrap="square" rtlCol="0">
            <a:spAutoFit/>
          </a:bodyPr>
          <a:lstStyle/>
          <a:p>
            <a:pPr>
              <a:buNone/>
            </a:pPr>
            <a:r>
              <a:rPr lang="en-US" sz="900" dirty="0">
                <a:solidFill>
                  <a:srgbClr val="00B050"/>
                </a:solidFill>
              </a:rPr>
              <a:t>//multiple fields</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a:t>
            </a:r>
          </a:p>
          <a:p>
            <a:pPr>
              <a:buNone/>
            </a:pPr>
            <a:r>
              <a:rPr lang="en-US" sz="900" dirty="0"/>
              <a:t>     </a:t>
            </a:r>
            <a:r>
              <a:rPr lang="en-US" sz="900" dirty="0" err="1"/>
              <a:t>write_transient_access</a:t>
            </a:r>
            <a:r>
              <a:rPr lang="en-US" sz="900" dirty="0"/>
              <a:t>&lt;</a:t>
            </a:r>
            <a:r>
              <a:rPr lang="en-US" sz="900" dirty="0" err="1"/>
              <a:t>CSampleClass</a:t>
            </a:r>
            <a:r>
              <a:rPr lang="en-US" sz="900" dirty="0"/>
              <a:t>&gt; </a:t>
            </a:r>
            <a:r>
              <a:rPr lang="en-US" sz="900" dirty="0" err="1"/>
              <a:t>wobj</a:t>
            </a:r>
            <a:r>
              <a:rPr lang="en-US" sz="900" dirty="0"/>
              <a:t> = cast(</a:t>
            </a:r>
            <a:r>
              <a:rPr lang="en-US" sz="900" dirty="0" err="1"/>
              <a:t>obj</a:t>
            </a:r>
            <a:r>
              <a:rPr lang="en-US" sz="900" dirty="0"/>
              <a:t>);</a:t>
            </a:r>
          </a:p>
          <a:p>
            <a:pPr>
              <a:buNone/>
            </a:pPr>
            <a:r>
              <a:rPr lang="en-US" sz="900" dirty="0"/>
              <a:t>     </a:t>
            </a:r>
            <a:r>
              <a:rPr lang="en-US" sz="900" dirty="0" err="1"/>
              <a:t>wobj</a:t>
            </a:r>
            <a:r>
              <a:rPr lang="en-US" sz="900" dirty="0"/>
              <a:t>-&gt;SetTransientField1(val1);</a:t>
            </a:r>
          </a:p>
          <a:p>
            <a:pPr>
              <a:buNone/>
            </a:pPr>
            <a:r>
              <a:rPr lang="en-US" sz="900" dirty="0"/>
              <a:t>     </a:t>
            </a:r>
            <a:r>
              <a:rPr lang="en-US" sz="900" dirty="0" err="1"/>
              <a:t>wobj</a:t>
            </a:r>
            <a:r>
              <a:rPr lang="en-US" sz="900" dirty="0"/>
              <a:t>-&gt;SetTransientField2(val2);</a:t>
            </a:r>
          </a:p>
          <a:p>
            <a:pPr>
              <a:buNone/>
            </a:pPr>
            <a:r>
              <a:rPr lang="en-US" sz="900" dirty="0"/>
              <a:t>     …</a:t>
            </a:r>
          </a:p>
          <a:p>
            <a:pPr>
              <a:buNone/>
            </a:pPr>
            <a:r>
              <a:rPr lang="en-US" sz="900" dirty="0"/>
              <a:t>}</a:t>
            </a:r>
          </a:p>
        </p:txBody>
      </p:sp>
    </p:spTree>
    <p:extLst>
      <p:ext uri="{BB962C8B-B14F-4D97-AF65-F5344CB8AC3E}">
        <p14:creationId xmlns:p14="http://schemas.microsoft.com/office/powerpoint/2010/main" val="960739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Using update() method</a:t>
            </a:r>
          </a:p>
        </p:txBody>
      </p:sp>
      <p:sp>
        <p:nvSpPr>
          <p:cNvPr id="7" name="TextBox 6"/>
          <p:cNvSpPr txBox="1"/>
          <p:nvPr/>
        </p:nvSpPr>
        <p:spPr>
          <a:xfrm>
            <a:off x="397493" y="1099977"/>
            <a:ext cx="4098307" cy="3222421"/>
          </a:xfrm>
          <a:prstGeom prst="rect">
            <a:avLst/>
          </a:prstGeom>
          <a:noFill/>
          <a:ln>
            <a:solidFill>
              <a:schemeClr val="tx1"/>
            </a:solidFill>
          </a:ln>
        </p:spPr>
        <p:txBody>
          <a:bodyPr wrap="square" rtlCol="0">
            <a:spAutoFit/>
          </a:bodyPr>
          <a:lstStyle/>
          <a:p>
            <a:pPr>
              <a:buNone/>
            </a:pPr>
            <a:r>
              <a:rPr lang="en-US" sz="900" dirty="0">
                <a:solidFill>
                  <a:srgbClr val="00B050"/>
                </a:solidFill>
              </a:rPr>
              <a:t>//transaction is not atomic</a:t>
            </a:r>
          </a:p>
          <a:p>
            <a:pPr>
              <a:buNone/>
            </a:pPr>
            <a:r>
              <a:rPr lang="en-US" sz="900" dirty="0"/>
              <a:t>{</a:t>
            </a:r>
          </a:p>
          <a:p>
            <a:pPr>
              <a:buNone/>
            </a:pPr>
            <a:r>
              <a:rPr lang="en-US" sz="900" dirty="0"/>
              <a:t>     ref&lt;</a:t>
            </a:r>
            <a:r>
              <a:rPr lang="en-US" sz="900" dirty="0" err="1"/>
              <a:t>obj_class</a:t>
            </a:r>
            <a:r>
              <a:rPr lang="en-US" sz="900" dirty="0"/>
              <a:t>&gt;  </a:t>
            </a:r>
            <a:r>
              <a:rPr lang="en-US" sz="900" dirty="0" err="1"/>
              <a:t>obj</a:t>
            </a:r>
            <a:r>
              <a:rPr lang="en-US" sz="900" dirty="0"/>
              <a:t>;</a:t>
            </a:r>
          </a:p>
          <a:p>
            <a:pPr>
              <a:buNone/>
            </a:pPr>
            <a:r>
              <a:rPr lang="en-US" sz="900" dirty="0"/>
              <a:t>     update(</a:t>
            </a:r>
            <a:r>
              <a:rPr lang="en-US" sz="900" dirty="0" err="1"/>
              <a:t>obj</a:t>
            </a:r>
            <a:r>
              <a:rPr lang="en-US" sz="900" dirty="0"/>
              <a:t>)-&gt;method(); </a:t>
            </a:r>
            <a:r>
              <a:rPr lang="en-US" sz="900" dirty="0">
                <a:solidFill>
                  <a:srgbClr val="00B050"/>
                </a:solidFill>
              </a:rPr>
              <a:t>//gets exclusive access to the object</a:t>
            </a:r>
          </a:p>
          <a:p>
            <a:pPr>
              <a:buNone/>
            </a:pPr>
            <a:r>
              <a:rPr lang="en-US" sz="900" dirty="0">
                <a:solidFill>
                  <a:srgbClr val="00B050"/>
                </a:solidFill>
              </a:rPr>
              <a:t>     </a:t>
            </a:r>
            <a:r>
              <a:rPr lang="en-US" sz="900" dirty="0"/>
              <a:t>…</a:t>
            </a:r>
          </a:p>
          <a:p>
            <a:pPr>
              <a:buNone/>
            </a:pPr>
            <a:r>
              <a:rPr lang="en-US" sz="900" dirty="0"/>
              <a:t>     </a:t>
            </a:r>
            <a:r>
              <a:rPr lang="en-US" sz="900" dirty="0">
                <a:solidFill>
                  <a:srgbClr val="00B050"/>
                </a:solidFill>
              </a:rPr>
              <a:t>//transaction will be committed here if any</a:t>
            </a:r>
            <a:endParaRPr lang="en-US" sz="900" dirty="0"/>
          </a:p>
          <a:p>
            <a:pPr>
              <a:buNone/>
            </a:pPr>
            <a:r>
              <a:rPr lang="en-US" sz="900" dirty="0"/>
              <a:t>}</a:t>
            </a:r>
          </a:p>
          <a:p>
            <a:pPr>
              <a:buNone/>
            </a:pPr>
            <a:endParaRPr lang="en-US" sz="900" dirty="0"/>
          </a:p>
          <a:p>
            <a:pPr>
              <a:buNone/>
            </a:pPr>
            <a:r>
              <a:rPr lang="en-US" sz="900" dirty="0"/>
              <a:t>void </a:t>
            </a:r>
            <a:r>
              <a:rPr lang="en-US" sz="900" dirty="0" err="1"/>
              <a:t>obj_class</a:t>
            </a:r>
            <a:r>
              <a:rPr lang="en-US" sz="900" dirty="0"/>
              <a:t>::method()</a:t>
            </a:r>
          </a:p>
          <a:p>
            <a:pPr>
              <a:buNone/>
            </a:pPr>
            <a:r>
              <a:rPr lang="en-US" sz="900" dirty="0"/>
              <a:t>{</a:t>
            </a:r>
          </a:p>
          <a:p>
            <a:pPr>
              <a:buNone/>
            </a:pPr>
            <a:r>
              <a:rPr lang="en-US" sz="900" dirty="0"/>
              <a:t>    //do something</a:t>
            </a:r>
          </a:p>
          <a:p>
            <a:pPr>
              <a:buNone/>
            </a:pPr>
            <a:endParaRPr lang="en-US" sz="900" dirty="0"/>
          </a:p>
          <a:p>
            <a:pPr>
              <a:buNone/>
            </a:pPr>
            <a:r>
              <a:rPr lang="en-US" sz="900" dirty="0"/>
              <a:t>    if(condition)</a:t>
            </a:r>
          </a:p>
          <a:p>
            <a:pPr>
              <a:buNone/>
            </a:pPr>
            <a:r>
              <a:rPr lang="en-US" sz="900" dirty="0"/>
              <a:t>   {</a:t>
            </a:r>
          </a:p>
          <a:p>
            <a:pPr>
              <a:buNone/>
            </a:pPr>
            <a:r>
              <a:rPr lang="en-US" sz="900" dirty="0"/>
              <a:t>       modify(this)-&gt;method2();</a:t>
            </a:r>
          </a:p>
          <a:p>
            <a:pPr>
              <a:buNone/>
            </a:pPr>
            <a:r>
              <a:rPr lang="en-US" sz="900" dirty="0"/>
              <a:t>   }</a:t>
            </a:r>
          </a:p>
          <a:p>
            <a:pPr>
              <a:buNone/>
            </a:pPr>
            <a:endParaRPr lang="en-US" sz="900" dirty="0"/>
          </a:p>
          <a:p>
            <a:pPr>
              <a:buNone/>
            </a:pPr>
            <a:r>
              <a:rPr lang="en-US" sz="900" dirty="0"/>
              <a:t>   …</a:t>
            </a:r>
          </a:p>
          <a:p>
            <a:pPr>
              <a:buNone/>
            </a:pPr>
            <a:r>
              <a:rPr lang="en-US" sz="900" dirty="0"/>
              <a:t>}</a:t>
            </a:r>
          </a:p>
        </p:txBody>
      </p:sp>
      <p:sp>
        <p:nvSpPr>
          <p:cNvPr id="5" name="TextBox 4"/>
          <p:cNvSpPr txBox="1"/>
          <p:nvPr/>
        </p:nvSpPr>
        <p:spPr>
          <a:xfrm>
            <a:off x="990600" y="5572137"/>
            <a:ext cx="6477000" cy="904863"/>
          </a:xfrm>
          <a:prstGeom prst="rect">
            <a:avLst/>
          </a:prstGeom>
          <a:noFill/>
          <a:ln>
            <a:solidFill>
              <a:schemeClr val="tx1"/>
            </a:solidFill>
          </a:ln>
        </p:spPr>
        <p:txBody>
          <a:bodyPr wrap="square" rtlCol="0">
            <a:spAutoFit/>
          </a:bodyPr>
          <a:lstStyle/>
          <a:p>
            <a:pPr marL="171450" indent="-171450"/>
            <a:r>
              <a:rPr lang="en-US" sz="1200" dirty="0"/>
              <a:t>The update() method is used to lock an object exclusively in read access with the possibility to be modified.</a:t>
            </a:r>
          </a:p>
          <a:p>
            <a:pPr marL="171450" indent="-171450"/>
            <a:r>
              <a:rPr lang="en-US" sz="1200" dirty="0"/>
              <a:t>Avoid committing a transaction if not needed.</a:t>
            </a:r>
          </a:p>
          <a:p>
            <a:pPr marL="171450" indent="-171450"/>
            <a:r>
              <a:rPr lang="en-US" sz="1200" dirty="0"/>
              <a:t>This method should be rarely used.</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93" y="5519949"/>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496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Pinning objects in memory</a:t>
            </a:r>
          </a:p>
        </p:txBody>
      </p:sp>
      <p:sp>
        <p:nvSpPr>
          <p:cNvPr id="7" name="TextBox 6"/>
          <p:cNvSpPr txBox="1"/>
          <p:nvPr/>
        </p:nvSpPr>
        <p:spPr>
          <a:xfrm>
            <a:off x="397493" y="1099977"/>
            <a:ext cx="4098307" cy="5022914"/>
          </a:xfrm>
          <a:prstGeom prst="rect">
            <a:avLst/>
          </a:prstGeom>
          <a:noFill/>
          <a:ln>
            <a:solidFill>
              <a:schemeClr val="tx1"/>
            </a:solidFill>
          </a:ln>
        </p:spPr>
        <p:txBody>
          <a:bodyPr wrap="square" rtlCol="0">
            <a:spAutoFit/>
          </a:bodyPr>
          <a:lstStyle/>
          <a:p>
            <a:pPr>
              <a:buNone/>
            </a:pPr>
            <a:r>
              <a:rPr lang="en-US" sz="900" dirty="0">
                <a:solidFill>
                  <a:srgbClr val="0070C0"/>
                </a:solidFill>
              </a:rPr>
              <a:t>class</a:t>
            </a:r>
            <a:r>
              <a:rPr lang="en-US" sz="900" dirty="0"/>
              <a:t> </a:t>
            </a:r>
            <a:r>
              <a:rPr lang="en-US" sz="900" dirty="0" err="1"/>
              <a:t>CSampleClass</a:t>
            </a:r>
            <a:r>
              <a:rPr lang="en-US" sz="900" dirty="0"/>
              <a:t> : </a:t>
            </a:r>
            <a:r>
              <a:rPr lang="en-US" sz="900" dirty="0">
                <a:solidFill>
                  <a:srgbClr val="0070C0"/>
                </a:solidFill>
              </a:rPr>
              <a:t>public</a:t>
            </a:r>
            <a:r>
              <a:rPr lang="en-US" sz="900" dirty="0"/>
              <a:t> object</a:t>
            </a:r>
          </a:p>
          <a:p>
            <a:pPr>
              <a:buNone/>
            </a:pPr>
            <a:r>
              <a:rPr lang="en-US" sz="900" dirty="0"/>
              <a:t>{</a:t>
            </a:r>
          </a:p>
          <a:p>
            <a:pPr>
              <a:buNone/>
            </a:pPr>
            <a:r>
              <a:rPr lang="en-US" sz="900" dirty="0"/>
              <a:t>      WCHAR </a:t>
            </a:r>
            <a:r>
              <a:rPr lang="en-US" sz="900" dirty="0" err="1"/>
              <a:t>m_Name</a:t>
            </a:r>
            <a:r>
              <a:rPr lang="en-US" sz="900" dirty="0"/>
              <a:t>[100];</a:t>
            </a:r>
          </a:p>
          <a:p>
            <a:pPr>
              <a:buNone/>
            </a:pPr>
            <a:endParaRPr lang="en-US" sz="900" dirty="0"/>
          </a:p>
          <a:p>
            <a:pPr>
              <a:buNone/>
            </a:pPr>
            <a:r>
              <a:rPr lang="en-US" sz="900" dirty="0"/>
              <a:t>       </a:t>
            </a:r>
            <a:r>
              <a:rPr lang="en-US" sz="900" dirty="0" err="1"/>
              <a:t>CSampleClass</a:t>
            </a:r>
            <a:r>
              <a:rPr lang="en-US" sz="900" dirty="0"/>
              <a:t>();</a:t>
            </a:r>
          </a:p>
          <a:p>
            <a:pPr>
              <a:buNone/>
            </a:pPr>
            <a:r>
              <a:rPr lang="en-US" sz="900" dirty="0"/>
              <a:t>       </a:t>
            </a:r>
            <a:r>
              <a:rPr lang="en-US" sz="900" dirty="0" err="1"/>
              <a:t>field_descriptor</a:t>
            </a:r>
            <a:r>
              <a:rPr lang="en-US" sz="900" dirty="0"/>
              <a:t>&amp; </a:t>
            </a:r>
            <a:r>
              <a:rPr lang="en-US" sz="900" dirty="0" err="1"/>
              <a:t>describe_components</a:t>
            </a:r>
            <a:r>
              <a:rPr lang="en-US" sz="900" dirty="0"/>
              <a:t>()   {</a:t>
            </a:r>
          </a:p>
          <a:p>
            <a:pPr>
              <a:buNone/>
            </a:pPr>
            <a:r>
              <a:rPr lang="en-US" sz="900" dirty="0"/>
              <a:t>           return ARRAY(</a:t>
            </a:r>
            <a:r>
              <a:rPr lang="en-US" sz="900" dirty="0" err="1"/>
              <a:t>m_Name</a:t>
            </a:r>
            <a:r>
              <a:rPr lang="en-US" sz="900" dirty="0"/>
              <a:t>);</a:t>
            </a:r>
          </a:p>
          <a:p>
            <a:pPr>
              <a:buNone/>
            </a:pPr>
            <a:r>
              <a:rPr lang="en-US" sz="900" dirty="0"/>
              <a:t>      }</a:t>
            </a:r>
          </a:p>
          <a:p>
            <a:pPr>
              <a:buNone/>
            </a:pPr>
            <a:r>
              <a:rPr lang="en-US" sz="900" dirty="0"/>
              <a:t>      </a:t>
            </a:r>
            <a:r>
              <a:rPr lang="en-US" sz="900" dirty="0" err="1"/>
              <a:t>const</a:t>
            </a:r>
            <a:r>
              <a:rPr lang="en-US" sz="900" dirty="0"/>
              <a:t> WCHAR* </a:t>
            </a:r>
            <a:r>
              <a:rPr lang="en-US" sz="900" dirty="0" err="1"/>
              <a:t>GetName</a:t>
            </a:r>
            <a:r>
              <a:rPr lang="en-US" sz="900" dirty="0"/>
              <a:t>() </a:t>
            </a:r>
            <a:r>
              <a:rPr lang="en-US" sz="900" dirty="0" err="1"/>
              <a:t>const</a:t>
            </a:r>
            <a:r>
              <a:rPr lang="en-US" sz="900" dirty="0"/>
              <a:t> {</a:t>
            </a:r>
          </a:p>
          <a:p>
            <a:pPr>
              <a:buNone/>
            </a:pPr>
            <a:r>
              <a:rPr lang="en-US" sz="900" dirty="0"/>
              <a:t>           return </a:t>
            </a:r>
            <a:r>
              <a:rPr lang="en-US" sz="900" dirty="0" err="1"/>
              <a:t>m_Name</a:t>
            </a:r>
            <a:r>
              <a:rPr lang="en-US" sz="900" dirty="0"/>
              <a:t>;        </a:t>
            </a:r>
          </a:p>
          <a:p>
            <a:pPr>
              <a:buNone/>
            </a:pPr>
            <a:r>
              <a:rPr lang="en-US" sz="900" dirty="0"/>
              <a:t>      }</a:t>
            </a:r>
          </a:p>
          <a:p>
            <a:pPr>
              <a:buNone/>
            </a:pPr>
            <a:r>
              <a:rPr lang="en-US" sz="900" dirty="0"/>
              <a:t>      …</a:t>
            </a:r>
          </a:p>
          <a:p>
            <a:pPr>
              <a:buNone/>
            </a:pPr>
            <a:r>
              <a:rPr lang="en-US" sz="900" dirty="0"/>
              <a:t>}</a:t>
            </a:r>
          </a:p>
          <a:p>
            <a:pPr>
              <a:buNone/>
            </a:pPr>
            <a:endParaRPr lang="en-US" sz="900" dirty="0">
              <a:solidFill>
                <a:srgbClr val="00B050"/>
              </a:solidFill>
            </a:endParaRPr>
          </a:p>
          <a:p>
            <a:pPr>
              <a:buNone/>
            </a:pPr>
            <a:r>
              <a:rPr lang="en-US" sz="900" dirty="0">
                <a:solidFill>
                  <a:srgbClr val="00B050"/>
                </a:solidFill>
              </a:rPr>
              <a:t>//object can be </a:t>
            </a:r>
            <a:r>
              <a:rPr lang="en-US" sz="900" dirty="0" err="1">
                <a:solidFill>
                  <a:srgbClr val="00B050"/>
                </a:solidFill>
              </a:rPr>
              <a:t>deallocated</a:t>
            </a:r>
            <a:r>
              <a:rPr lang="en-US" sz="900" dirty="0">
                <a:solidFill>
                  <a:srgbClr val="00B050"/>
                </a:solidFill>
              </a:rPr>
              <a:t> by client’s garbage collector</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a:t>
            </a:r>
          </a:p>
          <a:p>
            <a:pPr>
              <a:buNone/>
            </a:pPr>
            <a:r>
              <a:rPr lang="en-US" sz="900" dirty="0"/>
              <a:t>     </a:t>
            </a:r>
            <a:r>
              <a:rPr lang="en-US" sz="900" dirty="0" err="1"/>
              <a:t>const</a:t>
            </a:r>
            <a:r>
              <a:rPr lang="en-US" sz="900" dirty="0"/>
              <a:t> WCHAR* </a:t>
            </a:r>
            <a:r>
              <a:rPr lang="en-US" sz="900" dirty="0" err="1"/>
              <a:t>str</a:t>
            </a:r>
            <a:r>
              <a:rPr lang="en-US" sz="900" dirty="0"/>
              <a:t> = </a:t>
            </a:r>
            <a:r>
              <a:rPr lang="en-US" sz="900" dirty="0" err="1"/>
              <a:t>obj</a:t>
            </a:r>
            <a:r>
              <a:rPr lang="en-US" sz="900" dirty="0"/>
              <a:t>-&gt;</a:t>
            </a:r>
            <a:r>
              <a:rPr lang="en-US" sz="900" dirty="0" err="1"/>
              <a:t>GetName</a:t>
            </a:r>
            <a:r>
              <a:rPr lang="en-US" sz="900" dirty="0"/>
              <a:t>(); </a:t>
            </a:r>
            <a:r>
              <a:rPr lang="en-US" sz="900" dirty="0">
                <a:solidFill>
                  <a:srgbClr val="00B050"/>
                </a:solidFill>
              </a:rPr>
              <a:t>//gets pointer to buffer</a:t>
            </a:r>
          </a:p>
          <a:p>
            <a:pPr>
              <a:buNone/>
            </a:pPr>
            <a:r>
              <a:rPr lang="en-US" sz="900" dirty="0">
                <a:solidFill>
                  <a:srgbClr val="00B050"/>
                </a:solidFill>
              </a:rPr>
              <a:t>     //using </a:t>
            </a:r>
            <a:r>
              <a:rPr lang="en-US" sz="900" dirty="0" err="1">
                <a:solidFill>
                  <a:srgbClr val="00B050"/>
                </a:solidFill>
              </a:rPr>
              <a:t>str</a:t>
            </a:r>
            <a:r>
              <a:rPr lang="en-US" sz="900" dirty="0">
                <a:solidFill>
                  <a:srgbClr val="00B050"/>
                </a:solidFill>
              </a:rPr>
              <a:t> could cause an error because the object can be </a:t>
            </a:r>
          </a:p>
          <a:p>
            <a:pPr>
              <a:buNone/>
            </a:pPr>
            <a:r>
              <a:rPr lang="en-US" sz="900" dirty="0">
                <a:solidFill>
                  <a:srgbClr val="00B050"/>
                </a:solidFill>
              </a:rPr>
              <a:t>     //</a:t>
            </a:r>
            <a:r>
              <a:rPr lang="en-US" sz="900" dirty="0" err="1">
                <a:solidFill>
                  <a:srgbClr val="00B050"/>
                </a:solidFill>
              </a:rPr>
              <a:t>deallocated</a:t>
            </a:r>
            <a:r>
              <a:rPr lang="en-US" sz="900" dirty="0">
                <a:solidFill>
                  <a:srgbClr val="00B050"/>
                </a:solidFill>
              </a:rPr>
              <a:t> after the smart pointer -&gt; call</a:t>
            </a:r>
          </a:p>
          <a:p>
            <a:pPr>
              <a:buNone/>
            </a:pPr>
            <a:r>
              <a:rPr lang="en-US" sz="900" dirty="0"/>
              <a:t>}</a:t>
            </a:r>
          </a:p>
          <a:p>
            <a:pPr>
              <a:buNone/>
            </a:pPr>
            <a:endParaRPr lang="en-US" sz="900" dirty="0"/>
          </a:p>
          <a:p>
            <a:pPr>
              <a:buNone/>
            </a:pPr>
            <a:r>
              <a:rPr lang="en-US" sz="900" dirty="0">
                <a:solidFill>
                  <a:srgbClr val="00B050"/>
                </a:solidFill>
              </a:rPr>
              <a:t>//object is not </a:t>
            </a:r>
            <a:r>
              <a:rPr lang="en-US" sz="900" dirty="0" err="1">
                <a:solidFill>
                  <a:srgbClr val="00B050"/>
                </a:solidFill>
              </a:rPr>
              <a:t>deallocated</a:t>
            </a:r>
            <a:r>
              <a:rPr lang="en-US" sz="900" dirty="0">
                <a:solidFill>
                  <a:srgbClr val="00B050"/>
                </a:solidFill>
              </a:rPr>
              <a:t> by client’s garbage collector until the end of access</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a:t>
            </a:r>
          </a:p>
          <a:p>
            <a:pPr>
              <a:buNone/>
            </a:pPr>
            <a:r>
              <a:rPr lang="en-US" sz="900" dirty="0"/>
              <a:t>    </a:t>
            </a:r>
            <a:r>
              <a:rPr lang="en-US" sz="900" dirty="0" err="1"/>
              <a:t>r_ref</a:t>
            </a:r>
            <a:r>
              <a:rPr lang="en-US" sz="900" dirty="0"/>
              <a:t>&lt;</a:t>
            </a:r>
            <a:r>
              <a:rPr lang="en-US" sz="900" dirty="0" err="1"/>
              <a:t>CSampleClass</a:t>
            </a:r>
            <a:r>
              <a:rPr lang="en-US" sz="900" dirty="0"/>
              <a:t>&gt; </a:t>
            </a:r>
            <a:r>
              <a:rPr lang="en-US" sz="900" dirty="0" err="1"/>
              <a:t>robj</a:t>
            </a:r>
            <a:r>
              <a:rPr lang="en-US" sz="900" dirty="0"/>
              <a:t> = </a:t>
            </a:r>
            <a:r>
              <a:rPr lang="en-US" sz="900" dirty="0" err="1"/>
              <a:t>obj</a:t>
            </a:r>
            <a:r>
              <a:rPr lang="en-US" sz="900" dirty="0"/>
              <a:t>;</a:t>
            </a:r>
          </a:p>
          <a:p>
            <a:pPr>
              <a:buNone/>
            </a:pPr>
            <a:r>
              <a:rPr lang="en-US" sz="900" dirty="0"/>
              <a:t>    </a:t>
            </a:r>
            <a:r>
              <a:rPr lang="en-US" sz="900" dirty="0" err="1"/>
              <a:t>const</a:t>
            </a:r>
            <a:r>
              <a:rPr lang="en-US" sz="900" dirty="0"/>
              <a:t> WCHAR* </a:t>
            </a:r>
            <a:r>
              <a:rPr lang="en-US" sz="900" dirty="0" err="1"/>
              <a:t>str</a:t>
            </a:r>
            <a:r>
              <a:rPr lang="en-US" sz="900" dirty="0"/>
              <a:t> = </a:t>
            </a:r>
            <a:r>
              <a:rPr lang="en-US" sz="900" dirty="0" err="1"/>
              <a:t>robj</a:t>
            </a:r>
            <a:r>
              <a:rPr lang="en-US" sz="900" dirty="0"/>
              <a:t>-&gt;</a:t>
            </a:r>
            <a:r>
              <a:rPr lang="en-US" sz="900" dirty="0" err="1"/>
              <a:t>GetName</a:t>
            </a:r>
            <a:r>
              <a:rPr lang="en-US" sz="900" dirty="0"/>
              <a:t>(); </a:t>
            </a:r>
            <a:r>
              <a:rPr lang="en-US" sz="900" dirty="0">
                <a:solidFill>
                  <a:srgbClr val="00B050"/>
                </a:solidFill>
              </a:rPr>
              <a:t>//gets pointer to buffer</a:t>
            </a:r>
          </a:p>
          <a:p>
            <a:pPr>
              <a:buNone/>
            </a:pPr>
            <a:r>
              <a:rPr lang="en-US" sz="900" dirty="0">
                <a:solidFill>
                  <a:srgbClr val="00B050"/>
                </a:solidFill>
              </a:rPr>
              <a:t>    //can safely work with </a:t>
            </a:r>
            <a:r>
              <a:rPr lang="en-US" sz="900" dirty="0" err="1">
                <a:solidFill>
                  <a:srgbClr val="00B050"/>
                </a:solidFill>
              </a:rPr>
              <a:t>str</a:t>
            </a:r>
            <a:r>
              <a:rPr lang="en-US" sz="900" dirty="0">
                <a:solidFill>
                  <a:srgbClr val="00B050"/>
                </a:solidFill>
              </a:rPr>
              <a:t> because the object is kept pinned in memory until </a:t>
            </a:r>
          </a:p>
          <a:p>
            <a:pPr>
              <a:buNone/>
            </a:pPr>
            <a:r>
              <a:rPr lang="en-US" sz="900" dirty="0">
                <a:solidFill>
                  <a:srgbClr val="00B050"/>
                </a:solidFill>
              </a:rPr>
              <a:t>    //the destructor of </a:t>
            </a:r>
            <a:r>
              <a:rPr lang="en-US" sz="900" dirty="0" err="1">
                <a:solidFill>
                  <a:srgbClr val="00B050"/>
                </a:solidFill>
              </a:rPr>
              <a:t>r_ref</a:t>
            </a:r>
            <a:endParaRPr lang="en-US" sz="900" dirty="0"/>
          </a:p>
          <a:p>
            <a:pPr>
              <a:buNone/>
            </a:pPr>
            <a:r>
              <a:rPr lang="en-US" sz="900" dirty="0"/>
              <a:t>}</a:t>
            </a:r>
          </a:p>
        </p:txBody>
      </p:sp>
      <p:sp>
        <p:nvSpPr>
          <p:cNvPr id="5" name="TextBox 4"/>
          <p:cNvSpPr txBox="1"/>
          <p:nvPr/>
        </p:nvSpPr>
        <p:spPr>
          <a:xfrm>
            <a:off x="5183011" y="5043404"/>
            <a:ext cx="3328305" cy="1274195"/>
          </a:xfrm>
          <a:prstGeom prst="rect">
            <a:avLst/>
          </a:prstGeom>
          <a:noFill/>
          <a:ln>
            <a:solidFill>
              <a:schemeClr val="tx1"/>
            </a:solidFill>
          </a:ln>
        </p:spPr>
        <p:txBody>
          <a:bodyPr wrap="square" rtlCol="0">
            <a:spAutoFit/>
          </a:bodyPr>
          <a:lstStyle/>
          <a:p>
            <a:pPr marL="171450" indent="-171450"/>
            <a:r>
              <a:rPr lang="en-US" sz="1200" dirty="0"/>
              <a:t>All accesses to persistent objects should be encapsulated inside object methods. </a:t>
            </a:r>
          </a:p>
          <a:p>
            <a:pPr marL="171450" indent="-171450"/>
            <a:r>
              <a:rPr lang="en-US" sz="1200" dirty="0"/>
              <a:t>Never use a buffer returned from inside a persistent object  outside of the object unless the object is pinned in memory.</a:t>
            </a:r>
          </a:p>
          <a:p>
            <a:pPr>
              <a:buNone/>
            </a:pPr>
            <a:endParaRPr lang="en-US" sz="1200"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1316" y="5075113"/>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497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Handling transient objects</a:t>
            </a:r>
          </a:p>
        </p:txBody>
      </p:sp>
      <p:sp>
        <p:nvSpPr>
          <p:cNvPr id="7" name="TextBox 6"/>
          <p:cNvSpPr txBox="1"/>
          <p:nvPr/>
        </p:nvSpPr>
        <p:spPr>
          <a:xfrm>
            <a:off x="397493" y="990600"/>
            <a:ext cx="3488707" cy="3721019"/>
          </a:xfrm>
          <a:prstGeom prst="rect">
            <a:avLst/>
          </a:prstGeom>
          <a:noFill/>
          <a:ln>
            <a:solidFill>
              <a:schemeClr val="tx1"/>
            </a:solidFill>
          </a:ln>
        </p:spPr>
        <p:txBody>
          <a:bodyPr wrap="square" rtlCol="0">
            <a:spAutoFit/>
          </a:bodyPr>
          <a:lstStyle/>
          <a:p>
            <a:pPr>
              <a:buNone/>
            </a:pPr>
            <a:r>
              <a:rPr lang="en-US" sz="900" dirty="0">
                <a:solidFill>
                  <a:srgbClr val="0070C0"/>
                </a:solidFill>
              </a:rPr>
              <a:t>class</a:t>
            </a:r>
            <a:r>
              <a:rPr lang="en-US" sz="900" dirty="0"/>
              <a:t> </a:t>
            </a:r>
            <a:r>
              <a:rPr lang="en-US" sz="900" dirty="0" err="1"/>
              <a:t>CSampleClass</a:t>
            </a:r>
            <a:r>
              <a:rPr lang="en-US" sz="900" dirty="0"/>
              <a:t>  : </a:t>
            </a:r>
            <a:r>
              <a:rPr lang="en-US" sz="900" dirty="0">
                <a:solidFill>
                  <a:srgbClr val="0070C0"/>
                </a:solidFill>
              </a:rPr>
              <a:t>public</a:t>
            </a:r>
            <a:r>
              <a:rPr lang="en-US" sz="900" dirty="0"/>
              <a:t> object {</a:t>
            </a:r>
          </a:p>
          <a:p>
            <a:pPr>
              <a:buNone/>
            </a:pPr>
            <a:r>
              <a:rPr lang="en-US" sz="900" dirty="0">
                <a:solidFill>
                  <a:srgbClr val="0070C0"/>
                </a:solidFill>
              </a:rPr>
              <a:t>protected</a:t>
            </a:r>
            <a:r>
              <a:rPr lang="en-US" sz="900" dirty="0"/>
              <a:t>:</a:t>
            </a:r>
          </a:p>
          <a:p>
            <a:pPr>
              <a:buNone/>
            </a:pPr>
            <a:r>
              <a:rPr lang="en-US" sz="900" dirty="0"/>
              <a:t>   ref&lt;</a:t>
            </a:r>
            <a:r>
              <a:rPr lang="en-US" sz="900" dirty="0" err="1"/>
              <a:t>set_member</a:t>
            </a:r>
            <a:r>
              <a:rPr lang="en-US" sz="900" dirty="0"/>
              <a:t>&gt; </a:t>
            </a:r>
            <a:r>
              <a:rPr lang="en-US" sz="900" dirty="0" err="1"/>
              <a:t>m_mbr</a:t>
            </a:r>
            <a:r>
              <a:rPr lang="en-US" sz="900" dirty="0"/>
              <a:t>;</a:t>
            </a:r>
          </a:p>
          <a:p>
            <a:pPr>
              <a:buNone/>
            </a:pPr>
            <a:r>
              <a:rPr lang="en-US" sz="900" dirty="0"/>
              <a:t>   </a:t>
            </a:r>
            <a:r>
              <a:rPr lang="en-US" sz="900" dirty="0" err="1"/>
              <a:t>wstring_t</a:t>
            </a:r>
            <a:r>
              <a:rPr lang="en-US" sz="900" dirty="0"/>
              <a:t> </a:t>
            </a:r>
            <a:r>
              <a:rPr lang="en-US" sz="900" dirty="0" err="1"/>
              <a:t>m_name</a:t>
            </a:r>
            <a:r>
              <a:rPr lang="en-US" sz="900" dirty="0"/>
              <a:t>;</a:t>
            </a:r>
          </a:p>
          <a:p>
            <a:pPr>
              <a:buNone/>
            </a:pPr>
            <a:endParaRPr lang="en-US" sz="900" dirty="0"/>
          </a:p>
          <a:p>
            <a:pPr>
              <a:buNone/>
            </a:pPr>
            <a:r>
              <a:rPr lang="en-US" sz="900" dirty="0"/>
              <a:t>  </a:t>
            </a:r>
            <a:r>
              <a:rPr lang="en-US" sz="900" dirty="0" err="1"/>
              <a:t>CSampleClass</a:t>
            </a:r>
            <a:r>
              <a:rPr lang="en-US" sz="900" dirty="0"/>
              <a:t>() : object(</a:t>
            </a:r>
            <a:r>
              <a:rPr lang="en-US" sz="900" dirty="0" err="1"/>
              <a:t>self_class</a:t>
            </a:r>
            <a:r>
              <a:rPr lang="en-US" sz="900" dirty="0"/>
              <a:t>) {</a:t>
            </a:r>
          </a:p>
          <a:p>
            <a:pPr>
              <a:buNone/>
            </a:pPr>
            <a:r>
              <a:rPr lang="en-US" sz="900" dirty="0"/>
              <a:t>     </a:t>
            </a:r>
            <a:r>
              <a:rPr lang="en-US" sz="900" dirty="0" err="1"/>
              <a:t>m_mbr</a:t>
            </a:r>
            <a:r>
              <a:rPr lang="en-US" sz="900" dirty="0"/>
              <a:t> = </a:t>
            </a:r>
            <a:r>
              <a:rPr lang="en-US" sz="900" dirty="0" err="1"/>
              <a:t>set_member</a:t>
            </a:r>
            <a:r>
              <a:rPr lang="en-US" sz="900" dirty="0"/>
              <a:t>::create(this, name);</a:t>
            </a:r>
          </a:p>
          <a:p>
            <a:pPr>
              <a:buNone/>
            </a:pPr>
            <a:r>
              <a:rPr lang="en-US" sz="900" dirty="0"/>
              <a:t>   }</a:t>
            </a:r>
          </a:p>
          <a:p>
            <a:pPr>
              <a:buNone/>
            </a:pPr>
            <a:endParaRPr lang="en-US" sz="900" dirty="0"/>
          </a:p>
          <a:p>
            <a:pPr>
              <a:buNone/>
            </a:pPr>
            <a:r>
              <a:rPr lang="en-US" sz="900" dirty="0">
                <a:solidFill>
                  <a:srgbClr val="0070C0"/>
                </a:solidFill>
              </a:rPr>
              <a:t>public</a:t>
            </a:r>
            <a:r>
              <a:rPr lang="en-US" sz="900" dirty="0"/>
              <a:t>:</a:t>
            </a:r>
          </a:p>
          <a:p>
            <a:pPr>
              <a:buNone/>
            </a:pPr>
            <a:r>
              <a:rPr lang="en-US" sz="900" dirty="0"/>
              <a:t>   METACLASS_DECLARATIONS(</a:t>
            </a:r>
            <a:r>
              <a:rPr lang="en-US" sz="900" dirty="0" err="1"/>
              <a:t>CSampleClass</a:t>
            </a:r>
            <a:r>
              <a:rPr lang="en-US" sz="900" dirty="0"/>
              <a:t>, object)</a:t>
            </a:r>
          </a:p>
          <a:p>
            <a:pPr>
              <a:buNone/>
            </a:pPr>
            <a:r>
              <a:rPr lang="en-US" sz="900" dirty="0"/>
              <a:t>   ref&lt;</a:t>
            </a:r>
            <a:r>
              <a:rPr lang="en-US" sz="900" dirty="0" err="1"/>
              <a:t>CSampleClass</a:t>
            </a:r>
            <a:r>
              <a:rPr lang="en-US" sz="900" dirty="0"/>
              <a:t>&gt; create() {</a:t>
            </a:r>
          </a:p>
          <a:p>
            <a:pPr>
              <a:buNone/>
            </a:pPr>
            <a:r>
              <a:rPr lang="en-US" sz="900" dirty="0"/>
              <a:t>      return NEW </a:t>
            </a:r>
            <a:r>
              <a:rPr lang="en-US" sz="900" dirty="0" err="1"/>
              <a:t>CSampleClass</a:t>
            </a:r>
            <a:r>
              <a:rPr lang="en-US" sz="900" dirty="0"/>
              <a:t>();</a:t>
            </a:r>
          </a:p>
          <a:p>
            <a:pPr>
              <a:buNone/>
            </a:pPr>
            <a:r>
              <a:rPr lang="en-US" sz="900" dirty="0"/>
              <a:t>   }</a:t>
            </a:r>
          </a:p>
          <a:p>
            <a:pPr>
              <a:buNone/>
            </a:pPr>
            <a:r>
              <a:rPr lang="en-US" sz="900" dirty="0"/>
              <a:t>   void clear() {</a:t>
            </a:r>
          </a:p>
          <a:p>
            <a:pPr>
              <a:buNone/>
            </a:pPr>
            <a:r>
              <a:rPr lang="en-US" sz="900" dirty="0"/>
              <a:t>      modify(</a:t>
            </a:r>
            <a:r>
              <a:rPr lang="en-US" sz="900" dirty="0" err="1"/>
              <a:t>m_mbr</a:t>
            </a:r>
            <a:r>
              <a:rPr lang="en-US" sz="900" dirty="0"/>
              <a:t>)-&gt;clear();</a:t>
            </a:r>
          </a:p>
          <a:p>
            <a:pPr>
              <a:buNone/>
            </a:pPr>
            <a:r>
              <a:rPr lang="en-US" sz="900" dirty="0"/>
              <a:t>      </a:t>
            </a:r>
            <a:r>
              <a:rPr lang="en-US" sz="900" dirty="0" err="1"/>
              <a:t>m_mbr</a:t>
            </a:r>
            <a:r>
              <a:rPr lang="en-US" sz="900" dirty="0"/>
              <a:t> = NULL; </a:t>
            </a:r>
          </a:p>
          <a:p>
            <a:pPr>
              <a:buNone/>
            </a:pPr>
            <a:r>
              <a:rPr lang="en-US" sz="900" dirty="0"/>
              <a:t>   }</a:t>
            </a:r>
          </a:p>
          <a:p>
            <a:pPr>
              <a:buNone/>
            </a:pPr>
            <a:r>
              <a:rPr lang="en-US" sz="900" dirty="0"/>
              <a:t>   ref&lt;</a:t>
            </a:r>
            <a:r>
              <a:rPr lang="en-US" sz="900" dirty="0" err="1"/>
              <a:t>set_member</a:t>
            </a:r>
            <a:r>
              <a:rPr lang="en-US" sz="900" dirty="0"/>
              <a:t>&gt; </a:t>
            </a:r>
            <a:r>
              <a:rPr lang="en-US" sz="900" dirty="0" err="1"/>
              <a:t>get_member</a:t>
            </a:r>
            <a:r>
              <a:rPr lang="en-US" sz="900" dirty="0"/>
              <a:t>() </a:t>
            </a:r>
            <a:r>
              <a:rPr lang="en-US" sz="900" dirty="0" err="1"/>
              <a:t>const</a:t>
            </a:r>
            <a:r>
              <a:rPr lang="en-US" sz="900" dirty="0"/>
              <a:t> {</a:t>
            </a:r>
          </a:p>
          <a:p>
            <a:pPr>
              <a:buNone/>
            </a:pPr>
            <a:r>
              <a:rPr lang="en-US" sz="900" dirty="0"/>
              <a:t>       return </a:t>
            </a:r>
            <a:r>
              <a:rPr lang="en-US" sz="900" dirty="0" err="1"/>
              <a:t>m_mbr</a:t>
            </a:r>
            <a:r>
              <a:rPr lang="en-US" sz="900" dirty="0"/>
              <a:t>;</a:t>
            </a:r>
          </a:p>
          <a:p>
            <a:pPr>
              <a:buNone/>
            </a:pPr>
            <a:r>
              <a:rPr lang="en-US" sz="900" dirty="0"/>
              <a:t>   }</a:t>
            </a:r>
          </a:p>
          <a:p>
            <a:pPr>
              <a:buNone/>
            </a:pPr>
            <a:r>
              <a:rPr lang="en-US" sz="900" dirty="0"/>
              <a:t>}</a:t>
            </a:r>
          </a:p>
        </p:txBody>
      </p:sp>
      <p:sp>
        <p:nvSpPr>
          <p:cNvPr id="4" name="TextBox 3"/>
          <p:cNvSpPr txBox="1"/>
          <p:nvPr/>
        </p:nvSpPr>
        <p:spPr>
          <a:xfrm>
            <a:off x="990600" y="5614788"/>
            <a:ext cx="6477000" cy="1089529"/>
          </a:xfrm>
          <a:prstGeom prst="rect">
            <a:avLst/>
          </a:prstGeom>
          <a:noFill/>
          <a:ln>
            <a:solidFill>
              <a:schemeClr val="tx1"/>
            </a:solidFill>
          </a:ln>
        </p:spPr>
        <p:txBody>
          <a:bodyPr wrap="square" rtlCol="0">
            <a:spAutoFit/>
          </a:bodyPr>
          <a:lstStyle/>
          <a:p>
            <a:pPr marL="171450" indent="-171450"/>
            <a:r>
              <a:rPr lang="en-US" sz="1200" dirty="0"/>
              <a:t>Transient objects can be objects that are persistent capable or database objects that are only intended to be used in memory. </a:t>
            </a:r>
          </a:p>
          <a:p>
            <a:pPr marL="171450" indent="-171450"/>
            <a:r>
              <a:rPr lang="en-US" sz="1200" dirty="0"/>
              <a:t>It is recommended to use the </a:t>
            </a:r>
            <a:r>
              <a:rPr lang="en-US" sz="1200" dirty="0" err="1"/>
              <a:t>transient_metaobject</a:t>
            </a:r>
            <a:r>
              <a:rPr lang="en-US" sz="1200" dirty="0"/>
              <a:t> if the object is never intended to be persistent. The </a:t>
            </a:r>
            <a:r>
              <a:rPr lang="en-US" sz="1200" dirty="0" err="1"/>
              <a:t>transient_metaobject</a:t>
            </a:r>
            <a:r>
              <a:rPr lang="en-US" sz="1200" dirty="0"/>
              <a:t> never sends the object to the server.</a:t>
            </a:r>
          </a:p>
          <a:p>
            <a:pPr marL="171450" indent="-171450"/>
            <a:r>
              <a:rPr lang="en-US" sz="1200" dirty="0"/>
              <a:t>See implementation of </a:t>
            </a:r>
            <a:r>
              <a:rPr lang="en-US" sz="1200" dirty="0" err="1"/>
              <a:t>set_owner</a:t>
            </a:r>
            <a:r>
              <a:rPr lang="en-US" sz="1200" dirty="0"/>
              <a:t>::clear()</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93" y="5562600"/>
            <a:ext cx="460023" cy="42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38601" y="1001785"/>
            <a:ext cx="3886200" cy="4108817"/>
          </a:xfrm>
          <a:prstGeom prst="rect">
            <a:avLst/>
          </a:prstGeom>
          <a:noFill/>
          <a:ln>
            <a:solidFill>
              <a:schemeClr val="tx1"/>
            </a:solidFill>
          </a:ln>
        </p:spPr>
        <p:txBody>
          <a:bodyPr wrap="square" rtlCol="0">
            <a:spAutoFit/>
          </a:bodyPr>
          <a:lstStyle/>
          <a:p>
            <a:pPr>
              <a:buNone/>
            </a:pPr>
            <a:r>
              <a:rPr lang="en-US" sz="900" dirty="0">
                <a:solidFill>
                  <a:srgbClr val="00B050"/>
                </a:solidFill>
              </a:rPr>
              <a:t>//transient objects are only </a:t>
            </a:r>
            <a:r>
              <a:rPr lang="en-US" sz="900" dirty="0" err="1">
                <a:solidFill>
                  <a:srgbClr val="00B050"/>
                </a:solidFill>
              </a:rPr>
              <a:t>deallocated</a:t>
            </a:r>
            <a:r>
              <a:rPr lang="en-US" sz="900" dirty="0">
                <a:solidFill>
                  <a:srgbClr val="00B050"/>
                </a:solidFill>
              </a:rPr>
              <a:t> from memory when their access //counters reach zero. In this example we have cyclic references, so the //objects are never </a:t>
            </a:r>
            <a:r>
              <a:rPr lang="en-US" sz="900" dirty="0" err="1">
                <a:solidFill>
                  <a:srgbClr val="00B050"/>
                </a:solidFill>
              </a:rPr>
              <a:t>deallocated</a:t>
            </a:r>
            <a:r>
              <a:rPr lang="en-US" sz="900" dirty="0">
                <a:solidFill>
                  <a:srgbClr val="00B050"/>
                </a:solidFill>
              </a:rPr>
              <a:t>.</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 = </a:t>
            </a:r>
            <a:r>
              <a:rPr lang="en-US" sz="900" dirty="0" err="1"/>
              <a:t>CSampleClass</a:t>
            </a:r>
            <a:r>
              <a:rPr lang="en-US" sz="900" dirty="0"/>
              <a:t>::create();</a:t>
            </a:r>
          </a:p>
          <a:p>
            <a:pPr>
              <a:buNone/>
            </a:pPr>
            <a:r>
              <a:rPr lang="en-US" sz="900" dirty="0"/>
              <a:t>     ref&lt;</a:t>
            </a:r>
            <a:r>
              <a:rPr lang="en-US" sz="900" dirty="0" err="1"/>
              <a:t>set_member</a:t>
            </a:r>
            <a:r>
              <a:rPr lang="en-US" sz="900" dirty="0"/>
              <a:t>&gt; </a:t>
            </a:r>
            <a:r>
              <a:rPr lang="en-US" sz="900" dirty="0" err="1"/>
              <a:t>mbr</a:t>
            </a:r>
            <a:r>
              <a:rPr lang="en-US" sz="900" dirty="0"/>
              <a:t> = </a:t>
            </a:r>
            <a:r>
              <a:rPr lang="en-US" sz="900" dirty="0" err="1"/>
              <a:t>obj</a:t>
            </a:r>
            <a:r>
              <a:rPr lang="en-US" sz="900" dirty="0"/>
              <a:t>-&gt;</a:t>
            </a:r>
            <a:r>
              <a:rPr lang="en-US" sz="900" dirty="0" err="1"/>
              <a:t>get_member</a:t>
            </a:r>
            <a:r>
              <a:rPr lang="en-US" sz="900" dirty="0"/>
              <a:t>();    </a:t>
            </a:r>
          </a:p>
          <a:p>
            <a:pPr>
              <a:buNone/>
            </a:pPr>
            <a:r>
              <a:rPr lang="en-US" sz="900" dirty="0"/>
              <a:t>} </a:t>
            </a:r>
            <a:r>
              <a:rPr lang="en-US" sz="900" dirty="0">
                <a:solidFill>
                  <a:srgbClr val="00B050"/>
                </a:solidFill>
              </a:rPr>
              <a:t>//at this point both objects counters are 1</a:t>
            </a:r>
          </a:p>
          <a:p>
            <a:pPr>
              <a:buNone/>
            </a:pPr>
            <a:endParaRPr lang="en-US" sz="900" dirty="0">
              <a:solidFill>
                <a:srgbClr val="00B050"/>
              </a:solidFill>
            </a:endParaRPr>
          </a:p>
          <a:p>
            <a:pPr>
              <a:buNone/>
            </a:pPr>
            <a:r>
              <a:rPr lang="en-US" sz="900" dirty="0">
                <a:solidFill>
                  <a:srgbClr val="00B050"/>
                </a:solidFill>
              </a:rPr>
              <a:t>//We must set the cyclic references to NULL in order for the objects to be //</a:t>
            </a:r>
            <a:r>
              <a:rPr lang="en-US" sz="900" dirty="0" err="1">
                <a:solidFill>
                  <a:srgbClr val="00B050"/>
                </a:solidFill>
              </a:rPr>
              <a:t>deallocated</a:t>
            </a:r>
            <a:r>
              <a:rPr lang="en-US" sz="900" dirty="0">
                <a:solidFill>
                  <a:srgbClr val="00B050"/>
                </a:solidFill>
              </a:rPr>
              <a:t> from memory</a:t>
            </a:r>
          </a:p>
          <a:p>
            <a:pPr>
              <a:buNone/>
            </a:pPr>
            <a:r>
              <a:rPr lang="en-US" sz="900" dirty="0"/>
              <a:t>{</a:t>
            </a:r>
          </a:p>
          <a:p>
            <a:pPr>
              <a:buNone/>
            </a:pPr>
            <a:r>
              <a:rPr lang="en-US" sz="900" dirty="0"/>
              <a:t>     ref&lt;</a:t>
            </a:r>
            <a:r>
              <a:rPr lang="en-US" sz="900" dirty="0" err="1"/>
              <a:t>CSampleClass</a:t>
            </a:r>
            <a:r>
              <a:rPr lang="en-US" sz="900" dirty="0"/>
              <a:t>&gt;  </a:t>
            </a:r>
            <a:r>
              <a:rPr lang="en-US" sz="900" dirty="0" err="1"/>
              <a:t>obj</a:t>
            </a:r>
            <a:r>
              <a:rPr lang="en-US" sz="900" dirty="0"/>
              <a:t> = </a:t>
            </a:r>
            <a:r>
              <a:rPr lang="en-US" sz="900" dirty="0" err="1"/>
              <a:t>CSampleClass</a:t>
            </a:r>
            <a:r>
              <a:rPr lang="en-US" sz="900" dirty="0"/>
              <a:t>::create();</a:t>
            </a:r>
          </a:p>
          <a:p>
            <a:pPr>
              <a:buNone/>
            </a:pPr>
            <a:r>
              <a:rPr lang="en-US" sz="900" dirty="0"/>
              <a:t>     ref&lt;</a:t>
            </a:r>
            <a:r>
              <a:rPr lang="en-US" sz="900" dirty="0" err="1"/>
              <a:t>set_member</a:t>
            </a:r>
            <a:r>
              <a:rPr lang="en-US" sz="900" dirty="0"/>
              <a:t>&gt; </a:t>
            </a:r>
            <a:r>
              <a:rPr lang="en-US" sz="900" dirty="0" err="1"/>
              <a:t>mbr</a:t>
            </a:r>
            <a:r>
              <a:rPr lang="en-US" sz="900" dirty="0"/>
              <a:t> = </a:t>
            </a:r>
            <a:r>
              <a:rPr lang="en-US" sz="900" dirty="0" err="1"/>
              <a:t>obj</a:t>
            </a:r>
            <a:r>
              <a:rPr lang="en-US" sz="900" dirty="0"/>
              <a:t>-&gt;</a:t>
            </a:r>
            <a:r>
              <a:rPr lang="en-US" sz="900" dirty="0" err="1"/>
              <a:t>get_member</a:t>
            </a:r>
            <a:r>
              <a:rPr lang="en-US" sz="900" dirty="0"/>
              <a:t>();    </a:t>
            </a:r>
          </a:p>
          <a:p>
            <a:pPr>
              <a:buNone/>
            </a:pPr>
            <a:r>
              <a:rPr lang="en-US" sz="900" dirty="0"/>
              <a:t>     modify(</a:t>
            </a:r>
            <a:r>
              <a:rPr lang="en-US" sz="900" dirty="0" err="1"/>
              <a:t>obj</a:t>
            </a:r>
            <a:r>
              <a:rPr lang="en-US" sz="900" dirty="0"/>
              <a:t>)-&gt;clear();</a:t>
            </a:r>
          </a:p>
          <a:p>
            <a:pPr>
              <a:buNone/>
            </a:pPr>
            <a:r>
              <a:rPr lang="en-US" sz="900" dirty="0"/>
              <a:t>} </a:t>
            </a:r>
            <a:r>
              <a:rPr lang="en-US" sz="900" dirty="0">
                <a:solidFill>
                  <a:srgbClr val="00B050"/>
                </a:solidFill>
              </a:rPr>
              <a:t>//at this point both objects counters are 0, so they are </a:t>
            </a:r>
            <a:r>
              <a:rPr lang="en-US" sz="900" dirty="0" err="1">
                <a:solidFill>
                  <a:srgbClr val="00B050"/>
                </a:solidFill>
              </a:rPr>
              <a:t>deallocated</a:t>
            </a:r>
            <a:r>
              <a:rPr lang="en-US" sz="900" dirty="0">
                <a:solidFill>
                  <a:srgbClr val="00B050"/>
                </a:solidFill>
              </a:rPr>
              <a:t> from   //memory</a:t>
            </a:r>
          </a:p>
          <a:p>
            <a:pPr>
              <a:buNone/>
            </a:pPr>
            <a:endParaRPr lang="en-US" sz="900" dirty="0"/>
          </a:p>
          <a:p>
            <a:pPr>
              <a:buNone/>
            </a:pPr>
            <a:r>
              <a:rPr lang="en-US" sz="900" dirty="0">
                <a:solidFill>
                  <a:srgbClr val="00B050"/>
                </a:solidFill>
              </a:rPr>
              <a:t>//Implementation of </a:t>
            </a:r>
            <a:r>
              <a:rPr lang="en-US" sz="900" dirty="0" err="1">
                <a:solidFill>
                  <a:srgbClr val="00B050"/>
                </a:solidFill>
              </a:rPr>
              <a:t>set_member</a:t>
            </a:r>
            <a:r>
              <a:rPr lang="en-US" sz="900" dirty="0">
                <a:solidFill>
                  <a:srgbClr val="00B050"/>
                </a:solidFill>
              </a:rPr>
              <a:t>::clear()</a:t>
            </a:r>
          </a:p>
          <a:p>
            <a:pPr>
              <a:buNone/>
            </a:pPr>
            <a:r>
              <a:rPr lang="en-US" sz="900" dirty="0"/>
              <a:t>void </a:t>
            </a:r>
            <a:r>
              <a:rPr lang="en-US" sz="900" dirty="0" err="1"/>
              <a:t>set_member</a:t>
            </a:r>
            <a:r>
              <a:rPr lang="en-US" sz="900" dirty="0"/>
              <a:t>::clear()</a:t>
            </a:r>
          </a:p>
          <a:p>
            <a:pPr>
              <a:buNone/>
            </a:pPr>
            <a:r>
              <a:rPr lang="en-US" sz="900" dirty="0"/>
              <a:t>{</a:t>
            </a:r>
          </a:p>
          <a:p>
            <a:pPr>
              <a:buNone/>
            </a:pPr>
            <a:r>
              <a:rPr lang="en-US" sz="900" dirty="0"/>
              <a:t>    next = NULL;</a:t>
            </a:r>
          </a:p>
          <a:p>
            <a:pPr>
              <a:buNone/>
            </a:pPr>
            <a:r>
              <a:rPr lang="en-US" sz="900" dirty="0"/>
              <a:t>    </a:t>
            </a:r>
            <a:r>
              <a:rPr lang="en-US" sz="900" dirty="0" err="1"/>
              <a:t>prev</a:t>
            </a:r>
            <a:r>
              <a:rPr lang="en-US" sz="900" dirty="0"/>
              <a:t> = NULL;</a:t>
            </a:r>
          </a:p>
          <a:p>
            <a:pPr>
              <a:buNone/>
            </a:pPr>
            <a:r>
              <a:rPr lang="en-US" sz="900" dirty="0"/>
              <a:t>    owner = NULL;</a:t>
            </a:r>
          </a:p>
          <a:p>
            <a:pPr>
              <a:buNone/>
            </a:pPr>
            <a:r>
              <a:rPr lang="en-US" sz="900" dirty="0"/>
              <a:t>    </a:t>
            </a:r>
            <a:r>
              <a:rPr lang="en-US" sz="900" dirty="0" err="1"/>
              <a:t>obj</a:t>
            </a:r>
            <a:r>
              <a:rPr lang="en-US" sz="900" dirty="0"/>
              <a:t> = NULL;</a:t>
            </a:r>
          </a:p>
          <a:p>
            <a:pPr>
              <a:buNone/>
            </a:pPr>
            <a:r>
              <a:rPr lang="en-US" sz="900" dirty="0"/>
              <a:t>}</a:t>
            </a:r>
          </a:p>
        </p:txBody>
      </p:sp>
    </p:spTree>
    <p:extLst>
      <p:ext uri="{BB962C8B-B14F-4D97-AF65-F5344CB8AC3E}">
        <p14:creationId xmlns:p14="http://schemas.microsoft.com/office/powerpoint/2010/main" val="3984295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7696200" cy="3276600"/>
          </a:xfrm>
        </p:spPr>
        <p:txBody>
          <a:bodyPr/>
          <a:lstStyle/>
          <a:p>
            <a:pPr algn="ctr"/>
            <a:r>
              <a:rPr lang="en-US" dirty="0"/>
              <a:t>An object is made persistent when it is referenced from another persistent object.</a:t>
            </a:r>
          </a:p>
        </p:txBody>
      </p:sp>
    </p:spTree>
    <p:extLst>
      <p:ext uri="{BB962C8B-B14F-4D97-AF65-F5344CB8AC3E}">
        <p14:creationId xmlns:p14="http://schemas.microsoft.com/office/powerpoint/2010/main" val="2049925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Mistakes we have made</a:t>
            </a:r>
          </a:p>
        </p:txBody>
      </p:sp>
      <p:sp>
        <p:nvSpPr>
          <p:cNvPr id="5" name="TextBox 4"/>
          <p:cNvSpPr txBox="1"/>
          <p:nvPr/>
        </p:nvSpPr>
        <p:spPr>
          <a:xfrm>
            <a:off x="381000" y="914400"/>
            <a:ext cx="7467600" cy="5847755"/>
          </a:xfrm>
          <a:prstGeom prst="rect">
            <a:avLst/>
          </a:prstGeom>
          <a:noFill/>
          <a:ln>
            <a:solidFill>
              <a:schemeClr val="tx1"/>
            </a:solidFill>
          </a:ln>
        </p:spPr>
        <p:txBody>
          <a:bodyPr wrap="square" rtlCol="0">
            <a:spAutoFit/>
          </a:bodyPr>
          <a:lstStyle/>
          <a:p>
            <a:pPr marL="171450" indent="-171450"/>
            <a:r>
              <a:rPr lang="en-US" sz="1100" dirty="0"/>
              <a:t>Forgetting to include a class’s persistent field in the </a:t>
            </a:r>
            <a:r>
              <a:rPr lang="en-US" sz="1100" dirty="0" err="1"/>
              <a:t>describe_components</a:t>
            </a:r>
            <a:r>
              <a:rPr lang="en-US" sz="1100" dirty="0"/>
              <a:t>(). The field will not be stored in the database.</a:t>
            </a:r>
          </a:p>
          <a:p>
            <a:pPr marL="171450" indent="-171450"/>
            <a:r>
              <a:rPr lang="en-US" sz="1100" dirty="0"/>
              <a:t>Placing a semi-colon (;) instead of a comma (,) to separate the class’s persistent fields in the </a:t>
            </a:r>
            <a:r>
              <a:rPr lang="en-US" sz="1100" dirty="0" err="1"/>
              <a:t>describe_components</a:t>
            </a:r>
            <a:r>
              <a:rPr lang="en-US" sz="1100" dirty="0"/>
              <a:t>(). All fields after the (;) will not be stored in the database.</a:t>
            </a:r>
          </a:p>
          <a:p>
            <a:pPr marL="171450" indent="-171450"/>
            <a:r>
              <a:rPr lang="en-US" sz="1100" dirty="0"/>
              <a:t>Class inheritance not passing the derived class’s </a:t>
            </a:r>
            <a:r>
              <a:rPr lang="en-US" sz="1100" dirty="0" err="1"/>
              <a:t>self_class</a:t>
            </a:r>
            <a:r>
              <a:rPr lang="en-US" sz="1100" dirty="0"/>
              <a:t> (class descriptor) to the base class’s constructor. Results are unpredictable. </a:t>
            </a:r>
            <a:r>
              <a:rPr lang="en-US" sz="1100" dirty="0" err="1"/>
              <a:t>BaseClass</a:t>
            </a:r>
            <a:r>
              <a:rPr lang="en-US" sz="1100" dirty="0"/>
              <a:t>::</a:t>
            </a:r>
            <a:r>
              <a:rPr lang="en-US" sz="1100" dirty="0" err="1"/>
              <a:t>BaseClass</a:t>
            </a:r>
            <a:r>
              <a:rPr lang="en-US" sz="1100" dirty="0"/>
              <a:t>(</a:t>
            </a:r>
            <a:r>
              <a:rPr lang="en-US" sz="1100" dirty="0" err="1"/>
              <a:t>class_descriptor</a:t>
            </a:r>
            <a:r>
              <a:rPr lang="en-US" sz="1100" dirty="0"/>
              <a:t>&amp; </a:t>
            </a:r>
            <a:r>
              <a:rPr lang="en-US" sz="1100" dirty="0" err="1"/>
              <a:t>desc</a:t>
            </a:r>
            <a:r>
              <a:rPr lang="en-US" sz="1100" dirty="0"/>
              <a:t>) : object(</a:t>
            </a:r>
            <a:r>
              <a:rPr lang="en-US" sz="1100" dirty="0" err="1"/>
              <a:t>desc</a:t>
            </a:r>
            <a:r>
              <a:rPr lang="en-US" sz="1100" dirty="0"/>
              <a:t>)</a:t>
            </a:r>
          </a:p>
          <a:p>
            <a:pPr marL="171450" indent="-171450"/>
            <a:r>
              <a:rPr lang="en-US" sz="1100" dirty="0"/>
              <a:t>Writing outside of buffer to the field of a persistent class. Can cause database corruption. Now GOODS includes CRC calculation that detects modification object from outside of class.</a:t>
            </a:r>
          </a:p>
          <a:p>
            <a:pPr marL="171450" indent="-171450"/>
            <a:r>
              <a:rPr lang="en-US" sz="1100" dirty="0"/>
              <a:t>Calling </a:t>
            </a:r>
            <a:r>
              <a:rPr lang="en-US" sz="1100" dirty="0" err="1"/>
              <a:t>begin_transaction</a:t>
            </a:r>
            <a:r>
              <a:rPr lang="en-US" sz="1100" dirty="0"/>
              <a:t> and not calling </a:t>
            </a:r>
            <a:r>
              <a:rPr lang="en-US" sz="1100" dirty="0" err="1"/>
              <a:t>end_transaction</a:t>
            </a:r>
            <a:r>
              <a:rPr lang="en-US" sz="1100" dirty="0"/>
              <a:t>. None of the subsequent transactions will be committed to the server.</a:t>
            </a:r>
          </a:p>
          <a:p>
            <a:pPr marL="171450" indent="-171450"/>
            <a:r>
              <a:rPr lang="en-US" sz="1100" dirty="0"/>
              <a:t>Naming persistent fields incorrectly. There is no option to change name of field in class schema.</a:t>
            </a:r>
          </a:p>
          <a:p>
            <a:pPr marL="171450" indent="-171450"/>
            <a:r>
              <a:rPr lang="en-US" sz="1100" dirty="0"/>
              <a:t>Not choosing the right data structure.</a:t>
            </a:r>
          </a:p>
          <a:p>
            <a:pPr marL="171450" indent="-171450"/>
            <a:r>
              <a:rPr lang="en-US" sz="1100" dirty="0"/>
              <a:t>Using the FIELD macro instead of ARRAY when describing a class’s persistent field in the </a:t>
            </a:r>
            <a:r>
              <a:rPr lang="en-US" sz="1100" dirty="0" err="1"/>
              <a:t>describe_components</a:t>
            </a:r>
            <a:r>
              <a:rPr lang="en-US" sz="1100" dirty="0"/>
              <a:t>().</a:t>
            </a:r>
          </a:p>
          <a:p>
            <a:pPr marL="171450" indent="-171450"/>
            <a:r>
              <a:rPr lang="en-US" sz="1100" dirty="0"/>
              <a:t>Not using the correct new operator for object instances with varying fields. </a:t>
            </a:r>
            <a:r>
              <a:rPr lang="en-US" sz="1100" dirty="0">
                <a:solidFill>
                  <a:srgbClr val="0070C0"/>
                </a:solidFill>
              </a:rPr>
              <a:t>new</a:t>
            </a:r>
            <a:r>
              <a:rPr lang="en-US" sz="1100" dirty="0"/>
              <a:t> (</a:t>
            </a:r>
            <a:r>
              <a:rPr lang="en-US" sz="1100" dirty="0" err="1"/>
              <a:t>self_class</a:t>
            </a:r>
            <a:r>
              <a:rPr lang="en-US" sz="1100" dirty="0"/>
              <a:t>, </a:t>
            </a:r>
            <a:r>
              <a:rPr lang="en-US" sz="1100" dirty="0" err="1"/>
              <a:t>buf_size</a:t>
            </a:r>
            <a:r>
              <a:rPr lang="en-US" sz="1100" dirty="0"/>
              <a:t>)</a:t>
            </a:r>
          </a:p>
          <a:p>
            <a:pPr marL="171450" indent="-171450"/>
            <a:r>
              <a:rPr lang="en-US" sz="1100" dirty="0"/>
              <a:t>Inserting a </a:t>
            </a:r>
            <a:r>
              <a:rPr lang="en-US" sz="1100" dirty="0" err="1"/>
              <a:t>set_member</a:t>
            </a:r>
            <a:r>
              <a:rPr lang="en-US" sz="1100" dirty="0"/>
              <a:t> twice in a </a:t>
            </a:r>
            <a:r>
              <a:rPr lang="en-US" sz="1100" dirty="0" err="1"/>
              <a:t>set_owner</a:t>
            </a:r>
            <a:r>
              <a:rPr lang="en-US" sz="1100" dirty="0"/>
              <a:t> or </a:t>
            </a:r>
            <a:r>
              <a:rPr lang="en-US" sz="1100" dirty="0" err="1"/>
              <a:t>B_tree</a:t>
            </a:r>
            <a:r>
              <a:rPr lang="en-US" sz="1100" dirty="0"/>
              <a:t>. It corrupts the container. </a:t>
            </a:r>
          </a:p>
          <a:p>
            <a:pPr marL="171450" indent="-171450"/>
            <a:r>
              <a:rPr lang="en-US" sz="1100" dirty="0"/>
              <a:t>Making persistent an object that was intended to be transient. Ex: </a:t>
            </a:r>
            <a:r>
              <a:rPr lang="en-US" sz="1100" dirty="0" err="1"/>
              <a:t>Ccharge</a:t>
            </a:r>
            <a:r>
              <a:rPr lang="en-US" sz="1100" dirty="0"/>
              <a:t>::</a:t>
            </a:r>
            <a:r>
              <a:rPr lang="en-US" sz="1100" dirty="0" err="1"/>
              <a:t>m_SrcObj</a:t>
            </a:r>
            <a:r>
              <a:rPr lang="en-US" sz="1100" dirty="0"/>
              <a:t>.</a:t>
            </a:r>
          </a:p>
          <a:p>
            <a:pPr marL="171450" indent="-171450"/>
            <a:r>
              <a:rPr lang="en-US" sz="1100" dirty="0"/>
              <a:t>Creating the </a:t>
            </a:r>
            <a:r>
              <a:rPr lang="en-US" sz="1100" dirty="0" err="1"/>
              <a:t>set_member</a:t>
            </a:r>
            <a:r>
              <a:rPr lang="en-US" sz="1100" dirty="0"/>
              <a:t> with the wrong key value. The index won’t work.</a:t>
            </a:r>
          </a:p>
          <a:p>
            <a:pPr marL="171450" indent="-171450"/>
            <a:r>
              <a:rPr lang="en-US" sz="1100" dirty="0"/>
              <a:t>Modifying the key of a </a:t>
            </a:r>
            <a:r>
              <a:rPr lang="en-US" sz="1100" dirty="0" err="1"/>
              <a:t>set_member</a:t>
            </a:r>
            <a:r>
              <a:rPr lang="en-US" sz="1100" dirty="0"/>
              <a:t> without updating the index. Removal and insertion of the </a:t>
            </a:r>
            <a:r>
              <a:rPr lang="en-US" sz="1100" dirty="0" err="1"/>
              <a:t>set_member</a:t>
            </a:r>
            <a:r>
              <a:rPr lang="en-US" sz="1100" dirty="0"/>
              <a:t> is necessary.</a:t>
            </a:r>
          </a:p>
          <a:p>
            <a:pPr marL="171450" indent="-171450"/>
            <a:r>
              <a:rPr lang="en-US" sz="1100" dirty="0"/>
              <a:t>Calling a method of a persistent object that takes long to finish as the parameter of other methods. It is better to call the method first, safe the result and then call the second method.</a:t>
            </a:r>
          </a:p>
          <a:p>
            <a:pPr marL="171450" indent="-171450"/>
            <a:r>
              <a:rPr lang="en-US" sz="1100" dirty="0"/>
              <a:t>We should avoid calling obj1-&gt;getobj2()-&gt;getobj3()-&gt;method(). All objects have a shared lock that avoids other threads from modifying them.</a:t>
            </a:r>
          </a:p>
          <a:p>
            <a:pPr marL="171450" indent="-171450"/>
            <a:r>
              <a:rPr lang="en-US" sz="1100" dirty="0"/>
              <a:t>Sequential iteration of a large </a:t>
            </a:r>
            <a:r>
              <a:rPr lang="en-US" sz="1100" dirty="0" err="1"/>
              <a:t>set_owner</a:t>
            </a:r>
            <a:r>
              <a:rPr lang="en-US" sz="1100" dirty="0"/>
              <a:t>. ex: find()</a:t>
            </a:r>
          </a:p>
          <a:p>
            <a:pPr marL="171450" indent="-171450"/>
            <a:r>
              <a:rPr lang="en-US" sz="1100" dirty="0"/>
              <a:t>Sorting a large </a:t>
            </a:r>
            <a:r>
              <a:rPr lang="en-US" sz="1100" dirty="0" err="1"/>
              <a:t>set_owner</a:t>
            </a:r>
            <a:r>
              <a:rPr lang="en-US" sz="1100" dirty="0"/>
              <a:t> in memory accessing the database </a:t>
            </a:r>
            <a:r>
              <a:rPr lang="en-US" sz="1100" dirty="0" err="1"/>
              <a:t>everytime</a:t>
            </a:r>
            <a:r>
              <a:rPr lang="en-US" sz="1100" dirty="0"/>
              <a:t>. Too many calls to load (-&gt;). Ex: </a:t>
            </a:r>
            <a:r>
              <a:rPr lang="en-US" sz="1100" dirty="0" err="1"/>
              <a:t>CDBListCcontrol</a:t>
            </a:r>
            <a:r>
              <a:rPr lang="en-US" sz="1100" dirty="0"/>
              <a:t>.</a:t>
            </a:r>
          </a:p>
          <a:p>
            <a:pPr marL="171450" indent="-171450"/>
            <a:r>
              <a:rPr lang="en-US" sz="1100" dirty="0"/>
              <a:t>Renaming a persistent class or a persistent class field.</a:t>
            </a:r>
          </a:p>
          <a:p>
            <a:pPr marL="171450" indent="-171450"/>
            <a:r>
              <a:rPr lang="en-US" sz="1100" dirty="0"/>
              <a:t>Creating a VARYING field of the wrong size. Ex: </a:t>
            </a:r>
            <a:r>
              <a:rPr lang="en-US" sz="1100" dirty="0" err="1"/>
              <a:t>CNotes</a:t>
            </a:r>
            <a:endParaRPr lang="en-US" sz="1100" dirty="0"/>
          </a:p>
          <a:p>
            <a:pPr marL="171450" indent="-171450"/>
            <a:r>
              <a:rPr lang="en-US" sz="1100" dirty="0"/>
              <a:t>Having two database clients modifying the database with different database schemas. Ex: CS and Explorer.</a:t>
            </a:r>
          </a:p>
          <a:p>
            <a:pPr marL="171450" indent="-171450"/>
            <a:r>
              <a:rPr lang="en-US" sz="1100" dirty="0"/>
              <a:t>Not zero ending arrays strings. GUID is exception because the size is known.</a:t>
            </a:r>
            <a:endParaRPr lang="en-US" sz="1200" dirty="0"/>
          </a:p>
        </p:txBody>
      </p:sp>
    </p:spTree>
    <p:extLst>
      <p:ext uri="{BB962C8B-B14F-4D97-AF65-F5344CB8AC3E}">
        <p14:creationId xmlns:p14="http://schemas.microsoft.com/office/powerpoint/2010/main" val="118719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99" y="2922657"/>
            <a:ext cx="3620222" cy="707886"/>
          </a:xfrm>
          <a:prstGeom prst="rect">
            <a:avLst/>
          </a:prstGeom>
          <a:noFill/>
        </p:spPr>
        <p:txBody>
          <a:bodyPr wrap="none" rtlCol="0">
            <a:spAutoFit/>
          </a:bodyPr>
          <a:lstStyle/>
          <a:p>
            <a:pPr>
              <a:buNone/>
            </a:pPr>
            <a:r>
              <a:rPr lang="en-US" sz="4000" dirty="0">
                <a:solidFill>
                  <a:srgbClr val="000066"/>
                </a:solidFill>
              </a:rPr>
              <a:t>SERVER SIDE</a:t>
            </a:r>
          </a:p>
        </p:txBody>
      </p:sp>
    </p:spTree>
    <p:extLst>
      <p:ext uri="{BB962C8B-B14F-4D97-AF65-F5344CB8AC3E}">
        <p14:creationId xmlns:p14="http://schemas.microsoft.com/office/powerpoint/2010/main" val="6812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228600" y="228600"/>
            <a:ext cx="7696200" cy="685800"/>
          </a:xfrm>
        </p:spPr>
        <p:txBody>
          <a:bodyPr/>
          <a:lstStyle/>
          <a:p>
            <a:r>
              <a:rPr lang="en-US" dirty="0"/>
              <a:t>Database files</a:t>
            </a:r>
          </a:p>
        </p:txBody>
      </p:sp>
      <p:sp>
        <p:nvSpPr>
          <p:cNvPr id="9221" name="Rectangle 5"/>
          <p:cNvSpPr>
            <a:spLocks noGrp="1" noChangeArrowheads="1"/>
          </p:cNvSpPr>
          <p:nvPr>
            <p:ph type="body" idx="1"/>
          </p:nvPr>
        </p:nvSpPr>
        <p:spPr>
          <a:xfrm>
            <a:off x="381000" y="1143000"/>
            <a:ext cx="8686800" cy="5638800"/>
          </a:xfrm>
        </p:spPr>
        <p:txBody>
          <a:bodyPr/>
          <a:lstStyle/>
          <a:p>
            <a:r>
              <a:rPr lang="en-US" sz="1400" b="1" dirty="0"/>
              <a:t>WH.CFG</a:t>
            </a:r>
          </a:p>
          <a:p>
            <a:pPr lvl="1"/>
            <a:r>
              <a:rPr lang="en-US" sz="1400" dirty="0"/>
              <a:t>Specifies how many storages are used and the connection point for each storage. </a:t>
            </a:r>
          </a:p>
          <a:p>
            <a:r>
              <a:rPr lang="en-US" sz="1400" b="1" dirty="0"/>
              <a:t>WH.IDX</a:t>
            </a:r>
          </a:p>
          <a:p>
            <a:pPr lvl="1"/>
            <a:r>
              <a:rPr lang="en-US" sz="1400" dirty="0"/>
              <a:t>Contains information about each class and object stored in the database except its content.</a:t>
            </a:r>
          </a:p>
          <a:p>
            <a:r>
              <a:rPr lang="en-US" sz="1400" b="1" dirty="0"/>
              <a:t>WH.ODB</a:t>
            </a:r>
          </a:p>
          <a:p>
            <a:pPr lvl="1"/>
            <a:r>
              <a:rPr lang="en-US" sz="1400" dirty="0"/>
              <a:t>Contains the data that describes classes and the content of each object.</a:t>
            </a:r>
          </a:p>
          <a:p>
            <a:r>
              <a:rPr lang="en-US" sz="1400" b="1" dirty="0"/>
              <a:t>WH.MAP</a:t>
            </a:r>
          </a:p>
          <a:p>
            <a:pPr lvl="1"/>
            <a:r>
              <a:rPr lang="en-US" sz="1400" dirty="0"/>
              <a:t>This is the bitmap allocator, it is used to determine the location in the OBJ file for a new or relocated object or class. It also has the information about the fragmented spaces of the OBJ file.</a:t>
            </a:r>
          </a:p>
          <a:p>
            <a:r>
              <a:rPr lang="en-US" sz="1400" b="1" dirty="0"/>
              <a:t>WH.LOG</a:t>
            </a:r>
          </a:p>
          <a:p>
            <a:pPr lvl="1"/>
            <a:r>
              <a:rPr lang="en-US" sz="1400" dirty="0"/>
              <a:t>Contains all committed transactions between checkpoints. Its main purpose is to restore the database to a consistent state after a system crash.</a:t>
            </a:r>
          </a:p>
          <a:p>
            <a:r>
              <a:rPr lang="en-US" sz="1400" b="1" dirty="0"/>
              <a:t>WH.HIS</a:t>
            </a:r>
          </a:p>
          <a:p>
            <a:pPr lvl="1"/>
            <a:r>
              <a:rPr lang="en-US" sz="1400" dirty="0"/>
              <a:t>It is used for coordination of distributed transactions across multiple storages. </a:t>
            </a:r>
          </a:p>
          <a:p>
            <a:r>
              <a:rPr lang="en-US" sz="1400" b="1" dirty="0"/>
              <a:t>WH.IBM</a:t>
            </a:r>
          </a:p>
          <a:p>
            <a:pPr lvl="1"/>
            <a:r>
              <a:rPr lang="en-US" sz="1400" dirty="0"/>
              <a:t>It is used to support incremental backups. It contains the last timestamp for each modified page in the storage.</a:t>
            </a:r>
          </a:p>
          <a:p>
            <a:r>
              <a:rPr lang="en-US" sz="1400" b="1" dirty="0"/>
              <a:t>WH.PWD	</a:t>
            </a:r>
          </a:p>
          <a:p>
            <a:pPr lvl="1"/>
            <a:r>
              <a:rPr lang="en-US" sz="1400" dirty="0"/>
              <a:t>Contains authorized users and passwords. When this file is present the server enforces authentication.</a:t>
            </a:r>
          </a:p>
          <a:p>
            <a:pPr lvl="1"/>
            <a:endParaRPr lang="en-US" sz="1400" dirty="0"/>
          </a:p>
          <a:p>
            <a:pPr lvl="1"/>
            <a:endParaRPr lang="en-US" sz="1600" dirty="0"/>
          </a:p>
          <a:p>
            <a:pPr lvl="1"/>
            <a:endParaRPr lang="en-US" sz="1600" dirty="0"/>
          </a:p>
          <a:p>
            <a:pPr lvl="1"/>
            <a:endParaRPr lang="en-US" sz="1600" dirty="0"/>
          </a:p>
          <a:p>
            <a:pPr lvl="1"/>
            <a:endParaRPr lang="en-US" sz="1600" dirty="0"/>
          </a:p>
          <a:p>
            <a:pPr lvl="1"/>
            <a:endParaRPr lang="en-US" sz="16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248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6474023"/>
            <a:ext cx="6324600" cy="307777"/>
          </a:xfrm>
          <a:prstGeom prst="rect">
            <a:avLst/>
          </a:prstGeom>
          <a:noFill/>
        </p:spPr>
        <p:txBody>
          <a:bodyPr wrap="square" rtlCol="0">
            <a:spAutoFit/>
          </a:bodyPr>
          <a:lstStyle/>
          <a:p>
            <a:pPr>
              <a:buNone/>
            </a:pPr>
            <a:r>
              <a:rPr lang="en-US" sz="1400" dirty="0"/>
              <a:t>At </a:t>
            </a:r>
            <a:r>
              <a:rPr lang="en-US" sz="1400" dirty="0" err="1"/>
              <a:t>Magaya</a:t>
            </a:r>
            <a:r>
              <a:rPr lang="en-US" sz="1400" dirty="0"/>
              <a:t> the .HIS file is not currently used.</a:t>
            </a:r>
          </a:p>
        </p:txBody>
      </p:sp>
    </p:spTree>
    <p:extLst>
      <p:ext uri="{BB962C8B-B14F-4D97-AF65-F5344CB8AC3E}">
        <p14:creationId xmlns:p14="http://schemas.microsoft.com/office/powerpoint/2010/main" val="263316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CFG file structure</a:t>
            </a:r>
          </a:p>
        </p:txBody>
      </p:sp>
      <p:sp>
        <p:nvSpPr>
          <p:cNvPr id="9221" name="Rectangle 5"/>
          <p:cNvSpPr>
            <a:spLocks noGrp="1" noChangeArrowheads="1"/>
          </p:cNvSpPr>
          <p:nvPr>
            <p:ph type="body" idx="1"/>
          </p:nvPr>
        </p:nvSpPr>
        <p:spPr/>
        <p:txBody>
          <a:bodyPr/>
          <a:lstStyle/>
          <a:p>
            <a:r>
              <a:rPr lang="en-US" dirty="0"/>
              <a:t>1</a:t>
            </a:r>
          </a:p>
          <a:p>
            <a:r>
              <a:rPr lang="en-US" dirty="0"/>
              <a:t>0:main-server:6110</a:t>
            </a:r>
          </a:p>
          <a:p>
            <a:endParaRPr lang="en-US" dirty="0"/>
          </a:p>
          <a:p>
            <a:r>
              <a:rPr lang="en-US" sz="2400" dirty="0"/>
              <a:t>It is a text file.</a:t>
            </a:r>
          </a:p>
          <a:p>
            <a:r>
              <a:rPr lang="en-US" sz="2400" dirty="0"/>
              <a:t>Here we are operating with only one storage (not distributed environment).</a:t>
            </a:r>
          </a:p>
          <a:p>
            <a:r>
              <a:rPr lang="en-US" sz="2400" dirty="0"/>
              <a:t>The first storage (SID = 0) can be reached at </a:t>
            </a:r>
            <a:r>
              <a:rPr lang="en-US" sz="2400" dirty="0">
                <a:solidFill>
                  <a:srgbClr val="0070C0"/>
                </a:solidFill>
              </a:rPr>
              <a:t>main-server</a:t>
            </a:r>
            <a:r>
              <a:rPr lang="en-US" sz="2400" dirty="0"/>
              <a:t> port </a:t>
            </a:r>
            <a:r>
              <a:rPr lang="en-US" sz="2400" dirty="0">
                <a:solidFill>
                  <a:srgbClr val="0070C0"/>
                </a:solidFill>
              </a:rPr>
              <a:t>6110</a:t>
            </a:r>
            <a:r>
              <a:rPr lang="en-US" sz="2400" dirty="0"/>
              <a:t> (common port for single database environment).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248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6324600"/>
            <a:ext cx="6324600" cy="523220"/>
          </a:xfrm>
          <a:prstGeom prst="rect">
            <a:avLst/>
          </a:prstGeom>
          <a:noFill/>
        </p:spPr>
        <p:txBody>
          <a:bodyPr wrap="square" rtlCol="0">
            <a:spAutoFit/>
          </a:bodyPr>
          <a:lstStyle/>
          <a:p>
            <a:pPr>
              <a:buNone/>
            </a:pPr>
            <a:r>
              <a:rPr lang="en-US" sz="1400" dirty="0"/>
              <a:t>We can run a multi-database environment running multiple instances of the database server within the same PC.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dirty="0"/>
              <a:t>Objects and Classes Identifiers</a:t>
            </a:r>
          </a:p>
        </p:txBody>
      </p:sp>
      <p:sp>
        <p:nvSpPr>
          <p:cNvPr id="10245" name="Rectangle 5"/>
          <p:cNvSpPr>
            <a:spLocks noGrp="1" noChangeArrowheads="1"/>
          </p:cNvSpPr>
          <p:nvPr>
            <p:ph type="body" idx="1"/>
          </p:nvPr>
        </p:nvSpPr>
        <p:spPr>
          <a:xfrm>
            <a:off x="1143000" y="1524000"/>
            <a:ext cx="7391400" cy="5181600"/>
          </a:xfrm>
        </p:spPr>
        <p:txBody>
          <a:bodyPr/>
          <a:lstStyle/>
          <a:p>
            <a:r>
              <a:rPr lang="en-US" sz="1600" dirty="0"/>
              <a:t>CPID: Class persistent identifier</a:t>
            </a:r>
          </a:p>
          <a:p>
            <a:r>
              <a:rPr lang="en-US" sz="1600" dirty="0"/>
              <a:t>	The valid range is from 2 to 65535 (0xFFFF). It is a WORD.</a:t>
            </a:r>
          </a:p>
          <a:p>
            <a:r>
              <a:rPr lang="en-US" sz="1600" dirty="0"/>
              <a:t>	CPID 1 is abstract root class when the database is not initialized.</a:t>
            </a:r>
          </a:p>
          <a:p>
            <a:r>
              <a:rPr lang="en-US" sz="1600" dirty="0"/>
              <a:t>	Each different version of a class has a different identifier.</a:t>
            </a:r>
          </a:p>
          <a:p>
            <a:r>
              <a:rPr lang="en-US" sz="1600" dirty="0"/>
              <a:t>	Non used classes are garbage collected.</a:t>
            </a:r>
          </a:p>
          <a:p>
            <a:r>
              <a:rPr lang="en-US" sz="1600" dirty="0"/>
              <a:t>	There is a special class called </a:t>
            </a:r>
            <a:r>
              <a:rPr lang="en-US" sz="1600" dirty="0" err="1"/>
              <a:t>ExternalBlob</a:t>
            </a:r>
            <a:r>
              <a:rPr lang="en-US" sz="1600" dirty="0"/>
              <a:t>.</a:t>
            </a:r>
          </a:p>
          <a:p>
            <a:r>
              <a:rPr lang="en-US" sz="1600" dirty="0"/>
              <a:t>    </a:t>
            </a:r>
          </a:p>
          <a:p>
            <a:r>
              <a:rPr lang="en-US" sz="1600" dirty="0"/>
              <a:t>OPID: Object persistent identifier</a:t>
            </a:r>
          </a:p>
          <a:p>
            <a:r>
              <a:rPr lang="en-US" sz="1600" dirty="0"/>
              <a:t>	The valid range is from 65536 (0x10000) to 4294967295 (0xFFFFFFFF). It is a DWORD.</a:t>
            </a:r>
          </a:p>
          <a:p>
            <a:r>
              <a:rPr lang="en-US" sz="1600" dirty="0"/>
              <a:t>	Object 0x10000 is the database root.</a:t>
            </a:r>
          </a:p>
          <a:p>
            <a:r>
              <a:rPr lang="en-US" sz="1600" dirty="0"/>
              <a:t>	Each object in the database knows its CPID.</a:t>
            </a:r>
          </a:p>
          <a:p>
            <a:r>
              <a:rPr lang="en-US" sz="1600" dirty="0"/>
              <a:t>	External blobs are special objects which data is stored outside of the ODB, in the file system.</a:t>
            </a:r>
          </a:p>
          <a:p>
            <a:r>
              <a:rPr lang="en-US" sz="1600" dirty="0"/>
              <a:t>	Non referenced objects from root are garbage collected.</a:t>
            </a:r>
          </a:p>
          <a:p>
            <a:r>
              <a:rPr lang="en-US" sz="2000" dirty="0"/>
              <a:t>	</a:t>
            </a:r>
          </a:p>
          <a:p>
            <a:endParaRPr lang="en-US" sz="2000" dirty="0"/>
          </a:p>
          <a:p>
            <a:r>
              <a:rPr lang="en-US" sz="2000" dirty="0"/>
              <a:t>	</a:t>
            </a:r>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2484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6874" y="6367946"/>
            <a:ext cx="7467600" cy="307777"/>
          </a:xfrm>
          <a:prstGeom prst="rect">
            <a:avLst/>
          </a:prstGeom>
          <a:noFill/>
        </p:spPr>
        <p:txBody>
          <a:bodyPr wrap="square" rtlCol="0">
            <a:spAutoFit/>
          </a:bodyPr>
          <a:lstStyle/>
          <a:p>
            <a:pPr>
              <a:buNone/>
            </a:pPr>
            <a:r>
              <a:rPr lang="en-US" sz="1400" dirty="0"/>
              <a:t>Magaya system has around 1000 classes.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dirty="0"/>
              <a:t>Reference to a persistent object</a:t>
            </a:r>
          </a:p>
        </p:txBody>
      </p:sp>
      <p:sp>
        <p:nvSpPr>
          <p:cNvPr id="10245" name="Rectangle 5"/>
          <p:cNvSpPr>
            <a:spLocks noGrp="1" noChangeArrowheads="1"/>
          </p:cNvSpPr>
          <p:nvPr>
            <p:ph type="body" idx="1"/>
          </p:nvPr>
        </p:nvSpPr>
        <p:spPr>
          <a:xfrm>
            <a:off x="1143000" y="1524000"/>
            <a:ext cx="7391400" cy="4495799"/>
          </a:xfrm>
        </p:spPr>
        <p:txBody>
          <a:bodyPr/>
          <a:lstStyle/>
          <a:p>
            <a:r>
              <a:rPr lang="en-US" sz="1800" dirty="0"/>
              <a:t>A valid reference to an object is composed of its storage identifier and the object identifier</a:t>
            </a:r>
          </a:p>
          <a:p>
            <a:endParaRPr lang="en-US" sz="1800" dirty="0"/>
          </a:p>
          <a:p>
            <a:r>
              <a:rPr lang="en-US" sz="1800" dirty="0"/>
              <a:t>SID:OPID  [WORD: DWORD]</a:t>
            </a:r>
          </a:p>
          <a:p>
            <a:r>
              <a:rPr lang="en-US" sz="1800" dirty="0"/>
              <a:t>A reference is 6 bytes.</a:t>
            </a:r>
          </a:p>
          <a:p>
            <a:endParaRPr lang="en-US" sz="1800" dirty="0"/>
          </a:p>
          <a:p>
            <a:r>
              <a:rPr lang="en-US" sz="1800" dirty="0"/>
              <a:t>Example: Reference to database root.</a:t>
            </a:r>
          </a:p>
          <a:p>
            <a:r>
              <a:rPr lang="en-US" sz="1800" dirty="0"/>
              <a:t>0:10000</a:t>
            </a:r>
          </a:p>
          <a:p>
            <a:endParaRPr lang="en-US" sz="1800" dirty="0"/>
          </a:p>
          <a:p>
            <a:r>
              <a:rPr lang="en-US" sz="1800" dirty="0">
                <a:solidFill>
                  <a:srgbClr val="0070C0"/>
                </a:solidFill>
              </a:rPr>
              <a:t>class</a:t>
            </a:r>
            <a:r>
              <a:rPr lang="en-US" sz="1800" dirty="0"/>
              <a:t> </a:t>
            </a:r>
            <a:r>
              <a:rPr lang="en-US" sz="1800" dirty="0" err="1"/>
              <a:t>CWHItem</a:t>
            </a:r>
            <a:r>
              <a:rPr lang="en-US" sz="1800" dirty="0"/>
              <a:t> {</a:t>
            </a:r>
          </a:p>
          <a:p>
            <a:r>
              <a:rPr lang="en-US" sz="1800" dirty="0"/>
              <a:t>	ref&lt;</a:t>
            </a:r>
            <a:r>
              <a:rPr lang="en-US" sz="1800" dirty="0" err="1"/>
              <a:t>CWH_Receipt</a:t>
            </a:r>
            <a:r>
              <a:rPr lang="en-US" sz="1800" dirty="0"/>
              <a:t>&gt; </a:t>
            </a:r>
            <a:r>
              <a:rPr lang="en-US" sz="1800" dirty="0" err="1"/>
              <a:t>m_WHR</a:t>
            </a:r>
            <a:r>
              <a:rPr lang="en-US" sz="1800" dirty="0"/>
              <a:t>; // SID:OPID</a:t>
            </a:r>
          </a:p>
          <a:p>
            <a:r>
              <a:rPr lang="en-US" sz="1800" dirty="0"/>
              <a:t>	…</a:t>
            </a:r>
          </a:p>
          <a:p>
            <a:r>
              <a:rPr lang="en-US" sz="1800" dirty="0"/>
              <a:t>}</a:t>
            </a:r>
          </a:p>
          <a:p>
            <a:endParaRPr lang="en-US" dirty="0"/>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096000"/>
            <a:ext cx="461962" cy="54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6258580"/>
            <a:ext cx="7467600" cy="307777"/>
          </a:xfrm>
          <a:prstGeom prst="rect">
            <a:avLst/>
          </a:prstGeom>
          <a:noFill/>
        </p:spPr>
        <p:txBody>
          <a:bodyPr wrap="square" rtlCol="0">
            <a:spAutoFit/>
          </a:bodyPr>
          <a:lstStyle/>
          <a:p>
            <a:pPr>
              <a:buNone/>
            </a:pPr>
            <a:r>
              <a:rPr lang="en-US" sz="1400" dirty="0"/>
              <a:t>At </a:t>
            </a:r>
            <a:r>
              <a:rPr lang="en-US" sz="1400" dirty="0" err="1"/>
              <a:t>Magaya</a:t>
            </a:r>
            <a:r>
              <a:rPr lang="en-US" sz="1400" dirty="0"/>
              <a:t> we only use one storage, so the SID is always 0.</a:t>
            </a:r>
          </a:p>
        </p:txBody>
      </p:sp>
    </p:spTree>
    <p:extLst>
      <p:ext uri="{BB962C8B-B14F-4D97-AF65-F5344CB8AC3E}">
        <p14:creationId xmlns:p14="http://schemas.microsoft.com/office/powerpoint/2010/main" val="2091929513"/>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presentation</Template>
  <TotalTime>32845</TotalTime>
  <Words>8413</Words>
  <Application>Microsoft Office PowerPoint</Application>
  <PresentationFormat>On-screen Show (4:3)</PresentationFormat>
  <Paragraphs>1152</Paragraphs>
  <Slides>45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Wingdings</vt:lpstr>
      <vt:lpstr>Sales training presentation</vt:lpstr>
      <vt:lpstr>An Overview of GOODS</vt:lpstr>
      <vt:lpstr>What is GOODS?</vt:lpstr>
      <vt:lpstr>About the Author</vt:lpstr>
      <vt:lpstr>  What will be covered?</vt:lpstr>
      <vt:lpstr>PowerPoint Presentation</vt:lpstr>
      <vt:lpstr>Database files</vt:lpstr>
      <vt:lpstr>CFG file structure</vt:lpstr>
      <vt:lpstr>Objects and Classes Identifiers</vt:lpstr>
      <vt:lpstr>Reference to a persistent object</vt:lpstr>
      <vt:lpstr>IDX file structure</vt:lpstr>
      <vt:lpstr>ODB, IBM, MAP files structure</vt:lpstr>
      <vt:lpstr>LOG file structure</vt:lpstr>
      <vt:lpstr>Backup file structure</vt:lpstr>
      <vt:lpstr>Memory mapped files</vt:lpstr>
      <vt:lpstr>Server components</vt:lpstr>
      <vt:lpstr>Storage Memory Manager</vt:lpstr>
      <vt:lpstr>Transaction Manager</vt:lpstr>
      <vt:lpstr>Page Pool Manager</vt:lpstr>
      <vt:lpstr>Object Access Manager</vt:lpstr>
      <vt:lpstr>Class Information Manager</vt:lpstr>
      <vt:lpstr>PowerPoint Presentation</vt:lpstr>
      <vt:lpstr>Metaobjects</vt:lpstr>
      <vt:lpstr>Metaobject class</vt:lpstr>
      <vt:lpstr>Intertask synchronization</vt:lpstr>
      <vt:lpstr>Synchronization among clients</vt:lpstr>
      <vt:lpstr>Handling of database transactions</vt:lpstr>
      <vt:lpstr>Management of client’s cache</vt:lpstr>
      <vt:lpstr>Types of data fields</vt:lpstr>
      <vt:lpstr>Persistency of objects</vt:lpstr>
      <vt:lpstr>Database initialization</vt:lpstr>
      <vt:lpstr>Container classes</vt:lpstr>
      <vt:lpstr>B-tree representation</vt:lpstr>
      <vt:lpstr>set_owners and B_trees</vt:lpstr>
      <vt:lpstr>Queries</vt:lpstr>
      <vt:lpstr>Queries and subqueries</vt:lpstr>
      <vt:lpstr>Indexing objects</vt:lpstr>
      <vt:lpstr>In GOODS the most important aspect of application design is the right selection of the persistent data structure.  An incorrect data structure will be inefficient and hard to change as the database grows.</vt:lpstr>
      <vt:lpstr>Transaction scope</vt:lpstr>
      <vt:lpstr>Mistakes handling transactions</vt:lpstr>
      <vt:lpstr>Using cast() method</vt:lpstr>
      <vt:lpstr>Using update() method</vt:lpstr>
      <vt:lpstr>Pinning objects in memory</vt:lpstr>
      <vt:lpstr>Handling transient objects</vt:lpstr>
      <vt:lpstr>An object is made persistent when it is referenced from another persistent object.</vt:lpstr>
      <vt:lpstr>Mistakes we have made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GOODS</dc:title>
  <dc:creator>Yony</dc:creator>
  <cp:lastModifiedBy>Jose Yoniel Garcia</cp:lastModifiedBy>
  <cp:revision>493</cp:revision>
  <dcterms:created xsi:type="dcterms:W3CDTF">2012-10-12T23:43:34Z</dcterms:created>
  <dcterms:modified xsi:type="dcterms:W3CDTF">2018-08-24T18:01:12Z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