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8" r:id="rId5"/>
    <p:sldId id="279" r:id="rId6"/>
    <p:sldId id="344" r:id="rId7"/>
    <p:sldId id="345" r:id="rId8"/>
    <p:sldId id="346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4660"/>
  </p:normalViewPr>
  <p:slideViewPr>
    <p:cSldViewPr showGuides="1">
      <p:cViewPr varScale="1">
        <p:scale>
          <a:sx n="67" d="100"/>
          <a:sy n="67" d="100"/>
        </p:scale>
        <p:origin x="78" y="18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7/26/2017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762000"/>
            <a:ext cx="2924556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72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17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60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394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20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41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3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88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72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AEAE4A8-A6E5-453E-B946-FB774B73F48C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024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892" y="1356184"/>
            <a:ext cx="5040560" cy="1491209"/>
          </a:xfrm>
        </p:spPr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8000" b="1" dirty="0">
                <a:solidFill>
                  <a:schemeClr val="bg1"/>
                </a:solidFill>
                <a:latin typeface="Bebas Neue" panose="020B0606020202050201" pitchFamily="34" charset="0"/>
              </a:rPr>
              <a:t>FRAMEWORKS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810" y="2770449"/>
            <a:ext cx="6066674" cy="72008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s-ES" sz="2000" dirty="0">
                <a:solidFill>
                  <a:schemeClr val="bg1"/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DESARROLLO DE APLICACIONES WEB CON JAVA</a:t>
            </a:r>
          </a:p>
        </p:txBody>
      </p:sp>
      <p:pic>
        <p:nvPicPr>
          <p:cNvPr id="1026" name="Picture 2" descr="http://www.3ct.mx/images/logo100x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956" y="6237312"/>
            <a:ext cx="1080120" cy="4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49796" y="3789040"/>
            <a:ext cx="7272808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199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MODULO I : Java EE </a:t>
            </a:r>
          </a:p>
        </p:txBody>
      </p:sp>
      <p:pic>
        <p:nvPicPr>
          <p:cNvPr id="4" name="Picture 2" descr="http://cdn6.vsf.es/wp-content/uploads/2015/02/aplicaciones-empresariales-wfms.png">
            <a:extLst>
              <a:ext uri="{FF2B5EF4-FFF2-40B4-BE49-F238E27FC236}">
                <a16:creationId xmlns:a16="http://schemas.microsoft.com/office/drawing/2014/main" id="{3CB7DFB0-0D4A-4E70-BDBA-1EC7AFB2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907775"/>
            <a:ext cx="7942176" cy="52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 idx="4294967295"/>
          </p:nvPr>
        </p:nvSpPr>
        <p:spPr>
          <a:xfrm>
            <a:off x="0" y="836613"/>
            <a:ext cx="9937750" cy="504825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Contenido general del curso Java </a:t>
            </a:r>
            <a:r>
              <a:rPr lang="es-E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Frameworks</a:t>
            </a:r>
            <a:endParaRPr lang="es-ES" sz="3600" dirty="0">
              <a:solidFill>
                <a:schemeClr val="tx1">
                  <a:lumMod val="75000"/>
                  <a:lumOff val="25000"/>
                </a:schemeClr>
              </a:solidFill>
              <a:latin typeface="Avenir LT Std 45 Book" panose="020B0502020203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4294967295"/>
          </p:nvPr>
        </p:nvSpPr>
        <p:spPr>
          <a:xfrm>
            <a:off x="117748" y="1772816"/>
            <a:ext cx="5976664" cy="14414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MX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Lección 1 Introducción a los </a:t>
            </a:r>
            <a:r>
              <a:rPr lang="es-MX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MX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Introducción a Java EE Servidores y 	contenedores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MVC.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Configuración del entrono de trabajo.</a:t>
            </a:r>
          </a:p>
          <a:p>
            <a:pPr algn="just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7748" y="260648"/>
            <a:ext cx="1188132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http://www.3ct.mx/images/logo100x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956" y="6237312"/>
            <a:ext cx="1080120" cy="4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DDBECB4-E4D6-4F91-9A85-5B09EDADE45F}"/>
              </a:ext>
            </a:extLst>
          </p:cNvPr>
          <p:cNvSpPr txBox="1">
            <a:spLocks/>
          </p:cNvSpPr>
          <p:nvPr/>
        </p:nvSpPr>
        <p:spPr>
          <a:xfrm>
            <a:off x="117748" y="3214266"/>
            <a:ext cx="11376025" cy="302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r>
              <a:rPr lang="es-ES" dirty="0"/>
              <a:t>En el trayecto  de desarrollo de aplicaciones de software hemos descubierto poco a poco como implementar  desde programas sencillos con el </a:t>
            </a:r>
            <a:r>
              <a:rPr lang="es-ES" b="1" dirty="0"/>
              <a:t>lenguaje de programación Java  </a:t>
            </a:r>
            <a:r>
              <a:rPr lang="es-ES" dirty="0"/>
              <a:t>( algoritmos sencillos utilizando estructuras de control, creación de clases e instancias de estas, estructuras de repetición) que cumplen algún fin en común, ya sea un pequeño programa que nos informe si alguna condición es falsa o verdadera hasta estructuras un poco mas complejas como la creación de un menú iterativo. 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s-ES" dirty="0"/>
              <a:t>Hemos pasado de estas pequeñas estructuras a proyectos con un mayor grado de complejidad; dimos el salto al mundo de las </a:t>
            </a:r>
            <a:r>
              <a:rPr lang="es-ES" b="1" i="1" dirty="0"/>
              <a:t>aplicaciones web. </a:t>
            </a:r>
            <a:r>
              <a:rPr lang="es-ES" dirty="0"/>
              <a:t> Aquí es donde aprendimos como funciona  el protocolo HTTP y como podemos interactuar con una arquitectura cliente servidor. Seguimos una pequeña arquitectura MVC que nos permite estructurar proyectos de forma escalable y  como interactuar con los componentes básicos de las tecnologías </a:t>
            </a:r>
            <a:r>
              <a:rPr lang="es-ES" dirty="0" err="1"/>
              <a:t>JSP´s</a:t>
            </a:r>
            <a:r>
              <a:rPr lang="es-ES" dirty="0"/>
              <a:t> y Java </a:t>
            </a:r>
            <a:r>
              <a:rPr lang="es-ES" dirty="0" err="1"/>
              <a:t>Servlets</a:t>
            </a:r>
            <a:r>
              <a:rPr lang="es-ES" dirty="0"/>
              <a:t>. 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s-ES" b="1" i="1" dirty="0"/>
              <a:t>Pero es momento de dar el siguiente paso…</a:t>
            </a:r>
          </a:p>
          <a:p>
            <a:pPr marL="0" indent="0" algn="just">
              <a:buFont typeface="Wingdings 2" pitchFamily="18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 idx="4294967295"/>
          </p:nvPr>
        </p:nvSpPr>
        <p:spPr>
          <a:xfrm>
            <a:off x="0" y="836613"/>
            <a:ext cx="9937750" cy="504825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Aplicaciones empresariales con Java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4294967295"/>
          </p:nvPr>
        </p:nvSpPr>
        <p:spPr>
          <a:xfrm>
            <a:off x="0" y="1388053"/>
            <a:ext cx="11376025" cy="977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b="1" i="1" dirty="0"/>
              <a:t>Una aplicación empresarial es aquella que esta destinada a satisfacer las necesidades particulares  de una compañía u organización  apegándose a la lógica de negocio de esta.</a:t>
            </a:r>
          </a:p>
          <a:p>
            <a:pPr marL="0" indent="0" algn="ctr">
              <a:buNone/>
            </a:pPr>
            <a:endParaRPr lang="es-ES" b="1" i="1" dirty="0"/>
          </a:p>
        </p:txBody>
      </p:sp>
      <p:sp>
        <p:nvSpPr>
          <p:cNvPr id="2" name="Rectángulo 1"/>
          <p:cNvSpPr/>
          <p:nvPr/>
        </p:nvSpPr>
        <p:spPr>
          <a:xfrm>
            <a:off x="117748" y="260648"/>
            <a:ext cx="1188132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http://www.3ct.mx/images/logo100x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956" y="6237312"/>
            <a:ext cx="1080120" cy="4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0261624-AF3F-4263-B68F-87E5ED86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2020121"/>
            <a:ext cx="7372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 idx="4294967295"/>
          </p:nvPr>
        </p:nvSpPr>
        <p:spPr>
          <a:xfrm>
            <a:off x="0" y="876300"/>
            <a:ext cx="9937750" cy="504825"/>
          </a:xfrm>
        </p:spPr>
        <p:txBody>
          <a:bodyPr>
            <a:normAutofit fontScale="90000"/>
          </a:bodyPr>
          <a:lstStyle/>
          <a:p>
            <a:pPr defTabSz="914400">
              <a:spcBef>
                <a:spcPts val="0"/>
              </a:spcBef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Aplicaciones empresariales con Java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4294967295"/>
          </p:nvPr>
        </p:nvSpPr>
        <p:spPr>
          <a:xfrm>
            <a:off x="117748" y="1636737"/>
            <a:ext cx="11377613" cy="29443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/>
              <a:t>Java es la plataforma de desarrollo utilizada por excelencia para el desarrollo de aplicaciones empresariales a la medida. Con más de dos décadas en el mercado, este lenguaje de programación es uno de los más maduros, estables y confiables para el desarrollo de sistemas de información al día de hoy.</a:t>
            </a:r>
          </a:p>
          <a:p>
            <a:pPr marL="0" indent="0" algn="just">
              <a:buNone/>
            </a:pPr>
            <a:r>
              <a:rPr lang="es-MX" sz="1800" dirty="0"/>
              <a:t>Java permite crear aplicaciones para usuarios de distintos tipos como son clientes de Escritorio, Web y Móviles. Las aplicaciones empresariales Java tienen a su cargo establecer las reglas de negocio de la empresa y/o sistema y ofrecer conectividad a los distintos tipos de clientes, con ello se logra ofrecer una solución integral a sus necesidades de sistemas de información a la medida</a:t>
            </a:r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ES" sz="1800" dirty="0"/>
          </a:p>
        </p:txBody>
      </p:sp>
      <p:sp>
        <p:nvSpPr>
          <p:cNvPr id="2" name="Rectángulo 1"/>
          <p:cNvSpPr/>
          <p:nvPr/>
        </p:nvSpPr>
        <p:spPr>
          <a:xfrm>
            <a:off x="117748" y="260648"/>
            <a:ext cx="1188132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http://www.3ct.mx/images/logo100x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956" y="6237312"/>
            <a:ext cx="1080120" cy="4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 idx="4294967295"/>
          </p:nvPr>
        </p:nvSpPr>
        <p:spPr>
          <a:xfrm>
            <a:off x="0" y="980728"/>
            <a:ext cx="9937750" cy="504825"/>
          </a:xfrm>
        </p:spPr>
        <p:txBody>
          <a:bodyPr>
            <a:normAutofit fontScale="90000"/>
          </a:bodyPr>
          <a:lstStyle/>
          <a:p>
            <a:pPr defTabSz="914400">
              <a:spcBef>
                <a:spcPts val="0"/>
              </a:spcBef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JAVA EE (Java empresarial)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4294967295"/>
          </p:nvPr>
        </p:nvSpPr>
        <p:spPr>
          <a:xfrm>
            <a:off x="117748" y="2420888"/>
            <a:ext cx="11881320" cy="316835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Java EE es una plataforma de programación—parte de la Plataforma Java—para desarrollar y ejecutar software de aplicaciones en el lenguaje de programación Java. Permite utilizar arquitecturas de N capas distribuidas y se apoya ampliamente en componentes de software modulares ejecutándose sobre un servidor de aplicaciones.</a:t>
            </a:r>
          </a:p>
          <a:p>
            <a:r>
              <a:rPr lang="es-MX" dirty="0"/>
              <a:t>En otras palabras…</a:t>
            </a:r>
          </a:p>
          <a:p>
            <a:r>
              <a:rPr lang="es-MX" b="1" i="1" dirty="0"/>
              <a:t>Java EE es un conjunto de APIS enfocadas en brindar servicios empresariales</a:t>
            </a:r>
            <a:r>
              <a:rPr lang="es-MX" dirty="0"/>
              <a:t>. Por ejemplo:</a:t>
            </a:r>
          </a:p>
          <a:p>
            <a:pPr lvl="0"/>
            <a:r>
              <a:rPr lang="es-MX" dirty="0"/>
              <a:t>Transaccionalidad</a:t>
            </a:r>
          </a:p>
          <a:p>
            <a:pPr lvl="0"/>
            <a:r>
              <a:rPr lang="es-MX" dirty="0"/>
              <a:t>Interoperabilidad</a:t>
            </a:r>
          </a:p>
          <a:p>
            <a:pPr lvl="0"/>
            <a:r>
              <a:rPr lang="es-MX" dirty="0"/>
              <a:t>Seguridad</a:t>
            </a:r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ES" sz="1800" dirty="0"/>
          </a:p>
        </p:txBody>
      </p:sp>
      <p:sp>
        <p:nvSpPr>
          <p:cNvPr id="2" name="Rectángulo 1"/>
          <p:cNvSpPr/>
          <p:nvPr/>
        </p:nvSpPr>
        <p:spPr>
          <a:xfrm>
            <a:off x="117748" y="260648"/>
            <a:ext cx="1188132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http://www.3ct.mx/images/logo100x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956" y="6237312"/>
            <a:ext cx="1080120" cy="4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 idx="4294967295"/>
          </p:nvPr>
        </p:nvSpPr>
        <p:spPr>
          <a:xfrm>
            <a:off x="0" y="980728"/>
            <a:ext cx="9937750" cy="504825"/>
          </a:xfrm>
        </p:spPr>
        <p:txBody>
          <a:bodyPr>
            <a:normAutofit fontScale="90000"/>
          </a:bodyPr>
          <a:lstStyle/>
          <a:p>
            <a:pPr defTabSz="914400">
              <a:spcBef>
                <a:spcPts val="0"/>
              </a:spcBef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JAVA EE (Java empresarial)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4294967295"/>
          </p:nvPr>
        </p:nvSpPr>
        <p:spPr>
          <a:xfrm>
            <a:off x="117748" y="2420888"/>
            <a:ext cx="1188132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ES" sz="1800" dirty="0"/>
          </a:p>
        </p:txBody>
      </p:sp>
      <p:sp>
        <p:nvSpPr>
          <p:cNvPr id="2" name="Rectángulo 1"/>
          <p:cNvSpPr/>
          <p:nvPr/>
        </p:nvSpPr>
        <p:spPr>
          <a:xfrm>
            <a:off x="117748" y="260648"/>
            <a:ext cx="1188132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http://www.3ct.mx/images/logo100x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956" y="6237312"/>
            <a:ext cx="1080120" cy="47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208060F-B043-4DD1-914E-1AD1034F8FC4}"/>
              </a:ext>
            </a:extLst>
          </p:cNvPr>
          <p:cNvSpPr/>
          <p:nvPr/>
        </p:nvSpPr>
        <p:spPr>
          <a:xfrm>
            <a:off x="189756" y="1589762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Para entender qué es Java EE, comencemos por responder a la pregunta de ¿Qué es un API?. Un API (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Application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Programming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Interface) es un conjunto de clases que resuelven una necesidad muy particular. Por ejemplo el API de JDBC permite crear código Java para establecer la comunicación con una base de datos.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rbel (Cuerpo)"/>
            </a:endParaRP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Algunas de estas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API´s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son: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rbel (Cue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Manejo de Transacciones: Java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Transaction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API (JTA)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Persistencia: Java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Persistance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API (JPA)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Mensajería: Java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Message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Service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(JMS)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Manejo de Servicios Web: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Java API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for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XML Web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Services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(JAX-WS)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Java API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for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RESTful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Web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Services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(JAX-RS)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Seguridad: Java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Authentication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and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Authorization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Service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(JAAS)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Localización de objetos: Java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Naming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and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Directory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Interface (JNDI)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Entre muchas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APIs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orbel (Cuerpo)"/>
              </a:rPr>
              <a:t> más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orbel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843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 idx="4294967295"/>
          </p:nvPr>
        </p:nvSpPr>
        <p:spPr>
          <a:xfrm>
            <a:off x="0" y="980728"/>
            <a:ext cx="9937750" cy="504825"/>
          </a:xfrm>
        </p:spPr>
        <p:txBody>
          <a:bodyPr>
            <a:normAutofit fontScale="90000"/>
          </a:bodyPr>
          <a:lstStyle/>
          <a:p>
            <a:pPr defTabSz="914400">
              <a:spcBef>
                <a:spcPts val="0"/>
              </a:spcBef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Arial" panose="020B0604020202020204" pitchFamily="34" charset="0"/>
              </a:rPr>
              <a:t>Tecnologías  empresariales de Java EE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7748" y="260648"/>
            <a:ext cx="1188132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00517F0-5332-4B11-84E3-9E1B1319BDE2}"/>
              </a:ext>
            </a:extLst>
          </p:cNvPr>
          <p:cNvSpPr/>
          <p:nvPr/>
        </p:nvSpPr>
        <p:spPr>
          <a:xfrm>
            <a:off x="1845940" y="1485553"/>
            <a:ext cx="8091810" cy="48216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1313F6F-06D7-4071-A06D-DE7FDEF46D27}"/>
              </a:ext>
            </a:extLst>
          </p:cNvPr>
          <p:cNvSpPr/>
          <p:nvPr/>
        </p:nvSpPr>
        <p:spPr>
          <a:xfrm>
            <a:off x="2208274" y="1700808"/>
            <a:ext cx="3744416" cy="2448272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Contenedor Web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FA2A55-CD45-408C-84CA-7DBE5050C7E2}"/>
              </a:ext>
            </a:extLst>
          </p:cNvPr>
          <p:cNvSpPr/>
          <p:nvPr/>
        </p:nvSpPr>
        <p:spPr>
          <a:xfrm>
            <a:off x="2395178" y="1848923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Java Server Faces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9D936B-B480-4C78-B68D-3469DF9DF32B}"/>
              </a:ext>
            </a:extLst>
          </p:cNvPr>
          <p:cNvSpPr/>
          <p:nvPr/>
        </p:nvSpPr>
        <p:spPr>
          <a:xfrm>
            <a:off x="4159374" y="1848923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Web </a:t>
            </a:r>
            <a:r>
              <a:rPr lang="es-MX" dirty="0" err="1"/>
              <a:t>services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91E3FB2-46D0-42E8-8CE1-8007ECAD0794}"/>
              </a:ext>
            </a:extLst>
          </p:cNvPr>
          <p:cNvSpPr/>
          <p:nvPr/>
        </p:nvSpPr>
        <p:spPr>
          <a:xfrm>
            <a:off x="2395178" y="2524801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Tag </a:t>
            </a:r>
            <a:r>
              <a:rPr lang="es-MX" dirty="0" err="1"/>
              <a:t>Libs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93E354-2FAA-4478-A144-EAD558264B16}"/>
              </a:ext>
            </a:extLst>
          </p:cNvPr>
          <p:cNvSpPr/>
          <p:nvPr/>
        </p:nvSpPr>
        <p:spPr>
          <a:xfrm>
            <a:off x="4159374" y="2524801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Web Sockets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45762C6-7ED2-4F2C-BF5F-4DFCAEC2A4BF}"/>
              </a:ext>
            </a:extLst>
          </p:cNvPr>
          <p:cNvSpPr/>
          <p:nvPr/>
        </p:nvSpPr>
        <p:spPr>
          <a:xfrm>
            <a:off x="2395178" y="3200679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JSPs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47FF49-7584-4F4C-B230-1A72CA0FF3B7}"/>
              </a:ext>
            </a:extLst>
          </p:cNvPr>
          <p:cNvSpPr/>
          <p:nvPr/>
        </p:nvSpPr>
        <p:spPr>
          <a:xfrm>
            <a:off x="4159374" y="3200679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Servlets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74773B-E2F5-4A0B-8D40-6B9A2DEC43CB}"/>
              </a:ext>
            </a:extLst>
          </p:cNvPr>
          <p:cNvSpPr/>
          <p:nvPr/>
        </p:nvSpPr>
        <p:spPr>
          <a:xfrm>
            <a:off x="6853473" y="2761320"/>
            <a:ext cx="2137320" cy="1387760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Contenedor de </a:t>
            </a:r>
            <a:r>
              <a:rPr lang="es-MX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EJBs</a:t>
            </a:r>
            <a:endParaRPr lang="es-MX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03FF183-79AA-4A3E-88DB-A3BC8B32BE26}"/>
              </a:ext>
            </a:extLst>
          </p:cNvPr>
          <p:cNvSpPr/>
          <p:nvPr/>
        </p:nvSpPr>
        <p:spPr>
          <a:xfrm>
            <a:off x="7154589" y="2924944"/>
            <a:ext cx="15121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EJBs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8A7235-FCC7-4A0A-91B7-4ECB71E5EAE8}"/>
              </a:ext>
            </a:extLst>
          </p:cNvPr>
          <p:cNvSpPr/>
          <p:nvPr/>
        </p:nvSpPr>
        <p:spPr>
          <a:xfrm>
            <a:off x="2309403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Seguridad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F2D6370-58AF-4E04-A4C7-A02831C1E65D}"/>
              </a:ext>
            </a:extLst>
          </p:cNvPr>
          <p:cNvSpPr/>
          <p:nvPr/>
        </p:nvSpPr>
        <p:spPr>
          <a:xfrm>
            <a:off x="3214092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600" dirty="0"/>
              <a:t>Inyección de dependencias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D7477E3-C59F-4705-89A3-352D4532D35A}"/>
              </a:ext>
            </a:extLst>
          </p:cNvPr>
          <p:cNvSpPr/>
          <p:nvPr/>
        </p:nvSpPr>
        <p:spPr>
          <a:xfrm>
            <a:off x="4118781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Transaccionalidad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B70EF9D-CD6F-4560-9BBD-DA590825F9D0}"/>
              </a:ext>
            </a:extLst>
          </p:cNvPr>
          <p:cNvSpPr/>
          <p:nvPr/>
        </p:nvSpPr>
        <p:spPr>
          <a:xfrm>
            <a:off x="5023470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JMS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30A577F-6F65-42A1-83E6-721C35CE25A9}"/>
              </a:ext>
            </a:extLst>
          </p:cNvPr>
          <p:cNvSpPr/>
          <p:nvPr/>
        </p:nvSpPr>
        <p:spPr>
          <a:xfrm>
            <a:off x="5952690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Persistencia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E7BDFF1-7EC3-48F9-9BD9-21AB5C323B99}"/>
              </a:ext>
            </a:extLst>
          </p:cNvPr>
          <p:cNvSpPr/>
          <p:nvPr/>
        </p:nvSpPr>
        <p:spPr>
          <a:xfrm>
            <a:off x="6857379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Java Mail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0922F2E-FA0C-4B00-8613-DB3529DA6D15}"/>
              </a:ext>
            </a:extLst>
          </p:cNvPr>
          <p:cNvSpPr/>
          <p:nvPr/>
        </p:nvSpPr>
        <p:spPr>
          <a:xfrm>
            <a:off x="7762068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JDBC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9F91775-5C01-467E-B32D-D8E3A9CCCD11}"/>
              </a:ext>
            </a:extLst>
          </p:cNvPr>
          <p:cNvSpPr/>
          <p:nvPr/>
        </p:nvSpPr>
        <p:spPr>
          <a:xfrm>
            <a:off x="8666757" y="4612146"/>
            <a:ext cx="648072" cy="1337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RMI</a:t>
            </a:r>
          </a:p>
        </p:txBody>
      </p:sp>
      <p:pic>
        <p:nvPicPr>
          <p:cNvPr id="2050" name="Picture 2" descr="database icon">
            <a:extLst>
              <a:ext uri="{FF2B5EF4-FFF2-40B4-BE49-F238E27FC236}">
                <a16:creationId xmlns:a16="http://schemas.microsoft.com/office/drawing/2014/main" id="{1440549A-873A-41C8-A2C3-6A69C997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787" y="39943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content, internet, page, web, web page, website icon">
            <a:extLst>
              <a:ext uri="{FF2B5EF4-FFF2-40B4-BE49-F238E27FC236}">
                <a16:creationId xmlns:a16="http://schemas.microsoft.com/office/drawing/2014/main" id="{7FDFAC5F-EC8A-4622-83D1-A428459C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" y="191520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343855DE-29E8-4B60-ACAB-F412AD55BFFE}"/>
              </a:ext>
            </a:extLst>
          </p:cNvPr>
          <p:cNvSpPr txBox="1"/>
          <p:nvPr/>
        </p:nvSpPr>
        <p:spPr>
          <a:xfrm>
            <a:off x="253255" y="162998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Navegador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B5636B5-38DD-4A5A-B31D-9EAA41C85B8E}"/>
              </a:ext>
            </a:extLst>
          </p:cNvPr>
          <p:cNvSpPr txBox="1"/>
          <p:nvPr/>
        </p:nvSpPr>
        <p:spPr>
          <a:xfrm>
            <a:off x="10583787" y="521354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</a:t>
            </a:r>
          </a:p>
        </p:txBody>
      </p:sp>
      <p:pic>
        <p:nvPicPr>
          <p:cNvPr id="2054" name="Picture 6" descr="document, file, format, java icon">
            <a:extLst>
              <a:ext uri="{FF2B5EF4-FFF2-40B4-BE49-F238E27FC236}">
                <a16:creationId xmlns:a16="http://schemas.microsoft.com/office/drawing/2014/main" id="{EF3E0B71-98B7-472D-8FE1-0E78EBF2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0" y="5021408"/>
            <a:ext cx="914130" cy="9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E488556D-CE22-409F-928C-97BDDDD476AA}"/>
              </a:ext>
            </a:extLst>
          </p:cNvPr>
          <p:cNvSpPr txBox="1"/>
          <p:nvPr/>
        </p:nvSpPr>
        <p:spPr>
          <a:xfrm>
            <a:off x="128975" y="5949280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 Java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8F19062-3E62-49A8-9085-389290D9FE33}"/>
              </a:ext>
            </a:extLst>
          </p:cNvPr>
          <p:cNvCxnSpPr>
            <a:endCxn id="25" idx="0"/>
          </p:cNvCxnSpPr>
          <p:nvPr/>
        </p:nvCxnSpPr>
        <p:spPr>
          <a:xfrm>
            <a:off x="5952690" y="2100951"/>
            <a:ext cx="1969443" cy="66036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F0095323-D351-491F-8FBE-CCF3EBF18D1E}"/>
              </a:ext>
            </a:extLst>
          </p:cNvPr>
          <p:cNvCxnSpPr>
            <a:cxnSpLocks/>
            <a:endCxn id="2050" idx="0"/>
          </p:cNvCxnSpPr>
          <p:nvPr/>
        </p:nvCxnSpPr>
        <p:spPr>
          <a:xfrm>
            <a:off x="5952690" y="1948619"/>
            <a:ext cx="5240697" cy="204572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4FC2C12-D6E5-4369-ADA0-B4481D8C9993}"/>
              </a:ext>
            </a:extLst>
          </p:cNvPr>
          <p:cNvCxnSpPr>
            <a:stCxn id="2052" idx="2"/>
            <a:endCxn id="19" idx="1"/>
          </p:cNvCxnSpPr>
          <p:nvPr/>
        </p:nvCxnSpPr>
        <p:spPr>
          <a:xfrm rot="5400000" flipH="1" flipV="1">
            <a:off x="1418666" y="2344794"/>
            <a:ext cx="209457" cy="1369758"/>
          </a:xfrm>
          <a:prstGeom prst="bentConnector4">
            <a:avLst>
              <a:gd name="adj1" fmla="val -109139"/>
              <a:gd name="adj2" fmla="val 722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CF725EA-C502-460A-B2C9-20C5DA0CD226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8990794" y="3460706"/>
            <a:ext cx="1592993" cy="1143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4B1C8F3-14E2-4348-B68E-301411FECDBD}"/>
              </a:ext>
            </a:extLst>
          </p:cNvPr>
          <p:cNvSpPr txBox="1"/>
          <p:nvPr/>
        </p:nvSpPr>
        <p:spPr>
          <a:xfrm>
            <a:off x="866852" y="338420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Http / Https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83617BF1-19AB-4B2B-A1B5-8F76CC92EBE4}"/>
              </a:ext>
            </a:extLst>
          </p:cNvPr>
          <p:cNvCxnSpPr>
            <a:stCxn id="2054" idx="3"/>
          </p:cNvCxnSpPr>
          <p:nvPr/>
        </p:nvCxnSpPr>
        <p:spPr>
          <a:xfrm flipV="1">
            <a:off x="1247600" y="4060027"/>
            <a:ext cx="960674" cy="141844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7BF9F8F-5243-462B-B2CF-3E6D748A287C}"/>
              </a:ext>
            </a:extLst>
          </p:cNvPr>
          <p:cNvSpPr txBox="1"/>
          <p:nvPr/>
        </p:nvSpPr>
        <p:spPr>
          <a:xfrm>
            <a:off x="1229301" y="520147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Http / Https</a:t>
            </a: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4DB9B003-FD87-40E5-ABC7-7DD842DF4F3A}"/>
              </a:ext>
            </a:extLst>
          </p:cNvPr>
          <p:cNvCxnSpPr>
            <a:cxnSpLocks/>
            <a:stCxn id="2052" idx="2"/>
          </p:cNvCxnSpPr>
          <p:nvPr/>
        </p:nvCxnSpPr>
        <p:spPr>
          <a:xfrm rot="5400000" flipH="1" flipV="1">
            <a:off x="1418666" y="2344794"/>
            <a:ext cx="209457" cy="1369758"/>
          </a:xfrm>
          <a:prstGeom prst="bentConnector4">
            <a:avLst>
              <a:gd name="adj1" fmla="val -477486"/>
              <a:gd name="adj2" fmla="val 722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6020194-2BC9-4DEE-ABBB-DA6D3A69266C}"/>
              </a:ext>
            </a:extLst>
          </p:cNvPr>
          <p:cNvSpPr txBox="1"/>
          <p:nvPr/>
        </p:nvSpPr>
        <p:spPr>
          <a:xfrm>
            <a:off x="875179" y="3818783"/>
            <a:ext cx="93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Web Socket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5165CC9-1EE7-4FC9-A27D-1303EC0F2141}"/>
              </a:ext>
            </a:extLst>
          </p:cNvPr>
          <p:cNvSpPr txBox="1"/>
          <p:nvPr/>
        </p:nvSpPr>
        <p:spPr>
          <a:xfrm>
            <a:off x="1242633" y="5546362"/>
            <a:ext cx="93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31683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0</TotalTime>
  <Words>623</Words>
  <Application>Microsoft Office PowerPoint</Application>
  <PresentationFormat>Personalizado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Avenir LT Std 45 Book</vt:lpstr>
      <vt:lpstr>Bebas Neue</vt:lpstr>
      <vt:lpstr>Corbel</vt:lpstr>
      <vt:lpstr>Corbel (Cuerpo)</vt:lpstr>
      <vt:lpstr>Franklin Gothic Medium</vt:lpstr>
      <vt:lpstr>Open Sans</vt:lpstr>
      <vt:lpstr>Wingdings 2</vt:lpstr>
      <vt:lpstr>Marco</vt:lpstr>
      <vt:lpstr>FRAMEWORKS</vt:lpstr>
      <vt:lpstr>Contenido general del curso Java Frameworks</vt:lpstr>
      <vt:lpstr>Aplicaciones empresariales con Java</vt:lpstr>
      <vt:lpstr>Aplicaciones empresariales con Java</vt:lpstr>
      <vt:lpstr>JAVA EE (Java empresarial)</vt:lpstr>
      <vt:lpstr>JAVA EE (Java empresarial)</vt:lpstr>
      <vt:lpstr>Tecnologías  empresariales de Java 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</dc:title>
  <dc:creator/>
  <cp:keywords/>
  <cp:lastModifiedBy/>
  <cp:revision>3</cp:revision>
  <dcterms:created xsi:type="dcterms:W3CDTF">2016-10-08T04:47:49Z</dcterms:created>
  <dcterms:modified xsi:type="dcterms:W3CDTF">2017-07-26T06:44:46Z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