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4" r:id="rId3"/>
    <p:sldId id="265" r:id="rId4"/>
    <p:sldId id="266" r:id="rId5"/>
    <p:sldId id="267" r:id="rId6"/>
    <p:sldId id="271" r:id="rId7"/>
    <p:sldId id="268" r:id="rId8"/>
    <p:sldId id="269" r:id="rId9"/>
    <p:sldId id="270" r:id="rId10"/>
    <p:sldId id="272" r:id="rId11"/>
    <p:sldId id="275" r:id="rId12"/>
    <p:sldId id="276" r:id="rId13"/>
    <p:sldId id="278" r:id="rId14"/>
    <p:sldId id="279" r:id="rId15"/>
    <p:sldId id="277" r:id="rId16"/>
    <p:sldId id="280" r:id="rId17"/>
    <p:sldId id="273" r:id="rId18"/>
    <p:sldId id="274" r:id="rId19"/>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Alfredo Sanchez Angeles" initials="LASA" lastIdx="1" clrIdx="0">
    <p:extLst>
      <p:ext uri="{19B8F6BF-5375-455C-9EA6-DF929625EA0E}">
        <p15:presenceInfo xmlns:p15="http://schemas.microsoft.com/office/powerpoint/2012/main" userId="" providerId=""/>
      </p:ext>
    </p:extLst>
  </p:cmAuthor>
  <p:cmAuthor id="2" name="Luis Alfredo Sanchez Angeles" initials="LASA [2]" lastIdx="1" clrIdx="1">
    <p:extLst>
      <p:ext uri="{19B8F6BF-5375-455C-9EA6-DF929625EA0E}">
        <p15:presenceInfo xmlns:p15="http://schemas.microsoft.com/office/powerpoint/2012/main" userId="" providerId=""/>
      </p:ext>
    </p:extLst>
  </p:cmAuthor>
  <p:cmAuthor id="3" name="Luis Alfredo Sanchez Angeles" initials="LASA [2] [2]" lastIdx="1" clrIdx="2">
    <p:extLst>
      <p:ext uri="{19B8F6BF-5375-455C-9EA6-DF929625EA0E}">
        <p15:presenceInfo xmlns:p15="http://schemas.microsoft.com/office/powerpoint/2012/main" userId="" providerId=""/>
      </p:ext>
    </p:extLst>
  </p:cmAuthor>
  <p:cmAuthor id="4" name="Luis Alfredo Sanchez Angeles" initials="LASA [2] [2] [2]" lastIdx="1" clrIdx="3">
    <p:extLst>
      <p:ext uri="{19B8F6BF-5375-455C-9EA6-DF929625EA0E}">
        <p15:presenceInfo xmlns:p15="http://schemas.microsoft.com/office/powerpoint/2012/main" userId="" providerId=""/>
      </p:ext>
    </p:extLst>
  </p:cmAuthor>
  <p:cmAuthor id="5" name="Luis Alfredo Sanchez Angeles" initials="LASA [2] [2] [2] [2]" lastIdx="1" clrIdx="4">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186"/>
    <p:restoredTop sz="92742"/>
  </p:normalViewPr>
  <p:slideViewPr>
    <p:cSldViewPr snapToGrid="0" snapToObjects="1">
      <p:cViewPr>
        <p:scale>
          <a:sx n="25" d="100"/>
          <a:sy n="25" d="100"/>
        </p:scale>
        <p:origin x="376" y="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08-12T01:55:36.117" idx="1">
    <p:pos x="6025" y="104"/>
    <p:text>a user can provide newer versions of certain packages than those provided by the JDK. If there are newer implementations of these packages in the directories specified by java.endorsed.dirs, those implementations will be loaded instead of the default ones that come with the JDK.
The packages that can be overriden this way are grouped into Endorsed Standards APIs and Standalone Technologies, and are listed in the Java documentation.
Roughly speaking the Endorsed Standards APIs include:
    javax.rmi.CORBA
    various org.omg.* packages
    org.w3c.dom
    various org.xml.sax.* packages
Standalone Technologies include:
    Java API for XML Processing (JAXP), version 1.4
    Java Architecture for XML Binding (JAXB), version 2.0
    Java API for XML-Based Web Services (JAX-WS), version 2.0
    Java Compiler API, version 1.0
    Pluggable Annotation Processing API, version 1.0
    Common Annotations for the Java Platform, version 1.0
    Scripting for the Java Platform, version 1.0
    SOAP with Attachments API for Java (SAAJ), version 1.3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08-12T01:55:36.117" idx="1">
    <p:pos x="6025" y="104"/>
    <p:text>a user can provide newer versions of certain packages than those provided by the JDK. If there are newer implementations of these packages in the directories specified by java.endorsed.dirs, those implementations will be loaded instead of the default ones that come with the JDK.
The packages that can be overriden this way are grouped into Endorsed Standards APIs and Standalone Technologies, and are listed in the Java documentation.
Roughly speaking the Endorsed Standards APIs include:
    javax.rmi.CORBA
    various org.omg.* packages
    org.w3c.dom
    various org.xml.sax.* packages
Standalone Technologies include:
    Java API for XML Processing (JAXP), version 1.4
    Java Architecture for XML Binding (JAXB), version 2.0
    Java API for XML-Based Web Services (JAX-WS), version 2.0
    Java Compiler API, version 1.0
    Pluggable Annotation Processing API, version 1.0
    Common Annotations for the Java Platform, version 1.0
    Scripting for the Java Platform, version 1.0
    SOAP with Attachments API for Java (SAAJ), version 1.3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5" dt="2017-08-12T01:55:36.117" idx="1">
    <p:pos x="6025" y="104"/>
    <p:text>a user can provide newer versions of certain packages than those provided by the JDK. If there are newer implementations of these packages in the directories specified by java.endorsed.dirs, those implementations will be loaded instead of the default ones that come with the JDK.
The packages that can be overriden this way are grouped into Endorsed Standards APIs and Standalone Technologies, and are listed in the Java documentation.
Roughly speaking the Endorsed Standards APIs include:
    javax.rmi.CORBA
    various org.omg.* packages
    org.w3c.dom
    various org.xml.sax.* packages
Standalone Technologies include:
    Java API for XML Processing (JAXP), version 1.4
    Java Architecture for XML Binding (JAXB), version 2.0
    Java API for XML-Based Web Services (JAX-WS), version 2.0
    Java Compiler API, version 1.0
    Pluggable Annotation Processing API, version 1.0
    Common Annotations for the Java Platform, version 1.0
    Scripting for the Java Platform, version 1.0
    SOAP with Attachments API for Java (SAAJ), version 1.3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876BF-19B9-4147-B7EF-EA45D30428E7}" type="datetimeFigureOut">
              <a:rPr lang="es-ES_tradnl" smtClean="0"/>
              <a:t>12/8/17</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5EB0A2-340B-2147-BCDA-6EE1649E5D57}" type="slidenum">
              <a:rPr lang="es-ES_tradnl" smtClean="0"/>
              <a:t>‹Nr.›</a:t>
            </a:fld>
            <a:endParaRPr lang="es-ES_tradnl"/>
          </a:p>
        </p:txBody>
      </p:sp>
    </p:spTree>
    <p:extLst>
      <p:ext uri="{BB962C8B-B14F-4D97-AF65-F5344CB8AC3E}">
        <p14:creationId xmlns:p14="http://schemas.microsoft.com/office/powerpoint/2010/main" val="1262682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s-ES_tradn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_tradnl"/>
          </a:p>
        </p:txBody>
      </p:sp>
      <p:sp>
        <p:nvSpPr>
          <p:cNvPr id="4" name="Marcador de fecha 3"/>
          <p:cNvSpPr>
            <a:spLocks noGrp="1"/>
          </p:cNvSpPr>
          <p:nvPr>
            <p:ph type="dt" sz="half" idx="10"/>
          </p:nvPr>
        </p:nvSpPr>
        <p:spPr/>
        <p:txBody>
          <a:bodyPr/>
          <a:lstStyle/>
          <a:p>
            <a:fld id="{407F771A-960A-4147-A25B-4C4D1D05258D}" type="datetimeFigureOut">
              <a:rPr lang="es-ES_tradnl" smtClean="0"/>
              <a:t>11/8/17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F401FFFA-69F5-0346-ACF5-DACFA8043AF7}" type="slidenum">
              <a:rPr lang="es-ES_tradnl" smtClean="0"/>
              <a:t>‹Nr.›</a:t>
            </a:fld>
            <a:endParaRPr lang="es-ES_tradnl"/>
          </a:p>
        </p:txBody>
      </p:sp>
    </p:spTree>
    <p:extLst>
      <p:ext uri="{BB962C8B-B14F-4D97-AF65-F5344CB8AC3E}">
        <p14:creationId xmlns:p14="http://schemas.microsoft.com/office/powerpoint/2010/main" val="74032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p>
            <a:fld id="{407F771A-960A-4147-A25B-4C4D1D05258D}" type="datetimeFigureOut">
              <a:rPr lang="es-ES_tradnl" smtClean="0"/>
              <a:t>11/8/17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F401FFFA-69F5-0346-ACF5-DACFA8043AF7}" type="slidenum">
              <a:rPr lang="es-ES_tradnl" smtClean="0"/>
              <a:t>‹Nr.›</a:t>
            </a:fld>
            <a:endParaRPr lang="es-ES_tradnl"/>
          </a:p>
        </p:txBody>
      </p:sp>
    </p:spTree>
    <p:extLst>
      <p:ext uri="{BB962C8B-B14F-4D97-AF65-F5344CB8AC3E}">
        <p14:creationId xmlns:p14="http://schemas.microsoft.com/office/powerpoint/2010/main" val="241755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s-ES_tradn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p>
            <a:fld id="{407F771A-960A-4147-A25B-4C4D1D05258D}" type="datetimeFigureOut">
              <a:rPr lang="es-ES_tradnl" smtClean="0"/>
              <a:t>11/8/17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F401FFFA-69F5-0346-ACF5-DACFA8043AF7}" type="slidenum">
              <a:rPr lang="es-ES_tradnl" smtClean="0"/>
              <a:t>‹Nr.›</a:t>
            </a:fld>
            <a:endParaRPr lang="es-ES_tradnl"/>
          </a:p>
        </p:txBody>
      </p:sp>
    </p:spTree>
    <p:extLst>
      <p:ext uri="{BB962C8B-B14F-4D97-AF65-F5344CB8AC3E}">
        <p14:creationId xmlns:p14="http://schemas.microsoft.com/office/powerpoint/2010/main" val="150838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s-ES_tradnl"/>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p>
            <a:fld id="{407F771A-960A-4147-A25B-4C4D1D05258D}" type="datetimeFigureOut">
              <a:rPr lang="es-ES_tradnl" smtClean="0"/>
              <a:t>11/8/17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F401FFFA-69F5-0346-ACF5-DACFA8043AF7}" type="slidenum">
              <a:rPr lang="es-ES_tradnl" smtClean="0"/>
              <a:t>‹Nr.›</a:t>
            </a:fld>
            <a:endParaRPr lang="es-ES_tradnl"/>
          </a:p>
        </p:txBody>
      </p:sp>
    </p:spTree>
    <p:extLst>
      <p:ext uri="{BB962C8B-B14F-4D97-AF65-F5344CB8AC3E}">
        <p14:creationId xmlns:p14="http://schemas.microsoft.com/office/powerpoint/2010/main" val="11951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s-ES_tradn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407F771A-960A-4147-A25B-4C4D1D05258D}" type="datetimeFigureOut">
              <a:rPr lang="es-ES_tradnl" smtClean="0"/>
              <a:t>11/8/17</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F401FFFA-69F5-0346-ACF5-DACFA8043AF7}" type="slidenum">
              <a:rPr lang="es-ES_tradnl" smtClean="0"/>
              <a:t>‹Nr.›</a:t>
            </a:fld>
            <a:endParaRPr lang="es-ES_tradnl"/>
          </a:p>
        </p:txBody>
      </p:sp>
    </p:spTree>
    <p:extLst>
      <p:ext uri="{BB962C8B-B14F-4D97-AF65-F5344CB8AC3E}">
        <p14:creationId xmlns:p14="http://schemas.microsoft.com/office/powerpoint/2010/main" val="988332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s-ES_tradnl"/>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4"/>
          <p:cNvSpPr>
            <a:spLocks noGrp="1"/>
          </p:cNvSpPr>
          <p:nvPr>
            <p:ph type="dt" sz="half" idx="10"/>
          </p:nvPr>
        </p:nvSpPr>
        <p:spPr/>
        <p:txBody>
          <a:bodyPr/>
          <a:lstStyle/>
          <a:p>
            <a:fld id="{407F771A-960A-4147-A25B-4C4D1D05258D}" type="datetimeFigureOut">
              <a:rPr lang="es-ES_tradnl" smtClean="0"/>
              <a:t>11/8/17</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F401FFFA-69F5-0346-ACF5-DACFA8043AF7}" type="slidenum">
              <a:rPr lang="es-ES_tradnl" smtClean="0"/>
              <a:t>‹Nr.›</a:t>
            </a:fld>
            <a:endParaRPr lang="es-ES_tradnl"/>
          </a:p>
        </p:txBody>
      </p:sp>
    </p:spTree>
    <p:extLst>
      <p:ext uri="{BB962C8B-B14F-4D97-AF65-F5344CB8AC3E}">
        <p14:creationId xmlns:p14="http://schemas.microsoft.com/office/powerpoint/2010/main" val="12651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s-ES_tradn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6"/>
          <p:cNvSpPr>
            <a:spLocks noGrp="1"/>
          </p:cNvSpPr>
          <p:nvPr>
            <p:ph type="dt" sz="half" idx="10"/>
          </p:nvPr>
        </p:nvSpPr>
        <p:spPr/>
        <p:txBody>
          <a:bodyPr/>
          <a:lstStyle/>
          <a:p>
            <a:fld id="{407F771A-960A-4147-A25B-4C4D1D05258D}" type="datetimeFigureOut">
              <a:rPr lang="es-ES_tradnl" smtClean="0"/>
              <a:t>11/8/17</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F401FFFA-69F5-0346-ACF5-DACFA8043AF7}" type="slidenum">
              <a:rPr lang="es-ES_tradnl" smtClean="0"/>
              <a:t>‹Nr.›</a:t>
            </a:fld>
            <a:endParaRPr lang="es-ES_tradnl"/>
          </a:p>
        </p:txBody>
      </p:sp>
    </p:spTree>
    <p:extLst>
      <p:ext uri="{BB962C8B-B14F-4D97-AF65-F5344CB8AC3E}">
        <p14:creationId xmlns:p14="http://schemas.microsoft.com/office/powerpoint/2010/main" val="408980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s-ES_tradnl"/>
          </a:p>
        </p:txBody>
      </p:sp>
      <p:sp>
        <p:nvSpPr>
          <p:cNvPr id="3" name="Marcador de fecha 2"/>
          <p:cNvSpPr>
            <a:spLocks noGrp="1"/>
          </p:cNvSpPr>
          <p:nvPr>
            <p:ph type="dt" sz="half" idx="10"/>
          </p:nvPr>
        </p:nvSpPr>
        <p:spPr/>
        <p:txBody>
          <a:bodyPr/>
          <a:lstStyle/>
          <a:p>
            <a:fld id="{407F771A-960A-4147-A25B-4C4D1D05258D}" type="datetimeFigureOut">
              <a:rPr lang="es-ES_tradnl" smtClean="0"/>
              <a:t>11/8/17</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F401FFFA-69F5-0346-ACF5-DACFA8043AF7}" type="slidenum">
              <a:rPr lang="es-ES_tradnl" smtClean="0"/>
              <a:t>‹Nr.›</a:t>
            </a:fld>
            <a:endParaRPr lang="es-ES_tradnl"/>
          </a:p>
        </p:txBody>
      </p:sp>
    </p:spTree>
    <p:extLst>
      <p:ext uri="{BB962C8B-B14F-4D97-AF65-F5344CB8AC3E}">
        <p14:creationId xmlns:p14="http://schemas.microsoft.com/office/powerpoint/2010/main" val="179039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F771A-960A-4147-A25B-4C4D1D05258D}" type="datetimeFigureOut">
              <a:rPr lang="es-ES_tradnl" smtClean="0"/>
              <a:t>11/8/17</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F401FFFA-69F5-0346-ACF5-DACFA8043AF7}" type="slidenum">
              <a:rPr lang="es-ES_tradnl" smtClean="0"/>
              <a:t>‹Nr.›</a:t>
            </a:fld>
            <a:endParaRPr lang="es-ES_tradnl"/>
          </a:p>
        </p:txBody>
      </p:sp>
    </p:spTree>
    <p:extLst>
      <p:ext uri="{BB962C8B-B14F-4D97-AF65-F5344CB8AC3E}">
        <p14:creationId xmlns:p14="http://schemas.microsoft.com/office/powerpoint/2010/main" val="709736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s-ES_tradn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07F771A-960A-4147-A25B-4C4D1D05258D}" type="datetimeFigureOut">
              <a:rPr lang="es-ES_tradnl" smtClean="0"/>
              <a:t>11/8/17</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F401FFFA-69F5-0346-ACF5-DACFA8043AF7}" type="slidenum">
              <a:rPr lang="es-ES_tradnl" smtClean="0"/>
              <a:t>‹Nr.›</a:t>
            </a:fld>
            <a:endParaRPr lang="es-ES_tradnl"/>
          </a:p>
        </p:txBody>
      </p:sp>
    </p:spTree>
    <p:extLst>
      <p:ext uri="{BB962C8B-B14F-4D97-AF65-F5344CB8AC3E}">
        <p14:creationId xmlns:p14="http://schemas.microsoft.com/office/powerpoint/2010/main" val="1417499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s-ES_tradnl"/>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07F771A-960A-4147-A25B-4C4D1D05258D}" type="datetimeFigureOut">
              <a:rPr lang="es-ES_tradnl" smtClean="0"/>
              <a:t>11/8/17</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F401FFFA-69F5-0346-ACF5-DACFA8043AF7}" type="slidenum">
              <a:rPr lang="es-ES_tradnl" smtClean="0"/>
              <a:t>‹Nr.›</a:t>
            </a:fld>
            <a:endParaRPr lang="es-ES_tradnl"/>
          </a:p>
        </p:txBody>
      </p:sp>
    </p:spTree>
    <p:extLst>
      <p:ext uri="{BB962C8B-B14F-4D97-AF65-F5344CB8AC3E}">
        <p14:creationId xmlns:p14="http://schemas.microsoft.com/office/powerpoint/2010/main" val="18762355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s-ES_tradn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F771A-960A-4147-A25B-4C4D1D05258D}" type="datetimeFigureOut">
              <a:rPr lang="es-ES_tradnl" smtClean="0"/>
              <a:t>11/8/17</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1FFFA-69F5-0346-ACF5-DACFA8043AF7}" type="slidenum">
              <a:rPr lang="es-ES_tradnl" smtClean="0"/>
              <a:t>‹Nr.›</a:t>
            </a:fld>
            <a:endParaRPr lang="es-ES_tradnl"/>
          </a:p>
        </p:txBody>
      </p:sp>
    </p:spTree>
    <p:extLst>
      <p:ext uri="{BB962C8B-B14F-4D97-AF65-F5344CB8AC3E}">
        <p14:creationId xmlns:p14="http://schemas.microsoft.com/office/powerpoint/2010/main" val="2131044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comments" Target="../comments/commen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sz="3200" dirty="0" smtClean="0"/>
              <a:t>EJB</a:t>
            </a:r>
            <a:endParaRPr lang="es-ES_tradnl" sz="3200" dirty="0"/>
          </a:p>
        </p:txBody>
      </p:sp>
      <p:sp>
        <p:nvSpPr>
          <p:cNvPr id="3" name="Subtítulo 2"/>
          <p:cNvSpPr>
            <a:spLocks noGrp="1"/>
          </p:cNvSpPr>
          <p:nvPr>
            <p:ph type="subTitle" idx="1"/>
          </p:nvPr>
        </p:nvSpPr>
        <p:spPr/>
        <p:txBody>
          <a:bodyPr/>
          <a:lstStyle/>
          <a:p>
            <a:r>
              <a:rPr lang="es-ES_tradnl" dirty="0" smtClean="0"/>
              <a:t>Enterprise Java </a:t>
            </a:r>
            <a:r>
              <a:rPr lang="es-ES_tradnl" dirty="0" err="1" smtClean="0"/>
              <a:t>Beans</a:t>
            </a:r>
            <a:endParaRPr lang="es-ES_tradnl" dirty="0"/>
          </a:p>
        </p:txBody>
      </p:sp>
    </p:spTree>
    <p:extLst>
      <p:ext uri="{BB962C8B-B14F-4D97-AF65-F5344CB8AC3E}">
        <p14:creationId xmlns:p14="http://schemas.microsoft.com/office/powerpoint/2010/main" val="166277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Ejercicio 1 </a:t>
            </a:r>
            <a:r>
              <a:rPr lang="mr-IN" dirty="0" smtClean="0"/>
              <a:t>–</a:t>
            </a:r>
            <a:r>
              <a:rPr lang="es-ES_tradnl" dirty="0" smtClean="0"/>
              <a:t> Calculadora con EJB</a:t>
            </a:r>
            <a:endParaRPr lang="es-ES_tradnl" dirty="0"/>
          </a:p>
        </p:txBody>
      </p:sp>
      <p:sp>
        <p:nvSpPr>
          <p:cNvPr id="3" name="Marcador de contenido 2"/>
          <p:cNvSpPr>
            <a:spLocks noGrp="1"/>
          </p:cNvSpPr>
          <p:nvPr>
            <p:ph idx="1"/>
          </p:nvPr>
        </p:nvSpPr>
        <p:spPr>
          <a:xfrm>
            <a:off x="838200" y="1421588"/>
            <a:ext cx="10515600" cy="4351338"/>
          </a:xfrm>
        </p:spPr>
        <p:txBody>
          <a:bodyPr/>
          <a:lstStyle/>
          <a:p>
            <a:r>
              <a:rPr lang="es-ES_tradnl" dirty="0" smtClean="0"/>
              <a:t>Paso 1: Crear un nuevo proyecto </a:t>
            </a:r>
            <a:r>
              <a:rPr lang="es-ES_tradnl" dirty="0" err="1" smtClean="0"/>
              <a:t>Maven</a:t>
            </a:r>
            <a:r>
              <a:rPr lang="es-ES_tradnl" dirty="0" smtClean="0"/>
              <a:t> con Eclipse y sin usar  </a:t>
            </a:r>
            <a:r>
              <a:rPr lang="es-ES_tradnl" dirty="0" err="1" smtClean="0"/>
              <a:t>Arqueotipo</a:t>
            </a:r>
            <a:r>
              <a:rPr lang="es-ES_tradnl" dirty="0" smtClean="0"/>
              <a:t>.</a:t>
            </a:r>
          </a:p>
        </p:txBody>
      </p:sp>
      <p:pic>
        <p:nvPicPr>
          <p:cNvPr id="4" name="Imagen 3"/>
          <p:cNvPicPr>
            <a:picLocks noChangeAspect="1"/>
          </p:cNvPicPr>
          <p:nvPr/>
        </p:nvPicPr>
        <p:blipFill>
          <a:blip r:embed="rId2"/>
          <a:stretch>
            <a:fillRect/>
          </a:stretch>
        </p:blipFill>
        <p:spPr>
          <a:xfrm>
            <a:off x="3508742" y="2024817"/>
            <a:ext cx="4827184" cy="4762929"/>
          </a:xfrm>
          <a:prstGeom prst="rect">
            <a:avLst/>
          </a:prstGeom>
        </p:spPr>
      </p:pic>
    </p:spTree>
    <p:extLst>
      <p:ext uri="{BB962C8B-B14F-4D97-AF65-F5344CB8AC3E}">
        <p14:creationId xmlns:p14="http://schemas.microsoft.com/office/powerpoint/2010/main" val="1017192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46813" y="358332"/>
            <a:ext cx="10687493" cy="6148794"/>
          </a:xfrm>
        </p:spPr>
        <p:txBody>
          <a:bodyPr/>
          <a:lstStyle/>
          <a:p>
            <a:pPr marL="514350" marR="0" lvl="0" indent="-514350" defTabSz="914400" eaLnBrk="1" fontAlgn="auto" latinLnBrk="0" hangingPunct="1">
              <a:lnSpc>
                <a:spcPct val="100000"/>
              </a:lnSpc>
              <a:spcBef>
                <a:spcPts val="0"/>
              </a:spcBef>
              <a:spcAft>
                <a:spcPts val="0"/>
              </a:spcAft>
              <a:buClrTx/>
              <a:buSzTx/>
              <a:buFont typeface="+mj-lt"/>
              <a:buNone/>
              <a:tabLst/>
              <a:defRPr/>
            </a:pPr>
            <a:r>
              <a:rPr lang="es-ES_tradnl" dirty="0" smtClean="0"/>
              <a:t>2. Verificar la creación del proyecto mediante el archivo </a:t>
            </a:r>
            <a:r>
              <a:rPr lang="es-ES_tradnl" dirty="0" err="1" smtClean="0"/>
              <a:t>pom.xml</a:t>
            </a:r>
            <a:endParaRPr lang="es-ES_tradnl" dirty="0"/>
          </a:p>
          <a:p>
            <a:pPr marL="514350" marR="0" lvl="0" indent="-514350" defTabSz="914400" eaLnBrk="1" fontAlgn="auto" latinLnBrk="0" hangingPunct="1">
              <a:lnSpc>
                <a:spcPct val="100000"/>
              </a:lnSpc>
              <a:spcBef>
                <a:spcPts val="0"/>
              </a:spcBef>
              <a:spcAft>
                <a:spcPts val="0"/>
              </a:spcAft>
              <a:buClrTx/>
              <a:buSzTx/>
              <a:buFont typeface="+mj-lt"/>
              <a:buNone/>
              <a:tabLst/>
              <a:defRPr/>
            </a:pPr>
            <a:endParaRPr lang="es-ES_tradnl" dirty="0"/>
          </a:p>
        </p:txBody>
      </p:sp>
      <p:pic>
        <p:nvPicPr>
          <p:cNvPr id="4" name="Imagen 3"/>
          <p:cNvPicPr>
            <a:picLocks noChangeAspect="1"/>
          </p:cNvPicPr>
          <p:nvPr/>
        </p:nvPicPr>
        <p:blipFill>
          <a:blip r:embed="rId2"/>
          <a:stretch>
            <a:fillRect/>
          </a:stretch>
        </p:blipFill>
        <p:spPr>
          <a:xfrm>
            <a:off x="929461" y="1423242"/>
            <a:ext cx="10871031" cy="2855460"/>
          </a:xfrm>
          <a:prstGeom prst="rect">
            <a:avLst/>
          </a:prstGeom>
        </p:spPr>
      </p:pic>
    </p:spTree>
    <p:extLst>
      <p:ext uri="{BB962C8B-B14F-4D97-AF65-F5344CB8AC3E}">
        <p14:creationId xmlns:p14="http://schemas.microsoft.com/office/powerpoint/2010/main" val="91065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3152"/>
            <a:ext cx="10515600" cy="1087696"/>
          </a:xfrm>
        </p:spPr>
        <p:txBody>
          <a:bodyPr>
            <a:normAutofit/>
          </a:bodyPr>
          <a:lstStyle/>
          <a:p>
            <a:r>
              <a:rPr lang="es-ES_tradnl" sz="2800" dirty="0" smtClean="0"/>
              <a:t>3. Propiedades en </a:t>
            </a:r>
            <a:r>
              <a:rPr lang="es-ES_tradnl" sz="2800" dirty="0" err="1" smtClean="0"/>
              <a:t>Maven</a:t>
            </a:r>
            <a:endParaRPr lang="es-ES_tradnl" sz="2800" dirty="0"/>
          </a:p>
        </p:txBody>
      </p:sp>
      <p:sp>
        <p:nvSpPr>
          <p:cNvPr id="3" name="Marcador de contenido 2"/>
          <p:cNvSpPr>
            <a:spLocks noGrp="1"/>
          </p:cNvSpPr>
          <p:nvPr>
            <p:ph idx="1"/>
          </p:nvPr>
        </p:nvSpPr>
        <p:spPr>
          <a:xfrm>
            <a:off x="838200" y="1190848"/>
            <a:ext cx="10815084" cy="4351338"/>
          </a:xfrm>
        </p:spPr>
        <p:txBody>
          <a:bodyPr/>
          <a:lstStyle/>
          <a:p>
            <a:r>
              <a:rPr lang="es-ES_tradnl" dirty="0"/>
              <a:t>Abrimos nuestro archivo </a:t>
            </a:r>
            <a:r>
              <a:rPr lang="es-ES_tradnl" dirty="0" err="1"/>
              <a:t>pom.xml</a:t>
            </a:r>
            <a:r>
              <a:rPr lang="es-ES_tradnl" dirty="0"/>
              <a:t> y agregamos el siguiente contenido </a:t>
            </a:r>
            <a:r>
              <a:rPr lang="es-ES_tradnl" dirty="0" err="1"/>
              <a:t>después</a:t>
            </a:r>
            <a:r>
              <a:rPr lang="es-ES_tradnl" dirty="0"/>
              <a:t> de la etiqueta de </a:t>
            </a:r>
            <a:r>
              <a:rPr lang="es-ES_tradnl" dirty="0" err="1"/>
              <a:t>versión</a:t>
            </a:r>
            <a:r>
              <a:rPr lang="es-ES_tradnl" dirty="0"/>
              <a:t>. La ruta del archivo .</a:t>
            </a:r>
            <a:r>
              <a:rPr lang="es-ES_tradnl" dirty="0" err="1"/>
              <a:t>jar</a:t>
            </a:r>
            <a:r>
              <a:rPr lang="es-ES_tradnl" dirty="0"/>
              <a:t> mostrado, </a:t>
            </a:r>
            <a:r>
              <a:rPr lang="es-ES_tradnl" dirty="0" err="1"/>
              <a:t>dependera</a:t>
            </a:r>
            <a:r>
              <a:rPr lang="es-ES_tradnl" dirty="0"/>
              <a:t>́ de la ruta de </a:t>
            </a:r>
            <a:r>
              <a:rPr lang="es-ES_tradnl" dirty="0" err="1"/>
              <a:t>instalación</a:t>
            </a:r>
            <a:r>
              <a:rPr lang="es-ES_tradnl" dirty="0"/>
              <a:t> de </a:t>
            </a:r>
            <a:r>
              <a:rPr lang="es-ES_tradnl" dirty="0" err="1"/>
              <a:t>Glassfish</a:t>
            </a:r>
            <a:r>
              <a:rPr lang="es-ES_tradnl" dirty="0"/>
              <a:t>, por lo que la </a:t>
            </a:r>
            <a:r>
              <a:rPr lang="es-ES_tradnl" dirty="0" err="1"/>
              <a:t>deberán</a:t>
            </a:r>
            <a:r>
              <a:rPr lang="es-ES_tradnl" dirty="0"/>
              <a:t> adecuar a su ruta de </a:t>
            </a:r>
            <a:r>
              <a:rPr lang="es-ES_tradnl" dirty="0" err="1"/>
              <a:t>instalación</a:t>
            </a:r>
            <a:r>
              <a:rPr lang="es-ES_tradnl" dirty="0"/>
              <a:t>: </a:t>
            </a:r>
            <a:endParaRPr lang="es-ES_tradnl" dirty="0"/>
          </a:p>
          <a:p>
            <a:endParaRPr lang="es-ES_tradnl" dirty="0"/>
          </a:p>
        </p:txBody>
      </p:sp>
      <p:pic>
        <p:nvPicPr>
          <p:cNvPr id="4" name="Imagen 3"/>
          <p:cNvPicPr>
            <a:picLocks noChangeAspect="1"/>
          </p:cNvPicPr>
          <p:nvPr/>
        </p:nvPicPr>
        <p:blipFill>
          <a:blip r:embed="rId2"/>
          <a:stretch>
            <a:fillRect/>
          </a:stretch>
        </p:blipFill>
        <p:spPr>
          <a:xfrm>
            <a:off x="520700" y="4189228"/>
            <a:ext cx="11101842" cy="1352958"/>
          </a:xfrm>
          <a:prstGeom prst="rect">
            <a:avLst/>
          </a:prstGeom>
        </p:spPr>
      </p:pic>
    </p:spTree>
    <p:extLst>
      <p:ext uri="{BB962C8B-B14F-4D97-AF65-F5344CB8AC3E}">
        <p14:creationId xmlns:p14="http://schemas.microsoft.com/office/powerpoint/2010/main" val="1575457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3152"/>
            <a:ext cx="10515600" cy="1087696"/>
          </a:xfrm>
        </p:spPr>
        <p:txBody>
          <a:bodyPr>
            <a:normAutofit/>
          </a:bodyPr>
          <a:lstStyle/>
          <a:p>
            <a:r>
              <a:rPr lang="es-ES_tradnl" sz="2800" dirty="0"/>
              <a:t>4</a:t>
            </a:r>
            <a:r>
              <a:rPr lang="es-ES_tradnl" sz="2800" dirty="0" smtClean="0"/>
              <a:t>. Agregamos bibliotecas (Dependencias)</a:t>
            </a:r>
            <a:endParaRPr lang="es-ES_tradnl" sz="2800" dirty="0"/>
          </a:p>
        </p:txBody>
      </p:sp>
      <p:pic>
        <p:nvPicPr>
          <p:cNvPr id="5" name="Marcador de contenido 4"/>
          <p:cNvPicPr>
            <a:picLocks noGrp="1" noChangeAspect="1"/>
          </p:cNvPicPr>
          <p:nvPr>
            <p:ph idx="1"/>
          </p:nvPr>
        </p:nvPicPr>
        <p:blipFill>
          <a:blip r:embed="rId2"/>
          <a:stretch>
            <a:fillRect/>
          </a:stretch>
        </p:blipFill>
        <p:spPr>
          <a:xfrm>
            <a:off x="2810669" y="1429544"/>
            <a:ext cx="6870700" cy="3873500"/>
          </a:xfrm>
          <a:prstGeom prst="rect">
            <a:avLst/>
          </a:prstGeom>
        </p:spPr>
      </p:pic>
    </p:spTree>
    <p:extLst>
      <p:ext uri="{BB962C8B-B14F-4D97-AF65-F5344CB8AC3E}">
        <p14:creationId xmlns:p14="http://schemas.microsoft.com/office/powerpoint/2010/main" val="472957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3152"/>
            <a:ext cx="10515600" cy="1087696"/>
          </a:xfrm>
        </p:spPr>
        <p:txBody>
          <a:bodyPr>
            <a:normAutofit/>
          </a:bodyPr>
          <a:lstStyle/>
          <a:p>
            <a:r>
              <a:rPr lang="es-ES_tradnl" sz="2800" dirty="0" smtClean="0"/>
              <a:t>5. Creación del </a:t>
            </a:r>
            <a:r>
              <a:rPr lang="es-ES_tradnl" sz="2800" dirty="0" err="1" smtClean="0"/>
              <a:t>Bean</a:t>
            </a:r>
            <a:r>
              <a:rPr lang="es-ES_tradnl" sz="2800" dirty="0" smtClean="0"/>
              <a:t> de servicio</a:t>
            </a:r>
            <a:endParaRPr lang="es-ES_tradnl" sz="2800" dirty="0"/>
          </a:p>
        </p:txBody>
      </p:sp>
      <p:sp>
        <p:nvSpPr>
          <p:cNvPr id="3" name="Marcador de contenido 2"/>
          <p:cNvSpPr>
            <a:spLocks noGrp="1"/>
          </p:cNvSpPr>
          <p:nvPr>
            <p:ph idx="1"/>
          </p:nvPr>
        </p:nvSpPr>
        <p:spPr>
          <a:xfrm>
            <a:off x="838200" y="1190848"/>
            <a:ext cx="10515600" cy="4986115"/>
          </a:xfrm>
        </p:spPr>
        <p:txBody>
          <a:bodyPr/>
          <a:lstStyle/>
          <a:p>
            <a:r>
              <a:rPr lang="es-ES_tradnl" dirty="0" smtClean="0"/>
              <a:t>Crear un nuevo paquete con el nombre: </a:t>
            </a:r>
            <a:r>
              <a:rPr lang="es-ES_tradnl" dirty="0" err="1" smtClean="0"/>
              <a:t>bean</a:t>
            </a:r>
            <a:r>
              <a:rPr lang="es-ES_tradnl" dirty="0" smtClean="0"/>
              <a:t> y el EJB : </a:t>
            </a:r>
            <a:r>
              <a:rPr lang="es-ES_tradnl" dirty="0" err="1" smtClean="0"/>
              <a:t>CalculadoraServicio</a:t>
            </a:r>
            <a:endParaRPr lang="es-ES_tradnl" dirty="0" smtClean="0"/>
          </a:p>
          <a:p>
            <a:endParaRPr lang="es-ES_tradnl" dirty="0"/>
          </a:p>
        </p:txBody>
      </p:sp>
      <p:pic>
        <p:nvPicPr>
          <p:cNvPr id="4" name="Imagen 3"/>
          <p:cNvPicPr>
            <a:picLocks noChangeAspect="1"/>
          </p:cNvPicPr>
          <p:nvPr/>
        </p:nvPicPr>
        <p:blipFill>
          <a:blip r:embed="rId2"/>
          <a:stretch>
            <a:fillRect/>
          </a:stretch>
        </p:blipFill>
        <p:spPr>
          <a:xfrm>
            <a:off x="1968638" y="2278544"/>
            <a:ext cx="8181911" cy="4429209"/>
          </a:xfrm>
          <a:prstGeom prst="rect">
            <a:avLst/>
          </a:prstGeom>
        </p:spPr>
      </p:pic>
    </p:spTree>
    <p:extLst>
      <p:ext uri="{BB962C8B-B14F-4D97-AF65-F5344CB8AC3E}">
        <p14:creationId xmlns:p14="http://schemas.microsoft.com/office/powerpoint/2010/main" val="2102392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dirty="0"/>
          </a:p>
        </p:txBody>
      </p:sp>
      <p:pic>
        <p:nvPicPr>
          <p:cNvPr id="4" name="Marcador de contenido 3"/>
          <p:cNvPicPr>
            <a:picLocks noGrp="1" noChangeAspect="1"/>
          </p:cNvPicPr>
          <p:nvPr>
            <p:ph idx="1"/>
          </p:nvPr>
        </p:nvPicPr>
        <p:blipFill>
          <a:blip r:embed="rId2"/>
          <a:stretch>
            <a:fillRect/>
          </a:stretch>
        </p:blipFill>
        <p:spPr>
          <a:xfrm>
            <a:off x="838200" y="2679401"/>
            <a:ext cx="10515600" cy="2643786"/>
          </a:xfrm>
          <a:prstGeom prst="rect">
            <a:avLst/>
          </a:prstGeom>
        </p:spPr>
      </p:pic>
    </p:spTree>
    <p:extLst>
      <p:ext uri="{BB962C8B-B14F-4D97-AF65-F5344CB8AC3E}">
        <p14:creationId xmlns:p14="http://schemas.microsoft.com/office/powerpoint/2010/main" val="737326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3152"/>
            <a:ext cx="10515600" cy="1087696"/>
          </a:xfrm>
        </p:spPr>
        <p:txBody>
          <a:bodyPr>
            <a:normAutofit/>
          </a:bodyPr>
          <a:lstStyle/>
          <a:p>
            <a:r>
              <a:rPr lang="es-ES_tradnl" sz="2800" dirty="0" smtClean="0"/>
              <a:t>7. Creación del test de servicio</a:t>
            </a:r>
            <a:endParaRPr lang="es-ES_tradnl" sz="2800" dirty="0"/>
          </a:p>
        </p:txBody>
      </p:sp>
      <p:sp>
        <p:nvSpPr>
          <p:cNvPr id="3" name="Marcador de contenido 2"/>
          <p:cNvSpPr>
            <a:spLocks noGrp="1"/>
          </p:cNvSpPr>
          <p:nvPr>
            <p:ph idx="1"/>
          </p:nvPr>
        </p:nvSpPr>
        <p:spPr>
          <a:xfrm>
            <a:off x="838200" y="1190848"/>
            <a:ext cx="10515600" cy="4986115"/>
          </a:xfrm>
        </p:spPr>
        <p:txBody>
          <a:bodyPr/>
          <a:lstStyle/>
          <a:p>
            <a:endParaRPr lang="es-ES_tradnl" dirty="0"/>
          </a:p>
        </p:txBody>
      </p:sp>
      <p:pic>
        <p:nvPicPr>
          <p:cNvPr id="5" name="Marcador de contenido 3"/>
          <p:cNvPicPr>
            <a:picLocks noChangeAspect="1"/>
          </p:cNvPicPr>
          <p:nvPr/>
        </p:nvPicPr>
        <p:blipFill>
          <a:blip r:embed="rId2"/>
          <a:stretch>
            <a:fillRect/>
          </a:stretch>
        </p:blipFill>
        <p:spPr>
          <a:xfrm>
            <a:off x="2351621" y="1825625"/>
            <a:ext cx="7488758" cy="4351338"/>
          </a:xfrm>
          <a:prstGeom prst="rect">
            <a:avLst/>
          </a:prstGeom>
        </p:spPr>
      </p:pic>
    </p:spTree>
    <p:extLst>
      <p:ext uri="{BB962C8B-B14F-4D97-AF65-F5344CB8AC3E}">
        <p14:creationId xmlns:p14="http://schemas.microsoft.com/office/powerpoint/2010/main" val="1668772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Ejercicio 2 -  RMI (</a:t>
            </a:r>
            <a:r>
              <a:rPr lang="es-ES_tradnl" dirty="0" err="1" smtClean="0"/>
              <a:t>Remote</a:t>
            </a:r>
            <a:r>
              <a:rPr lang="es-ES_tradnl" dirty="0" smtClean="0"/>
              <a:t> </a:t>
            </a:r>
            <a:r>
              <a:rPr lang="es-ES_tradnl" dirty="0" err="1" smtClean="0"/>
              <a:t>Method</a:t>
            </a:r>
            <a:r>
              <a:rPr lang="es-ES_tradnl" dirty="0" smtClean="0"/>
              <a:t> </a:t>
            </a:r>
            <a:r>
              <a:rPr lang="es-ES_tradnl" dirty="0" err="1" smtClean="0"/>
              <a:t>Invocation</a:t>
            </a:r>
            <a:r>
              <a:rPr lang="es-ES_tradnl" dirty="0" smtClean="0"/>
              <a:t>)</a:t>
            </a:r>
            <a:endParaRPr lang="es-ES_tradnl" dirty="0"/>
          </a:p>
        </p:txBody>
      </p:sp>
      <p:sp>
        <p:nvSpPr>
          <p:cNvPr id="5" name="Marcador de contenido 4"/>
          <p:cNvSpPr>
            <a:spLocks noGrp="1"/>
          </p:cNvSpPr>
          <p:nvPr>
            <p:ph idx="1"/>
          </p:nvPr>
        </p:nvSpPr>
        <p:spPr/>
        <p:txBody>
          <a:bodyPr/>
          <a:lstStyle/>
          <a:p>
            <a:r>
              <a:rPr lang="es-ES_tradnl" dirty="0" smtClean="0"/>
              <a:t>Objetivo: Desarrollar una aplicación que utilice invocación remota </a:t>
            </a:r>
            <a:endParaRPr lang="es-ES_tradnl" dirty="0"/>
          </a:p>
        </p:txBody>
      </p:sp>
    </p:spTree>
    <p:extLst>
      <p:ext uri="{BB962C8B-B14F-4D97-AF65-F5344CB8AC3E}">
        <p14:creationId xmlns:p14="http://schemas.microsoft.com/office/powerpoint/2010/main" val="1065442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Anexo</a:t>
            </a:r>
            <a:endParaRPr lang="es-ES_tradnl" dirty="0"/>
          </a:p>
        </p:txBody>
      </p:sp>
      <p:sp>
        <p:nvSpPr>
          <p:cNvPr id="3" name="Marcador de contenido 2"/>
          <p:cNvSpPr>
            <a:spLocks noGrp="1"/>
          </p:cNvSpPr>
          <p:nvPr>
            <p:ph idx="1"/>
          </p:nvPr>
        </p:nvSpPr>
        <p:spPr/>
        <p:txBody>
          <a:bodyPr/>
          <a:lstStyle/>
          <a:p>
            <a:r>
              <a:rPr lang="es-ES_tradnl" dirty="0" smtClean="0"/>
              <a:t>Crear la base de datos de nombre: recursos-</a:t>
            </a:r>
            <a:r>
              <a:rPr lang="es-ES_tradnl" dirty="0" err="1" smtClean="0"/>
              <a:t>rh</a:t>
            </a:r>
            <a:endParaRPr lang="es-ES_tradnl" dirty="0" smtClean="0"/>
          </a:p>
          <a:p>
            <a:r>
              <a:rPr lang="es-ES_tradnl" dirty="0" smtClean="0"/>
              <a:t>Agregar la siguiente tabla</a:t>
            </a:r>
            <a:endParaRPr lang="es-ES_tradnl" dirty="0"/>
          </a:p>
        </p:txBody>
      </p:sp>
      <p:pic>
        <p:nvPicPr>
          <p:cNvPr id="4" name="Imagen 3"/>
          <p:cNvPicPr>
            <a:picLocks noChangeAspect="1"/>
          </p:cNvPicPr>
          <p:nvPr/>
        </p:nvPicPr>
        <p:blipFill>
          <a:blip r:embed="rId2"/>
          <a:stretch>
            <a:fillRect/>
          </a:stretch>
        </p:blipFill>
        <p:spPr>
          <a:xfrm>
            <a:off x="838200" y="3478570"/>
            <a:ext cx="2946991" cy="3379430"/>
          </a:xfrm>
          <a:prstGeom prst="rect">
            <a:avLst/>
          </a:prstGeom>
        </p:spPr>
      </p:pic>
      <p:sp>
        <p:nvSpPr>
          <p:cNvPr id="5" name="CuadroTexto 4"/>
          <p:cNvSpPr txBox="1"/>
          <p:nvPr/>
        </p:nvSpPr>
        <p:spPr>
          <a:xfrm>
            <a:off x="999460" y="2875299"/>
            <a:ext cx="9308126" cy="523220"/>
          </a:xfrm>
          <a:prstGeom prst="rect">
            <a:avLst/>
          </a:prstGeom>
          <a:noFill/>
        </p:spPr>
        <p:txBody>
          <a:bodyPr wrap="none" rtlCol="0">
            <a:spAutoFit/>
          </a:bodyPr>
          <a:lstStyle/>
          <a:p>
            <a:r>
              <a:rPr lang="es-ES_tradnl" sz="2800" dirty="0" smtClean="0"/>
              <a:t>Agregar un Procedimiento almacenado para insertar personas</a:t>
            </a:r>
            <a:endParaRPr lang="es-ES_tradnl" sz="2800" dirty="0"/>
          </a:p>
        </p:txBody>
      </p:sp>
    </p:spTree>
    <p:extLst>
      <p:ext uri="{BB962C8B-B14F-4D97-AF65-F5344CB8AC3E}">
        <p14:creationId xmlns:p14="http://schemas.microsoft.com/office/powerpoint/2010/main" val="1620960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EJB (Enterprise Java </a:t>
            </a:r>
            <a:r>
              <a:rPr lang="es-ES_tradnl" dirty="0" err="1" smtClean="0"/>
              <a:t>Beans</a:t>
            </a:r>
            <a:r>
              <a:rPr lang="es-ES_tradnl" dirty="0" smtClean="0"/>
              <a:t>)</a:t>
            </a:r>
            <a:endParaRPr lang="es-ES_tradnl" dirty="0"/>
          </a:p>
        </p:txBody>
      </p:sp>
      <p:sp>
        <p:nvSpPr>
          <p:cNvPr id="6" name="Marcador de contenido 5"/>
          <p:cNvSpPr>
            <a:spLocks noGrp="1"/>
          </p:cNvSpPr>
          <p:nvPr>
            <p:ph idx="1"/>
          </p:nvPr>
        </p:nvSpPr>
        <p:spPr>
          <a:xfrm>
            <a:off x="838200" y="1825625"/>
            <a:ext cx="10515600" cy="4702766"/>
          </a:xfrm>
        </p:spPr>
        <p:txBody>
          <a:bodyPr>
            <a:normAutofit/>
          </a:bodyPr>
          <a:lstStyle/>
          <a:p>
            <a:pPr marL="0" indent="0">
              <a:buNone/>
            </a:pPr>
            <a:r>
              <a:rPr lang="es-ES_tradnl" dirty="0" smtClean="0">
                <a:solidFill>
                  <a:schemeClr val="tx1">
                    <a:lumMod val="75000"/>
                    <a:lumOff val="25000"/>
                  </a:schemeClr>
                </a:solidFill>
              </a:rPr>
              <a:t>Un Enterprise Java </a:t>
            </a:r>
            <a:r>
              <a:rPr lang="es-ES_tradnl" dirty="0" err="1" smtClean="0">
                <a:solidFill>
                  <a:schemeClr val="tx1">
                    <a:lumMod val="75000"/>
                    <a:lumOff val="25000"/>
                  </a:schemeClr>
                </a:solidFill>
              </a:rPr>
              <a:t>Bean</a:t>
            </a:r>
            <a:r>
              <a:rPr lang="es-ES_tradnl" dirty="0" smtClean="0">
                <a:solidFill>
                  <a:schemeClr val="tx1">
                    <a:lumMod val="75000"/>
                    <a:lumOff val="25000"/>
                  </a:schemeClr>
                </a:solidFill>
              </a:rPr>
              <a:t> es una clase de Java con </a:t>
            </a:r>
            <a:r>
              <a:rPr lang="es-ES_tradnl" dirty="0" err="1" smtClean="0">
                <a:solidFill>
                  <a:schemeClr val="tx1">
                    <a:lumMod val="75000"/>
                    <a:lumOff val="25000"/>
                  </a:schemeClr>
                </a:solidFill>
              </a:rPr>
              <a:t>carácterísticas</a:t>
            </a:r>
            <a:r>
              <a:rPr lang="es-ES_tradnl" dirty="0" smtClean="0">
                <a:solidFill>
                  <a:schemeClr val="tx1">
                    <a:lumMod val="75000"/>
                    <a:lumOff val="25000"/>
                  </a:schemeClr>
                </a:solidFill>
              </a:rPr>
              <a:t> que lo hacen ms potente y robusto.</a:t>
            </a:r>
          </a:p>
          <a:p>
            <a:pPr marL="0" indent="0">
              <a:buNone/>
            </a:pPr>
            <a:endParaRPr lang="es-ES_tradnl" dirty="0">
              <a:solidFill>
                <a:schemeClr val="tx1">
                  <a:lumMod val="75000"/>
                  <a:lumOff val="25000"/>
                </a:schemeClr>
              </a:solidFill>
            </a:endParaRPr>
          </a:p>
          <a:p>
            <a:pPr marL="0" indent="0">
              <a:buNone/>
            </a:pPr>
            <a:endParaRPr lang="es-ES_tradnl" dirty="0" smtClean="0">
              <a:solidFill>
                <a:schemeClr val="tx1">
                  <a:lumMod val="75000"/>
                  <a:lumOff val="25000"/>
                </a:schemeClr>
              </a:solidFill>
            </a:endParaRPr>
          </a:p>
          <a:p>
            <a:pPr marL="0" indent="0">
              <a:buNone/>
            </a:pPr>
            <a:endParaRPr lang="es-ES_tradnl" dirty="0">
              <a:solidFill>
                <a:schemeClr val="tx1">
                  <a:lumMod val="75000"/>
                  <a:lumOff val="25000"/>
                </a:schemeClr>
              </a:solidFill>
            </a:endParaRPr>
          </a:p>
          <a:p>
            <a:pPr marL="0" indent="0">
              <a:buNone/>
            </a:pPr>
            <a:endParaRPr lang="es-ES_tradnl" dirty="0" smtClean="0">
              <a:solidFill>
                <a:schemeClr val="tx1">
                  <a:lumMod val="75000"/>
                  <a:lumOff val="25000"/>
                </a:schemeClr>
              </a:solidFill>
            </a:endParaRPr>
          </a:p>
          <a:p>
            <a:pPr marL="0" indent="0">
              <a:buNone/>
            </a:pPr>
            <a:endParaRPr lang="es-ES_tradnl" dirty="0" smtClean="0">
              <a:solidFill>
                <a:schemeClr val="tx1">
                  <a:lumMod val="75000"/>
                  <a:lumOff val="25000"/>
                </a:schemeClr>
              </a:solidFill>
            </a:endParaRPr>
          </a:p>
          <a:p>
            <a:pPr marL="0" indent="0">
              <a:buNone/>
            </a:pPr>
            <a:r>
              <a:rPr lang="es-ES_tradnl" dirty="0" smtClean="0">
                <a:solidFill>
                  <a:schemeClr val="tx1">
                    <a:lumMod val="75000"/>
                    <a:lumOff val="25000"/>
                  </a:schemeClr>
                </a:solidFill>
              </a:rPr>
              <a:t>Los Enterprise Java </a:t>
            </a:r>
            <a:r>
              <a:rPr lang="es-ES_tradnl" dirty="0" err="1" smtClean="0">
                <a:solidFill>
                  <a:schemeClr val="tx1">
                    <a:lumMod val="75000"/>
                    <a:lumOff val="25000"/>
                  </a:schemeClr>
                </a:solidFill>
              </a:rPr>
              <a:t>Beans</a:t>
            </a:r>
            <a:r>
              <a:rPr lang="es-ES_tradnl" dirty="0" smtClean="0">
                <a:solidFill>
                  <a:schemeClr val="tx1">
                    <a:lumMod val="75000"/>
                    <a:lumOff val="25000"/>
                  </a:schemeClr>
                </a:solidFill>
              </a:rPr>
              <a:t> son </a:t>
            </a:r>
            <a:r>
              <a:rPr lang="es-ES_tradnl" dirty="0" err="1" smtClean="0">
                <a:solidFill>
                  <a:schemeClr val="tx1">
                    <a:lumMod val="75000"/>
                    <a:lumOff val="25000"/>
                  </a:schemeClr>
                </a:solidFill>
              </a:rPr>
              <a:t>codigo</a:t>
            </a:r>
            <a:r>
              <a:rPr lang="es-ES_tradnl" dirty="0" smtClean="0">
                <a:solidFill>
                  <a:schemeClr val="tx1">
                    <a:lumMod val="75000"/>
                    <a:lumOff val="25000"/>
                  </a:schemeClr>
                </a:solidFill>
              </a:rPr>
              <a:t> Java del lado del servidor. Normalmente tienen la </a:t>
            </a:r>
            <a:r>
              <a:rPr lang="es-ES_tradnl" dirty="0" err="1" smtClean="0">
                <a:solidFill>
                  <a:schemeClr val="tx1">
                    <a:lumMod val="75000"/>
                    <a:lumOff val="25000"/>
                  </a:schemeClr>
                </a:solidFill>
              </a:rPr>
              <a:t>logica</a:t>
            </a:r>
            <a:r>
              <a:rPr lang="es-ES_tradnl" dirty="0" smtClean="0">
                <a:solidFill>
                  <a:schemeClr val="tx1">
                    <a:lumMod val="75000"/>
                    <a:lumOff val="25000"/>
                  </a:schemeClr>
                </a:solidFill>
              </a:rPr>
              <a:t> de negocio de nuestra aplicación, y por lo tanto cubren el rol de la capa de servicio de nuestras aplicaciones Java.</a:t>
            </a:r>
            <a:endParaRPr lang="es-ES_tradnl" dirty="0">
              <a:solidFill>
                <a:schemeClr val="tx1">
                  <a:lumMod val="75000"/>
                  <a:lumOff val="25000"/>
                </a:schemeClr>
              </a:solidFill>
            </a:endParaRPr>
          </a:p>
          <a:p>
            <a:pPr marL="0" indent="0">
              <a:buNone/>
            </a:pPr>
            <a:endParaRPr lang="es-ES_tradnl" dirty="0" smtClean="0"/>
          </a:p>
          <a:p>
            <a:endParaRPr lang="es-ES_tradnl" dirty="0"/>
          </a:p>
          <a:p>
            <a:endParaRPr lang="es-ES_tradnl" dirty="0" smtClean="0"/>
          </a:p>
          <a:p>
            <a:endParaRPr lang="es-ES_tradnl"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819" y="2608640"/>
            <a:ext cx="5711288" cy="2537518"/>
          </a:xfrm>
          <a:prstGeom prst="rect">
            <a:avLst/>
          </a:prstGeom>
        </p:spPr>
      </p:pic>
    </p:spTree>
    <p:extLst>
      <p:ext uri="{BB962C8B-B14F-4D97-AF65-F5344CB8AC3E}">
        <p14:creationId xmlns:p14="http://schemas.microsoft.com/office/powerpoint/2010/main" val="199817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Caracteristicas</a:t>
            </a:r>
            <a:r>
              <a:rPr lang="es-ES_tradnl" dirty="0" smtClean="0"/>
              <a:t> de un EJB</a:t>
            </a:r>
            <a:endParaRPr lang="es-ES_tradnl" dirty="0"/>
          </a:p>
        </p:txBody>
      </p:sp>
      <p:sp>
        <p:nvSpPr>
          <p:cNvPr id="3" name="Marcador de contenido 2"/>
          <p:cNvSpPr>
            <a:spLocks noGrp="1"/>
          </p:cNvSpPr>
          <p:nvPr>
            <p:ph idx="1"/>
          </p:nvPr>
        </p:nvSpPr>
        <p:spPr/>
        <p:txBody>
          <a:bodyPr/>
          <a:lstStyle/>
          <a:p>
            <a:pPr marL="0" indent="0">
              <a:buNone/>
            </a:pPr>
            <a:r>
              <a:rPr lang="es-ES_tradnl" dirty="0">
                <a:solidFill>
                  <a:schemeClr val="tx1">
                    <a:lumMod val="75000"/>
                    <a:lumOff val="25000"/>
                  </a:schemeClr>
                </a:solidFill>
              </a:rPr>
              <a:t>A diferencia de un JavaBean, que es una clase pura de Java, un Enterprise JavaBean es una clase de Java con </a:t>
            </a:r>
            <a:r>
              <a:rPr lang="es-ES_tradnl" dirty="0" err="1">
                <a:solidFill>
                  <a:schemeClr val="tx1">
                    <a:lumMod val="75000"/>
                    <a:lumOff val="25000"/>
                  </a:schemeClr>
                </a:solidFill>
              </a:rPr>
              <a:t>características</a:t>
            </a:r>
            <a:r>
              <a:rPr lang="es-ES_tradnl" dirty="0">
                <a:solidFill>
                  <a:schemeClr val="tx1">
                    <a:lumMod val="75000"/>
                    <a:lumOff val="25000"/>
                  </a:schemeClr>
                </a:solidFill>
              </a:rPr>
              <a:t> que lo hacen mucho </a:t>
            </a:r>
            <a:r>
              <a:rPr lang="es-ES_tradnl" dirty="0" err="1">
                <a:solidFill>
                  <a:schemeClr val="tx1">
                    <a:lumMod val="75000"/>
                    <a:lumOff val="25000"/>
                  </a:schemeClr>
                </a:solidFill>
              </a:rPr>
              <a:t>más</a:t>
            </a:r>
            <a:r>
              <a:rPr lang="es-ES_tradnl" dirty="0">
                <a:solidFill>
                  <a:schemeClr val="tx1">
                    <a:lumMod val="75000"/>
                    <a:lumOff val="25000"/>
                  </a:schemeClr>
                </a:solidFill>
              </a:rPr>
              <a:t> potente y robusto: </a:t>
            </a:r>
            <a:endParaRPr lang="es-ES_tradnl" dirty="0">
              <a:solidFill>
                <a:schemeClr val="tx1">
                  <a:lumMod val="75000"/>
                  <a:lumOff val="25000"/>
                </a:schemeClr>
              </a:solidFill>
            </a:endParaRPr>
          </a:p>
          <a:p>
            <a:r>
              <a:rPr lang="es-ES_tradnl" dirty="0">
                <a:solidFill>
                  <a:schemeClr val="tx1">
                    <a:lumMod val="75000"/>
                    <a:lumOff val="25000"/>
                  </a:schemeClr>
                </a:solidFill>
              </a:rPr>
              <a:t>Los </a:t>
            </a:r>
            <a:r>
              <a:rPr lang="es-ES_tradnl" dirty="0" err="1">
                <a:solidFill>
                  <a:schemeClr val="tx1">
                    <a:lumMod val="75000"/>
                    <a:lumOff val="25000"/>
                  </a:schemeClr>
                </a:solidFill>
              </a:rPr>
              <a:t>métodos</a:t>
            </a:r>
            <a:r>
              <a:rPr lang="es-ES_tradnl" dirty="0">
                <a:solidFill>
                  <a:schemeClr val="tx1">
                    <a:lumMod val="75000"/>
                    <a:lumOff val="25000"/>
                  </a:schemeClr>
                </a:solidFill>
              </a:rPr>
              <a:t> de un EJB son transaccionales. </a:t>
            </a:r>
          </a:p>
          <a:p>
            <a:r>
              <a:rPr lang="es-ES_tradnl" dirty="0">
                <a:solidFill>
                  <a:schemeClr val="tx1">
                    <a:lumMod val="75000"/>
                    <a:lumOff val="25000"/>
                  </a:schemeClr>
                </a:solidFill>
              </a:rPr>
              <a:t>Los </a:t>
            </a:r>
            <a:r>
              <a:rPr lang="es-ES_tradnl" dirty="0" err="1">
                <a:solidFill>
                  <a:schemeClr val="tx1">
                    <a:lumMod val="75000"/>
                    <a:lumOff val="25000"/>
                  </a:schemeClr>
                </a:solidFill>
              </a:rPr>
              <a:t>métodos</a:t>
            </a:r>
            <a:r>
              <a:rPr lang="es-ES_tradnl" dirty="0">
                <a:solidFill>
                  <a:schemeClr val="tx1">
                    <a:lumMod val="75000"/>
                    <a:lumOff val="25000"/>
                  </a:schemeClr>
                </a:solidFill>
              </a:rPr>
              <a:t> pueden ser remotos. </a:t>
            </a:r>
          </a:p>
          <a:p>
            <a:r>
              <a:rPr lang="es-ES_tradnl" dirty="0">
                <a:solidFill>
                  <a:schemeClr val="tx1">
                    <a:lumMod val="75000"/>
                    <a:lumOff val="25000"/>
                  </a:schemeClr>
                </a:solidFill>
              </a:rPr>
              <a:t>Facilidad de </a:t>
            </a:r>
            <a:r>
              <a:rPr lang="es-ES_tradnl" dirty="0" err="1">
                <a:solidFill>
                  <a:schemeClr val="tx1">
                    <a:lumMod val="75000"/>
                    <a:lumOff val="25000"/>
                  </a:schemeClr>
                </a:solidFill>
              </a:rPr>
              <a:t>comunicación</a:t>
            </a:r>
            <a:r>
              <a:rPr lang="es-ES_tradnl" dirty="0">
                <a:solidFill>
                  <a:schemeClr val="tx1">
                    <a:lumMod val="75000"/>
                    <a:lumOff val="25000"/>
                  </a:schemeClr>
                </a:solidFill>
              </a:rPr>
              <a:t> con las bases de datos. </a:t>
            </a:r>
          </a:p>
          <a:p>
            <a:r>
              <a:rPr lang="es-ES_tradnl" dirty="0">
                <a:solidFill>
                  <a:schemeClr val="tx1">
                    <a:lumMod val="75000"/>
                    <a:lumOff val="25000"/>
                  </a:schemeClr>
                </a:solidFill>
              </a:rPr>
              <a:t>Los </a:t>
            </a:r>
            <a:r>
              <a:rPr lang="es-ES_tradnl" dirty="0" err="1">
                <a:solidFill>
                  <a:schemeClr val="tx1">
                    <a:lumMod val="75000"/>
                    <a:lumOff val="25000"/>
                  </a:schemeClr>
                </a:solidFill>
              </a:rPr>
              <a:t>métodos</a:t>
            </a:r>
            <a:r>
              <a:rPr lang="es-ES_tradnl" dirty="0">
                <a:solidFill>
                  <a:schemeClr val="tx1">
                    <a:lumMod val="75000"/>
                    <a:lumOff val="25000"/>
                  </a:schemeClr>
                </a:solidFill>
              </a:rPr>
              <a:t> pueden ser seguros. </a:t>
            </a:r>
          </a:p>
          <a:p>
            <a:r>
              <a:rPr lang="es-ES_tradnl" dirty="0">
                <a:solidFill>
                  <a:schemeClr val="tx1">
                    <a:lumMod val="75000"/>
                    <a:lumOff val="25000"/>
                  </a:schemeClr>
                </a:solidFill>
              </a:rPr>
              <a:t>Los </a:t>
            </a:r>
            <a:r>
              <a:rPr lang="es-ES_tradnl" dirty="0" err="1">
                <a:solidFill>
                  <a:schemeClr val="tx1">
                    <a:lumMod val="75000"/>
                    <a:lumOff val="25000"/>
                  </a:schemeClr>
                </a:solidFill>
              </a:rPr>
              <a:t>métodos</a:t>
            </a:r>
            <a:r>
              <a:rPr lang="es-ES_tradnl" dirty="0">
                <a:solidFill>
                  <a:schemeClr val="tx1">
                    <a:lumMod val="75000"/>
                    <a:lumOff val="25000"/>
                  </a:schemeClr>
                </a:solidFill>
              </a:rPr>
              <a:t> pueden ser </a:t>
            </a:r>
            <a:r>
              <a:rPr lang="es-ES_tradnl" dirty="0" err="1">
                <a:solidFill>
                  <a:schemeClr val="tx1">
                    <a:lumMod val="75000"/>
                    <a:lumOff val="25000"/>
                  </a:schemeClr>
                </a:solidFill>
              </a:rPr>
              <a:t>asíncronos</a:t>
            </a:r>
            <a:r>
              <a:rPr lang="es-ES_tradnl" dirty="0">
                <a:solidFill>
                  <a:schemeClr val="tx1">
                    <a:lumMod val="75000"/>
                    <a:lumOff val="25000"/>
                  </a:schemeClr>
                </a:solidFill>
              </a:rPr>
              <a:t>. </a:t>
            </a:r>
          </a:p>
          <a:p>
            <a:r>
              <a:rPr lang="es-ES_tradnl" dirty="0">
                <a:solidFill>
                  <a:schemeClr val="tx1">
                    <a:lumMod val="75000"/>
                    <a:lumOff val="25000"/>
                  </a:schemeClr>
                </a:solidFill>
              </a:rPr>
              <a:t>Entre muchas </a:t>
            </a:r>
            <a:r>
              <a:rPr lang="es-ES_tradnl" dirty="0" err="1">
                <a:solidFill>
                  <a:schemeClr val="tx1">
                    <a:lumMod val="75000"/>
                    <a:lumOff val="25000"/>
                  </a:schemeClr>
                </a:solidFill>
              </a:rPr>
              <a:t>características</a:t>
            </a:r>
            <a:r>
              <a:rPr lang="es-ES_tradnl" dirty="0">
                <a:solidFill>
                  <a:schemeClr val="tx1">
                    <a:lumMod val="75000"/>
                    <a:lumOff val="25000"/>
                  </a:schemeClr>
                </a:solidFill>
              </a:rPr>
              <a:t> </a:t>
            </a:r>
            <a:r>
              <a:rPr lang="es-ES_tradnl" dirty="0" err="1">
                <a:solidFill>
                  <a:schemeClr val="tx1">
                    <a:lumMod val="75000"/>
                    <a:lumOff val="25000"/>
                  </a:schemeClr>
                </a:solidFill>
              </a:rPr>
              <a:t>más</a:t>
            </a:r>
            <a:r>
              <a:rPr lang="es-ES_tradnl" dirty="0">
                <a:solidFill>
                  <a:schemeClr val="tx1">
                    <a:lumMod val="75000"/>
                    <a:lumOff val="25000"/>
                  </a:schemeClr>
                </a:solidFill>
              </a:rPr>
              <a:t>. </a:t>
            </a:r>
          </a:p>
          <a:p>
            <a:endParaRPr lang="es-ES_tradnl" dirty="0"/>
          </a:p>
        </p:txBody>
      </p:sp>
    </p:spTree>
    <p:extLst>
      <p:ext uri="{BB962C8B-B14F-4D97-AF65-F5344CB8AC3E}">
        <p14:creationId xmlns:p14="http://schemas.microsoft.com/office/powerpoint/2010/main" val="1651347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Servicios habilitados por parte del contenedor</a:t>
            </a:r>
            <a:endParaRPr lang="es-ES_tradn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321" y="1825625"/>
            <a:ext cx="9057357" cy="4351338"/>
          </a:xfrm>
        </p:spPr>
      </p:pic>
    </p:spTree>
    <p:extLst>
      <p:ext uri="{BB962C8B-B14F-4D97-AF65-F5344CB8AC3E}">
        <p14:creationId xmlns:p14="http://schemas.microsoft.com/office/powerpoint/2010/main" val="1824398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Configuración de un EJB </a:t>
            </a:r>
            <a:endParaRPr lang="es-ES_tradnl" dirty="0"/>
          </a:p>
        </p:txBody>
      </p:sp>
      <p:pic>
        <p:nvPicPr>
          <p:cNvPr id="1026" name="Picture 2" descr="ocument, eps, file, format, java ic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5912" y="4273016"/>
            <a:ext cx="1625600" cy="16256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1471594" y="3421991"/>
            <a:ext cx="954236" cy="523220"/>
          </a:xfrm>
          <a:prstGeom prst="rect">
            <a:avLst/>
          </a:prstGeom>
          <a:noFill/>
        </p:spPr>
        <p:txBody>
          <a:bodyPr wrap="none" rtlCol="0">
            <a:spAutoFit/>
          </a:bodyPr>
          <a:lstStyle/>
          <a:p>
            <a:r>
              <a:rPr lang="es-ES_tradnl" sz="2800" smtClean="0"/>
              <a:t>POJO</a:t>
            </a:r>
            <a:endParaRPr lang="es-ES_tradnl" sz="2800"/>
          </a:p>
        </p:txBody>
      </p:sp>
      <p:sp>
        <p:nvSpPr>
          <p:cNvPr id="5" name="Cruz 4"/>
          <p:cNvSpPr/>
          <p:nvPr/>
        </p:nvSpPr>
        <p:spPr>
          <a:xfrm>
            <a:off x="3274828" y="4876618"/>
            <a:ext cx="893135" cy="765544"/>
          </a:xfrm>
          <a:prstGeom prst="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028" name="Picture 4" descr="rroba, internet, internet connection, internet sharing, network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278" y="4508205"/>
            <a:ext cx="1360785" cy="136078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4419008" y="3391213"/>
            <a:ext cx="1885324" cy="584775"/>
          </a:xfrm>
          <a:prstGeom prst="rect">
            <a:avLst/>
          </a:prstGeom>
          <a:noFill/>
        </p:spPr>
        <p:txBody>
          <a:bodyPr wrap="none" rtlCol="0">
            <a:spAutoFit/>
          </a:bodyPr>
          <a:lstStyle/>
          <a:p>
            <a:r>
              <a:rPr lang="es-ES_tradnl" sz="3200" dirty="0" smtClean="0"/>
              <a:t>Anotación</a:t>
            </a:r>
            <a:endParaRPr lang="es-ES_tradnl" dirty="0"/>
          </a:p>
        </p:txBody>
      </p:sp>
      <p:sp>
        <p:nvSpPr>
          <p:cNvPr id="7" name="Proceso 6"/>
          <p:cNvSpPr/>
          <p:nvPr/>
        </p:nvSpPr>
        <p:spPr>
          <a:xfrm>
            <a:off x="6304332" y="4876618"/>
            <a:ext cx="1414906" cy="2091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Proceso 9"/>
          <p:cNvSpPr/>
          <p:nvPr/>
        </p:nvSpPr>
        <p:spPr>
          <a:xfrm>
            <a:off x="6304332" y="5259298"/>
            <a:ext cx="1414906" cy="2091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034" name="Picture 10" descr="https://www.gnu.org/fry/kaffein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4783" y="4094330"/>
            <a:ext cx="2188534" cy="2188534"/>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p:cNvSpPr txBox="1"/>
          <p:nvPr/>
        </p:nvSpPr>
        <p:spPr>
          <a:xfrm>
            <a:off x="9377917" y="3297886"/>
            <a:ext cx="739305" cy="584775"/>
          </a:xfrm>
          <a:prstGeom prst="rect">
            <a:avLst/>
          </a:prstGeom>
          <a:noFill/>
        </p:spPr>
        <p:txBody>
          <a:bodyPr wrap="none" rtlCol="0">
            <a:spAutoFit/>
          </a:bodyPr>
          <a:lstStyle/>
          <a:p>
            <a:r>
              <a:rPr lang="es-ES_tradnl" sz="3200" dirty="0" smtClean="0"/>
              <a:t>EJB</a:t>
            </a:r>
            <a:endParaRPr lang="es-ES_tradnl" sz="3200" dirty="0"/>
          </a:p>
        </p:txBody>
      </p:sp>
      <p:sp>
        <p:nvSpPr>
          <p:cNvPr id="12" name="Rectángulo 11"/>
          <p:cNvSpPr/>
          <p:nvPr/>
        </p:nvSpPr>
        <p:spPr>
          <a:xfrm>
            <a:off x="635295" y="1564324"/>
            <a:ext cx="10921409" cy="1569660"/>
          </a:xfrm>
          <a:prstGeom prst="rect">
            <a:avLst/>
          </a:prstGeom>
        </p:spPr>
        <p:txBody>
          <a:bodyPr wrap="square">
            <a:spAutoFit/>
          </a:bodyPr>
          <a:lstStyle/>
          <a:p>
            <a:pPr algn="just"/>
            <a:r>
              <a:rPr lang="es-ES_tradnl" sz="2400" dirty="0">
                <a:solidFill>
                  <a:srgbClr val="565656"/>
                </a:solidFill>
                <a:latin typeface="Helvetica" charset="0"/>
              </a:rPr>
              <a:t>Debido a que las aplicaciones empresariales suelen ser complejas, se han definido los siguientes tipos de </a:t>
            </a:r>
            <a:r>
              <a:rPr lang="es-ES_tradnl" sz="2400" dirty="0" err="1">
                <a:solidFill>
                  <a:srgbClr val="565656"/>
                </a:solidFill>
                <a:latin typeface="Helvetica" charset="0"/>
              </a:rPr>
              <a:t>EJBs</a:t>
            </a:r>
            <a:r>
              <a:rPr lang="es-ES_tradnl" sz="2400" dirty="0">
                <a:solidFill>
                  <a:srgbClr val="565656"/>
                </a:solidFill>
                <a:latin typeface="Helvetica" charset="0"/>
              </a:rPr>
              <a:t>, </a:t>
            </a:r>
            <a:r>
              <a:rPr lang="es-ES_tradnl" sz="2400" dirty="0" err="1">
                <a:solidFill>
                  <a:srgbClr val="565656"/>
                </a:solidFill>
                <a:latin typeface="Helvetica" charset="0"/>
              </a:rPr>
              <a:t>según</a:t>
            </a:r>
            <a:r>
              <a:rPr lang="es-ES_tradnl" sz="2400" dirty="0">
                <a:solidFill>
                  <a:srgbClr val="565656"/>
                </a:solidFill>
                <a:latin typeface="Helvetica" charset="0"/>
              </a:rPr>
              <a:t> los requerimientos a cubrir. </a:t>
            </a:r>
            <a:endParaRPr lang="es-ES_tradnl" sz="2400" dirty="0"/>
          </a:p>
          <a:p>
            <a:pPr algn="just"/>
            <a:r>
              <a:rPr lang="es-ES_tradnl" sz="2400" dirty="0">
                <a:solidFill>
                  <a:srgbClr val="565656"/>
                </a:solidFill>
                <a:latin typeface="Helvetica" charset="0"/>
              </a:rPr>
              <a:t>EJB de </a:t>
            </a:r>
            <a:r>
              <a:rPr lang="es-ES_tradnl" sz="2400" dirty="0" err="1">
                <a:solidFill>
                  <a:srgbClr val="565656"/>
                </a:solidFill>
                <a:latin typeface="Helvetica" charset="0"/>
              </a:rPr>
              <a:t>Sesión</a:t>
            </a:r>
            <a:r>
              <a:rPr lang="es-ES_tradnl" sz="2400" dirty="0">
                <a:solidFill>
                  <a:srgbClr val="565656"/>
                </a:solidFill>
                <a:latin typeface="Helvetica" charset="0"/>
              </a:rPr>
              <a:t>: Un </a:t>
            </a:r>
            <a:r>
              <a:rPr lang="es-ES_tradnl" sz="2400" dirty="0" err="1">
                <a:solidFill>
                  <a:srgbClr val="565656"/>
                </a:solidFill>
                <a:latin typeface="Helvetica" charset="0"/>
              </a:rPr>
              <a:t>bean</a:t>
            </a:r>
            <a:r>
              <a:rPr lang="es-ES_tradnl" sz="2400" dirty="0">
                <a:solidFill>
                  <a:srgbClr val="565656"/>
                </a:solidFill>
                <a:latin typeface="Helvetica" charset="0"/>
              </a:rPr>
              <a:t> de </a:t>
            </a:r>
            <a:r>
              <a:rPr lang="es-ES_tradnl" sz="2400" dirty="0" err="1">
                <a:solidFill>
                  <a:srgbClr val="565656"/>
                </a:solidFill>
                <a:latin typeface="Helvetica" charset="0"/>
              </a:rPr>
              <a:t>sesión</a:t>
            </a:r>
            <a:r>
              <a:rPr lang="es-ES_tradnl" sz="2400" dirty="0">
                <a:solidFill>
                  <a:srgbClr val="565656"/>
                </a:solidFill>
                <a:latin typeface="Helvetica" charset="0"/>
              </a:rPr>
              <a:t> se invoca por el cliente para ejecutar una </a:t>
            </a:r>
            <a:r>
              <a:rPr lang="es-ES_tradnl" sz="2400" dirty="0" err="1">
                <a:solidFill>
                  <a:srgbClr val="565656"/>
                </a:solidFill>
                <a:latin typeface="Helvetica" charset="0"/>
              </a:rPr>
              <a:t>operación</a:t>
            </a:r>
            <a:r>
              <a:rPr lang="es-ES_tradnl" sz="2400" dirty="0">
                <a:solidFill>
                  <a:srgbClr val="565656"/>
                </a:solidFill>
                <a:latin typeface="Helvetica" charset="0"/>
              </a:rPr>
              <a:t> de negocio </a:t>
            </a:r>
            <a:r>
              <a:rPr lang="es-ES_tradnl" sz="2400" dirty="0" err="1">
                <a:solidFill>
                  <a:srgbClr val="565656"/>
                </a:solidFill>
                <a:latin typeface="Helvetica" charset="0"/>
              </a:rPr>
              <a:t>específica</a:t>
            </a:r>
            <a:r>
              <a:rPr lang="es-ES_tradnl" sz="2400" dirty="0">
                <a:solidFill>
                  <a:srgbClr val="565656"/>
                </a:solidFill>
                <a:latin typeface="Helvetica" charset="0"/>
              </a:rPr>
              <a:t>. </a:t>
            </a:r>
            <a:endParaRPr lang="es-ES_tradnl" sz="2400" dirty="0">
              <a:effectLst/>
            </a:endParaRPr>
          </a:p>
        </p:txBody>
      </p:sp>
    </p:spTree>
    <p:extLst>
      <p:ext uri="{BB962C8B-B14F-4D97-AF65-F5344CB8AC3E}">
        <p14:creationId xmlns:p14="http://schemas.microsoft.com/office/powerpoint/2010/main" val="476949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a:p>
        </p:txBody>
      </p:sp>
      <p:sp>
        <p:nvSpPr>
          <p:cNvPr id="3" name="Marcador de contenido 2"/>
          <p:cNvSpPr>
            <a:spLocks noGrp="1"/>
          </p:cNvSpPr>
          <p:nvPr>
            <p:ph idx="1"/>
          </p:nvPr>
        </p:nvSpPr>
        <p:spPr/>
        <p:txBody>
          <a:bodyPr/>
          <a:lstStyle/>
          <a:p>
            <a:r>
              <a:rPr lang="es-ES_tradnl" dirty="0">
                <a:solidFill>
                  <a:schemeClr val="tx1">
                    <a:lumMod val="75000"/>
                    <a:lumOff val="25000"/>
                  </a:schemeClr>
                </a:solidFill>
              </a:rPr>
              <a:t>Los </a:t>
            </a:r>
            <a:r>
              <a:rPr lang="es-ES_tradnl" dirty="0" err="1">
                <a:solidFill>
                  <a:schemeClr val="tx1">
                    <a:lumMod val="75000"/>
                    <a:lumOff val="25000"/>
                  </a:schemeClr>
                </a:solidFill>
              </a:rPr>
              <a:t>EJBs</a:t>
            </a:r>
            <a:r>
              <a:rPr lang="es-ES_tradnl" dirty="0">
                <a:solidFill>
                  <a:schemeClr val="tx1">
                    <a:lumMod val="75000"/>
                    <a:lumOff val="25000"/>
                  </a:schemeClr>
                </a:solidFill>
              </a:rPr>
              <a:t> pueden ser configurados de la siguiente forma, con el objetivo de permitir la </a:t>
            </a:r>
            <a:r>
              <a:rPr lang="es-ES_tradnl" dirty="0" err="1">
                <a:solidFill>
                  <a:schemeClr val="tx1">
                    <a:lumMod val="75000"/>
                    <a:lumOff val="25000"/>
                  </a:schemeClr>
                </a:solidFill>
              </a:rPr>
              <a:t>comunicación</a:t>
            </a:r>
            <a:r>
              <a:rPr lang="es-ES_tradnl" dirty="0">
                <a:solidFill>
                  <a:schemeClr val="tx1">
                    <a:lumMod val="75000"/>
                    <a:lumOff val="25000"/>
                  </a:schemeClr>
                </a:solidFill>
              </a:rPr>
              <a:t> con sus </a:t>
            </a:r>
            <a:r>
              <a:rPr lang="es-ES_tradnl" dirty="0" err="1">
                <a:solidFill>
                  <a:schemeClr val="tx1">
                    <a:lumMod val="75000"/>
                    <a:lumOff val="25000"/>
                  </a:schemeClr>
                </a:solidFill>
              </a:rPr>
              <a:t>métodos</a:t>
            </a:r>
            <a:r>
              <a:rPr lang="es-ES_tradnl" dirty="0">
                <a:solidFill>
                  <a:schemeClr val="tx1">
                    <a:lumMod val="75000"/>
                    <a:lumOff val="25000"/>
                  </a:schemeClr>
                </a:solidFill>
              </a:rPr>
              <a:t>: </a:t>
            </a:r>
            <a:endParaRPr lang="es-ES_tradnl" dirty="0">
              <a:solidFill>
                <a:schemeClr val="tx1">
                  <a:lumMod val="75000"/>
                  <a:lumOff val="25000"/>
                </a:schemeClr>
              </a:solidFill>
            </a:endParaRPr>
          </a:p>
          <a:p>
            <a:r>
              <a:rPr lang="es-ES_tradnl" b="1" dirty="0">
                <a:solidFill>
                  <a:schemeClr val="tx1">
                    <a:lumMod val="75000"/>
                    <a:lumOff val="25000"/>
                  </a:schemeClr>
                </a:solidFill>
              </a:rPr>
              <a:t>Interfaces de Negocio</a:t>
            </a:r>
            <a:r>
              <a:rPr lang="es-ES_tradnl" dirty="0">
                <a:solidFill>
                  <a:schemeClr val="tx1">
                    <a:lumMod val="75000"/>
                    <a:lumOff val="25000"/>
                  </a:schemeClr>
                </a:solidFill>
              </a:rPr>
              <a:t>: Estas interfaces contienen la </a:t>
            </a:r>
            <a:r>
              <a:rPr lang="es-ES_tradnl" dirty="0" err="1">
                <a:solidFill>
                  <a:schemeClr val="tx1">
                    <a:lumMod val="75000"/>
                    <a:lumOff val="25000"/>
                  </a:schemeClr>
                </a:solidFill>
              </a:rPr>
              <a:t>declaración</a:t>
            </a:r>
            <a:r>
              <a:rPr lang="es-ES_tradnl" dirty="0">
                <a:solidFill>
                  <a:schemeClr val="tx1">
                    <a:lumMod val="75000"/>
                    <a:lumOff val="25000"/>
                  </a:schemeClr>
                </a:solidFill>
              </a:rPr>
              <a:t> de los </a:t>
            </a:r>
            <a:r>
              <a:rPr lang="es-ES_tradnl" dirty="0" err="1">
                <a:solidFill>
                  <a:schemeClr val="tx1">
                    <a:lumMod val="75000"/>
                    <a:lumOff val="25000"/>
                  </a:schemeClr>
                </a:solidFill>
              </a:rPr>
              <a:t>métodos</a:t>
            </a:r>
            <a:r>
              <a:rPr lang="es-ES_tradnl" dirty="0">
                <a:solidFill>
                  <a:schemeClr val="tx1">
                    <a:lumMod val="75000"/>
                    <a:lumOff val="25000"/>
                  </a:schemeClr>
                </a:solidFill>
              </a:rPr>
              <a:t> de negocio que son visibles al cliente. Estas interfaces son implementadas por una clase Java. </a:t>
            </a:r>
          </a:p>
          <a:p>
            <a:r>
              <a:rPr lang="es-ES_tradnl" b="1" dirty="0">
                <a:solidFill>
                  <a:schemeClr val="tx1">
                    <a:lumMod val="75000"/>
                    <a:lumOff val="25000"/>
                  </a:schemeClr>
                </a:solidFill>
              </a:rPr>
              <a:t>Una clase Java (</a:t>
            </a:r>
            <a:r>
              <a:rPr lang="es-ES_tradnl" b="1" dirty="0" err="1">
                <a:solidFill>
                  <a:schemeClr val="tx1">
                    <a:lumMod val="75000"/>
                    <a:lumOff val="25000"/>
                  </a:schemeClr>
                </a:solidFill>
              </a:rPr>
              <a:t>bean</a:t>
            </a:r>
            <a:r>
              <a:rPr lang="es-ES_tradnl" b="1" dirty="0">
                <a:solidFill>
                  <a:schemeClr val="tx1">
                    <a:lumMod val="75000"/>
                    <a:lumOff val="25000"/>
                  </a:schemeClr>
                </a:solidFill>
              </a:rPr>
              <a:t>)</a:t>
            </a:r>
            <a:r>
              <a:rPr lang="es-ES_tradnl" dirty="0">
                <a:solidFill>
                  <a:schemeClr val="tx1">
                    <a:lumMod val="75000"/>
                    <a:lumOff val="25000"/>
                  </a:schemeClr>
                </a:solidFill>
              </a:rPr>
              <a:t>: Esta clase implementa los </a:t>
            </a:r>
            <a:r>
              <a:rPr lang="es-ES_tradnl" dirty="0" err="1">
                <a:solidFill>
                  <a:schemeClr val="tx1">
                    <a:lumMod val="75000"/>
                    <a:lumOff val="25000"/>
                  </a:schemeClr>
                </a:solidFill>
              </a:rPr>
              <a:t>métodos</a:t>
            </a:r>
            <a:r>
              <a:rPr lang="es-ES_tradnl" dirty="0">
                <a:solidFill>
                  <a:schemeClr val="tx1">
                    <a:lumMod val="75000"/>
                    <a:lumOff val="25000"/>
                  </a:schemeClr>
                </a:solidFill>
              </a:rPr>
              <a:t> de negocio y puede implementar cero o </a:t>
            </a:r>
            <a:r>
              <a:rPr lang="es-ES_tradnl" dirty="0" err="1">
                <a:solidFill>
                  <a:schemeClr val="tx1">
                    <a:lumMod val="75000"/>
                    <a:lumOff val="25000"/>
                  </a:schemeClr>
                </a:solidFill>
              </a:rPr>
              <a:t>más</a:t>
            </a:r>
            <a:r>
              <a:rPr lang="es-ES_tradnl" dirty="0">
                <a:solidFill>
                  <a:schemeClr val="tx1">
                    <a:lumMod val="75000"/>
                    <a:lumOff val="25000"/>
                  </a:schemeClr>
                </a:solidFill>
              </a:rPr>
              <a:t> </a:t>
            </a:r>
            <a:r>
              <a:rPr lang="es-ES_tradnl" b="1" dirty="0">
                <a:solidFill>
                  <a:schemeClr val="tx1">
                    <a:lumMod val="75000"/>
                    <a:lumOff val="25000"/>
                  </a:schemeClr>
                </a:solidFill>
              </a:rPr>
              <a:t>Interfaces de Negocio. </a:t>
            </a:r>
            <a:r>
              <a:rPr lang="es-ES_tradnl" dirty="0">
                <a:solidFill>
                  <a:schemeClr val="tx1">
                    <a:lumMod val="75000"/>
                    <a:lumOff val="25000"/>
                  </a:schemeClr>
                </a:solidFill>
              </a:rPr>
              <a:t>Dependiendo del tipo de EJB, esta clase se debe anotar con @</a:t>
            </a:r>
            <a:r>
              <a:rPr lang="es-ES_tradnl" dirty="0" err="1">
                <a:solidFill>
                  <a:schemeClr val="tx1">
                    <a:lumMod val="75000"/>
                    <a:lumOff val="25000"/>
                  </a:schemeClr>
                </a:solidFill>
              </a:rPr>
              <a:t>Stateless</a:t>
            </a:r>
            <a:r>
              <a:rPr lang="es-ES_tradnl" dirty="0">
                <a:solidFill>
                  <a:schemeClr val="tx1">
                    <a:lumMod val="75000"/>
                    <a:lumOff val="25000"/>
                  </a:schemeClr>
                </a:solidFill>
              </a:rPr>
              <a:t>, @</a:t>
            </a:r>
            <a:r>
              <a:rPr lang="es-ES_tradnl" dirty="0" err="1">
                <a:solidFill>
                  <a:schemeClr val="tx1">
                    <a:lumMod val="75000"/>
                    <a:lumOff val="25000"/>
                  </a:schemeClr>
                </a:solidFill>
              </a:rPr>
              <a:t>Stateful</a:t>
            </a:r>
            <a:r>
              <a:rPr lang="es-ES_tradnl" dirty="0">
                <a:solidFill>
                  <a:schemeClr val="tx1">
                    <a:lumMod val="75000"/>
                    <a:lumOff val="25000"/>
                  </a:schemeClr>
                </a:solidFill>
              </a:rPr>
              <a:t> o @</a:t>
            </a:r>
            <a:r>
              <a:rPr lang="es-ES_tradnl" dirty="0" err="1">
                <a:solidFill>
                  <a:schemeClr val="tx1">
                    <a:lumMod val="75000"/>
                    <a:lumOff val="25000"/>
                  </a:schemeClr>
                </a:solidFill>
              </a:rPr>
              <a:t>Singleton</a:t>
            </a:r>
            <a:r>
              <a:rPr lang="es-ES_tradnl" dirty="0">
                <a:solidFill>
                  <a:schemeClr val="tx1">
                    <a:lumMod val="75000"/>
                    <a:lumOff val="25000"/>
                  </a:schemeClr>
                </a:solidFill>
              </a:rPr>
              <a:t> dependiendo del tipo de EJB que deseemos crear. </a:t>
            </a:r>
          </a:p>
          <a:p>
            <a:endParaRPr lang="es-ES_tradnl" dirty="0"/>
          </a:p>
        </p:txBody>
      </p:sp>
    </p:spTree>
    <p:extLst>
      <p:ext uri="{BB962C8B-B14F-4D97-AF65-F5344CB8AC3E}">
        <p14:creationId xmlns:p14="http://schemas.microsoft.com/office/powerpoint/2010/main" val="1872704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Estados del EJB</a:t>
            </a:r>
            <a:endParaRPr lang="es-ES_tradnl" dirty="0"/>
          </a:p>
        </p:txBody>
      </p:sp>
      <p:sp>
        <p:nvSpPr>
          <p:cNvPr id="3" name="Marcador de contenido 2"/>
          <p:cNvSpPr>
            <a:spLocks noGrp="1"/>
          </p:cNvSpPr>
          <p:nvPr>
            <p:ph idx="1"/>
          </p:nvPr>
        </p:nvSpPr>
        <p:spPr/>
        <p:txBody>
          <a:bodyPr/>
          <a:lstStyle/>
          <a:p>
            <a:r>
              <a:rPr lang="es-ES_tradnl" b="1" dirty="0" err="1">
                <a:solidFill>
                  <a:schemeClr val="tx1">
                    <a:lumMod val="75000"/>
                    <a:lumOff val="25000"/>
                  </a:schemeClr>
                </a:solidFill>
              </a:rPr>
              <a:t>Stateless</a:t>
            </a:r>
            <a:r>
              <a:rPr lang="es-ES_tradnl" dirty="0">
                <a:solidFill>
                  <a:schemeClr val="tx1">
                    <a:lumMod val="75000"/>
                    <a:lumOff val="25000"/>
                  </a:schemeClr>
                </a:solidFill>
              </a:rPr>
              <a:t>: Este tipo de EJB no mantiene </a:t>
            </a:r>
            <a:r>
              <a:rPr lang="es-ES_tradnl" dirty="0" err="1">
                <a:solidFill>
                  <a:schemeClr val="tx1">
                    <a:lumMod val="75000"/>
                    <a:lumOff val="25000"/>
                  </a:schemeClr>
                </a:solidFill>
              </a:rPr>
              <a:t>ningún</a:t>
            </a:r>
            <a:r>
              <a:rPr lang="es-ES_tradnl" dirty="0">
                <a:solidFill>
                  <a:schemeClr val="tx1">
                    <a:lumMod val="75000"/>
                    <a:lumOff val="25000"/>
                  </a:schemeClr>
                </a:solidFill>
              </a:rPr>
              <a:t> estado del usuario, es decir, no recuerda </a:t>
            </a:r>
            <a:r>
              <a:rPr lang="es-ES_tradnl" dirty="0" err="1">
                <a:solidFill>
                  <a:schemeClr val="tx1">
                    <a:lumMod val="75000"/>
                    <a:lumOff val="25000"/>
                  </a:schemeClr>
                </a:solidFill>
              </a:rPr>
              <a:t>ningún</a:t>
            </a:r>
            <a:r>
              <a:rPr lang="es-ES_tradnl" dirty="0">
                <a:solidFill>
                  <a:schemeClr val="tx1">
                    <a:lumMod val="75000"/>
                    <a:lumOff val="25000"/>
                  </a:schemeClr>
                </a:solidFill>
              </a:rPr>
              <a:t> tipo de </a:t>
            </a:r>
            <a:r>
              <a:rPr lang="es-ES_tradnl" dirty="0" err="1">
                <a:solidFill>
                  <a:schemeClr val="tx1">
                    <a:lumMod val="75000"/>
                    <a:lumOff val="25000"/>
                  </a:schemeClr>
                </a:solidFill>
              </a:rPr>
              <a:t>información</a:t>
            </a:r>
            <a:r>
              <a:rPr lang="es-ES_tradnl" dirty="0">
                <a:solidFill>
                  <a:schemeClr val="tx1">
                    <a:lumMod val="75000"/>
                    <a:lumOff val="25000"/>
                  </a:schemeClr>
                </a:solidFill>
              </a:rPr>
              <a:t> </a:t>
            </a:r>
            <a:r>
              <a:rPr lang="es-ES_tradnl" dirty="0" err="1">
                <a:solidFill>
                  <a:schemeClr val="tx1">
                    <a:lumMod val="75000"/>
                    <a:lumOff val="25000"/>
                  </a:schemeClr>
                </a:solidFill>
              </a:rPr>
              <a:t>después</a:t>
            </a:r>
            <a:r>
              <a:rPr lang="es-ES_tradnl" dirty="0">
                <a:solidFill>
                  <a:schemeClr val="tx1">
                    <a:lumMod val="75000"/>
                    <a:lumOff val="25000"/>
                  </a:schemeClr>
                </a:solidFill>
              </a:rPr>
              <a:t> de terminada una </a:t>
            </a:r>
            <a:r>
              <a:rPr lang="es-ES_tradnl" dirty="0" err="1">
                <a:solidFill>
                  <a:schemeClr val="tx1">
                    <a:lumMod val="75000"/>
                    <a:lumOff val="25000"/>
                  </a:schemeClr>
                </a:solidFill>
              </a:rPr>
              <a:t>transacción</a:t>
            </a:r>
            <a:r>
              <a:rPr lang="es-ES_tradnl" dirty="0">
                <a:solidFill>
                  <a:schemeClr val="tx1">
                    <a:lumMod val="75000"/>
                    <a:lumOff val="25000"/>
                  </a:schemeClr>
                </a:solidFill>
              </a:rPr>
              <a:t>. </a:t>
            </a:r>
          </a:p>
          <a:p>
            <a:r>
              <a:rPr lang="es-ES_tradnl" b="1" dirty="0" err="1">
                <a:solidFill>
                  <a:schemeClr val="tx1">
                    <a:lumMod val="75000"/>
                    <a:lumOff val="25000"/>
                  </a:schemeClr>
                </a:solidFill>
              </a:rPr>
              <a:t>Stateful</a:t>
            </a:r>
            <a:r>
              <a:rPr lang="es-ES_tradnl" dirty="0">
                <a:solidFill>
                  <a:schemeClr val="tx1">
                    <a:lumMod val="75000"/>
                    <a:lumOff val="25000"/>
                  </a:schemeClr>
                </a:solidFill>
              </a:rPr>
              <a:t>: Este tipo de EJB, mantiene un estado de la actividad del cliente, por ejemplo, si se tiene un carrito de compras. Este estado se puede recordar incluso una vez terminada la </a:t>
            </a:r>
            <a:r>
              <a:rPr lang="es-ES_tradnl" dirty="0" err="1">
                <a:solidFill>
                  <a:schemeClr val="tx1">
                    <a:lumMod val="75000"/>
                    <a:lumOff val="25000"/>
                  </a:schemeClr>
                </a:solidFill>
              </a:rPr>
              <a:t>transacción</a:t>
            </a:r>
            <a:r>
              <a:rPr lang="es-ES_tradnl" dirty="0">
                <a:solidFill>
                  <a:schemeClr val="tx1">
                    <a:lumMod val="75000"/>
                    <a:lumOff val="25000"/>
                  </a:schemeClr>
                </a:solidFill>
              </a:rPr>
              <a:t>, pero si el servidor se reinicia esta </a:t>
            </a:r>
            <a:r>
              <a:rPr lang="es-ES_tradnl" dirty="0" err="1">
                <a:solidFill>
                  <a:schemeClr val="tx1">
                    <a:lumMod val="75000"/>
                    <a:lumOff val="25000"/>
                  </a:schemeClr>
                </a:solidFill>
              </a:rPr>
              <a:t>información</a:t>
            </a:r>
            <a:r>
              <a:rPr lang="es-ES_tradnl" dirty="0">
                <a:solidFill>
                  <a:schemeClr val="tx1">
                    <a:lumMod val="75000"/>
                    <a:lumOff val="25000"/>
                  </a:schemeClr>
                </a:solidFill>
              </a:rPr>
              <a:t> se pierde. El similar al alcance </a:t>
            </a:r>
            <a:r>
              <a:rPr lang="es-ES_tradnl" dirty="0" err="1">
                <a:solidFill>
                  <a:schemeClr val="tx1">
                    <a:lumMod val="75000"/>
                    <a:lumOff val="25000"/>
                  </a:schemeClr>
                </a:solidFill>
              </a:rPr>
              <a:t>Session</a:t>
            </a:r>
            <a:r>
              <a:rPr lang="es-ES_tradnl" dirty="0">
                <a:solidFill>
                  <a:schemeClr val="tx1">
                    <a:lumMod val="75000"/>
                    <a:lumOff val="25000"/>
                  </a:schemeClr>
                </a:solidFill>
              </a:rPr>
              <a:t> de una </a:t>
            </a:r>
            <a:r>
              <a:rPr lang="es-ES_tradnl" dirty="0" err="1">
                <a:solidFill>
                  <a:schemeClr val="tx1">
                    <a:lumMod val="75000"/>
                    <a:lumOff val="25000"/>
                  </a:schemeClr>
                </a:solidFill>
              </a:rPr>
              <a:t>aplicación</a:t>
            </a:r>
            <a:r>
              <a:rPr lang="es-ES_tradnl" dirty="0">
                <a:solidFill>
                  <a:schemeClr val="tx1">
                    <a:lumMod val="75000"/>
                    <a:lumOff val="25000"/>
                  </a:schemeClr>
                </a:solidFill>
              </a:rPr>
              <a:t> Web. </a:t>
            </a:r>
          </a:p>
          <a:p>
            <a:r>
              <a:rPr lang="es-ES_tradnl" b="1" dirty="0" err="1">
                <a:solidFill>
                  <a:schemeClr val="tx1">
                    <a:lumMod val="75000"/>
                    <a:lumOff val="25000"/>
                  </a:schemeClr>
                </a:solidFill>
              </a:rPr>
              <a:t>Singleton</a:t>
            </a:r>
            <a:r>
              <a:rPr lang="es-ES_tradnl" dirty="0">
                <a:solidFill>
                  <a:schemeClr val="tx1">
                    <a:lumMod val="75000"/>
                    <a:lumOff val="25000"/>
                  </a:schemeClr>
                </a:solidFill>
              </a:rPr>
              <a:t>: Este tipo de </a:t>
            </a:r>
            <a:r>
              <a:rPr lang="es-ES_tradnl" dirty="0" err="1">
                <a:solidFill>
                  <a:schemeClr val="tx1">
                    <a:lumMod val="75000"/>
                    <a:lumOff val="25000"/>
                  </a:schemeClr>
                </a:solidFill>
              </a:rPr>
              <a:t>beans</a:t>
            </a:r>
            <a:r>
              <a:rPr lang="es-ES_tradnl" dirty="0">
                <a:solidFill>
                  <a:schemeClr val="tx1">
                    <a:lumMod val="75000"/>
                    <a:lumOff val="25000"/>
                  </a:schemeClr>
                </a:solidFill>
              </a:rPr>
              <a:t> utiliza el </a:t>
            </a:r>
            <a:r>
              <a:rPr lang="es-ES_tradnl" dirty="0" err="1">
                <a:solidFill>
                  <a:schemeClr val="tx1">
                    <a:lumMod val="75000"/>
                    <a:lumOff val="25000"/>
                  </a:schemeClr>
                </a:solidFill>
              </a:rPr>
              <a:t>patrón</a:t>
            </a:r>
            <a:r>
              <a:rPr lang="es-ES_tradnl" dirty="0">
                <a:solidFill>
                  <a:schemeClr val="tx1">
                    <a:lumMod val="75000"/>
                    <a:lumOff val="25000"/>
                  </a:schemeClr>
                </a:solidFill>
              </a:rPr>
              <a:t> de </a:t>
            </a:r>
            <a:r>
              <a:rPr lang="es-ES_tradnl" dirty="0" err="1">
                <a:solidFill>
                  <a:schemeClr val="tx1">
                    <a:lumMod val="75000"/>
                    <a:lumOff val="25000"/>
                  </a:schemeClr>
                </a:solidFill>
              </a:rPr>
              <a:t>diseño</a:t>
            </a:r>
            <a:r>
              <a:rPr lang="es-ES_tradnl" dirty="0">
                <a:solidFill>
                  <a:schemeClr val="tx1">
                    <a:lumMod val="75000"/>
                    <a:lumOff val="25000"/>
                  </a:schemeClr>
                </a:solidFill>
              </a:rPr>
              <a:t> </a:t>
            </a:r>
            <a:r>
              <a:rPr lang="es-ES_tradnl" i="1" dirty="0" err="1">
                <a:solidFill>
                  <a:schemeClr val="tx1">
                    <a:lumMod val="75000"/>
                    <a:lumOff val="25000"/>
                  </a:schemeClr>
                </a:solidFill>
              </a:rPr>
              <a:t>Singleton</a:t>
            </a:r>
            <a:r>
              <a:rPr lang="es-ES_tradnl" dirty="0">
                <a:solidFill>
                  <a:schemeClr val="tx1">
                    <a:lumMod val="75000"/>
                    <a:lumOff val="25000"/>
                  </a:schemeClr>
                </a:solidFill>
              </a:rPr>
              <a:t>, en el cual solamente existe una instancia en memoria de esta clase. </a:t>
            </a:r>
          </a:p>
          <a:p>
            <a:endParaRPr lang="es-ES_tradnl" dirty="0">
              <a:solidFill>
                <a:schemeClr val="tx1">
                  <a:lumMod val="75000"/>
                  <a:lumOff val="25000"/>
                </a:schemeClr>
              </a:solidFill>
            </a:endParaRPr>
          </a:p>
        </p:txBody>
      </p:sp>
    </p:spTree>
    <p:extLst>
      <p:ext uri="{BB962C8B-B14F-4D97-AF65-F5344CB8AC3E}">
        <p14:creationId xmlns:p14="http://schemas.microsoft.com/office/powerpoint/2010/main" val="1526793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Formas de comunicarnos con los EJB</a:t>
            </a:r>
            <a:endParaRPr lang="es-ES_tradnl"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6286" y="1825625"/>
            <a:ext cx="7759427" cy="4351338"/>
          </a:xfrm>
        </p:spPr>
      </p:pic>
    </p:spTree>
    <p:extLst>
      <p:ext uri="{BB962C8B-B14F-4D97-AF65-F5344CB8AC3E}">
        <p14:creationId xmlns:p14="http://schemas.microsoft.com/office/powerpoint/2010/main" val="1085611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dirty="0"/>
          </a:p>
        </p:txBody>
      </p:sp>
      <p:sp>
        <p:nvSpPr>
          <p:cNvPr id="3" name="Marcador de contenido 2"/>
          <p:cNvSpPr>
            <a:spLocks noGrp="1"/>
          </p:cNvSpPr>
          <p:nvPr>
            <p:ph idx="1"/>
          </p:nvPr>
        </p:nvSpPr>
        <p:spPr/>
        <p:txBody>
          <a:bodyPr/>
          <a:lstStyle/>
          <a:p>
            <a:r>
              <a:rPr lang="es-ES_tradnl" dirty="0">
                <a:solidFill>
                  <a:schemeClr val="tx1">
                    <a:lumMod val="75000"/>
                    <a:lumOff val="25000"/>
                  </a:schemeClr>
                </a:solidFill>
              </a:rPr>
              <a:t>Como podemos observar en la figura, tenemos diferentes formas de comunicarnos con nuestro componente EJB. </a:t>
            </a:r>
            <a:endParaRPr lang="es-ES_tradnl" dirty="0">
              <a:solidFill>
                <a:schemeClr val="tx1">
                  <a:lumMod val="75000"/>
                  <a:lumOff val="25000"/>
                </a:schemeClr>
              </a:solidFill>
            </a:endParaRPr>
          </a:p>
          <a:p>
            <a:pPr lvl="1"/>
            <a:r>
              <a:rPr lang="es-ES_tradnl" b="1" dirty="0">
                <a:solidFill>
                  <a:schemeClr val="tx1">
                    <a:lumMod val="75000"/>
                    <a:lumOff val="25000"/>
                  </a:schemeClr>
                </a:solidFill>
              </a:rPr>
              <a:t>Interfaz Local</a:t>
            </a:r>
            <a:r>
              <a:rPr lang="es-ES_tradnl" dirty="0">
                <a:solidFill>
                  <a:schemeClr val="tx1">
                    <a:lumMod val="75000"/>
                    <a:lumOff val="25000"/>
                  </a:schemeClr>
                </a:solidFill>
              </a:rPr>
              <a:t>: Se utiliza cuando el cliente se encuentra dentro del mismo servidor Java, de esta manera se evita la sobrecarga de procesamiento al utilizar llamadas remotas </a:t>
            </a:r>
            <a:r>
              <a:rPr lang="es-ES_tradnl" dirty="0" err="1">
                <a:solidFill>
                  <a:schemeClr val="tx1">
                    <a:lumMod val="75000"/>
                    <a:lumOff val="25000"/>
                  </a:schemeClr>
                </a:solidFill>
              </a:rPr>
              <a:t>vía</a:t>
            </a:r>
            <a:r>
              <a:rPr lang="es-ES_tradnl" dirty="0">
                <a:solidFill>
                  <a:schemeClr val="tx1">
                    <a:lumMod val="75000"/>
                    <a:lumOff val="25000"/>
                  </a:schemeClr>
                </a:solidFill>
              </a:rPr>
              <a:t> RMI. </a:t>
            </a:r>
          </a:p>
          <a:p>
            <a:pPr lvl="1" algn="just"/>
            <a:r>
              <a:rPr lang="es-ES_tradnl" b="1" dirty="0">
                <a:solidFill>
                  <a:schemeClr val="tx1">
                    <a:lumMod val="75000"/>
                    <a:lumOff val="25000"/>
                  </a:schemeClr>
                </a:solidFill>
              </a:rPr>
              <a:t>Interfaz Remota</a:t>
            </a:r>
            <a:r>
              <a:rPr lang="es-ES_tradnl" dirty="0">
                <a:solidFill>
                  <a:schemeClr val="tx1">
                    <a:lumMod val="75000"/>
                    <a:lumOff val="25000"/>
                  </a:schemeClr>
                </a:solidFill>
              </a:rPr>
              <a:t>: Se utiliza cuando el </a:t>
            </a:r>
            <a:r>
              <a:rPr lang="es-ES_tradnl" dirty="0" err="1">
                <a:solidFill>
                  <a:schemeClr val="tx1">
                    <a:lumMod val="75000"/>
                    <a:lumOff val="25000"/>
                  </a:schemeClr>
                </a:solidFill>
              </a:rPr>
              <a:t>código</a:t>
            </a:r>
            <a:r>
              <a:rPr lang="es-ES_tradnl" dirty="0">
                <a:solidFill>
                  <a:schemeClr val="tx1">
                    <a:lumMod val="75000"/>
                    <a:lumOff val="25000"/>
                  </a:schemeClr>
                </a:solidFill>
              </a:rPr>
              <a:t> del cliente está fuera del servidor de aplicaciones Java (en una Java Virtual Machine distinta) y por lo tanto debemos hacer llamadas remotas para poder ejecutar los </a:t>
            </a:r>
            <a:r>
              <a:rPr lang="es-ES_tradnl" dirty="0" err="1">
                <a:solidFill>
                  <a:schemeClr val="tx1">
                    <a:lumMod val="75000"/>
                    <a:lumOff val="25000"/>
                  </a:schemeClr>
                </a:solidFill>
              </a:rPr>
              <a:t>métodos</a:t>
            </a:r>
            <a:r>
              <a:rPr lang="es-ES_tradnl" dirty="0">
                <a:solidFill>
                  <a:schemeClr val="tx1">
                    <a:lumMod val="75000"/>
                    <a:lumOff val="25000"/>
                  </a:schemeClr>
                </a:solidFill>
              </a:rPr>
              <a:t> del EJB. </a:t>
            </a:r>
          </a:p>
          <a:p>
            <a:pPr lvl="1"/>
            <a:r>
              <a:rPr lang="es-ES_tradnl" b="1" dirty="0">
                <a:solidFill>
                  <a:schemeClr val="tx1">
                    <a:lumMod val="75000"/>
                    <a:lumOff val="25000"/>
                  </a:schemeClr>
                </a:solidFill>
              </a:rPr>
              <a:t>No Interface</a:t>
            </a:r>
            <a:r>
              <a:rPr lang="es-ES_tradnl" dirty="0">
                <a:solidFill>
                  <a:schemeClr val="tx1">
                    <a:lumMod val="75000"/>
                    <a:lumOff val="25000"/>
                  </a:schemeClr>
                </a:solidFill>
              </a:rPr>
              <a:t>: Es una </a:t>
            </a:r>
            <a:r>
              <a:rPr lang="es-ES_tradnl" dirty="0" err="1">
                <a:solidFill>
                  <a:schemeClr val="tx1">
                    <a:lumMod val="75000"/>
                    <a:lumOff val="25000"/>
                  </a:schemeClr>
                </a:solidFill>
              </a:rPr>
              <a:t>simplificación</a:t>
            </a:r>
            <a:r>
              <a:rPr lang="es-ES_tradnl" dirty="0">
                <a:solidFill>
                  <a:schemeClr val="tx1">
                    <a:lumMod val="75000"/>
                    <a:lumOff val="25000"/>
                  </a:schemeClr>
                </a:solidFill>
              </a:rPr>
              <a:t> en la </a:t>
            </a:r>
            <a:r>
              <a:rPr lang="es-ES_tradnl" dirty="0" err="1">
                <a:solidFill>
                  <a:schemeClr val="tx1">
                    <a:lumMod val="75000"/>
                    <a:lumOff val="25000"/>
                  </a:schemeClr>
                </a:solidFill>
              </a:rPr>
              <a:t>versión</a:t>
            </a:r>
            <a:r>
              <a:rPr lang="es-ES_tradnl" dirty="0">
                <a:solidFill>
                  <a:schemeClr val="tx1">
                    <a:lumMod val="75000"/>
                    <a:lumOff val="25000"/>
                  </a:schemeClr>
                </a:solidFill>
              </a:rPr>
              <a:t> 3.1, ya que no se requiere de una interfaz para establecer la </a:t>
            </a:r>
            <a:r>
              <a:rPr lang="es-ES_tradnl" dirty="0" err="1">
                <a:solidFill>
                  <a:schemeClr val="tx1">
                    <a:lumMod val="75000"/>
                    <a:lumOff val="25000"/>
                  </a:schemeClr>
                </a:solidFill>
              </a:rPr>
              <a:t>comunicación</a:t>
            </a:r>
            <a:r>
              <a:rPr lang="es-ES_tradnl" dirty="0">
                <a:solidFill>
                  <a:schemeClr val="tx1">
                    <a:lumMod val="75000"/>
                    <a:lumOff val="25000"/>
                  </a:schemeClr>
                </a:solidFill>
              </a:rPr>
              <a:t>, siempre y cuando las llamadas sean locales, es decir, dentro del mismo servidor de aplicaciones Java. </a:t>
            </a:r>
          </a:p>
          <a:p>
            <a:endParaRPr lang="es-ES_tradnl" dirty="0">
              <a:solidFill>
                <a:schemeClr val="tx1">
                  <a:lumMod val="75000"/>
                  <a:lumOff val="25000"/>
                </a:schemeClr>
              </a:solidFill>
            </a:endParaRPr>
          </a:p>
        </p:txBody>
      </p:sp>
    </p:spTree>
    <p:extLst>
      <p:ext uri="{BB962C8B-B14F-4D97-AF65-F5344CB8AC3E}">
        <p14:creationId xmlns:p14="http://schemas.microsoft.com/office/powerpoint/2010/main" val="1681861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3361</TotalTime>
  <Words>718</Words>
  <Application>Microsoft Macintosh PowerPoint</Application>
  <PresentationFormat>Panorámica</PresentationFormat>
  <Paragraphs>54</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Calibri</vt:lpstr>
      <vt:lpstr>Calibri Light</vt:lpstr>
      <vt:lpstr>Helvetica</vt:lpstr>
      <vt:lpstr>Mangal</vt:lpstr>
      <vt:lpstr>Arial</vt:lpstr>
      <vt:lpstr>Tema de Office</vt:lpstr>
      <vt:lpstr>EJB</vt:lpstr>
      <vt:lpstr>EJB (Enterprise Java Beans)</vt:lpstr>
      <vt:lpstr>Caracteristicas de un EJB</vt:lpstr>
      <vt:lpstr>Servicios habilitados por parte del contenedor</vt:lpstr>
      <vt:lpstr>Configuración de un EJB </vt:lpstr>
      <vt:lpstr>Presentación de PowerPoint</vt:lpstr>
      <vt:lpstr>Estados del EJB</vt:lpstr>
      <vt:lpstr>Formas de comunicarnos con los EJB</vt:lpstr>
      <vt:lpstr>Presentación de PowerPoint</vt:lpstr>
      <vt:lpstr>Ejercicio 1 – Calculadora con EJB</vt:lpstr>
      <vt:lpstr>Presentación de PowerPoint</vt:lpstr>
      <vt:lpstr>3. Propiedades en Maven</vt:lpstr>
      <vt:lpstr>4. Agregamos bibliotecas (Dependencias)</vt:lpstr>
      <vt:lpstr>5. Creación del Bean de servicio</vt:lpstr>
      <vt:lpstr>Presentación de PowerPoint</vt:lpstr>
      <vt:lpstr>7. Creación del test de servicio</vt:lpstr>
      <vt:lpstr>Ejercicio 2 -  RMI (Remote Method Invocation)</vt:lpstr>
      <vt:lpstr>Anexo</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para la gestión de automatización en la construcción de proyectos</dc:title>
  <dc:creator>Usuario de Microsoft Office</dc:creator>
  <cp:lastModifiedBy>Luis Alfredo Sanchez Angeles</cp:lastModifiedBy>
  <cp:revision>42</cp:revision>
  <dcterms:created xsi:type="dcterms:W3CDTF">2017-08-03T16:07:37Z</dcterms:created>
  <dcterms:modified xsi:type="dcterms:W3CDTF">2017-08-12T18:44:41Z</dcterms:modified>
</cp:coreProperties>
</file>