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74" r:id="rId12"/>
    <p:sldId id="266" r:id="rId13"/>
    <p:sldId id="268" r:id="rId14"/>
    <p:sldId id="269" r:id="rId15"/>
    <p:sldId id="275" r:id="rId16"/>
    <p:sldId id="270" r:id="rId17"/>
    <p:sldId id="271" r:id="rId18"/>
    <p:sldId id="272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59" r:id="rId33"/>
    <p:sldId id="273" r:id="rId34"/>
    <p:sldId id="281" r:id="rId3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4630"/>
  </p:normalViewPr>
  <p:slideViewPr>
    <p:cSldViewPr snapToGrid="0" snapToObjects="1">
      <p:cViewPr varScale="1">
        <p:scale>
          <a:sx n="110" d="100"/>
          <a:sy n="110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99AA5-9268-C244-B8A7-586EBD5C9972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99EF6-6E31-DB46-B00F-D708B886E14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40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6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47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702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1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52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52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948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37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80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771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202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1304-4B76-4E44-8F21-344FDC3602AE}" type="datetimeFigureOut">
              <a:rPr lang="es-ES_tradnl" smtClean="0"/>
              <a:t>19/8/17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6589-0DB0-7243-9C2A-15A19BDC7B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0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Persistencia de datos en Java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Framework: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6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</a:t>
            </a: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52900" cy="9144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2881648"/>
            <a:ext cx="3454400" cy="10947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3976352"/>
            <a:ext cx="3556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#1 Modulo 1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CREACIÓN DE LA BASE DE DATOS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562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24046"/>
            <a:ext cx="10515600" cy="4351338"/>
          </a:xfrm>
        </p:spPr>
        <p:txBody>
          <a:bodyPr/>
          <a:lstStyle/>
          <a:p>
            <a:r>
              <a:rPr lang="es-ES_tradnl" dirty="0" smtClean="0"/>
              <a:t>Creación de una BD: Persistencia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3040063"/>
            <a:ext cx="7988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26214"/>
            <a:ext cx="10515600" cy="4351338"/>
          </a:xfrm>
        </p:spPr>
        <p:txBody>
          <a:bodyPr/>
          <a:lstStyle/>
          <a:p>
            <a:r>
              <a:rPr lang="es-ES_tradnl" dirty="0" smtClean="0"/>
              <a:t>Abrir el asistente de Ingeniería inversa y generar el script correspondiente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00" y="1764505"/>
            <a:ext cx="5807143" cy="4138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343" y="1764506"/>
            <a:ext cx="5122857" cy="4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02152"/>
            <a:ext cx="10515600" cy="4351338"/>
          </a:xfrm>
        </p:spPr>
        <p:txBody>
          <a:bodyPr/>
          <a:lstStyle/>
          <a:p>
            <a:r>
              <a:rPr lang="es-ES_tradnl" dirty="0" smtClean="0"/>
              <a:t>Dar de alta en la base de datos de nombre persistencia: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37" y="1226776"/>
            <a:ext cx="7254926" cy="52702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25053" y="3861913"/>
            <a:ext cx="2502568" cy="220200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80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#1 Modulo 2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CREACIÓN DE UN PROYECTO MAVEN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502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98404"/>
            <a:ext cx="10515600" cy="4351338"/>
          </a:xfrm>
        </p:spPr>
        <p:txBody>
          <a:bodyPr/>
          <a:lstStyle/>
          <a:p>
            <a:r>
              <a:rPr lang="es-ES_tradnl" dirty="0" smtClean="0"/>
              <a:t>Creación de un proyecto Java utilizando una herramienta de automatización (</a:t>
            </a:r>
            <a:r>
              <a:rPr lang="es-ES_tradnl" dirty="0" err="1" smtClean="0"/>
              <a:t>Maven</a:t>
            </a:r>
            <a:r>
              <a:rPr lang="es-ES_tradnl" dirty="0" smtClean="0"/>
              <a:t>). Dar el nombre: </a:t>
            </a:r>
            <a:r>
              <a:rPr lang="es-ES_tradnl" b="1" dirty="0" err="1" smtClean="0"/>
              <a:t>JavaPersistenciaHiberante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85" y="1852863"/>
            <a:ext cx="8330629" cy="47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0074" y="454025"/>
            <a:ext cx="10515600" cy="4351338"/>
          </a:xfrm>
        </p:spPr>
        <p:txBody>
          <a:bodyPr/>
          <a:lstStyle/>
          <a:p>
            <a:r>
              <a:rPr lang="es-ES_tradnl" dirty="0" smtClean="0"/>
              <a:t>Convertir el proyecto a un proyecto </a:t>
            </a:r>
            <a:r>
              <a:rPr lang="es-ES_tradnl" dirty="0" err="1" smtClean="0"/>
              <a:t>Maven</a:t>
            </a:r>
            <a:r>
              <a:rPr lang="es-ES_tradnl" dirty="0" smtClean="0"/>
              <a:t> por medio de:  </a:t>
            </a:r>
            <a:r>
              <a:rPr lang="es-ES_tradnl" dirty="0" err="1" smtClean="0"/>
              <a:t>Menu</a:t>
            </a:r>
            <a:r>
              <a:rPr lang="es-ES_tradnl" dirty="0" smtClean="0"/>
              <a:t> contextual sobre el proyecto </a:t>
            </a:r>
            <a:r>
              <a:rPr lang="es-ES_tradnl" b="1" dirty="0" smtClean="0"/>
              <a:t>(</a:t>
            </a:r>
            <a:r>
              <a:rPr lang="es-ES_tradnl" b="1" dirty="0" err="1" smtClean="0"/>
              <a:t>click</a:t>
            </a:r>
            <a:r>
              <a:rPr lang="es-ES_tradnl" b="1" dirty="0" smtClean="0"/>
              <a:t> derecho)  -&gt; Configure -&gt; </a:t>
            </a:r>
            <a:r>
              <a:rPr lang="es-ES_tradnl" b="1" dirty="0" err="1" smtClean="0"/>
              <a:t>Convert</a:t>
            </a:r>
            <a:r>
              <a:rPr lang="es-ES_tradnl" b="1" dirty="0" smtClean="0"/>
              <a:t> to </a:t>
            </a:r>
            <a:r>
              <a:rPr lang="es-ES_tradnl" b="1" dirty="0" err="1" smtClean="0"/>
              <a:t>Maven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project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09" y="1805237"/>
            <a:ext cx="5266475" cy="5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Dando como resultado el siguiente Proyecto sin </a:t>
            </a:r>
            <a:r>
              <a:rPr lang="es-ES_tradnl" dirty="0" err="1" smtClean="0"/>
              <a:t>arqueotipo</a:t>
            </a:r>
            <a:r>
              <a:rPr lang="es-ES_tradnl" dirty="0" smtClean="0"/>
              <a:t>: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74" y="2725898"/>
            <a:ext cx="9954126" cy="25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Dependencias para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Agregar las siguientes dependencias:</a:t>
            </a:r>
          </a:p>
          <a:p>
            <a:r>
              <a:rPr lang="es-ES_tradnl" dirty="0" err="1" smtClean="0"/>
              <a:t>Hibernate-core</a:t>
            </a:r>
            <a:r>
              <a:rPr lang="es-ES_tradnl" dirty="0" smtClean="0"/>
              <a:t> (</a:t>
            </a:r>
            <a:r>
              <a:rPr lang="es-ES_tradnl" dirty="0" err="1" smtClean="0"/>
              <a:t>org.hibernate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Hibernate-validator</a:t>
            </a:r>
            <a:r>
              <a:rPr lang="es-ES_tradnl" dirty="0" smtClean="0"/>
              <a:t> (</a:t>
            </a:r>
            <a:r>
              <a:rPr lang="es-ES_tradnl" dirty="0" err="1" smtClean="0"/>
              <a:t>org-hibernate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hibernate-entitymanager</a:t>
            </a:r>
            <a:endParaRPr lang="es-ES_tradnl" dirty="0" smtClean="0"/>
          </a:p>
          <a:p>
            <a:r>
              <a:rPr lang="es-ES_tradnl" dirty="0" err="1" smtClean="0"/>
              <a:t>mysql</a:t>
            </a:r>
            <a:r>
              <a:rPr lang="es-ES_tradnl" dirty="0" smtClean="0"/>
              <a:t>-</a:t>
            </a:r>
            <a:r>
              <a:rPr lang="es-ES_tradnl" dirty="0" err="1" smtClean="0"/>
              <a:t>connector</a:t>
            </a:r>
            <a:r>
              <a:rPr lang="es-ES_tradnl" dirty="0" smtClean="0"/>
              <a:t>-java </a:t>
            </a:r>
          </a:p>
          <a:p>
            <a:endParaRPr lang="es-ES_tradnl" dirty="0"/>
          </a:p>
          <a:p>
            <a:r>
              <a:rPr lang="es-ES_tradnl" dirty="0" smtClean="0"/>
              <a:t>Versiones </a:t>
            </a:r>
            <a:r>
              <a:rPr lang="es-ES_tradnl" dirty="0" err="1" smtClean="0"/>
              <a:t>hibernate</a:t>
            </a:r>
            <a:r>
              <a:rPr lang="es-ES_tradnl" dirty="0" smtClean="0"/>
              <a:t>: 5.2.1</a:t>
            </a:r>
          </a:p>
          <a:p>
            <a:r>
              <a:rPr lang="es-ES_tradnl" dirty="0" err="1" smtClean="0"/>
              <a:t>Version</a:t>
            </a:r>
            <a:r>
              <a:rPr lang="es-ES_tradnl" dirty="0" smtClean="0"/>
              <a:t> </a:t>
            </a:r>
            <a:r>
              <a:rPr lang="es-ES_tradnl" dirty="0" err="1" smtClean="0"/>
              <a:t>mysql-connector</a:t>
            </a:r>
            <a:r>
              <a:rPr lang="es-ES_tradnl" dirty="0" smtClean="0"/>
              <a:t>: 5.1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Hibernate</a:t>
            </a:r>
            <a:r>
              <a:rPr lang="es-ES_tradnl" dirty="0" smtClean="0"/>
              <a:t> (v5)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Configuración</a:t>
            </a:r>
          </a:p>
          <a:p>
            <a:r>
              <a:rPr lang="es-ES_tradnl" dirty="0" smtClean="0"/>
              <a:t>Operaciones CRUD</a:t>
            </a:r>
          </a:p>
          <a:p>
            <a:r>
              <a:rPr lang="es-ES_tradnl" dirty="0" smtClean="0"/>
              <a:t>Consultas anidadas sin </a:t>
            </a:r>
            <a:r>
              <a:rPr lang="es-ES_tradnl" dirty="0" err="1" smtClean="0"/>
              <a:t>codigo</a:t>
            </a:r>
            <a:r>
              <a:rPr lang="es-ES_tradnl" dirty="0" smtClean="0"/>
              <a:t> SQL ()</a:t>
            </a:r>
          </a:p>
          <a:p>
            <a:r>
              <a:rPr lang="es-ES_tradnl" dirty="0" smtClean="0"/>
              <a:t>Manejo de relaciones (1:1 , 1:N , N:M)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5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6" y="1401931"/>
            <a:ext cx="3373305" cy="3386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76" y="1401931"/>
            <a:ext cx="3358764" cy="33866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05" y="1401931"/>
            <a:ext cx="3310300" cy="33866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031958" y="5414211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Hibernate-core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9078648" y="5414211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Hibernate</a:t>
            </a:r>
            <a:r>
              <a:rPr lang="es-ES_tradnl" dirty="0" smtClean="0"/>
              <a:t> </a:t>
            </a:r>
            <a:r>
              <a:rPr lang="es-ES_tradnl" dirty="0" err="1" smtClean="0"/>
              <a:t>validator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2506" y="591623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Usar versiones 5.2.1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5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Guardar 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Verificar que las bibliotecas se descarguen al proyecto.</a:t>
            </a:r>
          </a:p>
          <a:p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96" y="2659227"/>
            <a:ext cx="8137358" cy="38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Guardar 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Verificar que las bibliotecas se descarguen al proyecto.</a:t>
            </a:r>
          </a:p>
          <a:p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2" y="2393353"/>
            <a:ext cx="9569116" cy="41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en el paquete </a:t>
            </a:r>
            <a:r>
              <a:rPr lang="es-ES_tradnl" b="1" dirty="0" err="1" smtClean="0"/>
              <a:t>src</a:t>
            </a:r>
            <a:r>
              <a:rPr lang="es-ES_tradnl" dirty="0" smtClean="0"/>
              <a:t> el archivo: </a:t>
            </a:r>
            <a:r>
              <a:rPr lang="es-ES_tradnl" b="1" dirty="0" err="1" smtClean="0"/>
              <a:t>hibernate.cfg.xml</a:t>
            </a:r>
            <a:endParaRPr lang="es-ES_tradnl" b="1" dirty="0" smtClean="0"/>
          </a:p>
          <a:p>
            <a:r>
              <a:rPr lang="es-ES_tradnl" dirty="0" smtClean="0"/>
              <a:t>Crear en el paquete </a:t>
            </a:r>
            <a:r>
              <a:rPr lang="es-ES_tradnl" b="1" dirty="0" err="1" smtClean="0"/>
              <a:t>src</a:t>
            </a:r>
            <a:r>
              <a:rPr lang="es-ES_tradnl" dirty="0" smtClean="0"/>
              <a:t> un nuevo paquete de nombre: </a:t>
            </a:r>
            <a:r>
              <a:rPr lang="es-ES_tradnl" b="1" dirty="0" err="1" smtClean="0"/>
              <a:t>com.tresct.util</a:t>
            </a:r>
            <a:endParaRPr lang="es-ES_tradnl" b="1" dirty="0" smtClean="0"/>
          </a:p>
          <a:p>
            <a:r>
              <a:rPr lang="es-ES_tradnl" dirty="0" smtClean="0"/>
              <a:t>Dentro del paquete: </a:t>
            </a:r>
            <a:r>
              <a:rPr lang="es-ES_tradnl" b="1" dirty="0" err="1" smtClean="0"/>
              <a:t>com.tresct.util</a:t>
            </a:r>
            <a:r>
              <a:rPr lang="es-ES_tradnl" b="1" dirty="0" smtClean="0"/>
              <a:t> </a:t>
            </a:r>
            <a:r>
              <a:rPr lang="es-ES_tradnl" dirty="0" smtClean="0"/>
              <a:t>crear la clase: </a:t>
            </a:r>
            <a:r>
              <a:rPr lang="es-ES_tradnl" b="1" dirty="0" err="1" smtClean="0"/>
              <a:t>HibernateUtil</a:t>
            </a:r>
            <a:r>
              <a:rPr lang="es-ES_tradnl" b="1" dirty="0" smtClean="0"/>
              <a:t> ( </a:t>
            </a:r>
            <a:r>
              <a:rPr lang="es-ES_tradnl" dirty="0" smtClean="0"/>
              <a:t>Esta clase sirve para aplicar las configuraciones que tenemos en el </a:t>
            </a:r>
            <a:r>
              <a:rPr lang="es-ES_tradnl" dirty="0" err="1" smtClean="0"/>
              <a:t>xml</a:t>
            </a:r>
            <a:r>
              <a:rPr lang="es-ES_tradnl" b="1" dirty="0" smtClean="0"/>
              <a:t> )  El objetivo de esta clase es crear una sesión de </a:t>
            </a:r>
            <a:r>
              <a:rPr lang="es-ES_tradnl" b="1" dirty="0" err="1" smtClean="0"/>
              <a:t>hibernate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870995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350" y="2030790"/>
            <a:ext cx="5321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284" y="1868974"/>
            <a:ext cx="7276766" cy="44365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25" y="1338405"/>
            <a:ext cx="8157411" cy="49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Configurar la sesión de </a:t>
            </a:r>
            <a:r>
              <a:rPr lang="es-ES_tradnl" dirty="0" err="1" smtClean="0"/>
              <a:t>Hibernate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58" y="1825625"/>
            <a:ext cx="8937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Crear el </a:t>
            </a:r>
            <a:r>
              <a:rPr lang="es-ES_tradnl" dirty="0" err="1" smtClean="0"/>
              <a:t>mapping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el paquete </a:t>
            </a:r>
            <a:r>
              <a:rPr lang="es-ES_tradnl" dirty="0" err="1" smtClean="0"/>
              <a:t>com.tresct.dto</a:t>
            </a:r>
            <a:endParaRPr lang="es-ES_tradnl" dirty="0" smtClean="0"/>
          </a:p>
          <a:p>
            <a:r>
              <a:rPr lang="es-ES_tradnl" dirty="0" smtClean="0"/>
              <a:t>Dentro de </a:t>
            </a:r>
            <a:r>
              <a:rPr lang="es-ES_tradnl" dirty="0" err="1" smtClean="0"/>
              <a:t>dto</a:t>
            </a:r>
            <a:r>
              <a:rPr lang="es-ES_tradnl" dirty="0" smtClean="0"/>
              <a:t> crear una clase por cada tabla en mi BD.</a:t>
            </a:r>
          </a:p>
          <a:p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58" y="2963707"/>
            <a:ext cx="7042484" cy="36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Crear el </a:t>
            </a:r>
            <a:r>
              <a:rPr lang="es-ES_tradnl" dirty="0" err="1" smtClean="0"/>
              <a:t>mapping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el paquete </a:t>
            </a:r>
            <a:r>
              <a:rPr lang="es-ES_tradnl" dirty="0" err="1" smtClean="0"/>
              <a:t>com.tresct.persistencia</a:t>
            </a:r>
            <a:endParaRPr lang="es-ES_tradnl" dirty="0" smtClean="0"/>
          </a:p>
          <a:p>
            <a:r>
              <a:rPr lang="es-ES_tradnl" dirty="0" smtClean="0"/>
              <a:t>Dentro de persistencia crear un archivo de tipo </a:t>
            </a:r>
            <a:r>
              <a:rPr lang="es-ES_tradnl" dirty="0" err="1" smtClean="0"/>
              <a:t>xml</a:t>
            </a:r>
            <a:r>
              <a:rPr lang="es-ES_tradnl" dirty="0" smtClean="0"/>
              <a:t> con el nombre del </a:t>
            </a:r>
            <a:r>
              <a:rPr lang="es-ES_tradnl" dirty="0" err="1" smtClean="0"/>
              <a:t>dto</a:t>
            </a:r>
            <a:r>
              <a:rPr lang="es-ES_tradnl" dirty="0"/>
              <a:t> </a:t>
            </a:r>
            <a:r>
              <a:rPr lang="es-ES_tradnl" dirty="0" smtClean="0"/>
              <a:t>seguido de .</a:t>
            </a:r>
            <a:r>
              <a:rPr lang="es-ES_tradnl" dirty="0" err="1" smtClean="0"/>
              <a:t>hbm.xml</a:t>
            </a:r>
            <a:r>
              <a:rPr lang="es-ES_tradnl" dirty="0" smtClean="0"/>
              <a:t>. Ejemplo: </a:t>
            </a:r>
            <a:r>
              <a:rPr lang="es-ES_tradnl" dirty="0" err="1" smtClean="0"/>
              <a:t>NombreDto.hbm.xml</a:t>
            </a:r>
            <a:endParaRPr lang="es-ES_tradnl" dirty="0" smtClean="0"/>
          </a:p>
          <a:p>
            <a:endParaRPr lang="es-ES_tradnl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399923"/>
            <a:ext cx="8272379" cy="31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TEST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el paquete de </a:t>
            </a:r>
            <a:r>
              <a:rPr lang="es-ES_tradnl" dirty="0" err="1" smtClean="0"/>
              <a:t>testing</a:t>
            </a:r>
            <a:r>
              <a:rPr lang="es-ES_tradnl" dirty="0" smtClean="0"/>
              <a:t> de la aplicación: </a:t>
            </a:r>
            <a:r>
              <a:rPr lang="es-ES_tradnl" dirty="0" err="1" smtClean="0"/>
              <a:t>com.tresct.test</a:t>
            </a:r>
            <a:r>
              <a:rPr lang="es-ES_tradnl" dirty="0" smtClean="0"/>
              <a:t> y la clase Test con su método principal.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1" y="2917286"/>
            <a:ext cx="5513471" cy="26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Requisitos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Eclipse IDE</a:t>
            </a:r>
          </a:p>
          <a:p>
            <a:r>
              <a:rPr lang="es-ES_tradnl" dirty="0" err="1" smtClean="0"/>
              <a:t>MySQL</a:t>
            </a:r>
            <a:r>
              <a:rPr lang="es-ES_tradnl" dirty="0" smtClean="0"/>
              <a:t> Server</a:t>
            </a:r>
          </a:p>
          <a:p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Workbench</a:t>
            </a:r>
            <a:endParaRPr lang="es-ES_tradnl" dirty="0" smtClean="0"/>
          </a:p>
          <a:p>
            <a:r>
              <a:rPr lang="es-ES_tradnl" dirty="0" smtClean="0"/>
              <a:t>JDK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81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Anotaciones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Configuración del </a:t>
            </a:r>
            <a:r>
              <a:rPr lang="es-ES_tradnl" dirty="0" err="1" smtClean="0"/>
              <a:t>mapping</a:t>
            </a:r>
            <a:r>
              <a:rPr lang="es-ES_tradnl" dirty="0" smtClean="0"/>
              <a:t> por anotaciones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7127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5585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Anexo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Reset</a:t>
            </a:r>
            <a:r>
              <a:rPr lang="es-ES_tradnl" dirty="0" smtClean="0"/>
              <a:t> </a:t>
            </a:r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Password</a:t>
            </a:r>
            <a:endParaRPr lang="es-ES_tradnl" dirty="0" smtClean="0"/>
          </a:p>
          <a:p>
            <a:r>
              <a:rPr lang="es-ES_tradnl" dirty="0" smtClean="0"/>
              <a:t>Desde una terminal:</a:t>
            </a:r>
            <a:r>
              <a:rPr lang="es-ES_tradnl" dirty="0"/>
              <a:t>   sudo /</a:t>
            </a:r>
            <a:r>
              <a:rPr lang="es-ES_tradnl" dirty="0" err="1"/>
              <a:t>usr</a:t>
            </a:r>
            <a:r>
              <a:rPr lang="es-ES_tradnl" dirty="0"/>
              <a:t>/local/</a:t>
            </a:r>
            <a:r>
              <a:rPr lang="es-ES_tradnl" dirty="0" err="1"/>
              <a:t>mysql</a:t>
            </a:r>
            <a:r>
              <a:rPr lang="es-ES_tradnl" dirty="0"/>
              <a:t>/</a:t>
            </a:r>
            <a:r>
              <a:rPr lang="es-ES_tradnl" dirty="0" err="1"/>
              <a:t>bin</a:t>
            </a:r>
            <a:r>
              <a:rPr lang="es-ES_tradnl" dirty="0"/>
              <a:t>/</a:t>
            </a:r>
            <a:r>
              <a:rPr lang="es-ES_tradnl" dirty="0" err="1"/>
              <a:t>mysqld_safe</a:t>
            </a:r>
            <a:r>
              <a:rPr lang="es-ES_tradnl" dirty="0"/>
              <a:t> --</a:t>
            </a:r>
            <a:r>
              <a:rPr lang="es-ES_tradnl" dirty="0" err="1"/>
              <a:t>skip-grant-tables</a:t>
            </a:r>
            <a:endParaRPr lang="es-ES_tradnl" dirty="0"/>
          </a:p>
          <a:p>
            <a:r>
              <a:rPr lang="es-ES_tradnl" dirty="0" smtClean="0"/>
              <a:t>En otra terminal:  sudo </a:t>
            </a:r>
            <a:r>
              <a:rPr lang="es-ES_tradnl" dirty="0"/>
              <a:t>/</a:t>
            </a:r>
            <a:r>
              <a:rPr lang="es-ES_tradnl" dirty="0" err="1"/>
              <a:t>usr</a:t>
            </a:r>
            <a:r>
              <a:rPr lang="es-ES_tradnl" dirty="0"/>
              <a:t>/local/</a:t>
            </a:r>
            <a:r>
              <a:rPr lang="es-ES_tradnl" dirty="0" err="1"/>
              <a:t>mysql</a:t>
            </a:r>
            <a:r>
              <a:rPr lang="es-ES_tradnl" dirty="0"/>
              <a:t>/</a:t>
            </a:r>
            <a:r>
              <a:rPr lang="es-ES_tradnl" dirty="0" err="1"/>
              <a:t>bin</a:t>
            </a:r>
            <a:r>
              <a:rPr lang="es-ES_tradnl" dirty="0"/>
              <a:t>/</a:t>
            </a:r>
            <a:r>
              <a:rPr lang="es-ES_tradnl" dirty="0" err="1"/>
              <a:t>mysql</a:t>
            </a:r>
            <a:r>
              <a:rPr lang="es-ES_tradnl" dirty="0"/>
              <a:t> -u </a:t>
            </a:r>
            <a:r>
              <a:rPr lang="es-ES_tradnl" dirty="0" err="1" smtClean="0"/>
              <a:t>root</a:t>
            </a:r>
            <a:r>
              <a:rPr lang="es-ES_tradnl" dirty="0" smtClean="0"/>
              <a:t> </a:t>
            </a:r>
            <a:r>
              <a:rPr lang="es-ES_tradnl" dirty="0" err="1" smtClean="0"/>
              <a:t>update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set </a:t>
            </a:r>
            <a:r>
              <a:rPr lang="es-ES_tradnl" dirty="0" err="1" smtClean="0"/>
              <a:t>authentication_string</a:t>
            </a:r>
            <a:r>
              <a:rPr lang="es-ES_tradnl" dirty="0" smtClean="0"/>
              <a:t>=</a:t>
            </a:r>
            <a:r>
              <a:rPr lang="es-ES_tradnl" dirty="0" err="1" smtClean="0"/>
              <a:t>password</a:t>
            </a:r>
            <a:r>
              <a:rPr lang="es-ES_tradnl" dirty="0" smtClean="0"/>
              <a:t>('1111') </a:t>
            </a:r>
            <a:r>
              <a:rPr lang="es-ES_tradnl" dirty="0" err="1" smtClean="0"/>
              <a:t>where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='</a:t>
            </a:r>
            <a:r>
              <a:rPr lang="es-ES_tradnl" dirty="0" err="1" smtClean="0"/>
              <a:t>root</a:t>
            </a:r>
            <a:r>
              <a:rPr lang="es-ES_tradnl" dirty="0" smtClean="0"/>
              <a:t>';</a:t>
            </a:r>
          </a:p>
          <a:p>
            <a:r>
              <a:rPr lang="es-ES_tradnl" dirty="0" smtClean="0"/>
              <a:t>FLUSH </a:t>
            </a:r>
            <a:r>
              <a:rPr lang="es-ES_tradnl" dirty="0"/>
              <a:t>PRIVILEGES;</a:t>
            </a:r>
          </a:p>
          <a:p>
            <a:r>
              <a:rPr lang="es-ES_tradnl" dirty="0"/>
              <a:t>     \q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02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Maven</a:t>
            </a:r>
            <a:r>
              <a:rPr lang="es-ES_tradnl" dirty="0" smtClean="0"/>
              <a:t> repositorio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76301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79" y="2579939"/>
            <a:ext cx="6884921" cy="34620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468879" y="1690688"/>
            <a:ext cx="291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derecho y </a:t>
            </a:r>
            <a:r>
              <a:rPr lang="es-ES_tradnl" dirty="0" err="1" smtClean="0"/>
              <a:t>Rebuild</a:t>
            </a:r>
            <a:r>
              <a:rPr lang="es-ES_tradnl" dirty="0" smtClean="0"/>
              <a:t> </a:t>
            </a:r>
            <a:r>
              <a:rPr lang="es-ES_tradnl" dirty="0" err="1" smtClean="0"/>
              <a:t>index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29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MySQL</a:t>
            </a:r>
            <a:r>
              <a:rPr lang="es-ES_tradnl" dirty="0" smtClean="0"/>
              <a:t> </a:t>
            </a:r>
            <a:r>
              <a:rPr lang="es-ES_tradnl" dirty="0" err="1" smtClean="0"/>
              <a:t>Dialects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http://</a:t>
            </a:r>
            <a:r>
              <a:rPr lang="es-ES_tradnl" dirty="0" err="1" smtClean="0"/>
              <a:t>javabeat.net</a:t>
            </a:r>
            <a:r>
              <a:rPr lang="es-ES_tradnl" dirty="0" smtClean="0"/>
              <a:t>/</a:t>
            </a:r>
            <a:r>
              <a:rPr lang="es-ES_tradnl" dirty="0" err="1" smtClean="0"/>
              <a:t>list</a:t>
            </a:r>
            <a:r>
              <a:rPr lang="es-ES_tradnl" dirty="0" smtClean="0"/>
              <a:t>-of-</a:t>
            </a:r>
            <a:r>
              <a:rPr lang="es-ES_tradnl" dirty="0" err="1" smtClean="0"/>
              <a:t>hibernate</a:t>
            </a:r>
            <a:r>
              <a:rPr lang="es-ES_tradnl" dirty="0" smtClean="0"/>
              <a:t>-</a:t>
            </a:r>
            <a:r>
              <a:rPr lang="es-ES_tradnl" dirty="0" err="1" smtClean="0"/>
              <a:t>sql-dialects</a:t>
            </a:r>
            <a:r>
              <a:rPr lang="es-ES_tradnl" dirty="0" smtClean="0"/>
              <a:t>/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69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Persistencia de un objeto</a:t>
            </a:r>
            <a:endParaRPr lang="es-ES_tradnl" dirty="0"/>
          </a:p>
        </p:txBody>
      </p:sp>
      <p:pic>
        <p:nvPicPr>
          <p:cNvPr id="17" name="Marcador de contenido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79" y="1882148"/>
            <a:ext cx="5104241" cy="4351338"/>
          </a:xfrm>
        </p:spPr>
      </p:pic>
    </p:spTree>
    <p:extLst>
      <p:ext uri="{BB962C8B-B14F-4D97-AF65-F5344CB8AC3E}">
        <p14:creationId xmlns:p14="http://schemas.microsoft.com/office/powerpoint/2010/main" val="12121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 de datos relacionales y el problema de la impedancia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Base de datos relacional: Base de datos que representa su información en forma de filas y columnas .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74" y="2830086"/>
            <a:ext cx="4540584" cy="37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137" y="622467"/>
            <a:ext cx="10515600" cy="4351338"/>
          </a:xfrm>
        </p:spPr>
        <p:txBody>
          <a:bodyPr/>
          <a:lstStyle/>
          <a:p>
            <a:pPr algn="just"/>
            <a:r>
              <a:rPr lang="es-ES_tradnl" dirty="0" smtClean="0"/>
              <a:t>Java como lenguaje de programación orientado a objetos:  </a:t>
            </a:r>
          </a:p>
          <a:p>
            <a:pPr marL="0" indent="0" algn="just">
              <a:buNone/>
            </a:pPr>
            <a:r>
              <a:rPr lang="es-ES_tradnl" sz="2400" dirty="0" smtClean="0"/>
              <a:t>proporciona una forma de representar la información en forma de objetos. Esto quiere decir que los datos que nosotros utilicemos en Java </a:t>
            </a:r>
            <a:r>
              <a:rPr lang="es-ES_tradnl" sz="2400" dirty="0" err="1" smtClean="0"/>
              <a:t>estaran</a:t>
            </a:r>
            <a:r>
              <a:rPr lang="es-ES_tradnl" sz="2400" dirty="0" smtClean="0"/>
              <a:t> estructurados en objetos los cuales tienen atributos, constructores y </a:t>
            </a:r>
            <a:r>
              <a:rPr lang="es-ES_tradnl" sz="2400" dirty="0" err="1" smtClean="0"/>
              <a:t>metodos</a:t>
            </a:r>
            <a:r>
              <a:rPr lang="es-ES_tradnl" sz="2400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7" y="3416968"/>
            <a:ext cx="10777236" cy="29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necesidad de un ORM ()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err="1" smtClean="0"/>
              <a:t>Object-Relational</a:t>
            </a:r>
            <a:r>
              <a:rPr lang="es-ES_tradnl" dirty="0" smtClean="0"/>
              <a:t> </a:t>
            </a:r>
            <a:r>
              <a:rPr lang="es-ES_tradnl" dirty="0" err="1" smtClean="0"/>
              <a:t>mapping</a:t>
            </a:r>
            <a:r>
              <a:rPr lang="es-ES_tradnl" dirty="0" smtClean="0"/>
              <a:t>, o lo que es lo mismo, </a:t>
            </a:r>
            <a:r>
              <a:rPr lang="es-ES_tradnl" b="1" dirty="0" smtClean="0"/>
              <a:t>mapeo de objeto-relacional</a:t>
            </a:r>
            <a:r>
              <a:rPr lang="es-ES_tradnl" dirty="0" smtClean="0"/>
              <a:t>, es un modelo de programación que consiste en la transformación de las tablas de una base de datos, en una serie de entidades que simplifiquen las tareas básicas de acceso a los datos para el programador.</a:t>
            </a:r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658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Ventajas del ORM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Ventajas</a:t>
            </a:r>
          </a:p>
          <a:p>
            <a:pPr lvl="1"/>
            <a:r>
              <a:rPr lang="es-ES_tradnl" dirty="0" smtClean="0"/>
              <a:t>Facilidad y velocidad de uso</a:t>
            </a:r>
          </a:p>
          <a:p>
            <a:pPr lvl="1"/>
            <a:r>
              <a:rPr lang="es-ES_tradnl" dirty="0" smtClean="0"/>
              <a:t>Abstracción de la base de datos usada.</a:t>
            </a:r>
          </a:p>
          <a:p>
            <a:pPr lvl="1"/>
            <a:r>
              <a:rPr lang="es-ES_tradnl" dirty="0" smtClean="0"/>
              <a:t>Seguridad de la capa de acceso a datos contra ataques.</a:t>
            </a:r>
          </a:p>
          <a:p>
            <a:r>
              <a:rPr lang="es-ES_tradnl" dirty="0" smtClean="0"/>
              <a:t>Desventajas</a:t>
            </a:r>
          </a:p>
          <a:p>
            <a:pPr lvl="1"/>
            <a:r>
              <a:rPr lang="es-ES_tradnl" dirty="0" smtClean="0"/>
              <a:t>En entornos con gran carga poner una capa más en el proceso puede mermar el rendimiento.</a:t>
            </a:r>
          </a:p>
          <a:p>
            <a:pPr lvl="1"/>
            <a:r>
              <a:rPr lang="es-ES_tradnl" dirty="0" smtClean="0"/>
              <a:t>Aprender el nuevo lenguaje del ORM.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617621" y="5388570"/>
            <a:ext cx="11077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/>
              <a:t>AL tener un capa intermedia, </a:t>
            </a:r>
            <a:r>
              <a:rPr lang="es-ES_tradnl" sz="2400" b="1" dirty="0" smtClean="0"/>
              <a:t>abstrae al programador de la base de datos y le centra en el desarrollo de la aplicación</a:t>
            </a:r>
            <a:r>
              <a:rPr lang="es-ES_tradnl" sz="2400" dirty="0" smtClean="0"/>
              <a:t>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95851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de persistencia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un conjunto de clases que colaboran para gestionar la Base de datos.</a:t>
            </a:r>
          </a:p>
          <a:p>
            <a:r>
              <a:rPr lang="es-ES_tradnl" dirty="0" err="1" smtClean="0"/>
              <a:t>Caracteristicas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smtClean="0"/>
              <a:t>Guarda  / Recupera datos desde un almacenamiento persistente</a:t>
            </a:r>
          </a:p>
          <a:p>
            <a:pPr lvl="1"/>
            <a:r>
              <a:rPr lang="es-ES_tradnl" dirty="0" smtClean="0"/>
              <a:t>Manejo de transacciones de tipo </a:t>
            </a:r>
            <a:r>
              <a:rPr lang="es-ES_tradnl" dirty="0" err="1" smtClean="0"/>
              <a:t>commit</a:t>
            </a:r>
            <a:r>
              <a:rPr lang="es-ES_tradnl" dirty="0" smtClean="0"/>
              <a:t> y </a:t>
            </a:r>
            <a:r>
              <a:rPr lang="es-ES_tradnl" dirty="0" err="1" smtClean="0"/>
              <a:t>rollback</a:t>
            </a:r>
            <a:endParaRPr lang="es-ES_tradnl" dirty="0" smtClean="0"/>
          </a:p>
          <a:p>
            <a:pPr lvl="1"/>
            <a:r>
              <a:rPr lang="es-ES_tradnl" dirty="0" smtClean="0"/>
              <a:t>Facilidad de uso y transparencia</a:t>
            </a:r>
          </a:p>
          <a:p>
            <a:pPr lvl="1"/>
            <a:r>
              <a:rPr lang="es-ES_tradnl" dirty="0" smtClean="0"/>
              <a:t>Código reutilizable</a:t>
            </a:r>
          </a:p>
        </p:txBody>
      </p:sp>
    </p:spTree>
    <p:extLst>
      <p:ext uri="{BB962C8B-B14F-4D97-AF65-F5344CB8AC3E}">
        <p14:creationId xmlns:p14="http://schemas.microsoft.com/office/powerpoint/2010/main" val="580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629</Words>
  <Application>Microsoft Macintosh PowerPoint</Application>
  <PresentationFormat>Panorámica</PresentationFormat>
  <Paragraphs>90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de Office</vt:lpstr>
      <vt:lpstr>Persistencia de datos en Java</vt:lpstr>
      <vt:lpstr>Hibernate (v5)</vt:lpstr>
      <vt:lpstr>Requisitos</vt:lpstr>
      <vt:lpstr>Persistencia de un objeto</vt:lpstr>
      <vt:lpstr>Base de datos relacionales y el problema de la impedancia</vt:lpstr>
      <vt:lpstr>Presentación de PowerPoint</vt:lpstr>
      <vt:lpstr>La necesidad de un ORM ()</vt:lpstr>
      <vt:lpstr>Ventajas del ORM</vt:lpstr>
      <vt:lpstr>Frameworks de persistencia de datos</vt:lpstr>
      <vt:lpstr>Ejemplos</vt:lpstr>
      <vt:lpstr>Ejercicio #1 Modulo 1</vt:lpstr>
      <vt:lpstr>Presentación de PowerPoint</vt:lpstr>
      <vt:lpstr>Presentación de PowerPoint</vt:lpstr>
      <vt:lpstr>Presentación de PowerPoint</vt:lpstr>
      <vt:lpstr>EJERCICIO #1 Modulo 2</vt:lpstr>
      <vt:lpstr>Presentación de PowerPoint</vt:lpstr>
      <vt:lpstr>Presentación de PowerPoint</vt:lpstr>
      <vt:lpstr>Presentación de PowerPoint</vt:lpstr>
      <vt:lpstr>Dependencias para Hibernate</vt:lpstr>
      <vt:lpstr>Presentación de PowerPoint</vt:lpstr>
      <vt:lpstr>Guardar el proyecto</vt:lpstr>
      <vt:lpstr>Guardar el proyecto</vt:lpstr>
      <vt:lpstr>Configurar la sesión de Hibernate</vt:lpstr>
      <vt:lpstr>Configurar la sesión de Hibernate</vt:lpstr>
      <vt:lpstr>Configurar la sesión de Hibernate </vt:lpstr>
      <vt:lpstr>Configurar la sesión de Hibernate </vt:lpstr>
      <vt:lpstr>Crear el mapping</vt:lpstr>
      <vt:lpstr>Crear el mapping</vt:lpstr>
      <vt:lpstr>TEST</vt:lpstr>
      <vt:lpstr>Anotaciones</vt:lpstr>
      <vt:lpstr>Presentación de PowerPoint</vt:lpstr>
      <vt:lpstr>Anexo</vt:lpstr>
      <vt:lpstr>Maven repositorio</vt:lpstr>
      <vt:lpstr>MySQL Dialects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Persistencia de datos en Java</dc:title>
  <dc:creator>Luis Alfredo Sanchez Angeles</dc:creator>
  <cp:lastModifiedBy>Luis Alfredo Sanchez Angeles</cp:lastModifiedBy>
  <cp:revision>25</cp:revision>
  <dcterms:created xsi:type="dcterms:W3CDTF">2017-08-17T03:23:33Z</dcterms:created>
  <dcterms:modified xsi:type="dcterms:W3CDTF">2017-08-19T18:19:09Z</dcterms:modified>
</cp:coreProperties>
</file>