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70" r:id="rId9"/>
    <p:sldId id="271" r:id="rId10"/>
    <p:sldId id="263" r:id="rId11"/>
    <p:sldId id="259" r:id="rId12"/>
    <p:sldId id="260" r:id="rId13"/>
    <p:sldId id="261" r:id="rId14"/>
    <p:sldId id="264" r:id="rId15"/>
    <p:sldId id="268" r:id="rId16"/>
    <p:sldId id="269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778"/>
  </p:normalViewPr>
  <p:slideViewPr>
    <p:cSldViewPr snapToGrid="0" snapToObjects="1">
      <p:cViewPr>
        <p:scale>
          <a:sx n="72" d="100"/>
          <a:sy n="72" d="100"/>
        </p:scale>
        <p:origin x="7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03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7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8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51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33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9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74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771A-960A-4147-A25B-4C4D1D05258D}" type="datetimeFigureOut">
              <a:rPr lang="es-ES_tradnl" smtClean="0"/>
              <a:t>10/8/17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FFFA-69F5-0346-ACF5-DACFA8043AF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10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tbeans.org/downloads/" TargetMode="External"/><Relationship Id="rId3" Type="http://schemas.openxmlformats.org/officeDocument/2006/relationships/hyperlink" Target="https://netbeans.org/community/releases/82/instal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download.cgi#instal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archetype/maven-archetype-plugin/us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Herramientas para la </a:t>
            </a:r>
            <a:r>
              <a:rPr lang="es-ES_tradnl" sz="3200" dirty="0" err="1" smtClean="0"/>
              <a:t>gesti</a:t>
            </a:r>
            <a:r>
              <a:rPr lang="es-ES" sz="3200" dirty="0" err="1" smtClean="0"/>
              <a:t>ón</a:t>
            </a:r>
            <a:r>
              <a:rPr lang="es-ES" sz="3200" dirty="0" smtClean="0"/>
              <a:t> de </a:t>
            </a:r>
            <a:r>
              <a:rPr lang="es-ES_tradnl" sz="3200" dirty="0" err="1" smtClean="0"/>
              <a:t>automatizaci</a:t>
            </a:r>
            <a:r>
              <a:rPr lang="es-ES" sz="3200" dirty="0" err="1" smtClean="0"/>
              <a:t>ón</a:t>
            </a:r>
            <a:r>
              <a:rPr lang="es-ES" sz="3200" dirty="0" smtClean="0"/>
              <a:t> en la construcción de proyectos</a:t>
            </a:r>
            <a:endParaRPr lang="es-ES_tradn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Maven</a:t>
            </a:r>
            <a:r>
              <a:rPr lang="es-ES_tradnl" dirty="0" smtClean="0"/>
              <a:t> y </a:t>
            </a:r>
            <a:r>
              <a:rPr lang="es-ES_tradnl" dirty="0" err="1" smtClean="0"/>
              <a:t>Gradle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3223097" y="4796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_tradnl" b="0" i="0" dirty="0" smtClean="0">
                <a:solidFill>
                  <a:srgbClr val="444444"/>
                </a:solidFill>
                <a:effectLst/>
                <a:latin typeface="helvetica" charset="0"/>
              </a:rPr>
              <a:t>Estas herramientas son </a:t>
            </a:r>
            <a:r>
              <a:rPr lang="es-ES_tradnl" b="0" i="0" dirty="0" err="1" smtClean="0">
                <a:solidFill>
                  <a:srgbClr val="444444"/>
                </a:solidFill>
                <a:effectLst/>
                <a:latin typeface="helvetica" charset="0"/>
              </a:rPr>
              <a:t>utiles</a:t>
            </a:r>
            <a:r>
              <a:rPr lang="es-ES_tradnl" b="0" i="0" dirty="0" smtClean="0">
                <a:solidFill>
                  <a:srgbClr val="444444"/>
                </a:solidFill>
                <a:effectLst/>
                <a:latin typeface="helvetica" charset="0"/>
              </a:rPr>
              <a:t> para: </a:t>
            </a:r>
            <a:r>
              <a:rPr lang="es-ES_tradnl" b="1" dirty="0"/>
              <a:t>compilar, empaquetar, generar documentación, </a:t>
            </a:r>
            <a:r>
              <a:rPr lang="es-ES_tradnl" b="1" dirty="0" smtClean="0"/>
              <a:t>realizar pruebas, generar “</a:t>
            </a:r>
            <a:r>
              <a:rPr lang="es-ES_tradnl" b="1" dirty="0" err="1" smtClean="0"/>
              <a:t>build</a:t>
            </a:r>
            <a:r>
              <a:rPr lang="es-ES_tradnl" b="1" dirty="0" smtClean="0"/>
              <a:t>” del proyecto, etc. 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662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Apendice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Instalaci</a:t>
            </a:r>
            <a:r>
              <a:rPr lang="es-ES" dirty="0" err="1" smtClean="0"/>
              <a:t>ón</a:t>
            </a:r>
            <a:r>
              <a:rPr lang="es-ES" dirty="0" smtClean="0"/>
              <a:t> de </a:t>
            </a:r>
            <a:r>
              <a:rPr lang="es-ES" dirty="0" err="1" smtClean="0"/>
              <a:t>IDEs</a:t>
            </a:r>
            <a:r>
              <a:rPr lang="es-ES" dirty="0" smtClean="0"/>
              <a:t> y comandos </a:t>
            </a:r>
            <a:r>
              <a:rPr lang="es-ES" dirty="0" err="1" smtClean="0"/>
              <a:t>utiles</a:t>
            </a:r>
            <a:r>
              <a:rPr lang="es-ES" dirty="0" smtClean="0"/>
              <a:t> para la terminal </a:t>
            </a:r>
            <a:r>
              <a:rPr lang="es-ES" dirty="0" err="1" smtClean="0"/>
              <a:t>linux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14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Instalaci</a:t>
            </a:r>
            <a:r>
              <a:rPr lang="es-ES" dirty="0" err="1" smtClean="0"/>
              <a:t>ón</a:t>
            </a:r>
            <a:r>
              <a:rPr lang="es-ES" dirty="0" smtClean="0"/>
              <a:t> del IDE de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Podemos utilizar </a:t>
            </a:r>
            <a:r>
              <a:rPr lang="es-ES_tradnl" dirty="0" err="1" smtClean="0"/>
              <a:t>NetBeans</a:t>
            </a:r>
            <a:r>
              <a:rPr lang="es-ES_tradnl" dirty="0" smtClean="0"/>
              <a:t> o Eclipse para los ejercicios del curso.</a:t>
            </a:r>
          </a:p>
          <a:p>
            <a:pPr marL="0" indent="0">
              <a:buNone/>
            </a:pPr>
            <a:r>
              <a:rPr lang="es-ES_tradnl" dirty="0" err="1" smtClean="0"/>
              <a:t>NetBeans</a:t>
            </a:r>
            <a:r>
              <a:rPr lang="es-ES_tradnl" dirty="0" smtClean="0"/>
              <a:t> desde </a:t>
            </a:r>
            <a:r>
              <a:rPr lang="es-ES_tradnl" dirty="0" err="1" smtClean="0"/>
              <a:t>ubuntu</a:t>
            </a:r>
            <a:r>
              <a:rPr lang="es-ES_tradnl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600" dirty="0" smtClean="0"/>
              <a:t>Entrar al sitio: </a:t>
            </a:r>
            <a:r>
              <a:rPr lang="es-ES_tradnl" sz="2600" dirty="0" smtClean="0">
                <a:hlinkClick r:id="rId2"/>
              </a:rPr>
              <a:t>https://netbeans.org/downloads/</a:t>
            </a:r>
            <a:endParaRPr lang="es-ES_tradnl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sz="2600" dirty="0" smtClean="0"/>
              <a:t>Seleccionar la plataforma en que vamos a ejecutar </a:t>
            </a:r>
            <a:r>
              <a:rPr lang="es-ES_tradnl" sz="2600" dirty="0" err="1" smtClean="0"/>
              <a:t>netbeans</a:t>
            </a:r>
            <a:r>
              <a:rPr lang="es-ES_tradnl" sz="2600" dirty="0"/>
              <a:t> </a:t>
            </a:r>
            <a:r>
              <a:rPr lang="es-ES_tradnl" sz="2600" dirty="0" smtClean="0"/>
              <a:t>( Windows , </a:t>
            </a:r>
            <a:r>
              <a:rPr lang="es-ES_tradnl" sz="2600" dirty="0" err="1" smtClean="0"/>
              <a:t>linux</a:t>
            </a:r>
            <a:r>
              <a:rPr lang="es-ES_tradnl" sz="2600" dirty="0" smtClean="0"/>
              <a:t> o </a:t>
            </a:r>
            <a:r>
              <a:rPr lang="es-ES_tradnl" sz="2600" dirty="0" err="1" smtClean="0"/>
              <a:t>mac</a:t>
            </a:r>
            <a:r>
              <a:rPr lang="es-ES_tradnl" sz="2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600" dirty="0" smtClean="0"/>
              <a:t>Seleccionar la </a:t>
            </a:r>
            <a:r>
              <a:rPr lang="es-ES_tradnl" sz="2600" dirty="0" err="1" smtClean="0"/>
              <a:t>versi</a:t>
            </a:r>
            <a:r>
              <a:rPr lang="es-ES" sz="2600" dirty="0" err="1" smtClean="0"/>
              <a:t>ón</a:t>
            </a:r>
            <a:r>
              <a:rPr lang="es-ES" sz="2600" dirty="0" smtClean="0"/>
              <a:t> completa de Net </a:t>
            </a:r>
            <a:r>
              <a:rPr lang="es-ES" sz="2600" dirty="0" err="1" smtClean="0"/>
              <a:t>Beans</a:t>
            </a:r>
            <a:r>
              <a:rPr lang="es-ES" sz="2600" dirty="0" smtClean="0"/>
              <a:t> para su descarga.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600" dirty="0" smtClean="0"/>
              <a:t>El sitio nos brindara el instalador de </a:t>
            </a:r>
            <a:r>
              <a:rPr lang="es-ES" sz="2600" dirty="0" err="1" smtClean="0"/>
              <a:t>netbeans</a:t>
            </a:r>
            <a:r>
              <a:rPr lang="es-ES" sz="2600" dirty="0" smtClean="0"/>
              <a:t> con el siguiente nombre: </a:t>
            </a:r>
            <a:r>
              <a:rPr lang="es-ES" sz="2600" b="1" i="1" dirty="0" err="1" smtClean="0"/>
              <a:t>netbeans-x.x-plataforma.extension</a:t>
            </a:r>
            <a:r>
              <a:rPr lang="es-ES" sz="2600" b="1" dirty="0" smtClean="0"/>
              <a:t>. </a:t>
            </a:r>
            <a:r>
              <a:rPr lang="es-ES" sz="2600" dirty="0" smtClean="0"/>
              <a:t>Ejemplo: </a:t>
            </a:r>
            <a:r>
              <a:rPr lang="es-ES" sz="2600" b="1" i="1" dirty="0" smtClean="0"/>
              <a:t>netbeans-8-2-macosx.dmg , netbeans-8-2-windows.exe , netbeans-8-2-linux.sh.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600" dirty="0" smtClean="0"/>
              <a:t>Instrucciones de instalación: </a:t>
            </a:r>
            <a:r>
              <a:rPr lang="es-ES" sz="2600" dirty="0" smtClean="0">
                <a:hlinkClick r:id="rId3"/>
              </a:rPr>
              <a:t>https://netbeans.org/community/releases/82/install.html</a:t>
            </a:r>
            <a:endParaRPr lang="es-ES" sz="2600" dirty="0" smtClean="0"/>
          </a:p>
          <a:p>
            <a:pPr marL="514350" indent="-514350">
              <a:buFont typeface="+mj-lt"/>
              <a:buAutoNum type="arabicPeriod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462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Instalaci</a:t>
            </a:r>
            <a:r>
              <a:rPr lang="es-ES" dirty="0" err="1" smtClean="0"/>
              <a:t>ón</a:t>
            </a:r>
            <a:r>
              <a:rPr lang="es-ES" dirty="0" smtClean="0"/>
              <a:t> en </a:t>
            </a:r>
            <a:r>
              <a:rPr lang="es-ES" dirty="0"/>
              <a:t>W</a:t>
            </a:r>
            <a:r>
              <a:rPr lang="es-ES" dirty="0" smtClean="0"/>
              <a:t>indows y </a:t>
            </a:r>
            <a:r>
              <a:rPr lang="es-ES" dirty="0" err="1" smtClean="0"/>
              <a:t>linux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00" y="1825625"/>
            <a:ext cx="9548600" cy="4351338"/>
          </a:xfrm>
        </p:spPr>
      </p:pic>
    </p:spTree>
    <p:extLst>
      <p:ext uri="{BB962C8B-B14F-4D97-AF65-F5344CB8AC3E}">
        <p14:creationId xmlns:p14="http://schemas.microsoft.com/office/powerpoint/2010/main" val="4626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Instalaci</a:t>
            </a:r>
            <a:r>
              <a:rPr lang="es-ES" dirty="0" err="1" smtClean="0"/>
              <a:t>ón</a:t>
            </a:r>
            <a:r>
              <a:rPr lang="es-ES" dirty="0" smtClean="0"/>
              <a:t> en Mac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3357"/>
            <a:ext cx="10515600" cy="2655873"/>
          </a:xfrm>
        </p:spPr>
      </p:pic>
    </p:spTree>
    <p:extLst>
      <p:ext uri="{BB962C8B-B14F-4D97-AF65-F5344CB8AC3E}">
        <p14:creationId xmlns:p14="http://schemas.microsoft.com/office/powerpoint/2010/main" val="65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Comandos </a:t>
            </a:r>
            <a:r>
              <a:rPr lang="es-ES_tradnl" dirty="0" err="1"/>
              <a:t>u</a:t>
            </a:r>
            <a:r>
              <a:rPr lang="es-ES_tradnl" dirty="0" err="1" smtClean="0"/>
              <a:t>tiles</a:t>
            </a:r>
            <a:r>
              <a:rPr lang="es-ES_tradnl" dirty="0" smtClean="0"/>
              <a:t> en terminal </a:t>
            </a:r>
            <a:r>
              <a:rPr lang="es-ES_tradnl" dirty="0" err="1" smtClean="0"/>
              <a:t>linux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8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Maven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Visibilidad del repositorio.</a:t>
            </a:r>
          </a:p>
          <a:p>
            <a:pPr marL="0" indent="0">
              <a:buNone/>
            </a:pPr>
            <a:r>
              <a:rPr lang="es-ES" i="1" dirty="0" smtClean="0"/>
              <a:t>    </a:t>
            </a:r>
            <a:r>
              <a:rPr lang="mr-IN" i="1" dirty="0" err="1" smtClean="0"/>
              <a:t>mv</a:t>
            </a:r>
            <a:r>
              <a:rPr lang="mr-IN" i="1" dirty="0" smtClean="0"/>
              <a:t> </a:t>
            </a:r>
            <a:r>
              <a:rPr lang="mr-IN" i="1" dirty="0"/>
              <a:t>~/.m2 ~/m2</a:t>
            </a:r>
            <a:r>
              <a:rPr lang="mr-IN" i="1" dirty="0" smtClean="0"/>
              <a:t/>
            </a:r>
            <a:br>
              <a:rPr lang="mr-IN" i="1" dirty="0" smtClean="0"/>
            </a:br>
            <a:r>
              <a:rPr lang="es-ES" i="1" dirty="0" smtClean="0"/>
              <a:t>    </a:t>
            </a:r>
            <a:r>
              <a:rPr lang="mr-IN" i="1" dirty="0" err="1" smtClean="0"/>
              <a:t>ln</a:t>
            </a:r>
            <a:r>
              <a:rPr lang="mr-IN" i="1" dirty="0" smtClean="0"/>
              <a:t> </a:t>
            </a:r>
            <a:r>
              <a:rPr lang="mr-IN" i="1" dirty="0"/>
              <a:t>-</a:t>
            </a:r>
            <a:r>
              <a:rPr lang="mr-IN" i="1" dirty="0" err="1"/>
              <a:t>s</a:t>
            </a:r>
            <a:r>
              <a:rPr lang="mr-IN" i="1" dirty="0"/>
              <a:t> ~/m2 ~/.m2</a:t>
            </a:r>
            <a:endParaRPr lang="es-ES_tradnl" i="1" dirty="0" smtClean="0"/>
          </a:p>
        </p:txBody>
      </p:sp>
    </p:spTree>
    <p:extLst>
      <p:ext uri="{BB962C8B-B14F-4D97-AF65-F5344CB8AC3E}">
        <p14:creationId xmlns:p14="http://schemas.microsoft.com/office/powerpoint/2010/main" val="163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MySQL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49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2976664"/>
            <a:ext cx="10515600" cy="37407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ES" sz="2400" dirty="0" smtClean="0"/>
              <a:t>Se rige bajo el concepto de: </a:t>
            </a:r>
            <a:r>
              <a:rPr lang="es-ES" sz="2400" b="1" dirty="0" err="1" smtClean="0"/>
              <a:t>Proyect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Object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Model</a:t>
            </a:r>
            <a:r>
              <a:rPr lang="es-ES" sz="2400" b="1" dirty="0" smtClean="0"/>
              <a:t> (POM)</a:t>
            </a:r>
            <a:r>
              <a:rPr lang="es-ES" sz="2400" dirty="0" smtClean="0"/>
              <a:t>, es decir que  todo </a:t>
            </a:r>
            <a:r>
              <a:rPr lang="es-ES" sz="2400" dirty="0"/>
              <a:t>proyecto </a:t>
            </a:r>
            <a:r>
              <a:rPr lang="es-ES" sz="2400" dirty="0" err="1"/>
              <a:t>Maven</a:t>
            </a:r>
            <a:r>
              <a:rPr lang="es-ES" sz="2400" dirty="0"/>
              <a:t> tiene al menos </a:t>
            </a:r>
            <a:r>
              <a:rPr lang="es-ES" sz="2400" dirty="0" smtClean="0"/>
              <a:t>un archivo</a:t>
            </a:r>
            <a:r>
              <a:rPr lang="es-ES" sz="2400" b="1" dirty="0"/>
              <a:t> </a:t>
            </a:r>
            <a:r>
              <a:rPr lang="es-ES" sz="2400" b="1" i="1" dirty="0" err="1"/>
              <a:t>pom.xml</a:t>
            </a:r>
            <a:r>
              <a:rPr lang="es-ES" sz="2400" b="1" dirty="0"/>
              <a:t> que describe el proyecto</a:t>
            </a:r>
            <a:r>
              <a:rPr lang="es-ES" sz="2400" dirty="0"/>
              <a:t>, sus dependencias, los </a:t>
            </a:r>
            <a:r>
              <a:rPr lang="es-ES" sz="2400" dirty="0" err="1"/>
              <a:t>plugins</a:t>
            </a:r>
            <a:r>
              <a:rPr lang="es-ES" sz="2400" dirty="0"/>
              <a:t> que utiliza, y otros datos, como la conexión con el sistema de control de versiones, o definición de otros repositorios </a:t>
            </a:r>
            <a:r>
              <a:rPr lang="es-ES" sz="2400" dirty="0" err="1"/>
              <a:t>Maven</a:t>
            </a:r>
            <a:r>
              <a:rPr lang="es-ES" sz="2400" dirty="0"/>
              <a:t> que usemos en nuestro proyecto para descargar </a:t>
            </a:r>
            <a:r>
              <a:rPr lang="es-ES" sz="2400" dirty="0" smtClean="0"/>
              <a:t>dependencias.</a:t>
            </a:r>
            <a:endParaRPr lang="es-ES_tradnl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38199" y="1509615"/>
            <a:ext cx="9706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i="1" dirty="0" err="1" smtClean="0"/>
              <a:t>Maven</a:t>
            </a:r>
            <a:r>
              <a:rPr lang="es-ES_tradnl" sz="2400" b="1" i="1" dirty="0" smtClean="0"/>
              <a:t> es una herramienta para la </a:t>
            </a:r>
            <a:r>
              <a:rPr lang="es-ES_tradnl" sz="2400" b="1" i="1" dirty="0" err="1" smtClean="0"/>
              <a:t>gesti</a:t>
            </a:r>
            <a:r>
              <a:rPr lang="es-ES" sz="2400" b="1" i="1" dirty="0" err="1" smtClean="0"/>
              <a:t>ón</a:t>
            </a:r>
            <a:r>
              <a:rPr lang="es-ES" sz="2400" b="1" i="1" dirty="0" smtClean="0"/>
              <a:t> y construcción de proyectos de software.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4544"/>
            <a:ext cx="2249612" cy="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_tradnl" dirty="0" smtClean="0"/>
              <a:t>Ventajas en el uso de </a:t>
            </a:r>
            <a:r>
              <a:rPr lang="es-ES_tradnl" dirty="0" err="1" smtClean="0"/>
              <a:t>Maven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4106" y="1325563"/>
            <a:ext cx="10515600" cy="4351338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</a:pPr>
            <a:r>
              <a:rPr lang="es-ES_tradnl" sz="2400" b="1" dirty="0" err="1"/>
              <a:t>Maven</a:t>
            </a:r>
            <a:r>
              <a:rPr lang="es-ES_tradnl" sz="2400" dirty="0"/>
              <a:t> se basa en patrones y en estándares. Esto permite a los desarrolladores moverse entre proyectos y no necesitan aprender como compilar o empaquetar. Esto mejora el mantenimiento y la reusabilidad</a:t>
            </a:r>
            <a:r>
              <a:rPr lang="es-ES_tradnl" sz="2400" dirty="0" smtClean="0"/>
              <a:t>.</a:t>
            </a:r>
          </a:p>
          <a:p>
            <a:pPr algn="just" fontAlgn="base">
              <a:lnSpc>
                <a:spcPct val="100000"/>
              </a:lnSpc>
            </a:pPr>
            <a:endParaRPr lang="es-ES_tradnl" sz="2400" dirty="0"/>
          </a:p>
          <a:p>
            <a:pPr algn="just" fontAlgn="base">
              <a:lnSpc>
                <a:spcPct val="100000"/>
              </a:lnSpc>
            </a:pPr>
            <a:r>
              <a:rPr lang="es-ES_tradnl" sz="2400" dirty="0" err="1" smtClean="0"/>
              <a:t>Automatizaci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procesos: </a:t>
            </a:r>
            <a:r>
              <a:rPr lang="es-ES_tradnl" sz="2400" dirty="0"/>
              <a:t>m</a:t>
            </a:r>
            <a:r>
              <a:rPr lang="es-ES_tradnl" sz="2400" dirty="0" smtClean="0"/>
              <a:t>ediante el archivo </a:t>
            </a:r>
            <a:r>
              <a:rPr lang="es-ES_tradnl" sz="2400" b="1" dirty="0"/>
              <a:t>POM</a:t>
            </a:r>
            <a:r>
              <a:rPr lang="es-ES_tradnl" sz="2400" dirty="0"/>
              <a:t> hacemos una descripción del proyecto. Es decir, decimos de que se compone nuestro proyecto (nombre, versión, librerías de las que depende, …), y </a:t>
            </a:r>
            <a:r>
              <a:rPr lang="es-ES_tradnl" sz="2400" b="1" dirty="0" err="1"/>
              <a:t>Maven</a:t>
            </a:r>
            <a:r>
              <a:rPr lang="es-ES_tradnl" sz="2400" dirty="0"/>
              <a:t> se encargará de hacer todas las tareas por nosotros</a:t>
            </a:r>
            <a:r>
              <a:rPr lang="es-ES_tradnl" sz="2400" dirty="0" smtClean="0"/>
              <a:t>.</a:t>
            </a:r>
          </a:p>
          <a:p>
            <a:pPr algn="just" fontAlgn="base">
              <a:lnSpc>
                <a:spcPct val="100000"/>
              </a:lnSpc>
            </a:pPr>
            <a:endParaRPr lang="es-ES_tradnl" sz="2400" dirty="0"/>
          </a:p>
          <a:p>
            <a:pPr algn="just" fontAlgn="base">
              <a:lnSpc>
                <a:spcPct val="100000"/>
              </a:lnSpc>
            </a:pPr>
            <a:r>
              <a:rPr lang="es-ES_tradnl" sz="2400" b="1" dirty="0" err="1"/>
              <a:t>Maven</a:t>
            </a:r>
            <a:r>
              <a:rPr lang="es-ES_tradnl" sz="2400" dirty="0"/>
              <a:t> hace la gestión de librerías, incluso teniendo en cuenta las dependencias transitivas. Es decir, si A depende de B y B depende de C, es que A depende de C. Esto quiere decir que cuando empaquetemos A, </a:t>
            </a:r>
            <a:r>
              <a:rPr lang="es-ES_tradnl" sz="2400" dirty="0" err="1"/>
              <a:t>Maven</a:t>
            </a:r>
            <a:r>
              <a:rPr lang="es-ES_tradnl" sz="2400" dirty="0"/>
              <a:t> se encargará de añadir tanto B como C en el paquete.</a:t>
            </a:r>
          </a:p>
          <a:p>
            <a:pPr algn="just">
              <a:lnSpc>
                <a:spcPct val="100000"/>
              </a:lnSpc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085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_tradnl" dirty="0" smtClean="0"/>
              <a:t>Practica #1 </a:t>
            </a:r>
            <a:r>
              <a:rPr lang="es-ES_tradnl" dirty="0" err="1" smtClean="0"/>
              <a:t>Instalaci</a:t>
            </a:r>
            <a:r>
              <a:rPr lang="es-ES" dirty="0" err="1" smtClean="0"/>
              <a:t>ón</a:t>
            </a:r>
            <a:r>
              <a:rPr lang="es-ES" dirty="0" smtClean="0"/>
              <a:t> de </a:t>
            </a:r>
            <a:r>
              <a:rPr lang="es-ES" dirty="0" err="1" smtClean="0"/>
              <a:t>Maven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65" y="1325563"/>
            <a:ext cx="12030635" cy="5308319"/>
          </a:xfrm>
        </p:spPr>
        <p:txBody>
          <a:bodyPr>
            <a:noAutofit/>
          </a:bodyPr>
          <a:lstStyle/>
          <a:p>
            <a:r>
              <a:rPr lang="es-ES_tradnl" sz="2400" b="1" dirty="0" smtClean="0"/>
              <a:t>Objetivo</a:t>
            </a:r>
            <a:r>
              <a:rPr lang="es-ES_tradnl" sz="2400" dirty="0" smtClean="0"/>
              <a:t>: Que el alumno conozca el proceso inicial de la </a:t>
            </a:r>
            <a:r>
              <a:rPr lang="es-ES_tradnl" sz="2400" dirty="0" err="1" smtClean="0"/>
              <a:t>instalaci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la herramienta </a:t>
            </a:r>
            <a:r>
              <a:rPr lang="es-ES" sz="2400" dirty="0" err="1" smtClean="0"/>
              <a:t>Maven</a:t>
            </a:r>
            <a:r>
              <a:rPr lang="es-ES" sz="2400" dirty="0" smtClean="0"/>
              <a:t> sin utilizar </a:t>
            </a:r>
            <a:r>
              <a:rPr lang="es-ES" sz="2400" dirty="0" err="1" smtClean="0"/>
              <a:t>algun</a:t>
            </a:r>
            <a:r>
              <a:rPr lang="es-ES" sz="2400" dirty="0" smtClean="0"/>
              <a:t> IDE para su integración.</a:t>
            </a:r>
          </a:p>
          <a:p>
            <a:r>
              <a:rPr lang="es-ES" sz="2400" b="1" dirty="0" smtClean="0"/>
              <a:t>Proceso</a:t>
            </a:r>
            <a:r>
              <a:rPr lang="es-E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smtClean="0"/>
              <a:t>Descargar el paquete de </a:t>
            </a:r>
            <a:r>
              <a:rPr lang="es-ES" sz="2400" dirty="0" err="1" smtClean="0"/>
              <a:t>Maven</a:t>
            </a:r>
            <a:r>
              <a:rPr lang="es-ES" sz="2400" dirty="0" smtClean="0"/>
              <a:t> que se encuentra en el sitio: </a:t>
            </a:r>
            <a:r>
              <a:rPr lang="es-ES" sz="2400" dirty="0" smtClean="0">
                <a:hlinkClick r:id="rId2"/>
              </a:rPr>
              <a:t>http://maven.apache.org/download.cgi#installation</a:t>
            </a:r>
            <a:endParaRPr lang="es-E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2400" dirty="0" smtClean="0"/>
              <a:t>Descomprimir el empaquetado (.</a:t>
            </a:r>
            <a:r>
              <a:rPr lang="es-ES" sz="2400" dirty="0" err="1" smtClean="0"/>
              <a:t>zip</a:t>
            </a:r>
            <a:r>
              <a:rPr lang="es-ES" sz="2400" dirty="0" smtClean="0"/>
              <a:t> preferente)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Colocar la carpeta contenedora de </a:t>
            </a:r>
            <a:r>
              <a:rPr lang="es-ES" sz="2400" dirty="0" err="1" smtClean="0"/>
              <a:t>Maven</a:t>
            </a:r>
            <a:r>
              <a:rPr lang="es-ES" sz="2400" dirty="0" smtClean="0"/>
              <a:t> en nuestro directorio de trabajo:   Desarrollo</a:t>
            </a:r>
          </a:p>
          <a:p>
            <a:pPr marL="0" indent="0" fontAlgn="base" latinLnBrk="1">
              <a:buNone/>
            </a:pPr>
            <a:r>
              <a:rPr lang="es-ES" sz="2400" dirty="0"/>
              <a:t>	</a:t>
            </a:r>
            <a:r>
              <a:rPr lang="es-ES" sz="2400" dirty="0" smtClean="0"/>
              <a:t>Puedes utilizar el siguiente comando para ello:</a:t>
            </a:r>
          </a:p>
          <a:p>
            <a:pPr lvl="2" fontAlgn="base" latinLnBrk="1"/>
            <a:r>
              <a:rPr lang="es-ES" sz="2400" i="1" dirty="0" smtClean="0">
                <a:latin typeface="Consolas" charset="0"/>
                <a:ea typeface="Consolas" charset="0"/>
                <a:cs typeface="Consolas" charset="0"/>
              </a:rPr>
              <a:t>$ cd /</a:t>
            </a:r>
            <a:r>
              <a:rPr lang="es-ES" sz="2400" i="1" dirty="0" err="1" smtClean="0">
                <a:latin typeface="Consolas" charset="0"/>
                <a:ea typeface="Consolas" charset="0"/>
                <a:cs typeface="Consolas" charset="0"/>
              </a:rPr>
              <a:t>opt</a:t>
            </a:r>
            <a:endParaRPr lang="es-ES" sz="2400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2" fontAlgn="base" latinLnBrk="1"/>
            <a:r>
              <a:rPr lang="es-ES" sz="2400" i="1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s-ES" sz="2400" i="1" dirty="0" err="1" smtClean="0">
                <a:latin typeface="Consolas" charset="0"/>
                <a:ea typeface="Consolas" charset="0"/>
                <a:cs typeface="Consolas" charset="0"/>
              </a:rPr>
              <a:t>tar</a:t>
            </a:r>
            <a:r>
              <a:rPr lang="es-ES" sz="2400" i="1" dirty="0" smtClean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s-ES" sz="2400" i="1" dirty="0" err="1" smtClean="0">
                <a:latin typeface="Consolas" charset="0"/>
                <a:ea typeface="Consolas" charset="0"/>
                <a:cs typeface="Consolas" charset="0"/>
              </a:rPr>
              <a:t>xjf</a:t>
            </a:r>
            <a:r>
              <a:rPr lang="es-ES" sz="2400" i="1" dirty="0" smtClean="0">
                <a:latin typeface="Consolas" charset="0"/>
                <a:ea typeface="Consolas" charset="0"/>
                <a:cs typeface="Consolas" charset="0"/>
              </a:rPr>
              <a:t> /</a:t>
            </a:r>
            <a:r>
              <a:rPr lang="es-ES" sz="2400" i="1" dirty="0" err="1" smtClean="0">
                <a:latin typeface="Consolas" charset="0"/>
                <a:ea typeface="Consolas" charset="0"/>
                <a:cs typeface="Consolas" charset="0"/>
              </a:rPr>
              <a:t>download</a:t>
            </a:r>
            <a:r>
              <a:rPr lang="es-ES" sz="2400" i="1" dirty="0" smtClean="0">
                <a:latin typeface="Consolas" charset="0"/>
                <a:ea typeface="Consolas" charset="0"/>
                <a:cs typeface="Consolas" charset="0"/>
              </a:rPr>
              <a:t>/maven-2.0.4-bin.tar.bz2</a:t>
            </a:r>
          </a:p>
          <a:p>
            <a:pPr marL="914400" lvl="2" indent="0" fontAlgn="base" latinLnBrk="1">
              <a:buNone/>
            </a:pPr>
            <a:endParaRPr lang="es-ES" sz="2400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 smtClean="0"/>
              <a:t>	O simplemente desempaquetar con la </a:t>
            </a:r>
            <a:r>
              <a:rPr lang="es-ES_tradnl" sz="2400" dirty="0" err="1" smtClean="0"/>
              <a:t>utileria</a:t>
            </a:r>
            <a:r>
              <a:rPr lang="es-ES_tradnl" sz="2400" dirty="0" smtClean="0"/>
              <a:t> del sistema.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083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964" y="427130"/>
            <a:ext cx="10815917" cy="6135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/>
              <a:t>3.  Añadir el directorio al </a:t>
            </a:r>
            <a:r>
              <a:rPr lang="es-ES_tradnl" dirty="0" err="1" smtClean="0"/>
              <a:t>path</a:t>
            </a:r>
            <a:r>
              <a:rPr lang="es-ES_tradnl" dirty="0" smtClean="0"/>
              <a:t> del sistema.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Entornos Linux</a:t>
            </a:r>
          </a:p>
          <a:p>
            <a:pPr lvl="1"/>
            <a:r>
              <a:rPr lang="es-ES_tradnl" dirty="0" smtClean="0"/>
              <a:t>Utilizaremos el siguiente comando:  </a:t>
            </a:r>
          </a:p>
          <a:p>
            <a:pPr marL="457200" lvl="1" indent="0">
              <a:buNone/>
            </a:pP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 PATH=$PATH:/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Users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freddy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/Desarrollo/apache-maven-3.5.0/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bin</a:t>
            </a:r>
            <a:endParaRPr lang="es-ES_tradnl" sz="20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s-ES_tradnl" sz="2000" i="1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sz="2600" i="1" dirty="0" smtClean="0">
                <a:latin typeface="Consolas" charset="0"/>
                <a:ea typeface="Consolas" charset="0"/>
                <a:cs typeface="Consolas" charset="0"/>
              </a:rPr>
              <a:t>Entornos Mac: </a:t>
            </a:r>
          </a:p>
          <a:p>
            <a:pPr marL="457200" lvl="1" indent="0">
              <a:buNone/>
            </a:pPr>
            <a:r>
              <a:rPr lang="es-ES_tradnl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Abrir una terminal y editar con nano el siguiente archivo:</a:t>
            </a:r>
          </a:p>
          <a:p>
            <a:pPr marL="457200" lvl="1" indent="0">
              <a:buNone/>
            </a:pPr>
            <a:r>
              <a:rPr lang="es-ES_tradnl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2000" i="1" dirty="0" err="1" smtClean="0">
                <a:latin typeface="Consolas" charset="0"/>
                <a:ea typeface="Consolas" charset="0"/>
                <a:cs typeface="Consolas" charset="0"/>
              </a:rPr>
              <a:t>MacFreddy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:~ </a:t>
            </a:r>
            <a:r>
              <a:rPr lang="es-ES_tradnl" sz="2000" i="1" dirty="0" err="1" smtClean="0">
                <a:latin typeface="Consolas" charset="0"/>
                <a:ea typeface="Consolas" charset="0"/>
                <a:cs typeface="Consolas" charset="0"/>
              </a:rPr>
              <a:t>lasancheza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nano ~/.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bash_profile</a:t>
            </a:r>
            <a:endParaRPr lang="es-ES_tradnl" sz="20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sz="2000" b="1" i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Escribir la </a:t>
            </a:r>
            <a:r>
              <a:rPr lang="es-ES_tradnl" sz="2000" dirty="0" err="1" smtClean="0">
                <a:latin typeface="Consolas" charset="0"/>
                <a:ea typeface="Consolas" charset="0"/>
                <a:cs typeface="Consolas" charset="0"/>
              </a:rPr>
              <a:t>linea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marL="457200" lvl="1" indent="0">
              <a:buNone/>
            </a:pP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 PATH=$PATH:/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Users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freddy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/Desarrollo/apache-maven-3.5.0/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bin</a:t>
            </a:r>
            <a:endParaRPr lang="es-ES_tradnl" sz="20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Guardar los cambios. 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457200" lvl="1" indent="0">
              <a:buNone/>
            </a:pPr>
            <a:endParaRPr lang="es-ES_tradnl" sz="2000" b="1" i="1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Entornos Windows:</a:t>
            </a:r>
            <a:endParaRPr lang="es-ES_tradnl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	 Agregar la variable de entorno</a:t>
            </a:r>
          </a:p>
          <a:p>
            <a:pPr marL="0" indent="0">
              <a:buNone/>
            </a:pPr>
            <a:r>
              <a:rPr lang="es-ES_trad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23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356" y="598802"/>
            <a:ext cx="10780059" cy="516684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ES_tradnl" dirty="0" smtClean="0"/>
              <a:t>Probar </a:t>
            </a:r>
            <a:r>
              <a:rPr lang="es-ES_tradnl" dirty="0" err="1" smtClean="0"/>
              <a:t>Maven</a:t>
            </a:r>
            <a:r>
              <a:rPr lang="es-ES_tradnl" dirty="0" smtClean="0"/>
              <a:t>: </a:t>
            </a:r>
          </a:p>
          <a:p>
            <a:pPr marL="457200" lvl="1" indent="0">
              <a:buNone/>
            </a:pPr>
            <a:endParaRPr lang="es-ES_tradnl" dirty="0" smtClean="0"/>
          </a:p>
          <a:p>
            <a:pPr marL="228600" lvl="1">
              <a:spcBef>
                <a:spcPts val="1000"/>
              </a:spcBef>
            </a:pPr>
            <a:r>
              <a:rPr lang="es-ES_tradnl" sz="2000" i="1" dirty="0" err="1" smtClean="0">
                <a:latin typeface="Consolas" charset="0"/>
                <a:ea typeface="Consolas" charset="0"/>
                <a:cs typeface="Consolas" charset="0"/>
              </a:rPr>
              <a:t>MacFreddy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:~ </a:t>
            </a:r>
            <a:r>
              <a:rPr lang="es-ES_tradnl" sz="2000" i="1" dirty="0" err="1" smtClean="0">
                <a:latin typeface="Consolas" charset="0"/>
                <a:ea typeface="Consolas" charset="0"/>
                <a:cs typeface="Consolas" charset="0"/>
              </a:rPr>
              <a:t>lasancheza</a:t>
            </a:r>
            <a:r>
              <a:rPr lang="es-ES_tradnl" sz="2000" i="1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maven</a:t>
            </a:r>
            <a:r>
              <a:rPr lang="es-ES_tradnl" sz="2000" b="1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b="1" i="1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s-ES_tradnl" sz="2000" b="1" i="1" dirty="0" err="1" smtClean="0">
                <a:latin typeface="Consolas" charset="0"/>
                <a:ea typeface="Consolas" charset="0"/>
                <a:cs typeface="Consolas" charset="0"/>
              </a:rPr>
              <a:t>version</a:t>
            </a:r>
            <a:endParaRPr lang="es-ES_tradnl" sz="20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</a:t>
            </a:r>
            <a:r>
              <a:rPr lang="es-ES_tradnl" sz="2400" dirty="0" err="1" smtClean="0"/>
              <a:t>Obtendran</a:t>
            </a:r>
            <a:r>
              <a:rPr lang="es-ES_tradnl" sz="2400" dirty="0" smtClean="0"/>
              <a:t> un resultado similar a :</a:t>
            </a:r>
          </a:p>
          <a:p>
            <a:pPr marL="0" indent="0">
              <a:buNone/>
            </a:pPr>
            <a:r>
              <a:rPr lang="es-ES_tradnl" dirty="0"/>
              <a:t>	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2397218"/>
            <a:ext cx="11086399" cy="25692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8235" y="5195203"/>
            <a:ext cx="9387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Maven</a:t>
            </a:r>
            <a:r>
              <a:rPr lang="es-ES_tradnl" sz="2400" dirty="0" smtClean="0"/>
              <a:t> se encuentra instalado y listo para generar proyectos.</a:t>
            </a:r>
          </a:p>
          <a:p>
            <a:r>
              <a:rPr lang="es-ES_tradnl" sz="2400" b="1" i="1" dirty="0" smtClean="0">
                <a:solidFill>
                  <a:srgbClr val="FF0000"/>
                </a:solidFill>
              </a:rPr>
              <a:t>Nota: </a:t>
            </a:r>
            <a:r>
              <a:rPr lang="es-ES_tradnl" sz="2400" b="1" i="1" dirty="0">
                <a:solidFill>
                  <a:srgbClr val="FF0000"/>
                </a:solidFill>
              </a:rPr>
              <a:t>La primera vez que ejecutemos </a:t>
            </a:r>
            <a:r>
              <a:rPr lang="es-ES_tradnl" sz="2400" b="1" i="1" dirty="0" err="1">
                <a:solidFill>
                  <a:srgbClr val="FF0000"/>
                </a:solidFill>
              </a:rPr>
              <a:t>maven</a:t>
            </a:r>
            <a:r>
              <a:rPr lang="es-ES_tradnl" sz="2400" b="1" i="1" dirty="0">
                <a:solidFill>
                  <a:srgbClr val="FF0000"/>
                </a:solidFill>
              </a:rPr>
              <a:t>, creará un repositorio local </a:t>
            </a:r>
            <a:endParaRPr lang="es-ES_tradnl" sz="2400" b="1" i="1" dirty="0" smtClean="0">
              <a:solidFill>
                <a:srgbClr val="FF0000"/>
              </a:solidFill>
            </a:endParaRPr>
          </a:p>
          <a:p>
            <a:r>
              <a:rPr lang="es-ES_tradnl" sz="2400" b="1" i="1" dirty="0" smtClean="0">
                <a:solidFill>
                  <a:srgbClr val="FF0000"/>
                </a:solidFill>
              </a:rPr>
              <a:t>Con el nombre de carpeta</a:t>
            </a:r>
            <a:r>
              <a:rPr lang="es-ES_tradnl" sz="2400" b="1" i="1" dirty="0">
                <a:solidFill>
                  <a:srgbClr val="FF0000"/>
                </a:solidFill>
              </a:rPr>
              <a:t> .m2 en la carpeta home del usuario. </a:t>
            </a:r>
            <a:endParaRPr lang="es-ES_tradnl" sz="2400" b="1" i="1" dirty="0" smtClean="0">
              <a:solidFill>
                <a:srgbClr val="FF0000"/>
              </a:solidFill>
            </a:endParaRPr>
          </a:p>
          <a:p>
            <a:r>
              <a:rPr lang="es-ES_tradnl" sz="2400" b="1" i="1" dirty="0" smtClean="0">
                <a:solidFill>
                  <a:srgbClr val="FF0000"/>
                </a:solidFill>
              </a:rPr>
              <a:t>En </a:t>
            </a:r>
            <a:r>
              <a:rPr lang="es-ES_tradnl" sz="2400" b="1" i="1" dirty="0">
                <a:solidFill>
                  <a:srgbClr val="FF0000"/>
                </a:solidFill>
              </a:rPr>
              <a:t>ella se guardarán todos los artefactos que maneje </a:t>
            </a:r>
            <a:r>
              <a:rPr lang="es-ES_tradnl" sz="2400" b="1" i="1" dirty="0" err="1">
                <a:solidFill>
                  <a:srgbClr val="FF0000"/>
                </a:solidFill>
              </a:rPr>
              <a:t>maven</a:t>
            </a:r>
            <a:r>
              <a:rPr lang="es-ES_tradnl" sz="2400" b="1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4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i="1" dirty="0" err="1" smtClean="0"/>
              <a:t>Maven</a:t>
            </a:r>
            <a:r>
              <a:rPr lang="es-ES_tradnl" i="1" dirty="0" smtClean="0"/>
              <a:t/>
            </a:r>
            <a:br>
              <a:rPr lang="es-ES_tradnl" i="1" dirty="0" smtClean="0"/>
            </a:br>
            <a:r>
              <a:rPr lang="es-ES_tradnl" sz="2800" dirty="0" smtClean="0"/>
              <a:t>Conceptos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64106" cy="4351338"/>
          </a:xfrm>
        </p:spPr>
        <p:txBody>
          <a:bodyPr/>
          <a:lstStyle/>
          <a:p>
            <a:pPr algn="just"/>
            <a:r>
              <a:rPr lang="es-ES_tradnl" sz="3200" b="1" dirty="0" err="1" smtClean="0"/>
              <a:t>Arquetype</a:t>
            </a:r>
            <a:endParaRPr lang="es-ES_tradnl" b="1" dirty="0" smtClean="0"/>
          </a:p>
          <a:p>
            <a:pPr marL="0" indent="0" algn="just">
              <a:buNone/>
            </a:pPr>
            <a:r>
              <a:rPr lang="es-ES_tradnl" sz="2400" b="1" dirty="0"/>
              <a:t>Un </a:t>
            </a:r>
            <a:r>
              <a:rPr lang="es-ES_tradnl" sz="2400" b="1" dirty="0" err="1"/>
              <a:t>arquetype</a:t>
            </a:r>
            <a:r>
              <a:rPr lang="es-ES_tradnl" sz="2400" b="1" dirty="0"/>
              <a:t>, traducido arquetipo, es, una </a:t>
            </a:r>
            <a:r>
              <a:rPr lang="es-ES_tradnl" sz="2400" b="1" dirty="0" smtClean="0"/>
              <a:t>plantilla de proyecto</a:t>
            </a:r>
            <a:r>
              <a:rPr lang="es-ES_tradnl" sz="2400" dirty="0" smtClean="0"/>
              <a:t>. </a:t>
            </a:r>
          </a:p>
          <a:p>
            <a:pPr marL="0" indent="0" algn="just">
              <a:buNone/>
            </a:pPr>
            <a:r>
              <a:rPr lang="es-ES_tradnl" sz="2400" dirty="0" smtClean="0"/>
              <a:t>Un </a:t>
            </a:r>
            <a:r>
              <a:rPr lang="es-ES_tradnl" sz="2400" dirty="0"/>
              <a:t>arquetipo crea la estructura del proyecto, el contenido del </a:t>
            </a:r>
            <a:r>
              <a:rPr lang="es-ES_tradnl" sz="2400" dirty="0" err="1"/>
              <a:t>pom.xml</a:t>
            </a:r>
            <a:r>
              <a:rPr lang="es-ES_tradnl" sz="2400" dirty="0"/>
              <a:t>, la estructura de carpetas y los ficheros que incluye por defecto.</a:t>
            </a:r>
            <a:endParaRPr lang="es-ES_tradnl" sz="2400" b="1" dirty="0"/>
          </a:p>
          <a:p>
            <a:pPr algn="just"/>
            <a:endParaRPr lang="es-ES_tradnl" b="1" dirty="0"/>
          </a:p>
          <a:p>
            <a:pPr algn="just"/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89694" y="1690688"/>
            <a:ext cx="41641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200" b="1" dirty="0"/>
              <a:t>Grupos y </a:t>
            </a:r>
            <a:r>
              <a:rPr lang="es-ES_tradnl" sz="3200" b="1" dirty="0" smtClean="0"/>
              <a:t>artefactos</a:t>
            </a:r>
            <a:endParaRPr lang="es-ES_tradnl" b="1" dirty="0" smtClean="0"/>
          </a:p>
          <a:p>
            <a:pPr marL="0" indent="0" algn="just">
              <a:buNone/>
            </a:pPr>
            <a:r>
              <a:rPr lang="es-ES_tradnl" sz="2400" b="1" dirty="0"/>
              <a:t>Un artefacto es un componente de software que podemos incluir en un proyecto como dependencia</a:t>
            </a:r>
            <a:r>
              <a:rPr lang="es-ES_tradnl" sz="2400" dirty="0" smtClean="0"/>
              <a:t>. </a:t>
            </a:r>
          </a:p>
          <a:p>
            <a:pPr marL="0" indent="0" algn="just">
              <a:buNone/>
            </a:pPr>
            <a:r>
              <a:rPr lang="es-ES_tradnl" sz="2400" dirty="0"/>
              <a:t>Normalmente será un </a:t>
            </a:r>
            <a:r>
              <a:rPr lang="es-ES_tradnl" sz="2400" b="1" dirty="0" err="1"/>
              <a:t>jar</a:t>
            </a:r>
            <a:r>
              <a:rPr lang="es-ES_tradnl" sz="2400" dirty="0"/>
              <a:t>, pero podría ser de otro tipo, como un </a:t>
            </a:r>
            <a:r>
              <a:rPr lang="es-ES_tradnl" sz="2400" b="1" dirty="0" err="1"/>
              <a:t>war</a:t>
            </a:r>
            <a:endParaRPr lang="es-ES_tradnl" b="1" dirty="0" smtClean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08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1 Creación de proyectos con </a:t>
            </a:r>
            <a:r>
              <a:rPr lang="es-ES_tradnl" dirty="0" err="1" smtClean="0"/>
              <a:t>Maven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Objetivo: </a:t>
            </a:r>
            <a:r>
              <a:rPr lang="es-ES_tradnl" sz="2400" dirty="0" smtClean="0"/>
              <a:t>Crear un proyecto utilizando los </a:t>
            </a:r>
            <a:r>
              <a:rPr lang="es-ES_tradnl" sz="2400" dirty="0" err="1" smtClean="0"/>
              <a:t>arqueotipos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basicos</a:t>
            </a:r>
            <a:r>
              <a:rPr lang="es-ES_tradnl" sz="2400" dirty="0" smtClean="0"/>
              <a:t>  con la herramienta </a:t>
            </a:r>
            <a:r>
              <a:rPr lang="es-ES_tradnl" sz="2400" dirty="0" err="1" smtClean="0"/>
              <a:t>Maven</a:t>
            </a:r>
            <a:r>
              <a:rPr lang="es-ES_tradnl" sz="2400" dirty="0" smtClean="0"/>
              <a:t> y analizar su estructura.</a:t>
            </a:r>
          </a:p>
          <a:p>
            <a:r>
              <a:rPr lang="es-ES_tradnl" sz="2400" dirty="0" smtClean="0"/>
              <a:t>1 Crear un proyecto por medio de un </a:t>
            </a:r>
            <a:r>
              <a:rPr lang="es-ES_tradnl" sz="2400" dirty="0" err="1" smtClean="0"/>
              <a:t>arqueotipo</a:t>
            </a:r>
            <a:r>
              <a:rPr lang="es-ES_tradnl" sz="2400" dirty="0" smtClean="0"/>
              <a:t>: </a:t>
            </a:r>
            <a:r>
              <a:rPr lang="es-ES_tradnl" sz="2400" b="1" i="1" dirty="0" err="1" smtClean="0"/>
              <a:t>archetype:generate</a:t>
            </a:r>
            <a:endParaRPr lang="es-ES_tradnl" sz="2400" b="1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62" y="3172759"/>
            <a:ext cx="6274173" cy="34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6482" y="67814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Esto desplegara una descarga de paquetes de </a:t>
            </a:r>
            <a:r>
              <a:rPr lang="es-ES_tradnl" dirty="0" err="1" smtClean="0"/>
              <a:t>maven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Daremos un </a:t>
            </a:r>
            <a:r>
              <a:rPr lang="es-ES_tradnl" dirty="0" err="1" smtClean="0"/>
              <a:t>enter</a:t>
            </a:r>
            <a:r>
              <a:rPr lang="es-ES_tradnl" dirty="0" smtClean="0"/>
              <a:t> </a:t>
            </a:r>
          </a:p>
          <a:p>
            <a:endParaRPr lang="es-ES_tradnl" dirty="0"/>
          </a:p>
          <a:p>
            <a:r>
              <a:rPr lang="es-ES_tradnl" dirty="0" err="1" smtClean="0"/>
              <a:t>Maven</a:t>
            </a:r>
            <a:r>
              <a:rPr lang="es-ES_tradnl" dirty="0" smtClean="0"/>
              <a:t> solicitara los siguientes datos:</a:t>
            </a:r>
          </a:p>
          <a:p>
            <a:r>
              <a:rPr lang="es-ES_tradnl" b="1" dirty="0" err="1" smtClean="0"/>
              <a:t>groupId</a:t>
            </a:r>
            <a:r>
              <a:rPr lang="es-ES_tradnl" dirty="0" smtClean="0"/>
              <a:t> </a:t>
            </a:r>
            <a:r>
              <a:rPr lang="es-ES_tradnl" dirty="0"/>
              <a:t>es el identificador único de la organización o grupo que crea el proyecto (se podría decir que es el identificador de la aplicación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 </a:t>
            </a:r>
            <a:r>
              <a:rPr lang="es-ES_tradnl" b="1" dirty="0" err="1"/>
              <a:t>artifactId</a:t>
            </a:r>
            <a:r>
              <a:rPr lang="es-ES_tradnl" dirty="0"/>
              <a:t> es el identificador único del artefacto principal de este proyecto (se podría decir que es el identificador del módulo dentro de la aplicación), es decir, este será el nombre del </a:t>
            </a:r>
            <a:r>
              <a:rPr lang="es-ES_tradnl" dirty="0" err="1"/>
              <a:t>jar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Otros </a:t>
            </a:r>
            <a:r>
              <a:rPr lang="es-ES_tradnl" dirty="0" err="1" smtClean="0"/>
              <a:t>arqueotipos</a:t>
            </a:r>
            <a:r>
              <a:rPr lang="es-ES_tradnl" dirty="0"/>
              <a:t> en : </a:t>
            </a:r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maven.apache.org/archetype/maven-archetype-plugin/usage.html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Crear los arquetipos 1, 10, 15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43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686</Words>
  <Application>Microsoft Macintosh PowerPoint</Application>
  <PresentationFormat>Panorámica</PresentationFormat>
  <Paragraphs>84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</vt:lpstr>
      <vt:lpstr>Mangal</vt:lpstr>
      <vt:lpstr>Tema de Office</vt:lpstr>
      <vt:lpstr>Herramientas para la gestión de automatización en la construcción de proyectos</vt:lpstr>
      <vt:lpstr>Presentación de PowerPoint</vt:lpstr>
      <vt:lpstr>Ventajas en el uso de Maven</vt:lpstr>
      <vt:lpstr>Practica #1 Instalación de Maven</vt:lpstr>
      <vt:lpstr>Presentación de PowerPoint</vt:lpstr>
      <vt:lpstr>Presentación de PowerPoint</vt:lpstr>
      <vt:lpstr>Maven Conceptos</vt:lpstr>
      <vt:lpstr>Ejercicio 1 Creación de proyectos con Maven</vt:lpstr>
      <vt:lpstr>Presentación de PowerPoint</vt:lpstr>
      <vt:lpstr>Apendice</vt:lpstr>
      <vt:lpstr>Instalación del IDE de desarrollo</vt:lpstr>
      <vt:lpstr>Instalación en Windows y linux</vt:lpstr>
      <vt:lpstr>Instalación en Mac</vt:lpstr>
      <vt:lpstr>Comandos utiles en terminal linux</vt:lpstr>
      <vt:lpstr>Maven </vt:lpstr>
      <vt:lpstr>MySQL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la gestión de automatización en la construcción de proyectos</dc:title>
  <dc:creator>Usuario de Microsoft Office</dc:creator>
  <cp:lastModifiedBy>Luis Alfredo Sanchez Angeles</cp:lastModifiedBy>
  <cp:revision>27</cp:revision>
  <dcterms:created xsi:type="dcterms:W3CDTF">2017-08-03T16:07:37Z</dcterms:created>
  <dcterms:modified xsi:type="dcterms:W3CDTF">2017-08-11T03:56:11Z</dcterms:modified>
</cp:coreProperties>
</file>