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06" r:id="rId10"/>
    <p:sldId id="318" r:id="rId11"/>
    <p:sldId id="308" r:id="rId12"/>
    <p:sldId id="319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1" r:id="rId23"/>
    <p:sldId id="330" r:id="rId24"/>
    <p:sldId id="310" r:id="rId25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7DD95"/>
    <a:srgbClr val="E1E5FF"/>
    <a:srgbClr val="E9EFFF"/>
    <a:srgbClr val="D1E0FF"/>
    <a:srgbClr val="003300"/>
    <a:srgbClr val="000066"/>
    <a:srgbClr val="800000"/>
    <a:srgbClr val="CAE0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7613" y="3255963"/>
            <a:ext cx="6708775" cy="308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4775" tIns="52388" rIns="104775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Haga clic para editar el estilo del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19113"/>
            <a:ext cx="3416300" cy="256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18427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519113" algn="l" defTabSz="118427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039813" algn="l" defTabSz="118427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560513" algn="l" defTabSz="118427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81213" algn="l" defTabSz="118427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18160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2225" tIns="0" rIns="22225" bIns="0" anchor="b"/>
          <a:lstStyle/>
          <a:p>
            <a:pPr algn="r" defTabSz="9858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1200" i="1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18160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2225" tIns="0" rIns="22225" bIns="0" anchor="b"/>
          <a:lstStyle/>
          <a:p>
            <a:pPr algn="r" defTabSz="9858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1200" i="1">
                <a:latin typeface="Times New Roman" charset="0"/>
              </a:rPr>
              <a:t>51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7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18160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2225" tIns="0" rIns="22225" bIns="0" anchor="b"/>
          <a:lstStyle/>
          <a:p>
            <a:pPr algn="r" defTabSz="9858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1200" i="1">
                <a:latin typeface="Times New Roman" charset="0"/>
              </a:rPr>
              <a:t>53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518160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22225" tIns="0" rIns="22225" bIns="0" anchor="b"/>
          <a:lstStyle/>
          <a:p>
            <a:pPr algn="r" defTabSz="9858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1200" i="1">
                <a:latin typeface="Times New Roman" charset="0"/>
              </a:rPr>
              <a:t>55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5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57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3663" y="85725"/>
            <a:ext cx="8956675" cy="668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332788" y="6438900"/>
            <a:ext cx="708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688BA2F-2409-4338-A7B0-C9899C70E291}" type="slidenum">
              <a:rPr lang="es-CO">
                <a:solidFill>
                  <a:srgbClr val="003300"/>
                </a:solidFill>
                <a:latin typeface="Times New Roman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172200"/>
            <a:ext cx="84582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sz="1600">
              <a:solidFill>
                <a:schemeClr val="accent1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600">
                <a:solidFill>
                  <a:srgbClr val="003300"/>
                </a:solidFill>
                <a:latin typeface="Times New Roman" charset="0"/>
              </a:rPr>
              <a:t>John Freddy Duitama		</a:t>
            </a:r>
            <a:r>
              <a:rPr lang="es-CO" sz="1600">
                <a:solidFill>
                  <a:srgbClr val="003300"/>
                </a:solidFill>
                <a:latin typeface="Times New Roman" charset="0"/>
              </a:rPr>
              <a:t>    </a:t>
            </a:r>
            <a:r>
              <a:rPr lang="es-MX" sz="1600">
                <a:solidFill>
                  <a:srgbClr val="003300"/>
                </a:solidFill>
                <a:latin typeface="Times New Roman" charset="0"/>
              </a:rPr>
              <a:t>			</a:t>
            </a:r>
            <a:r>
              <a:rPr lang="es-CO" sz="1600">
                <a:solidFill>
                  <a:srgbClr val="003300"/>
                </a:solidFill>
                <a:latin typeface="Times New Roman" charset="0"/>
              </a:rPr>
              <a:t>U.de.A. Facultad de Ingeniería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741363" y="6429375"/>
            <a:ext cx="721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file:///C:\Mis%20documentos\freddy\tesis\ejemploComponentes\himno.mp3" TargetMode="External"/><Relationship Id="rId7" Type="http://schemas.openxmlformats.org/officeDocument/2006/relationships/image" Target="../media/image3.png"/><Relationship Id="rId2" Type="http://schemas.openxmlformats.org/officeDocument/2006/relationships/audio" Target="file:///C:\Mis%20documentos\freddy\tesis\ejemploComponentes\Modulos\oa01.mp3" TargetMode="Externa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0.mp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0a11.mp3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Mis%20documentos\freddy\tesis\ejemploComponentes\Modulos\oa12.mp3" TargetMode="External"/><Relationship Id="rId1" Type="http://schemas.openxmlformats.org/officeDocument/2006/relationships/audio" Target="file:///C:\Mis%20documentos\freddy\tesis\ejemploComponentes\Modulos\oa12-a.mp3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3.mp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5.mp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6.mp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7.mp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8.mp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19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Mis%20documentos\freddy\tesis\ejemploComponentes\Modulos\0a2-a.mp3" TargetMode="External"/><Relationship Id="rId1" Type="http://schemas.openxmlformats.org/officeDocument/2006/relationships/audio" Target="file:///C:\Mis%20documentos\freddy\tesis\ejemploComponentes\Modulos\oa02.mp3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20.mp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21.mp3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22.mp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23.mp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03.mp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04.mp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Mis%20documentos\freddy\tesis\ejemploComponentes\Modulos\oa05-a.mp3" TargetMode="External"/><Relationship Id="rId1" Type="http://schemas.openxmlformats.org/officeDocument/2006/relationships/audio" Target="file:///C:\Mis%20documentos\freddy\tesis\ejemploComponentes\Modulos\oa05.mp3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Mis%20documentos\freddy\tesis\ejemploComponentes\Modulos\oa06-a.mp3" TargetMode="External"/><Relationship Id="rId1" Type="http://schemas.openxmlformats.org/officeDocument/2006/relationships/audio" Target="file:///C:\Mis%20documentos\freddy\tesis\ejemploComponentes\Modulos\oa06.mp3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is%20documentos\freddy\tesis\ejemploComponentes\Modulos\oa07.mp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990600"/>
            <a:ext cx="7772400" cy="11430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s-MX">
                <a:solidFill>
                  <a:srgbClr val="800000"/>
                </a:solidFill>
              </a:rPr>
              <a:t>Optimización Algebraica.</a:t>
            </a:r>
            <a:endParaRPr lang="fr-FR">
              <a:solidFill>
                <a:srgbClr val="8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0600" y="2057400"/>
            <a:ext cx="7239000" cy="4114800"/>
          </a:xfrm>
          <a:noFill/>
          <a:ln w="12700"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fr-FR" dirty="0" err="1">
                <a:solidFill>
                  <a:srgbClr val="000066"/>
                </a:solidFill>
              </a:rPr>
              <a:t>Profesor</a:t>
            </a:r>
            <a:r>
              <a:rPr lang="fr-FR" dirty="0">
                <a:solidFill>
                  <a:srgbClr val="000066"/>
                </a:solidFill>
              </a:rPr>
              <a:t>:</a:t>
            </a:r>
          </a:p>
          <a:p>
            <a:pPr marL="342900" indent="-342900"/>
            <a:r>
              <a:rPr lang="fr-FR" dirty="0">
                <a:solidFill>
                  <a:srgbClr val="000066"/>
                </a:solidFill>
              </a:rPr>
              <a:t> John Freddy Duitama </a:t>
            </a:r>
            <a:r>
              <a:rPr lang="fr-FR" dirty="0" err="1">
                <a:solidFill>
                  <a:srgbClr val="000066"/>
                </a:solidFill>
              </a:rPr>
              <a:t>Muñoz</a:t>
            </a:r>
            <a:r>
              <a:rPr lang="fr-FR" dirty="0">
                <a:solidFill>
                  <a:srgbClr val="000066"/>
                </a:solidFill>
              </a:rPr>
              <a:t>.</a:t>
            </a:r>
          </a:p>
          <a:p>
            <a:pPr marL="342900" indent="-342900"/>
            <a:endParaRPr lang="fr-FR" dirty="0">
              <a:solidFill>
                <a:srgbClr val="000066"/>
              </a:solidFill>
            </a:endParaRPr>
          </a:p>
          <a:p>
            <a:pPr marL="342900" indent="-342900"/>
            <a:r>
              <a:rPr lang="fr-FR" dirty="0" err="1">
                <a:solidFill>
                  <a:srgbClr val="000066"/>
                </a:solidFill>
              </a:rPr>
              <a:t>Facultad</a:t>
            </a:r>
            <a:r>
              <a:rPr lang="fr-FR" dirty="0">
                <a:solidFill>
                  <a:srgbClr val="000066"/>
                </a:solidFill>
              </a:rPr>
              <a:t> de </a:t>
            </a:r>
            <a:r>
              <a:rPr lang="fr-FR" dirty="0" err="1">
                <a:solidFill>
                  <a:srgbClr val="000066"/>
                </a:solidFill>
              </a:rPr>
              <a:t>Ingeniería</a:t>
            </a:r>
            <a:r>
              <a:rPr lang="fr-FR" dirty="0">
                <a:solidFill>
                  <a:srgbClr val="000066"/>
                </a:solidFill>
              </a:rPr>
              <a:t>.</a:t>
            </a:r>
          </a:p>
          <a:p>
            <a:pPr marL="342900" indent="-342900"/>
            <a:r>
              <a:rPr lang="fr-FR" dirty="0">
                <a:solidFill>
                  <a:srgbClr val="000066"/>
                </a:solidFill>
              </a:rPr>
              <a:t>U.de.A</a:t>
            </a:r>
            <a:r>
              <a:rPr lang="fr-FR" dirty="0" smtClean="0">
                <a:solidFill>
                  <a:srgbClr val="000066"/>
                </a:solidFill>
              </a:rPr>
              <a:t>.</a:t>
            </a:r>
            <a:endParaRPr lang="fr-FR" dirty="0">
              <a:solidFill>
                <a:srgbClr val="000066"/>
              </a:solidFill>
            </a:endParaRPr>
          </a:p>
        </p:txBody>
      </p:sp>
      <p:graphicFrame>
        <p:nvGraphicFramePr>
          <p:cNvPr id="410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96063" y="4572000"/>
          <a:ext cx="1414462" cy="1219200"/>
        </p:xfrm>
        <a:graphic>
          <a:graphicData uri="http://schemas.openxmlformats.org/presentationml/2006/ole">
            <p:oleObj spid="_x0000_s4102" name="Imagen" r:id="rId6" imgW="1882681" imgH="1622783" progId="">
              <p:embed/>
            </p:oleObj>
          </a:graphicData>
        </a:graphic>
      </p:graphicFrame>
      <p:pic>
        <p:nvPicPr>
          <p:cNvPr id="4110" name="oa01.mp3">
            <a:hlinkClick r:id="" action="ppaction://media"/>
          </p:cNvPr>
          <p:cNvPicPr>
            <a:picLocks noChangeAspect="1" noChangeArrowheads="1"/>
          </p:cNvPicPr>
          <p:nvPr>
            <a:audioFile r:link="rId2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1447800"/>
            <a:ext cx="304800" cy="304800"/>
          </a:xfrm>
          <a:prstGeom prst="rect">
            <a:avLst/>
          </a:prstGeom>
          <a:noFill/>
        </p:spPr>
      </p:pic>
      <p:pic>
        <p:nvPicPr>
          <p:cNvPr id="4112" name="himno.mp3">
            <a:hlinkClick r:id="" action="ppaction://media"/>
          </p:cNvPr>
          <p:cNvPicPr>
            <a:picLocks noChangeAspect="1" noChangeArrowheads="1"/>
          </p:cNvPicPr>
          <p:nvPr>
            <a:audioFile r:link="rId3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553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4475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42925" y="4572000"/>
            <a:ext cx="8032750" cy="1752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54050" y="733425"/>
            <a:ext cx="8032750" cy="27432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fr-FR" sz="2200" b="1">
                <a:solidFill>
                  <a:srgbClr val="800000"/>
                </a:solidFill>
                <a:latin typeface="Arial" charset="0"/>
              </a:rPr>
              <a:t>10.Conmutando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proyección con un producto cartesiano.</a:t>
            </a:r>
            <a:endParaRPr lang="es-MX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fr-FR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fr-FR" sz="2000">
                <a:latin typeface="Arial" charset="0"/>
              </a:rPr>
              <a:t>	Sea los atributos</a:t>
            </a:r>
            <a:r>
              <a:rPr lang="es-MX" sz="2000">
                <a:latin typeface="Arial" charset="0"/>
              </a:rPr>
              <a:t>: 	</a:t>
            </a:r>
            <a:r>
              <a:rPr lang="fr-FR" sz="2000">
                <a:latin typeface="Arial" charset="0"/>
              </a:rPr>
              <a:t> B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,…,B</a:t>
            </a:r>
            <a:r>
              <a:rPr lang="fr-FR" sz="2000" baseline="-25000">
                <a:latin typeface="Arial" charset="0"/>
              </a:rPr>
              <a:t>m</a:t>
            </a:r>
            <a:r>
              <a:rPr lang="es-MX" sz="2000" baseline="-25000">
                <a:latin typeface="Arial" charset="0"/>
              </a:rPr>
              <a:t>   </a:t>
            </a:r>
            <a:r>
              <a:rPr lang="es-MX" sz="2000">
                <a:latin typeface="Arial" charset="0"/>
              </a:rPr>
              <a:t>que aparecen en E</a:t>
            </a:r>
            <a:r>
              <a:rPr lang="es-MX" sz="2000" baseline="-25000">
                <a:latin typeface="Arial" charset="0"/>
              </a:rPr>
              <a:t>1   </a:t>
            </a:r>
            <a:r>
              <a:rPr lang="es-MX" sz="2000">
                <a:latin typeface="Arial" charset="0"/>
              </a:rPr>
              <a:t>y </a:t>
            </a:r>
          </a:p>
          <a:p>
            <a:pPr algn="just">
              <a:buSzTx/>
              <a:buFontTx/>
              <a:buNone/>
            </a:pPr>
            <a:r>
              <a:rPr lang="es-MX" sz="20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C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,…,C</a:t>
            </a:r>
            <a:r>
              <a:rPr lang="fr-FR" sz="2000" baseline="-25000">
                <a:latin typeface="Arial" charset="0"/>
              </a:rPr>
              <a:t>k</a:t>
            </a:r>
            <a:r>
              <a:rPr lang="es-MX" sz="2000" baseline="-25000">
                <a:latin typeface="Arial" charset="0"/>
              </a:rPr>
              <a:t> </a:t>
            </a:r>
            <a:r>
              <a:rPr lang="es-MX" sz="2000">
                <a:latin typeface="Arial" charset="0"/>
              </a:rPr>
              <a:t>que</a:t>
            </a:r>
            <a:r>
              <a:rPr lang="es-MX" sz="2000" baseline="-25000">
                <a:latin typeface="Arial" charset="0"/>
              </a:rPr>
              <a:t> </a:t>
            </a:r>
            <a:r>
              <a:rPr lang="fr-FR" sz="2000">
                <a:latin typeface="Arial" charset="0"/>
              </a:rPr>
              <a:t> aparecen en E</a:t>
            </a:r>
            <a:r>
              <a:rPr lang="fr-FR" sz="2000" baseline="-25000">
                <a:latin typeface="Arial" charset="0"/>
              </a:rPr>
              <a:t>2</a:t>
            </a:r>
            <a:r>
              <a:rPr lang="fr-FR" sz="2000">
                <a:latin typeface="Arial" charset="0"/>
              </a:rPr>
              <a:t>, </a:t>
            </a:r>
            <a:r>
              <a:rPr lang="es-MX" sz="2000">
                <a:latin typeface="Arial" charset="0"/>
              </a:rPr>
              <a:t>   </a:t>
            </a:r>
            <a:r>
              <a:rPr lang="fr-FR" sz="2000">
                <a:latin typeface="Arial" charset="0"/>
              </a:rPr>
              <a:t>entonces :</a:t>
            </a: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fr-FR" sz="2000"/>
              <a:t>	</a:t>
            </a:r>
            <a:r>
              <a:rPr lang="fr-FR" sz="2400"/>
              <a:t>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es-MX" sz="2400" baseline="-25000"/>
              <a:t>B</a:t>
            </a:r>
            <a:r>
              <a:rPr lang="fr-FR" sz="2400" baseline="-25000"/>
              <a:t>1,…,</a:t>
            </a:r>
            <a:r>
              <a:rPr lang="es-MX" sz="2400" baseline="-25000"/>
              <a:t>Bm,C1,...,Ck</a:t>
            </a:r>
            <a:r>
              <a:rPr lang="fr-FR" sz="2400" baseline="-25000"/>
              <a:t> </a:t>
            </a:r>
            <a:r>
              <a:rPr lang="fr-FR" sz="2400"/>
              <a:t>(E</a:t>
            </a:r>
            <a:r>
              <a:rPr lang="fr-FR" sz="2400" baseline="-25000"/>
              <a:t>1 </a:t>
            </a:r>
            <a:r>
              <a:rPr lang="fr-FR" sz="2400"/>
              <a:t>x E</a:t>
            </a:r>
            <a:r>
              <a:rPr lang="fr-FR" sz="2400" baseline="-25000"/>
              <a:t>2 </a:t>
            </a:r>
            <a:r>
              <a:rPr lang="fr-FR" sz="2400"/>
              <a:t>)   </a:t>
            </a:r>
            <a:r>
              <a:rPr lang="fr-FR" sz="2400">
                <a:latin typeface="Symbol" pitchFamily="18" charset="2"/>
              </a:rPr>
              <a:t>º</a:t>
            </a:r>
            <a:r>
              <a:rPr lang="fr-FR" sz="2400"/>
              <a:t> 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B1,…,Bm </a:t>
            </a:r>
            <a:r>
              <a:rPr lang="fr-FR" sz="2400"/>
              <a:t>(E</a:t>
            </a:r>
            <a:r>
              <a:rPr lang="fr-FR" sz="2400" baseline="-25000"/>
              <a:t>1</a:t>
            </a:r>
            <a:r>
              <a:rPr lang="fr-FR" sz="2400"/>
              <a:t>)  x 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C1,…,Ck </a:t>
            </a:r>
            <a:r>
              <a:rPr lang="fr-FR" sz="2400"/>
              <a:t>(E</a:t>
            </a:r>
            <a:r>
              <a:rPr lang="fr-FR" sz="2400" baseline="-25000"/>
              <a:t>2</a:t>
            </a:r>
            <a:r>
              <a:rPr lang="fr-FR" sz="2400"/>
              <a:t>)</a:t>
            </a:r>
            <a:endParaRPr lang="es-MX" sz="2400"/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r>
              <a:rPr lang="fr-FR" sz="2200" b="1">
                <a:solidFill>
                  <a:srgbClr val="800000"/>
                </a:solidFill>
                <a:latin typeface="Arial" charset="0"/>
              </a:rPr>
              <a:t>11. Conmutando una proyección con una unión.</a:t>
            </a:r>
          </a:p>
          <a:p>
            <a:pPr algn="just">
              <a:buSzTx/>
              <a:buFontTx/>
              <a:buNone/>
            </a:pPr>
            <a:r>
              <a:rPr lang="fr-FR" sz="2400" b="1">
                <a:latin typeface="Symbol" pitchFamily="18" charset="2"/>
              </a:rPr>
              <a:t>	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A1,…,An </a:t>
            </a:r>
            <a:r>
              <a:rPr lang="fr-FR" sz="2400"/>
              <a:t>(E</a:t>
            </a:r>
            <a:r>
              <a:rPr lang="fr-FR" sz="2400" baseline="-25000"/>
              <a:t>1</a:t>
            </a:r>
            <a:r>
              <a:rPr lang="fr-FR" sz="2400"/>
              <a:t>  U  E</a:t>
            </a:r>
            <a:r>
              <a:rPr lang="fr-FR" sz="2400" baseline="-25000"/>
              <a:t>2 </a:t>
            </a:r>
            <a:r>
              <a:rPr lang="fr-FR" sz="2400"/>
              <a:t>)  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A1,…,An </a:t>
            </a:r>
            <a:r>
              <a:rPr lang="fr-FR" sz="2400"/>
              <a:t>(E</a:t>
            </a:r>
            <a:r>
              <a:rPr lang="fr-FR" sz="2400" baseline="-25000"/>
              <a:t>1</a:t>
            </a:r>
            <a:r>
              <a:rPr lang="fr-FR" sz="2400"/>
              <a:t>) U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A1,…,An </a:t>
            </a:r>
            <a:r>
              <a:rPr lang="fr-FR" sz="2400"/>
              <a:t>(E</a:t>
            </a:r>
            <a:r>
              <a:rPr lang="fr-FR" sz="2400" baseline="-25000"/>
              <a:t>2</a:t>
            </a:r>
            <a:r>
              <a:rPr lang="fr-FR" sz="2400"/>
              <a:t>)</a:t>
            </a:r>
          </a:p>
          <a:p>
            <a:pPr>
              <a:buSzTx/>
            </a:pPr>
            <a:endParaRPr lang="fr-FR" sz="2400"/>
          </a:p>
        </p:txBody>
      </p:sp>
      <p:pic>
        <p:nvPicPr>
          <p:cNvPr id="125958" name="oa10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8768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7721600" cy="4572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Principios de la manipulación algebraica.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65188"/>
            <a:ext cx="7721600" cy="54864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Tx/>
              <a:buNone/>
            </a:pPr>
            <a:endParaRPr lang="fr-FR" sz="2000"/>
          </a:p>
          <a:p>
            <a:pPr algn="just">
              <a:buSzTx/>
              <a:buFont typeface="Wingdings" pitchFamily="2" charset="2"/>
              <a:buChar char="ü"/>
            </a:pPr>
            <a:r>
              <a:rPr lang="fr-FR" sz="2200">
                <a:latin typeface="Arial" charset="0"/>
              </a:rPr>
              <a:t> Ejecutar</a:t>
            </a:r>
            <a:r>
              <a:rPr lang="es-MX" sz="2200">
                <a:latin typeface="Arial" charset="0"/>
              </a:rPr>
              <a:t>  las</a:t>
            </a:r>
            <a:r>
              <a:rPr lang="fr-FR" sz="2200">
                <a:latin typeface="Arial" charset="0"/>
              </a:rPr>
              <a:t> selecciones tan pronto como sea posible.</a:t>
            </a:r>
            <a:endParaRPr lang="es-MX" sz="2200">
              <a:latin typeface="Arial" charset="0"/>
            </a:endParaRPr>
          </a:p>
          <a:p>
            <a:pPr algn="just">
              <a:buSzTx/>
              <a:buFont typeface="Wingdings" pitchFamily="2" charset="2"/>
              <a:buChar char="ü"/>
            </a:pPr>
            <a:endParaRPr lang="fr-FR" sz="2200">
              <a:latin typeface="Arial" charset="0"/>
            </a:endParaRPr>
          </a:p>
          <a:p>
            <a:pPr algn="just">
              <a:buSzTx/>
              <a:buFont typeface="Wingdings" pitchFamily="2" charset="2"/>
              <a:buChar char="ü"/>
            </a:pPr>
            <a:r>
              <a:rPr lang="fr-FR" sz="2200">
                <a:latin typeface="Arial" charset="0"/>
              </a:rPr>
              <a:t> 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Si encuentro </a:t>
            </a:r>
            <a:r>
              <a:rPr lang="es-MX" sz="2200">
                <a:solidFill>
                  <a:srgbClr val="000066"/>
                </a:solidFill>
                <a:latin typeface="Arial" charset="0"/>
              </a:rPr>
              <a:t>una 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selección</a:t>
            </a:r>
            <a:r>
              <a:rPr lang="es-MX" sz="2200">
                <a:solidFill>
                  <a:srgbClr val="000066"/>
                </a:solidFill>
                <a:latin typeface="Arial" charset="0"/>
              </a:rPr>
              <a:t> y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 un producto cartesiano,  combinar la selección con el producto en una sola operación.</a:t>
            </a:r>
          </a:p>
          <a:p>
            <a:pPr algn="just">
              <a:buSzTx/>
              <a:buFont typeface="Wingdings" pitchFamily="2" charset="2"/>
              <a:buNone/>
            </a:pPr>
            <a:r>
              <a:rPr lang="es-MX" sz="2200">
                <a:solidFill>
                  <a:srgbClr val="000066"/>
                </a:solidFill>
                <a:latin typeface="Arial" charset="0"/>
              </a:rPr>
              <a:t>	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Si la selección involucra atributos de solo una relación</a:t>
            </a:r>
            <a:r>
              <a:rPr lang="es-MX" sz="2200">
                <a:solidFill>
                  <a:srgbClr val="000066"/>
                </a:solidFill>
                <a:latin typeface="Arial" charset="0"/>
              </a:rPr>
              <a:t>. Aplico la selección 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únicamente </a:t>
            </a:r>
            <a:r>
              <a:rPr lang="es-MX" sz="2200">
                <a:solidFill>
                  <a:srgbClr val="000066"/>
                </a:solidFill>
                <a:latin typeface="Arial" charset="0"/>
              </a:rPr>
              <a:t>a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 la relación involucrada.</a:t>
            </a:r>
            <a:endParaRPr lang="es-MX" sz="2200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 typeface="Wingdings" pitchFamily="2" charset="2"/>
              <a:buNone/>
            </a:pPr>
            <a:endParaRPr lang="fr-FR" sz="2200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 typeface="Wingdings" pitchFamily="2" charset="2"/>
              <a:buChar char="ü"/>
            </a:pPr>
            <a:r>
              <a:rPr lang="fr-FR" sz="2200">
                <a:latin typeface="Arial" charset="0"/>
              </a:rPr>
              <a:t>Si hay una secuencia de operaciones unarias las </a:t>
            </a:r>
            <a:r>
              <a:rPr lang="es-MX" sz="2200">
                <a:latin typeface="Arial" charset="0"/>
              </a:rPr>
              <a:t>ejecuto</a:t>
            </a:r>
            <a:r>
              <a:rPr lang="fr-FR" sz="2200">
                <a:latin typeface="Arial" charset="0"/>
              </a:rPr>
              <a:t> simultáneamente al recorrer cada tupla.</a:t>
            </a:r>
            <a:endParaRPr lang="es-MX" sz="2200">
              <a:latin typeface="Arial" charset="0"/>
            </a:endParaRPr>
          </a:p>
          <a:p>
            <a:pPr algn="just">
              <a:buSzTx/>
              <a:buFont typeface="Wingdings" pitchFamily="2" charset="2"/>
              <a:buChar char="ü"/>
            </a:pPr>
            <a:endParaRPr lang="fr-FR" sz="2200">
              <a:latin typeface="Arial" charset="0"/>
            </a:endParaRPr>
          </a:p>
          <a:p>
            <a:pPr algn="just">
              <a:buSzTx/>
              <a:buFont typeface="Wingdings" pitchFamily="2" charset="2"/>
              <a:buChar char="ü"/>
            </a:pPr>
            <a:r>
              <a:rPr lang="fr-FR" sz="2200">
                <a:latin typeface="Arial" charset="0"/>
              </a:rPr>
              <a:t> </a:t>
            </a:r>
            <a:r>
              <a:rPr lang="fr-FR" sz="2200">
                <a:solidFill>
                  <a:srgbClr val="000066"/>
                </a:solidFill>
                <a:latin typeface="Arial" charset="0"/>
              </a:rPr>
              <a:t>Buscar subexpresiones comunes para precalcularlas solo una vez.</a:t>
            </a:r>
          </a:p>
        </p:txBody>
      </p:sp>
      <p:pic>
        <p:nvPicPr>
          <p:cNvPr id="110598" name="0a11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81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000" u="sng">
              <a:solidFill>
                <a:srgbClr val="800000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000" u="sng">
                <a:solidFill>
                  <a:srgbClr val="800000"/>
                </a:solidFill>
                <a:latin typeface="Arial" charset="0"/>
              </a:rPr>
              <a:t>Entrada</a:t>
            </a:r>
            <a:r>
              <a:rPr lang="fr-FR" sz="2000">
                <a:solidFill>
                  <a:srgbClr val="800000"/>
                </a:solidFill>
                <a:latin typeface="Arial" charset="0"/>
              </a:rPr>
              <a:t> </a:t>
            </a:r>
            <a:r>
              <a:rPr lang="fr-FR" sz="2000">
                <a:latin typeface="Arial" charset="0"/>
              </a:rPr>
              <a:t>: </a:t>
            </a:r>
            <a:endParaRPr lang="es-MX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0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Una expresión del algebra relacional</a:t>
            </a:r>
            <a:r>
              <a:rPr lang="es-MX" sz="2000">
                <a:latin typeface="Arial" charset="0"/>
              </a:rPr>
              <a:t> equivalente a la consulta del usuario</a:t>
            </a:r>
            <a:r>
              <a:rPr lang="fr-FR" sz="2000">
                <a:latin typeface="Arial" charset="0"/>
              </a:rPr>
              <a:t>.</a:t>
            </a:r>
            <a:endParaRPr lang="es-MX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000" u="sng">
                <a:solidFill>
                  <a:srgbClr val="800000"/>
                </a:solidFill>
                <a:latin typeface="Arial" charset="0"/>
              </a:rPr>
              <a:t>Salida</a:t>
            </a:r>
            <a:r>
              <a:rPr lang="fr-FR" sz="2000">
                <a:solidFill>
                  <a:srgbClr val="800000"/>
                </a:solidFill>
                <a:latin typeface="Arial" charset="0"/>
              </a:rPr>
              <a:t> :</a:t>
            </a:r>
            <a:r>
              <a:rPr lang="fr-FR" sz="2000">
                <a:latin typeface="Arial" charset="0"/>
              </a:rPr>
              <a:t> Un programa para evaluar tal expresión.</a:t>
            </a:r>
            <a:endParaRPr lang="es-MX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000" u="sng">
                <a:solidFill>
                  <a:srgbClr val="800000"/>
                </a:solidFill>
                <a:latin typeface="Arial" charset="0"/>
              </a:rPr>
              <a:t>Método</a:t>
            </a:r>
            <a:r>
              <a:rPr lang="fr-FR" sz="2000">
                <a:solidFill>
                  <a:srgbClr val="800000"/>
                </a:solidFill>
                <a:latin typeface="Arial" charset="0"/>
              </a:rPr>
              <a:t>:</a:t>
            </a:r>
            <a:r>
              <a:rPr lang="fr-FR" sz="2000">
                <a:latin typeface="Arial" charset="0"/>
              </a:rPr>
              <a:t> </a:t>
            </a:r>
            <a:endParaRPr lang="es-MX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0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Ejecutar en orden los pasos </a:t>
            </a:r>
            <a:r>
              <a:rPr lang="es-MX" sz="2000">
                <a:latin typeface="Arial" charset="0"/>
              </a:rPr>
              <a:t>que ilustraremos con un ejemplo.</a:t>
            </a: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0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Sean las relaciones existentes en la Base de datos:</a:t>
            </a: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000" b="1">
              <a:solidFill>
                <a:srgbClr val="800000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  <a:buSzTx/>
            </a:pPr>
            <a:r>
              <a:rPr lang="es-MX" sz="2000">
                <a:latin typeface="Arial" charset="0"/>
              </a:rPr>
              <a:t>Libro(Código,Título,Autor,Editor,)</a:t>
            </a:r>
          </a:p>
          <a:p>
            <a:pPr algn="just">
              <a:lnSpc>
                <a:spcPct val="90000"/>
              </a:lnSpc>
              <a:buSzTx/>
            </a:pPr>
            <a:r>
              <a:rPr lang="es-MX" sz="2000">
                <a:latin typeface="Arial" charset="0"/>
              </a:rPr>
              <a:t>Usuario(Cédula,Nombre,Dirección,Ciudad)</a:t>
            </a:r>
          </a:p>
          <a:p>
            <a:pPr algn="just">
              <a:lnSpc>
                <a:spcPct val="90000"/>
              </a:lnSpc>
              <a:buSzTx/>
            </a:pPr>
            <a:r>
              <a:rPr lang="es-MX" sz="2000">
                <a:latin typeface="Arial" charset="0"/>
              </a:rPr>
              <a:t>Préstamo(Código,Cédula,Fecha)</a:t>
            </a:r>
            <a:endParaRPr lang="fr-FR">
              <a:latin typeface="Arial" charset="0"/>
            </a:endParaRPr>
          </a:p>
        </p:txBody>
      </p:sp>
      <p:pic>
        <p:nvPicPr>
          <p:cNvPr id="126981" name="oa12-a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419600"/>
            <a:ext cx="304800" cy="304800"/>
          </a:xfrm>
          <a:prstGeom prst="rect">
            <a:avLst/>
          </a:prstGeom>
          <a:noFill/>
        </p:spPr>
      </p:pic>
      <p:pic>
        <p:nvPicPr>
          <p:cNvPr id="126982" name="oa12.mp3">
            <a:hlinkClick r:id="" action="ppaction://media"/>
          </p:cNvPr>
          <p:cNvPicPr>
            <a:picLocks noChangeAspect="1" noChangeArrowheads="1"/>
          </p:cNvPicPr>
          <p:nvPr>
            <a:audioFile r:link="rId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457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457200" y="914400"/>
            <a:ext cx="8610600" cy="4746625"/>
            <a:chOff x="288" y="897"/>
            <a:chExt cx="5424" cy="2990"/>
          </a:xfrm>
        </p:grpSpPr>
        <p:sp>
          <p:nvSpPr>
            <p:cNvPr id="129029" name="Text Box 5"/>
            <p:cNvSpPr txBox="1">
              <a:spLocks noChangeArrowheads="1"/>
            </p:cNvSpPr>
            <p:nvPr/>
          </p:nvSpPr>
          <p:spPr bwMode="auto">
            <a:xfrm>
              <a:off x="1326" y="897"/>
              <a:ext cx="406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sz="2400" b="1">
                  <a:solidFill>
                    <a:srgbClr val="000066"/>
                  </a:solidFill>
                  <a:latin typeface="Arial" charset="0"/>
                </a:rPr>
                <a:t> </a:t>
              </a:r>
              <a:r>
                <a:rPr lang="fr-FR" sz="2400" b="1">
                  <a:solidFill>
                    <a:srgbClr val="800000"/>
                  </a:solidFill>
                  <a:latin typeface="Symbol" pitchFamily="18" charset="2"/>
                </a:rPr>
                <a:t>p</a:t>
              </a:r>
              <a:r>
                <a:rPr lang="es-MX" sz="2400" baseline="-25000">
                  <a:latin typeface="Times New Roman" charset="0"/>
                </a:rPr>
                <a:t>título,autor,editor,código,cédula,nombre,dirección,ciudad,fecha</a:t>
              </a:r>
              <a:endParaRPr lang="fr-FR" sz="2400">
                <a:latin typeface="Times New Roman" charset="0"/>
              </a:endParaRPr>
            </a:p>
          </p:txBody>
        </p:sp>
        <p:sp>
          <p:nvSpPr>
            <p:cNvPr id="129032" name="Text Box 8"/>
            <p:cNvSpPr txBox="1">
              <a:spLocks noChangeArrowheads="1"/>
            </p:cNvSpPr>
            <p:nvPr/>
          </p:nvSpPr>
          <p:spPr bwMode="auto">
            <a:xfrm>
              <a:off x="1378" y="1659"/>
              <a:ext cx="433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800000"/>
                  </a:solidFill>
                  <a:latin typeface="Symbol" pitchFamily="18" charset="2"/>
                </a:rPr>
                <a:t>s</a:t>
              </a:r>
              <a:r>
                <a:rPr lang="es-MX" sz="2400" baseline="-25000">
                  <a:latin typeface="Times New Roman" charset="0"/>
                </a:rPr>
                <a:t>libro.código= préstamo.código  and préstamo.cédula = usuario.cédula</a:t>
              </a:r>
              <a:endParaRPr lang="fr-FR" sz="2400" baseline="-25000">
                <a:latin typeface="Times New Roman" charset="0"/>
              </a:endParaRPr>
            </a:p>
          </p:txBody>
        </p:sp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1273" y="2427"/>
              <a:ext cx="475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sz="2000" b="1">
                  <a:solidFill>
                    <a:srgbClr val="800000"/>
                  </a:solidFill>
                  <a:latin typeface="Arial" charset="0"/>
                </a:rPr>
                <a:t>X</a:t>
              </a:r>
              <a:endParaRPr lang="fr-FR" sz="1900" baseline="-25000">
                <a:solidFill>
                  <a:srgbClr val="800000"/>
                </a:solidFill>
                <a:latin typeface="Arial" charset="0"/>
              </a:endParaRPr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956" y="2982"/>
              <a:ext cx="31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sz="2000" b="1">
                  <a:solidFill>
                    <a:srgbClr val="800000"/>
                  </a:solidFill>
                  <a:latin typeface="Arial" charset="0"/>
                </a:rPr>
                <a:t>X</a:t>
              </a:r>
              <a:endParaRPr lang="fr-FR" sz="1900" baseline="-25000">
                <a:solidFill>
                  <a:srgbClr val="800000"/>
                </a:solidFill>
                <a:latin typeface="Arial" charset="0"/>
              </a:endParaRPr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1484" y="1279"/>
              <a:ext cx="0" cy="4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 flipV="1">
              <a:off x="1167" y="2735"/>
              <a:ext cx="181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 flipV="1">
              <a:off x="744" y="3292"/>
              <a:ext cx="212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29043" name="Text Box 19"/>
            <p:cNvSpPr txBox="1">
              <a:spLocks noChangeArrowheads="1"/>
            </p:cNvSpPr>
            <p:nvPr/>
          </p:nvSpPr>
          <p:spPr bwMode="auto">
            <a:xfrm>
              <a:off x="1627" y="3091"/>
              <a:ext cx="63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b="1">
                  <a:latin typeface="Arial" charset="0"/>
                </a:rPr>
                <a:t>LIBRO</a:t>
              </a:r>
              <a:endParaRPr lang="fr-FR" b="1">
                <a:latin typeface="Arial" charset="0"/>
              </a:endParaRPr>
            </a:p>
          </p:txBody>
        </p:sp>
        <p:sp>
          <p:nvSpPr>
            <p:cNvPr id="129044" name="Text Box 20"/>
            <p:cNvSpPr txBox="1">
              <a:spLocks noChangeArrowheads="1"/>
            </p:cNvSpPr>
            <p:nvPr/>
          </p:nvSpPr>
          <p:spPr bwMode="auto">
            <a:xfrm>
              <a:off x="1273" y="3638"/>
              <a:ext cx="1110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b="1">
                  <a:latin typeface="Arial" charset="0"/>
                </a:rPr>
                <a:t>PRESTAMO</a:t>
              </a:r>
              <a:endParaRPr lang="fr-FR" b="1">
                <a:latin typeface="Arial" charset="0"/>
              </a:endParaRPr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 flipH="1" flipV="1">
              <a:off x="1645" y="2748"/>
              <a:ext cx="211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29046" name="Line 22"/>
            <p:cNvSpPr>
              <a:spLocks noChangeShapeType="1"/>
            </p:cNvSpPr>
            <p:nvPr/>
          </p:nvSpPr>
          <p:spPr bwMode="auto">
            <a:xfrm flipH="1" flipV="1">
              <a:off x="1207" y="3292"/>
              <a:ext cx="211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288" y="3648"/>
              <a:ext cx="82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b="1">
                  <a:latin typeface="Arial" charset="0"/>
                </a:rPr>
                <a:t>USUARIO</a:t>
              </a:r>
              <a:endParaRPr lang="fr-FR" b="1">
                <a:latin typeface="Arial" charset="0"/>
              </a:endParaRPr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 flipV="1">
              <a:off x="1484" y="2044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953000" y="4114800"/>
            <a:ext cx="38862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>
                <a:solidFill>
                  <a:srgbClr val="800000"/>
                </a:solidFill>
                <a:latin typeface="Arial" charset="0"/>
              </a:rPr>
              <a:t>Sea la vista LibrosPrestados =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Dos producto cruz, una selección  y una proyección.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O dos reuniónes naturales y una proyección.</a:t>
            </a:r>
            <a:endParaRPr lang="fr-FR" sz="200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129053" name="oa13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429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130074" name="Group 26"/>
          <p:cNvGrpSpPr>
            <a:grpSpLocks/>
          </p:cNvGrpSpPr>
          <p:nvPr/>
        </p:nvGrpSpPr>
        <p:grpSpPr bwMode="auto">
          <a:xfrm>
            <a:off x="974725" y="3657600"/>
            <a:ext cx="7102475" cy="2297113"/>
            <a:chOff x="326" y="528"/>
            <a:chExt cx="4474" cy="1447"/>
          </a:xfrm>
        </p:grpSpPr>
        <p:sp>
          <p:nvSpPr>
            <p:cNvPr id="130061" name="Text Box 13"/>
            <p:cNvSpPr txBox="1">
              <a:spLocks noChangeArrowheads="1"/>
            </p:cNvSpPr>
            <p:nvPr/>
          </p:nvSpPr>
          <p:spPr bwMode="auto">
            <a:xfrm>
              <a:off x="326" y="1736"/>
              <a:ext cx="158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b="1">
                  <a:latin typeface="Arial" charset="0"/>
                </a:rPr>
                <a:t>LIBROSPRESTADOS</a:t>
              </a:r>
              <a:endParaRPr lang="fr-FR" b="1">
                <a:latin typeface="Arial" charset="0"/>
              </a:endParaRPr>
            </a:p>
          </p:txBody>
        </p:sp>
        <p:sp>
          <p:nvSpPr>
            <p:cNvPr id="130068" name="Text Box 20"/>
            <p:cNvSpPr txBox="1">
              <a:spLocks noChangeArrowheads="1"/>
            </p:cNvSpPr>
            <p:nvPr/>
          </p:nvSpPr>
          <p:spPr bwMode="auto">
            <a:xfrm>
              <a:off x="816" y="528"/>
              <a:ext cx="369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sz="2400" b="1">
                  <a:solidFill>
                    <a:srgbClr val="003300"/>
                  </a:solidFill>
                  <a:latin typeface="Arial" charset="0"/>
                </a:rPr>
                <a:t> </a:t>
              </a:r>
              <a:r>
                <a:rPr lang="fr-FR" sz="2400" b="1">
                  <a:solidFill>
                    <a:srgbClr val="003300"/>
                  </a:solidFill>
                  <a:latin typeface="Symbol" pitchFamily="18" charset="2"/>
                </a:rPr>
                <a:t>p</a:t>
              </a:r>
              <a:r>
                <a:rPr lang="es-MX" sz="2400" baseline="-25000">
                  <a:solidFill>
                    <a:srgbClr val="003300"/>
                  </a:solidFill>
                  <a:latin typeface="Times New Roman" charset="0"/>
                </a:rPr>
                <a:t>titulo</a:t>
              </a:r>
              <a:endParaRPr lang="fr-FR" sz="2400">
                <a:solidFill>
                  <a:srgbClr val="003300"/>
                </a:solidFill>
                <a:latin typeface="Times New Roman" charset="0"/>
              </a:endParaRPr>
            </a:p>
          </p:txBody>
        </p:sp>
        <p:sp>
          <p:nvSpPr>
            <p:cNvPr id="130069" name="Text Box 21"/>
            <p:cNvSpPr txBox="1">
              <a:spLocks noChangeArrowheads="1"/>
            </p:cNvSpPr>
            <p:nvPr/>
          </p:nvSpPr>
          <p:spPr bwMode="auto">
            <a:xfrm>
              <a:off x="864" y="1102"/>
              <a:ext cx="39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003300"/>
                  </a:solidFill>
                  <a:latin typeface="Symbol" pitchFamily="18" charset="2"/>
                </a:rPr>
                <a:t>s</a:t>
              </a:r>
              <a:r>
                <a:rPr lang="es-MX" sz="2400" baseline="-25000">
                  <a:solidFill>
                    <a:srgbClr val="003300"/>
                  </a:solidFill>
                  <a:latin typeface="Times New Roman" charset="0"/>
                </a:rPr>
                <a:t>fecha &gt; 10/10/2001</a:t>
              </a:r>
              <a:endParaRPr lang="fr-FR" sz="2400" baseline="-25000">
                <a:solidFill>
                  <a:srgbClr val="003300"/>
                </a:solidFill>
                <a:latin typeface="Times New Roman" charset="0"/>
              </a:endParaRPr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>
              <a:off x="960" y="816"/>
              <a:ext cx="0" cy="336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288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181600" y="1343025"/>
            <a:ext cx="32004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Consulta del usuario utilizando la vista existente en la B. De D.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4876800" y="3810000"/>
            <a:ext cx="34290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1: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La consulta escrita en S.Q.L es  convertida a su equivalente en álgebra relacional.</a:t>
            </a:r>
            <a:endParaRPr lang="fr-FR" sz="2400">
              <a:latin typeface="Times New Roman" charset="0"/>
            </a:endParaRP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533400" y="1270000"/>
            <a:ext cx="3886200" cy="193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SELECT titulo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FROM    LibrosPrestados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WHERE fecha &gt; 10/10/2001.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2400">
              <a:latin typeface="Times New Roman" charset="0"/>
            </a:endParaRPr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>
            <a:off x="3962400" y="1676400"/>
            <a:ext cx="609600" cy="533400"/>
          </a:xfrm>
          <a:prstGeom prst="leftArrow">
            <a:avLst>
              <a:gd name="adj1" fmla="val 50000"/>
              <a:gd name="adj2" fmla="val 28571"/>
            </a:avLst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0079" name="AutoShape 31"/>
          <p:cNvSpPr>
            <a:spLocks noChangeArrowheads="1"/>
          </p:cNvSpPr>
          <p:nvPr/>
        </p:nvSpPr>
        <p:spPr bwMode="auto">
          <a:xfrm>
            <a:off x="3962400" y="4222750"/>
            <a:ext cx="609600" cy="533400"/>
          </a:xfrm>
          <a:prstGeom prst="leftArrow">
            <a:avLst>
              <a:gd name="adj1" fmla="val 50000"/>
              <a:gd name="adj2" fmla="val 28571"/>
            </a:avLst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98" name="Rectangle 26"/>
          <p:cNvSpPr>
            <a:spLocks noChangeArrowheads="1"/>
          </p:cNvSpPr>
          <p:nvPr/>
        </p:nvSpPr>
        <p:spPr bwMode="auto">
          <a:xfrm>
            <a:off x="1981200" y="3429000"/>
            <a:ext cx="6705600" cy="609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133600" y="43307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676400" y="4994275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V="1">
            <a:off x="1981200" y="4699000"/>
            <a:ext cx="2603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V="1">
            <a:off x="1371600" y="53657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644775" y="5124450"/>
            <a:ext cx="914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LIBRO</a:t>
            </a:r>
            <a:endParaRPr lang="fr-FR" b="1">
              <a:latin typeface="Arial" charset="0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133600" y="5778500"/>
            <a:ext cx="1600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PRESTAMO</a:t>
            </a:r>
            <a:endParaRPr lang="fr-FR" b="1">
              <a:latin typeface="Arial" charset="0"/>
            </a:endParaRP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 flipH="1" flipV="1">
            <a:off x="2670175" y="47148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 flipH="1" flipV="1">
            <a:off x="2038350" y="53657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717550" y="5792788"/>
            <a:ext cx="12954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USUARIO</a:t>
            </a:r>
            <a:endParaRPr lang="fr-FR" b="1">
              <a:latin typeface="Arial" charset="0"/>
            </a:endParaRP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2209800" y="2501900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titulo,autor,editor,código,cédula,nombre,direccion,ciudad,fecha</a:t>
            </a:r>
            <a:endParaRPr lang="fr-FR" sz="2400">
              <a:latin typeface="Times New Roman" charset="0"/>
            </a:endParaRP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2286000" y="341312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libro.código= préstamo.código</a:t>
            </a:r>
            <a:r>
              <a:rPr lang="es-MX" sz="2400" baseline="-25000">
                <a:solidFill>
                  <a:srgbClr val="000066"/>
                </a:solidFill>
                <a:latin typeface="Times New Roman" charset="0"/>
              </a:rPr>
              <a:t> AND </a:t>
            </a:r>
            <a:r>
              <a:rPr lang="es-MX" sz="2400" baseline="-25000">
                <a:latin typeface="Times New Roman" charset="0"/>
              </a:rPr>
              <a:t>préstamo.cédula = usuario.cédula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2438400" y="2959100"/>
            <a:ext cx="0" cy="533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 flipV="1">
            <a:off x="2438400" y="3873500"/>
            <a:ext cx="0" cy="4572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2209800" y="838200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3300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titulo</a:t>
            </a:r>
            <a:endParaRPr lang="fr-FR" sz="24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2286000" y="174942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fecha &gt; 10/10/2001</a:t>
            </a:r>
            <a:endParaRPr lang="fr-FR" sz="2400" baseline="-250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>
            <a:off x="2438400" y="1295400"/>
            <a:ext cx="0" cy="5334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93" name="Line 21"/>
          <p:cNvSpPr>
            <a:spLocks noChangeShapeType="1"/>
          </p:cNvSpPr>
          <p:nvPr/>
        </p:nvSpPr>
        <p:spPr bwMode="auto">
          <a:xfrm flipV="1">
            <a:off x="2438400" y="2209800"/>
            <a:ext cx="0" cy="4572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5410200" y="4495800"/>
            <a:ext cx="2971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2: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Reemplazo la vista por su definición.</a:t>
            </a:r>
            <a:endParaRPr lang="fr-FR" sz="2400">
              <a:latin typeface="Times New Roman" charset="0"/>
            </a:endParaRPr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leftArrow">
            <a:avLst>
              <a:gd name="adj1" fmla="val 50000"/>
              <a:gd name="adj2" fmla="val 28571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1097" name="AutoShape 25"/>
          <p:cNvSpPr>
            <a:spLocks/>
          </p:cNvSpPr>
          <p:nvPr/>
        </p:nvSpPr>
        <p:spPr bwMode="auto">
          <a:xfrm>
            <a:off x="533400" y="2743200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66"/>
              </a:solidFill>
              <a:latin typeface="Times New Roman" charset="0"/>
            </a:endParaRPr>
          </a:p>
        </p:txBody>
      </p:sp>
      <p:pic>
        <p:nvPicPr>
          <p:cNvPr id="131099" name="oa15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562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133600" y="461645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676400" y="51689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V="1">
            <a:off x="1981200" y="4908550"/>
            <a:ext cx="2603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V="1">
            <a:off x="1371600" y="55403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44775" y="5299075"/>
            <a:ext cx="914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LIBRO</a:t>
            </a:r>
            <a:endParaRPr lang="fr-FR" b="1">
              <a:latin typeface="Arial" charset="0"/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2133600" y="5921375"/>
            <a:ext cx="1600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PRESTAMO</a:t>
            </a:r>
            <a:endParaRPr lang="fr-FR" b="1">
              <a:latin typeface="Arial" charset="0"/>
            </a:endParaRPr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H="1" flipV="1">
            <a:off x="2670175" y="48895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 flipH="1" flipV="1">
            <a:off x="2038350" y="55403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81000" y="5935663"/>
            <a:ext cx="13716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USUARIO</a:t>
            </a:r>
            <a:endParaRPr lang="fr-FR" b="1">
              <a:latin typeface="Arial" charset="0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2209800" y="2374900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titulo,autor,editor,código,cédula,nombre,direccion,ciudad,fecha</a:t>
            </a:r>
            <a:endParaRPr lang="fr-FR" sz="2400">
              <a:latin typeface="Times New Roman" charset="0"/>
            </a:endParaRP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2286000" y="306387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libro.código= préstamo.código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2438400" y="2784475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flipV="1">
            <a:off x="2438400" y="3492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209800" y="727075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3300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titulo</a:t>
            </a:r>
            <a:endParaRPr lang="fr-FR" sz="24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286000" y="159067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fecha &gt; 10/10/2001</a:t>
            </a:r>
            <a:endParaRPr lang="fr-FR" sz="2400" baseline="-250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3140" name="Line 20"/>
          <p:cNvSpPr>
            <a:spLocks noChangeShapeType="1"/>
          </p:cNvSpPr>
          <p:nvPr/>
        </p:nvSpPr>
        <p:spPr bwMode="auto">
          <a:xfrm>
            <a:off x="2438400" y="1168400"/>
            <a:ext cx="0" cy="5334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 flipV="1">
            <a:off x="2438400" y="2035175"/>
            <a:ext cx="0" cy="4572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5410200" y="4162425"/>
            <a:ext cx="2971800" cy="179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3: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 b="1">
                <a:solidFill>
                  <a:srgbClr val="000066"/>
                </a:solidFill>
                <a:latin typeface="Arial" charset="0"/>
              </a:rPr>
              <a:t>Use ley 4 para separar cada selección con condiciones de la forma F</a:t>
            </a:r>
            <a:r>
              <a:rPr lang="fr-FR" sz="1900" b="1" baseline="-25000">
                <a:solidFill>
                  <a:srgbClr val="000066"/>
                </a:solidFill>
                <a:latin typeface="Arial" charset="0"/>
              </a:rPr>
              <a:t>1</a:t>
            </a:r>
            <a:r>
              <a:rPr lang="fr-FR" sz="28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800" b="1" baseline="-25000">
                <a:solidFill>
                  <a:srgbClr val="000066"/>
                </a:solidFill>
                <a:latin typeface="Arial" charset="0"/>
              </a:rPr>
              <a:t>^</a:t>
            </a:r>
            <a:r>
              <a:rPr lang="fr-FR" sz="1900" b="1" baseline="-25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fr-FR" sz="1900" b="1" baseline="-25000">
                <a:solidFill>
                  <a:srgbClr val="000066"/>
                </a:solidFill>
                <a:latin typeface="Arial" charset="0"/>
              </a:rPr>
              <a:t>2</a:t>
            </a:r>
            <a:r>
              <a:rPr lang="fr-FR" sz="2000" b="1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33143" name="AutoShape 23"/>
          <p:cNvSpPr>
            <a:spLocks noChangeArrowheads="1"/>
          </p:cNvSpPr>
          <p:nvPr/>
        </p:nvSpPr>
        <p:spPr bwMode="auto">
          <a:xfrm>
            <a:off x="5486400" y="3505200"/>
            <a:ext cx="609600" cy="533400"/>
          </a:xfrm>
          <a:prstGeom prst="leftArrow">
            <a:avLst>
              <a:gd name="adj1" fmla="val 50000"/>
              <a:gd name="adj2" fmla="val 28571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2212975" y="381952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préstamo.cédula = usuario.cédula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V="1">
            <a:off x="2438400" y="4238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3146" name="AutoShape 26"/>
          <p:cNvSpPr>
            <a:spLocks/>
          </p:cNvSpPr>
          <p:nvPr/>
        </p:nvSpPr>
        <p:spPr bwMode="auto">
          <a:xfrm>
            <a:off x="1371600" y="3048000"/>
            <a:ext cx="533400" cy="1447800"/>
          </a:xfrm>
          <a:prstGeom prst="leftBrace">
            <a:avLst>
              <a:gd name="adj1" fmla="val 22619"/>
              <a:gd name="adj2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133147" name="oa16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429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914400" y="838200"/>
            <a:ext cx="7467600" cy="12954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209800" y="30480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676400" y="4562475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 flipV="1">
            <a:off x="2057400" y="3460750"/>
            <a:ext cx="2603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V="1">
            <a:off x="1371600" y="48482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914650" y="3597275"/>
            <a:ext cx="914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LIBRO</a:t>
            </a:r>
            <a:endParaRPr lang="fr-FR" b="1">
              <a:latin typeface="Arial" charset="0"/>
            </a:endParaRP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286000" y="6021388"/>
            <a:ext cx="16002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PRESTAMO</a:t>
            </a:r>
            <a:endParaRPr lang="fr-FR" b="1">
              <a:latin typeface="Arial" charset="0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rot="-965002" flipH="1" flipV="1">
            <a:off x="2698750" y="34163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 flipV="1">
            <a:off x="1981200" y="48323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457200" y="5257800"/>
            <a:ext cx="13716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USUARIO</a:t>
            </a:r>
            <a:endParaRPr lang="fr-FR" b="1">
              <a:latin typeface="Arial" charset="0"/>
            </a:endParaRP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2209800" y="1447800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título,autor,editor,código,cédula,nombre,dirección,ciudad,fecha</a:t>
            </a:r>
            <a:endParaRPr lang="fr-FR" sz="2400">
              <a:latin typeface="Times New Roman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2466975" y="1879600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2209800" y="727075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3300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título</a:t>
            </a:r>
            <a:endParaRPr lang="fr-FR" sz="24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4163" name="Line 19"/>
          <p:cNvSpPr>
            <a:spLocks noChangeShapeType="1"/>
          </p:cNvSpPr>
          <p:nvPr/>
        </p:nvSpPr>
        <p:spPr bwMode="auto">
          <a:xfrm>
            <a:off x="2438400" y="1168400"/>
            <a:ext cx="0" cy="4318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5486400" y="3810000"/>
            <a:ext cx="29718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4: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solidFill>
                  <a:srgbClr val="000066"/>
                </a:solidFill>
                <a:latin typeface="Arial" charset="0"/>
              </a:rPr>
              <a:t>Use leyes 4 a 8, 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p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ara mover cada selección tan abajo en el árbol como sea posible.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4267200" y="52578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2301875" y="216217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libro.código= préstamo.código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4168" name="Line 24"/>
          <p:cNvSpPr>
            <a:spLocks noChangeShapeType="1"/>
          </p:cNvSpPr>
          <p:nvPr/>
        </p:nvSpPr>
        <p:spPr bwMode="auto">
          <a:xfrm flipV="1">
            <a:off x="2482850" y="26193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2133600" y="510857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fecha &gt; 10/10/2001</a:t>
            </a:r>
            <a:endParaRPr lang="fr-FR" sz="2400" baseline="-250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4171" name="Line 27"/>
          <p:cNvSpPr>
            <a:spLocks noChangeShapeType="1"/>
          </p:cNvSpPr>
          <p:nvPr/>
        </p:nvSpPr>
        <p:spPr bwMode="auto">
          <a:xfrm flipH="1" flipV="1">
            <a:off x="2590800" y="55784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76200" y="372745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préstamo.cédula = usuario.cédula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4175" name="Line 31"/>
          <p:cNvSpPr>
            <a:spLocks noChangeShapeType="1"/>
          </p:cNvSpPr>
          <p:nvPr/>
        </p:nvSpPr>
        <p:spPr bwMode="auto">
          <a:xfrm flipV="1">
            <a:off x="1816100" y="41529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4176" name="AutoShape 32"/>
          <p:cNvSpPr>
            <a:spLocks noChangeArrowheads="1"/>
          </p:cNvSpPr>
          <p:nvPr/>
        </p:nvSpPr>
        <p:spPr bwMode="auto">
          <a:xfrm>
            <a:off x="3276600" y="39624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66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134179" name="oa17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5791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914400" y="838200"/>
            <a:ext cx="7315200" cy="609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209800" y="23622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676400" y="3876675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V="1">
            <a:off x="2057400" y="2774950"/>
            <a:ext cx="2603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 flipV="1">
            <a:off x="1371600" y="41624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2914650" y="2911475"/>
            <a:ext cx="914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LIBRO</a:t>
            </a:r>
            <a:endParaRPr lang="fr-FR" b="1">
              <a:latin typeface="Arial" charset="0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2286000" y="5335588"/>
            <a:ext cx="16002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PRESTAMO</a:t>
            </a:r>
            <a:endParaRPr lang="fr-FR" b="1">
              <a:latin typeface="Arial" charset="0"/>
            </a:endParaRPr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 rot="-965002" flipH="1" flipV="1">
            <a:off x="2698750" y="27305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 flipH="1" flipV="1">
            <a:off x="1981200" y="41592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533400" y="457200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USUARIO</a:t>
            </a:r>
            <a:endParaRPr lang="fr-FR" b="1">
              <a:latin typeface="Arial" charset="0"/>
            </a:endParaRP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2209800" y="727075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3300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titulo</a:t>
            </a:r>
            <a:endParaRPr lang="fr-FR" sz="24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2438400" y="1168400"/>
            <a:ext cx="0" cy="4318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5638800" y="4114800"/>
            <a:ext cx="2971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5: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solidFill>
                  <a:srgbClr val="000066"/>
                </a:solidFill>
                <a:latin typeface="Arial" charset="0"/>
              </a:rPr>
              <a:t> Use reglas 3,5, 10 y 11 para mover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las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proyección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es 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tan abajo en el árbol como sea posible.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2301875" y="147637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libro.código= préstamo.código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 flipV="1">
            <a:off x="2482850" y="19335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133600" y="442277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fecha &gt; 10/10/2001</a:t>
            </a:r>
            <a:endParaRPr lang="fr-FR" sz="2400" baseline="-250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 flipH="1" flipV="1">
            <a:off x="2590800" y="48926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76200" y="304165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préstamo.cédula = usuario.cédula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 flipV="1">
            <a:off x="1816100" y="3467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5365750" y="908050"/>
            <a:ext cx="259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400">
                <a:latin typeface="Times New Roman" charset="0"/>
              </a:rPr>
              <a:t>Regla 3.</a:t>
            </a:r>
            <a:endParaRPr lang="fr-FR" sz="2400">
              <a:latin typeface="Times New Roman" charset="0"/>
            </a:endParaRPr>
          </a:p>
        </p:txBody>
      </p:sp>
      <p:sp>
        <p:nvSpPr>
          <p:cNvPr id="136220" name="AutoShape 28"/>
          <p:cNvSpPr>
            <a:spLocks noChangeArrowheads="1"/>
          </p:cNvSpPr>
          <p:nvPr/>
        </p:nvSpPr>
        <p:spPr bwMode="auto">
          <a:xfrm>
            <a:off x="4191000" y="9144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136221" name="oa18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038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990600" y="2216150"/>
            <a:ext cx="7315200" cy="609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209800" y="306705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676400" y="4581525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2057400" y="3479800"/>
            <a:ext cx="2603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V="1">
            <a:off x="1371600" y="48672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914650" y="3616325"/>
            <a:ext cx="914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LIBRO</a:t>
            </a:r>
            <a:endParaRPr lang="fr-FR" b="1">
              <a:latin typeface="Arial" charset="0"/>
            </a:endParaRP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286000" y="6040438"/>
            <a:ext cx="16002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PRESTAMO</a:t>
            </a:r>
            <a:endParaRPr lang="fr-FR" b="1">
              <a:latin typeface="Arial" charset="0"/>
            </a:endParaRP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rot="-965002" flipH="1" flipV="1">
            <a:off x="2698750" y="34353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H="1" flipV="1">
            <a:off x="1981200" y="48641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09600" y="527685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USUARIO</a:t>
            </a:r>
            <a:endParaRPr lang="fr-FR" b="1">
              <a:latin typeface="Arial" charset="0"/>
            </a:endParaRP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2209800" y="727075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3300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titulo</a:t>
            </a:r>
            <a:endParaRPr lang="fr-FR" sz="24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438400" y="1168400"/>
            <a:ext cx="0" cy="4318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5638800" y="4114800"/>
            <a:ext cx="2971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5: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solidFill>
                  <a:srgbClr val="000066"/>
                </a:solidFill>
                <a:latin typeface="Arial" charset="0"/>
              </a:rPr>
              <a:t> Use reglas 3,5, 10 y 11 para mover cada proyección tan abajo en el árbol como sea posible.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301875" y="1428750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libro.código= préstamo.código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V="1">
            <a:off x="2482850" y="1854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2133600" y="512762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fecha &gt; 10/10/2001</a:t>
            </a:r>
            <a:endParaRPr lang="fr-FR" sz="2400" baseline="-250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 flipH="1" flipV="1">
            <a:off x="2590800" y="55975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76200" y="374650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préstamo.cédula = usuario.cédula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 flipV="1">
            <a:off x="1816100" y="4171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705600" y="22860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400">
                <a:latin typeface="Times New Roman" charset="0"/>
              </a:rPr>
              <a:t>Regla 5.2.</a:t>
            </a:r>
            <a:endParaRPr lang="fr-FR" sz="2400">
              <a:latin typeface="Times New Roman" charset="0"/>
            </a:endParaRPr>
          </a:p>
        </p:txBody>
      </p:sp>
      <p:sp>
        <p:nvSpPr>
          <p:cNvPr id="137240" name="AutoShape 24"/>
          <p:cNvSpPr>
            <a:spLocks noChangeArrowheads="1"/>
          </p:cNvSpPr>
          <p:nvPr/>
        </p:nvSpPr>
        <p:spPr bwMode="auto">
          <a:xfrm>
            <a:off x="5943600" y="23622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222500" y="2178050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titulo,libro.código,préstamo.código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2514600" y="26352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137245" name="oa19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038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4475"/>
            <a:ext cx="7772400" cy="593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Optimización algebra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i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ca.</a:t>
            </a:r>
            <a:r>
              <a:rPr lang="fr-FR" sz="2800">
                <a:solidFill>
                  <a:schemeClr val="accent1"/>
                </a:solidFill>
              </a:rPr>
              <a:t/>
            </a:r>
            <a:br>
              <a:rPr lang="fr-FR" sz="2800">
                <a:solidFill>
                  <a:schemeClr val="accent1"/>
                </a:solidFill>
              </a:rPr>
            </a:br>
            <a:endParaRPr lang="fr-FR" sz="2800">
              <a:solidFill>
                <a:schemeClr val="accent1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fr-FR" sz="2000">
                <a:latin typeface="Arial" charset="0"/>
              </a:rPr>
              <a:t>Sea</a:t>
            </a:r>
            <a:r>
              <a:rPr lang="es-MX" sz="2000">
                <a:latin typeface="Arial" charset="0"/>
              </a:rPr>
              <a:t> la consulta :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A= d </a:t>
            </a:r>
            <a:r>
              <a:rPr lang="fr-FR" sz="2400"/>
              <a:t>(AB </a:t>
            </a:r>
            <a:r>
              <a:rPr lang="fr-FR" sz="2400">
                <a:latin typeface="Symbol" pitchFamily="18" charset="2"/>
              </a:rPr>
              <a:t>Ä B</a:t>
            </a:r>
            <a:r>
              <a:rPr lang="fr-FR" sz="2400"/>
              <a:t>C</a:t>
            </a:r>
            <a:r>
              <a:rPr lang="fr-FR" sz="2400">
                <a:latin typeface="Symbol" pitchFamily="18" charset="2"/>
              </a:rPr>
              <a:t>)  </a:t>
            </a:r>
            <a:endParaRPr lang="es-MX" sz="2400">
              <a:latin typeface="Symbol" pitchFamily="18" charset="2"/>
            </a:endParaRPr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r>
              <a:rPr lang="fr-FR" sz="2400" b="1">
                <a:solidFill>
                  <a:srgbClr val="800000"/>
                </a:solidFill>
                <a:latin typeface="Arial" charset="0"/>
              </a:rPr>
              <a:t>Estrategias: </a:t>
            </a:r>
            <a:endParaRPr lang="fr-FR" sz="2000">
              <a:solidFill>
                <a:srgbClr val="800000"/>
              </a:solidFill>
              <a:latin typeface="Arial" charset="0"/>
            </a:endParaRPr>
          </a:p>
          <a:p>
            <a:pPr>
              <a:buSzTx/>
              <a:buFont typeface="Wingdings" pitchFamily="2" charset="2"/>
              <a:buChar char="ü"/>
            </a:pPr>
            <a:r>
              <a:rPr lang="fr-FR" sz="2000">
                <a:latin typeface="Arial" charset="0"/>
              </a:rPr>
              <a:t> Reunión natural  y luego selección.</a:t>
            </a:r>
            <a:r>
              <a:rPr lang="es-MX" sz="2000">
                <a:latin typeface="Arial" charset="0"/>
              </a:rPr>
              <a:t>    </a:t>
            </a:r>
          </a:p>
          <a:p>
            <a:pPr>
              <a:buSzTx/>
              <a:buFont typeface="Wingdings" pitchFamily="2" charset="2"/>
              <a:buChar char="ü"/>
            </a:pPr>
            <a:r>
              <a:rPr lang="fr-FR" sz="2000">
                <a:latin typeface="Arial" charset="0"/>
              </a:rPr>
              <a:t> Selección y luego reunión natural.</a:t>
            </a:r>
          </a:p>
          <a:p>
            <a:pPr algn="just"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fr-FR" sz="2000" b="1">
                <a:solidFill>
                  <a:srgbClr val="000066"/>
                </a:solidFill>
                <a:latin typeface="Arial" charset="0"/>
              </a:rPr>
              <a:t>En general menor costo para  la segunda</a:t>
            </a: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400" b="1">
                <a:solidFill>
                  <a:srgbClr val="800000"/>
                </a:solidFill>
                <a:latin typeface="Arial" charset="0"/>
              </a:rPr>
              <a:t>	Definición: </a:t>
            </a:r>
            <a:r>
              <a:rPr lang="fr-FR" sz="2000">
                <a:solidFill>
                  <a:srgbClr val="800000"/>
                </a:solidFill>
                <a:latin typeface="Arial" charset="0"/>
              </a:rPr>
              <a:t>Equivalencia de expresiones.</a:t>
            </a:r>
          </a:p>
          <a:p>
            <a:pPr algn="just">
              <a:buSzTx/>
              <a:buFontTx/>
              <a:buNone/>
            </a:pPr>
            <a:r>
              <a:rPr lang="es-MX" sz="2000">
                <a:latin typeface="Arial" charset="0"/>
              </a:rPr>
              <a:t>	D</a:t>
            </a:r>
            <a:r>
              <a:rPr lang="fr-FR" sz="2000">
                <a:latin typeface="Arial" charset="0"/>
              </a:rPr>
              <a:t>os relaciones </a:t>
            </a:r>
            <a:r>
              <a:rPr lang="es-MX" sz="2000">
                <a:latin typeface="Arial" charset="0"/>
              </a:rPr>
              <a:t>son </a:t>
            </a:r>
            <a:r>
              <a:rPr lang="fr-FR" sz="2000">
                <a:latin typeface="Arial" charset="0"/>
              </a:rPr>
              <a:t>iguales si coinciden en su esquema, sin importar el orden</a:t>
            </a:r>
            <a:r>
              <a:rPr lang="es-MX" sz="2000">
                <a:latin typeface="Arial" charset="0"/>
              </a:rPr>
              <a:t> </a:t>
            </a:r>
            <a:r>
              <a:rPr lang="fr-FR" sz="2000">
                <a:latin typeface="Arial" charset="0"/>
              </a:rPr>
              <a:t>de los atributos.</a:t>
            </a:r>
          </a:p>
          <a:p>
            <a:pPr algn="just">
              <a:buSzTx/>
              <a:buFontTx/>
              <a:buNone/>
            </a:pPr>
            <a:r>
              <a:rPr lang="fr-FR" sz="2000">
                <a:latin typeface="Arial" charset="0"/>
              </a:rPr>
              <a:t>	Dos expresiones del algebra E</a:t>
            </a:r>
            <a:r>
              <a:rPr lang="fr-FR" sz="2000" baseline="-25000">
                <a:latin typeface="Arial" charset="0"/>
              </a:rPr>
              <a:t>1 </a:t>
            </a:r>
            <a:r>
              <a:rPr lang="fr-FR" sz="2000">
                <a:latin typeface="Arial" charset="0"/>
              </a:rPr>
              <a:t>y E</a:t>
            </a:r>
            <a:r>
              <a:rPr lang="fr-FR" sz="2000" baseline="-25000">
                <a:latin typeface="Arial" charset="0"/>
              </a:rPr>
              <a:t>2 </a:t>
            </a:r>
            <a:r>
              <a:rPr lang="fr-FR" sz="2000">
                <a:latin typeface="Arial" charset="0"/>
              </a:rPr>
              <a:t> son equivalente si representan  la misma relación. E</a:t>
            </a:r>
            <a:r>
              <a:rPr lang="fr-FR" sz="2000" baseline="-25000">
                <a:latin typeface="Arial" charset="0"/>
              </a:rPr>
              <a:t>1 </a:t>
            </a:r>
            <a:r>
              <a:rPr lang="fr-FR" sz="2000">
                <a:latin typeface="Symbol" pitchFamily="18" charset="2"/>
              </a:rPr>
              <a:t> º</a:t>
            </a:r>
            <a:r>
              <a:rPr lang="fr-FR" sz="2000">
                <a:latin typeface="Arial" charset="0"/>
              </a:rPr>
              <a:t> E</a:t>
            </a:r>
            <a:r>
              <a:rPr lang="fr-FR" sz="2000" baseline="-25000">
                <a:latin typeface="Arial" charset="0"/>
              </a:rPr>
              <a:t>2 </a:t>
            </a:r>
            <a:endParaRPr lang="fr-FR" sz="2000">
              <a:latin typeface="Arial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3400" y="3997325"/>
            <a:ext cx="80772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116748" name="oa02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057400"/>
            <a:ext cx="304800" cy="304800"/>
          </a:xfrm>
          <a:prstGeom prst="rect">
            <a:avLst/>
          </a:prstGeom>
          <a:noFill/>
        </p:spPr>
      </p:pic>
      <p:pic>
        <p:nvPicPr>
          <p:cNvPr id="116749" name="0a2-a.mp3">
            <a:hlinkClick r:id="" action="ppaction://media"/>
          </p:cNvPr>
          <p:cNvPicPr>
            <a:picLocks noChangeAspect="1" noChangeArrowheads="1"/>
          </p:cNvPicPr>
          <p:nvPr>
            <a:audioFile r:link="rId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267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228600" y="2743200"/>
            <a:ext cx="8229600" cy="609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149475" y="219075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676400" y="4581525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X</a:t>
            </a:r>
            <a:endParaRPr lang="fr-FR" sz="1900" baseline="-250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 flipV="1">
            <a:off x="1371600" y="48672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3521075" y="3644900"/>
            <a:ext cx="914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LIBRO</a:t>
            </a:r>
            <a:endParaRPr lang="fr-FR" b="1">
              <a:latin typeface="Arial" charset="0"/>
            </a:endParaRP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2286000" y="6040438"/>
            <a:ext cx="16002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PRESTAMO</a:t>
            </a:r>
            <a:endParaRPr lang="fr-FR" b="1">
              <a:latin typeface="Arial" charset="0"/>
            </a:endParaRP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rot="-965002" flipH="1" flipV="1">
            <a:off x="3524250" y="3186113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 flipH="1" flipV="1">
            <a:off x="1981200" y="48641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457200" y="5276850"/>
            <a:ext cx="13716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b="1">
                <a:latin typeface="Arial" charset="0"/>
              </a:rPr>
              <a:t>USUARIO</a:t>
            </a:r>
            <a:endParaRPr lang="fr-FR" b="1">
              <a:latin typeface="Arial" charset="0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2209800" y="609600"/>
            <a:ext cx="586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3300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titulo</a:t>
            </a:r>
            <a:endParaRPr lang="fr-FR" sz="24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2438400" y="1028700"/>
            <a:ext cx="0" cy="43180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5638800" y="4114800"/>
            <a:ext cx="2971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5: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solidFill>
                  <a:srgbClr val="000066"/>
                </a:solidFill>
                <a:latin typeface="Arial" charset="0"/>
              </a:rPr>
              <a:t> Use reglas 3,5, 10 y 11 para mover cada proyección tan abajo en el árbol como sea posible.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2301875" y="1365250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libro.código= préstamo.código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 flipV="1">
            <a:off x="2482850" y="1790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2133600" y="5127625"/>
            <a:ext cx="624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0033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solidFill>
                  <a:srgbClr val="003300"/>
                </a:solidFill>
                <a:latin typeface="Times New Roman" charset="0"/>
              </a:rPr>
              <a:t>fecha &gt; 10/10/2001</a:t>
            </a:r>
            <a:endParaRPr lang="fr-FR" sz="2400" baseline="-25000">
              <a:solidFill>
                <a:srgbClr val="003300"/>
              </a:solidFill>
              <a:latin typeface="Times New Roman" charset="0"/>
            </a:endParaRPr>
          </a:p>
        </p:txBody>
      </p:sp>
      <p:sp>
        <p:nvSpPr>
          <p:cNvPr id="138260" name="Line 20"/>
          <p:cNvSpPr>
            <a:spLocks noChangeShapeType="1"/>
          </p:cNvSpPr>
          <p:nvPr/>
        </p:nvSpPr>
        <p:spPr bwMode="auto">
          <a:xfrm flipH="1" flipV="1">
            <a:off x="2590800" y="55975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107950" y="371475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s-MX" sz="2400" baseline="-25000">
                <a:latin typeface="Times New Roman" charset="0"/>
              </a:rPr>
              <a:t> préstamo.cédula = usuario.cédula</a:t>
            </a:r>
            <a:endParaRPr lang="fr-FR" sz="2400" baseline="-25000">
              <a:latin typeface="Times New Roman" charset="0"/>
            </a:endParaRPr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 flipV="1">
            <a:off x="1816100" y="4171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324600" y="27432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400">
                <a:latin typeface="Times New Roman" charset="0"/>
              </a:rPr>
              <a:t>Regla 10</a:t>
            </a:r>
            <a:endParaRPr lang="fr-FR" sz="2400">
              <a:latin typeface="Times New Roman" charset="0"/>
            </a:endParaRPr>
          </a:p>
        </p:txBody>
      </p:sp>
      <p:sp>
        <p:nvSpPr>
          <p:cNvPr id="138264" name="AutoShape 24"/>
          <p:cNvSpPr>
            <a:spLocks noChangeArrowheads="1"/>
          </p:cNvSpPr>
          <p:nvPr/>
        </p:nvSpPr>
        <p:spPr bwMode="auto">
          <a:xfrm>
            <a:off x="5029200" y="28194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2895600" y="2743200"/>
            <a:ext cx="213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titulo,libro.código</a:t>
            </a:r>
            <a:endParaRPr lang="fr-FR" sz="2400">
              <a:latin typeface="Times New Roman" charset="0"/>
            </a:endParaRP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1063625" y="2819400"/>
            <a:ext cx="2212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préstamo.código</a:t>
            </a:r>
            <a:endParaRPr lang="fr-FR" sz="2400">
              <a:latin typeface="Times New Roman" charset="0"/>
            </a:endParaRPr>
          </a:p>
        </p:txBody>
      </p:sp>
      <p:sp>
        <p:nvSpPr>
          <p:cNvPr id="138270" name="Line 30"/>
          <p:cNvSpPr>
            <a:spLocks noChangeShapeType="1"/>
          </p:cNvSpPr>
          <p:nvPr/>
        </p:nvSpPr>
        <p:spPr bwMode="auto">
          <a:xfrm flipV="1">
            <a:off x="1905000" y="2590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 rot="-965002" flipH="1" flipV="1">
            <a:off x="2728913" y="2486025"/>
            <a:ext cx="33655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38272" name="Line 32"/>
          <p:cNvSpPr>
            <a:spLocks noChangeShapeType="1"/>
          </p:cNvSpPr>
          <p:nvPr/>
        </p:nvSpPr>
        <p:spPr bwMode="auto">
          <a:xfrm>
            <a:off x="1825625" y="33337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138275" name="oa20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038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04800" y="5118100"/>
            <a:ext cx="1600200" cy="4572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9298" name="Rectangle 34"/>
          <p:cNvSpPr>
            <a:spLocks noChangeArrowheads="1"/>
          </p:cNvSpPr>
          <p:nvPr/>
        </p:nvSpPr>
        <p:spPr bwMode="auto">
          <a:xfrm>
            <a:off x="685800" y="2743200"/>
            <a:ext cx="1981200" cy="4572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9297" name="Rectangle 33"/>
          <p:cNvSpPr>
            <a:spLocks noChangeArrowheads="1"/>
          </p:cNvSpPr>
          <p:nvPr/>
        </p:nvSpPr>
        <p:spPr bwMode="auto">
          <a:xfrm>
            <a:off x="1981200" y="4724400"/>
            <a:ext cx="3048000" cy="4572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CAE0D4"/>
              </a:solidFill>
              <a:latin typeface="Times New Roman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4201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5638800" y="4114800"/>
            <a:ext cx="2971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5: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solidFill>
                  <a:srgbClr val="000066"/>
                </a:solidFill>
                <a:latin typeface="Arial" charset="0"/>
              </a:rPr>
              <a:t>Us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o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reglas 5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.2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y 1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0  para mover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la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proyección tan abajo en el árbol como sea posible.</a:t>
            </a:r>
          </a:p>
        </p:txBody>
      </p:sp>
      <p:sp>
        <p:nvSpPr>
          <p:cNvPr id="139287" name="AutoShape 23"/>
          <p:cNvSpPr>
            <a:spLocks noChangeArrowheads="1"/>
          </p:cNvSpPr>
          <p:nvPr/>
        </p:nvSpPr>
        <p:spPr bwMode="auto">
          <a:xfrm>
            <a:off x="5029200" y="48006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39304" name="Group 40"/>
          <p:cNvGrpSpPr>
            <a:grpSpLocks/>
          </p:cNvGrpSpPr>
          <p:nvPr/>
        </p:nvGrpSpPr>
        <p:grpSpPr bwMode="auto">
          <a:xfrm>
            <a:off x="215900" y="533400"/>
            <a:ext cx="8334375" cy="5853113"/>
            <a:chOff x="136" y="336"/>
            <a:chExt cx="5250" cy="3687"/>
          </a:xfrm>
        </p:grpSpPr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1566" y="3254"/>
              <a:ext cx="17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003300"/>
                  </a:solidFill>
                  <a:latin typeface="Symbol" pitchFamily="18" charset="2"/>
                </a:rPr>
                <a:t>s</a:t>
              </a:r>
              <a:r>
                <a:rPr lang="es-MX" sz="2400" baseline="-25000">
                  <a:solidFill>
                    <a:srgbClr val="003300"/>
                  </a:solidFill>
                  <a:latin typeface="Times New Roman" charset="0"/>
                </a:rPr>
                <a:t>fecha &gt; 10/10/2001</a:t>
              </a:r>
              <a:endParaRPr lang="fr-FR" sz="2400" baseline="-25000">
                <a:solidFill>
                  <a:srgbClr val="003300"/>
                </a:solidFill>
                <a:latin typeface="Times New Roman" charset="0"/>
              </a:endParaRPr>
            </a:p>
          </p:txBody>
        </p:sp>
        <p:grpSp>
          <p:nvGrpSpPr>
            <p:cNvPr id="139303" name="Group 39"/>
            <p:cNvGrpSpPr>
              <a:grpSpLocks/>
            </p:cNvGrpSpPr>
            <p:nvPr/>
          </p:nvGrpSpPr>
          <p:grpSpPr bwMode="auto">
            <a:xfrm>
              <a:off x="136" y="336"/>
              <a:ext cx="5250" cy="3687"/>
              <a:chOff x="136" y="336"/>
              <a:chExt cx="5250" cy="3687"/>
            </a:xfrm>
          </p:grpSpPr>
          <p:sp>
            <p:nvSpPr>
              <p:cNvPr id="139293" name="Text Box 29"/>
              <p:cNvSpPr txBox="1">
                <a:spLocks noChangeArrowheads="1"/>
              </p:cNvSpPr>
              <p:nvPr/>
            </p:nvSpPr>
            <p:spPr bwMode="auto">
              <a:xfrm>
                <a:off x="136" y="3162"/>
                <a:ext cx="110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400" b="1">
                    <a:solidFill>
                      <a:srgbClr val="000066"/>
                    </a:solidFill>
                    <a:latin typeface="Arial" charset="0"/>
                  </a:rPr>
                  <a:t> </a:t>
                </a: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p</a:t>
                </a:r>
                <a:r>
                  <a:rPr lang="es-MX" sz="2400" baseline="-25000">
                    <a:latin typeface="Times New Roman" charset="0"/>
                  </a:rPr>
                  <a:t>usuario.cédula</a:t>
                </a:r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39271" name="Line 7"/>
              <p:cNvSpPr>
                <a:spLocks noChangeShapeType="1"/>
              </p:cNvSpPr>
              <p:nvPr/>
            </p:nvSpPr>
            <p:spPr bwMode="auto">
              <a:xfrm flipV="1">
                <a:off x="1046" y="2822"/>
                <a:ext cx="192" cy="4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9273" name="Text Box 9"/>
              <p:cNvSpPr txBox="1">
                <a:spLocks noChangeArrowheads="1"/>
              </p:cNvSpPr>
              <p:nvPr/>
            </p:nvSpPr>
            <p:spPr bwMode="auto">
              <a:xfrm>
                <a:off x="1622" y="3784"/>
                <a:ext cx="1008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b="1">
                    <a:latin typeface="Arial" charset="0"/>
                  </a:rPr>
                  <a:t>PRESTAMO</a:t>
                </a:r>
                <a:endParaRPr lang="fr-FR" b="1">
                  <a:latin typeface="Arial" charset="0"/>
                </a:endParaRPr>
              </a:p>
            </p:txBody>
          </p:sp>
          <p:sp>
            <p:nvSpPr>
              <p:cNvPr id="139275" name="Line 11"/>
              <p:cNvSpPr>
                <a:spLocks noChangeShapeType="1"/>
              </p:cNvSpPr>
              <p:nvPr/>
            </p:nvSpPr>
            <p:spPr bwMode="auto">
              <a:xfrm flipH="1" flipV="1">
                <a:off x="1344" y="2832"/>
                <a:ext cx="107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9276" name="Text Box 12"/>
              <p:cNvSpPr txBox="1">
                <a:spLocks noChangeArrowheads="1"/>
              </p:cNvSpPr>
              <p:nvPr/>
            </p:nvSpPr>
            <p:spPr bwMode="auto">
              <a:xfrm>
                <a:off x="374" y="3745"/>
                <a:ext cx="816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b="1">
                    <a:latin typeface="Arial" charset="0"/>
                  </a:rPr>
                  <a:t>USUARIO</a:t>
                </a:r>
                <a:endParaRPr lang="fr-FR" b="1">
                  <a:latin typeface="Arial" charset="0"/>
                </a:endParaRPr>
              </a:p>
            </p:txBody>
          </p:sp>
          <p:sp>
            <p:nvSpPr>
              <p:cNvPr id="139283" name="Line 19"/>
              <p:cNvSpPr>
                <a:spLocks noChangeShapeType="1"/>
              </p:cNvSpPr>
              <p:nvPr/>
            </p:nvSpPr>
            <p:spPr bwMode="auto">
              <a:xfrm flipH="1" flipV="1">
                <a:off x="1910" y="3526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39302" name="Group 38"/>
              <p:cNvGrpSpPr>
                <a:grpSpLocks/>
              </p:cNvGrpSpPr>
              <p:nvPr/>
            </p:nvGrpSpPr>
            <p:grpSpPr bwMode="auto">
              <a:xfrm>
                <a:off x="330" y="336"/>
                <a:ext cx="5056" cy="2530"/>
                <a:chOff x="330" y="336"/>
                <a:chExt cx="5056" cy="2530"/>
              </a:xfrm>
            </p:grpSpPr>
            <p:sp>
              <p:nvSpPr>
                <p:cNvPr id="139274" name="Line 10"/>
                <p:cNvSpPr>
                  <a:spLocks noChangeShapeType="1"/>
                </p:cNvSpPr>
                <p:nvPr/>
              </p:nvSpPr>
              <p:spPr bwMode="auto">
                <a:xfrm rot="-965002" flipH="1" flipV="1">
                  <a:off x="2220" y="2007"/>
                  <a:ext cx="144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3927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58" y="2616"/>
                  <a:ext cx="288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s-MX" sz="2000" b="1">
                      <a:solidFill>
                        <a:srgbClr val="800000"/>
                      </a:solidFill>
                      <a:latin typeface="Arial" charset="0"/>
                    </a:rPr>
                    <a:t>X</a:t>
                  </a:r>
                  <a:endParaRPr lang="fr-FR" sz="1900" baseline="-25000">
                    <a:solidFill>
                      <a:srgbClr val="8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392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00" y="2296"/>
                  <a:ext cx="576" cy="23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s-MX" b="1">
                      <a:latin typeface="Arial" charset="0"/>
                    </a:rPr>
                    <a:t>LIBRO</a:t>
                  </a:r>
                  <a:endParaRPr lang="fr-FR" b="1">
                    <a:latin typeface="Arial" charset="0"/>
                  </a:endParaRPr>
                </a:p>
              </p:txBody>
            </p:sp>
            <p:sp>
              <p:nvSpPr>
                <p:cNvPr id="1392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30" y="2090"/>
                  <a:ext cx="2112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fr-FR" sz="2400" b="1">
                      <a:solidFill>
                        <a:srgbClr val="800000"/>
                      </a:solidFill>
                      <a:latin typeface="Symbol" pitchFamily="18" charset="2"/>
                    </a:rPr>
                    <a:t>s</a:t>
                  </a:r>
                  <a:r>
                    <a:rPr lang="es-MX" sz="2400" baseline="-25000">
                      <a:latin typeface="Times New Roman" charset="0"/>
                    </a:rPr>
                    <a:t> préstamo.cédula = usuario.cédula</a:t>
                  </a:r>
                  <a:endParaRPr lang="fr-FR" sz="2400" baseline="-25000">
                    <a:latin typeface="Times New Roman" charset="0"/>
                  </a:endParaRPr>
                </a:p>
              </p:txBody>
            </p:sp>
            <p:sp>
              <p:nvSpPr>
                <p:cNvPr id="13928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48" y="2398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392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26" y="1728"/>
                  <a:ext cx="129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s-MX" sz="2400" b="1">
                      <a:solidFill>
                        <a:srgbClr val="000066"/>
                      </a:solidFill>
                      <a:latin typeface="Arial" charset="0"/>
                    </a:rPr>
                    <a:t> </a:t>
                  </a:r>
                  <a:r>
                    <a:rPr lang="fr-FR" sz="2400" b="1">
                      <a:solidFill>
                        <a:srgbClr val="800000"/>
                      </a:solidFill>
                      <a:latin typeface="Symbol" pitchFamily="18" charset="2"/>
                    </a:rPr>
                    <a:t>p</a:t>
                  </a:r>
                  <a:r>
                    <a:rPr lang="es-MX" sz="2400" baseline="-25000">
                      <a:latin typeface="Times New Roman" charset="0"/>
                    </a:rPr>
                    <a:t>titulo,libro.código</a:t>
                  </a:r>
                  <a:endParaRPr lang="fr-FR" sz="2400" baseline="-25000">
                    <a:latin typeface="Times New Roman" charset="0"/>
                  </a:endParaRPr>
                </a:p>
              </p:txBody>
            </p:sp>
            <p:sp>
              <p:nvSpPr>
                <p:cNvPr id="13928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80" y="1680"/>
                  <a:ext cx="1240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s-MX" sz="2400" b="1">
                      <a:solidFill>
                        <a:srgbClr val="000066"/>
                      </a:solidFill>
                      <a:latin typeface="Arial" charset="0"/>
                    </a:rPr>
                    <a:t> </a:t>
                  </a:r>
                  <a:r>
                    <a:rPr lang="fr-FR" sz="2400" b="1">
                      <a:solidFill>
                        <a:srgbClr val="800000"/>
                      </a:solidFill>
                      <a:latin typeface="Symbol" pitchFamily="18" charset="2"/>
                    </a:rPr>
                    <a:t>p</a:t>
                  </a:r>
                  <a:r>
                    <a:rPr lang="es-MX" sz="2400" baseline="-25000">
                      <a:latin typeface="Times New Roman" charset="0"/>
                    </a:rPr>
                    <a:t>préstamo.código</a:t>
                  </a:r>
                  <a:endParaRPr lang="fr-FR" sz="2400">
                    <a:latin typeface="Times New Roman" charset="0"/>
                  </a:endParaRPr>
                </a:p>
              </p:txBody>
            </p:sp>
            <p:grpSp>
              <p:nvGrpSpPr>
                <p:cNvPr id="139301" name="Group 37"/>
                <p:cNvGrpSpPr>
                  <a:grpSpLocks/>
                </p:cNvGrpSpPr>
                <p:nvPr/>
              </p:nvGrpSpPr>
              <p:grpSpPr bwMode="auto">
                <a:xfrm>
                  <a:off x="1296" y="336"/>
                  <a:ext cx="4090" cy="1450"/>
                  <a:chOff x="1478" y="384"/>
                  <a:chExt cx="4090" cy="1450"/>
                </a:xfrm>
              </p:grpSpPr>
              <p:sp>
                <p:nvSpPr>
                  <p:cNvPr id="139269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380"/>
                    <a:ext cx="432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lang="es-MX" sz="2000" b="1">
                        <a:solidFill>
                          <a:srgbClr val="800000"/>
                        </a:solidFill>
                        <a:latin typeface="Arial" charset="0"/>
                      </a:rPr>
                      <a:t>X</a:t>
                    </a:r>
                    <a:endParaRPr lang="fr-FR" sz="1900" baseline="-25000">
                      <a:solidFill>
                        <a:srgbClr val="800000"/>
                      </a:solidFill>
                      <a:latin typeface="Arial" charset="0"/>
                    </a:endParaRPr>
                  </a:p>
                </p:txBody>
              </p:sp>
              <p:grpSp>
                <p:nvGrpSpPr>
                  <p:cNvPr id="13930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574" y="384"/>
                    <a:ext cx="3994" cy="1032"/>
                    <a:chOff x="1574" y="384"/>
                    <a:chExt cx="3994" cy="1032"/>
                  </a:xfrm>
                </p:grpSpPr>
                <p:sp>
                  <p:nvSpPr>
                    <p:cNvPr id="139277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74" y="384"/>
                      <a:ext cx="3696" cy="28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lang="es-MX" sz="2400" b="1">
                          <a:solidFill>
                            <a:srgbClr val="003300"/>
                          </a:solidFill>
                          <a:latin typeface="Arial" charset="0"/>
                        </a:rPr>
                        <a:t> </a:t>
                      </a:r>
                      <a:r>
                        <a:rPr lang="fr-FR" sz="2400" b="1">
                          <a:solidFill>
                            <a:srgbClr val="003300"/>
                          </a:solidFill>
                          <a:latin typeface="Symbol" pitchFamily="18" charset="2"/>
                        </a:rPr>
                        <a:t>p</a:t>
                      </a:r>
                      <a:r>
                        <a:rPr lang="es-MX" sz="2400" baseline="-25000">
                          <a:solidFill>
                            <a:srgbClr val="003300"/>
                          </a:solidFill>
                          <a:latin typeface="Times New Roman" charset="0"/>
                        </a:rPr>
                        <a:t>titulo</a:t>
                      </a:r>
                      <a:endParaRPr lang="fr-FR" sz="2400">
                        <a:solidFill>
                          <a:srgbClr val="003300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927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8" y="648"/>
                      <a:ext cx="0" cy="27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3300"/>
                      </a:solidFill>
                      <a:round/>
                      <a:headEnd type="arrow" w="med" len="med"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s-CO"/>
                    </a:p>
                  </p:txBody>
                </p:sp>
                <p:sp>
                  <p:nvSpPr>
                    <p:cNvPr id="139280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860"/>
                      <a:ext cx="3936" cy="28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lang="fr-FR" sz="2400" b="1">
                          <a:solidFill>
                            <a:srgbClr val="800000"/>
                          </a:solidFill>
                          <a:latin typeface="Symbol" pitchFamily="18" charset="2"/>
                        </a:rPr>
                        <a:t>s</a:t>
                      </a:r>
                      <a:r>
                        <a:rPr lang="es-MX" sz="2400" baseline="-25000">
                          <a:latin typeface="Times New Roman" charset="0"/>
                        </a:rPr>
                        <a:t> libro.código= préstamo.código</a:t>
                      </a:r>
                      <a:endParaRPr lang="fr-FR" sz="2400" baseline="-250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9281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46" y="1128"/>
                      <a:ext cx="0" cy="2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ffectLst/>
                  </p:spPr>
                  <p:txBody>
                    <a:bodyPr/>
                    <a:lstStyle/>
                    <a:p>
                      <a:endParaRPr lang="es-CO"/>
                    </a:p>
                  </p:txBody>
                </p:sp>
              </p:grpSp>
              <p:sp>
                <p:nvSpPr>
                  <p:cNvPr id="13929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1602"/>
                    <a:ext cx="202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9291" name="Line 27"/>
                  <p:cNvSpPr>
                    <a:spLocks noChangeShapeType="1"/>
                  </p:cNvSpPr>
                  <p:nvPr/>
                </p:nvSpPr>
                <p:spPr bwMode="auto">
                  <a:xfrm rot="-965002" flipH="1" flipV="1">
                    <a:off x="1858" y="1546"/>
                    <a:ext cx="212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  <p:sp>
              <p:nvSpPr>
                <p:cNvPr id="139292" name="Line 28"/>
                <p:cNvSpPr>
                  <a:spLocks noChangeShapeType="1"/>
                </p:cNvSpPr>
                <p:nvPr/>
              </p:nvSpPr>
              <p:spPr bwMode="auto">
                <a:xfrm>
                  <a:off x="1248" y="2030"/>
                  <a:ext cx="2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139294" name="Line 30"/>
              <p:cNvSpPr>
                <a:spLocks noChangeShapeType="1"/>
              </p:cNvSpPr>
              <p:nvPr/>
            </p:nvSpPr>
            <p:spPr bwMode="auto">
              <a:xfrm flipV="1">
                <a:off x="902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1873250" y="465455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4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400" b="1">
                <a:solidFill>
                  <a:srgbClr val="800000"/>
                </a:solidFill>
                <a:latin typeface="Symbol" pitchFamily="18" charset="2"/>
              </a:rPr>
              <a:t>p</a:t>
            </a:r>
            <a:r>
              <a:rPr lang="es-MX" sz="2400" baseline="-25000">
                <a:latin typeface="Times New Roman" charset="0"/>
              </a:rPr>
              <a:t>préstamo.cédula, préstamo.código</a:t>
            </a:r>
            <a:endParaRPr lang="fr-FR" sz="2400">
              <a:latin typeface="Times New Roman" charset="0"/>
            </a:endParaRPr>
          </a:p>
        </p:txBody>
      </p:sp>
      <p:sp>
        <p:nvSpPr>
          <p:cNvPr id="139296" name="Line 32"/>
          <p:cNvSpPr>
            <a:spLocks noChangeShapeType="1"/>
          </p:cNvSpPr>
          <p:nvPr/>
        </p:nvSpPr>
        <p:spPr bwMode="auto">
          <a:xfrm flipH="1" flipV="1">
            <a:off x="2600325" y="5105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139305" name="oa21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9624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3439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572000" y="838200"/>
            <a:ext cx="3886200" cy="2651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6: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solidFill>
                  <a:srgbClr val="000066"/>
                </a:solidFill>
                <a:latin typeface="Arial" charset="0"/>
              </a:rPr>
              <a:t>Use reglas 3 a 5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 para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simplificar las secuencias de  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selecciones y proyecciones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que encuentre, convirtiendolas 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en una sola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selección 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y/o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e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n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 una sola proyección</a:t>
            </a:r>
            <a:r>
              <a:rPr lang="es-MX" sz="2000">
                <a:solidFill>
                  <a:srgbClr val="000066"/>
                </a:solidFill>
                <a:latin typeface="Arial" charset="0"/>
              </a:rPr>
              <a:t>.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2000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143411" name="Group 51"/>
          <p:cNvGrpSpPr>
            <a:grpSpLocks/>
          </p:cNvGrpSpPr>
          <p:nvPr/>
        </p:nvGrpSpPr>
        <p:grpSpPr bwMode="auto">
          <a:xfrm>
            <a:off x="304800" y="1093788"/>
            <a:ext cx="3352800" cy="2106612"/>
            <a:chOff x="3264" y="576"/>
            <a:chExt cx="2112" cy="1327"/>
          </a:xfrm>
        </p:grpSpPr>
        <p:sp>
          <p:nvSpPr>
            <p:cNvPr id="143376" name="Text Box 16"/>
            <p:cNvSpPr txBox="1">
              <a:spLocks noChangeArrowheads="1"/>
            </p:cNvSpPr>
            <p:nvPr/>
          </p:nvSpPr>
          <p:spPr bwMode="auto">
            <a:xfrm>
              <a:off x="3264" y="1664"/>
              <a:ext cx="86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b="1">
                  <a:latin typeface="Arial" charset="0"/>
                </a:rPr>
                <a:t>USUARIO</a:t>
              </a:r>
              <a:endParaRPr lang="fr-FR" b="1">
                <a:latin typeface="Arial" charset="0"/>
              </a:endParaRPr>
            </a:p>
          </p:txBody>
        </p:sp>
        <p:sp>
          <p:nvSpPr>
            <p:cNvPr id="143382" name="Text Box 22"/>
            <p:cNvSpPr txBox="1">
              <a:spLocks noChangeArrowheads="1"/>
            </p:cNvSpPr>
            <p:nvPr/>
          </p:nvSpPr>
          <p:spPr bwMode="auto">
            <a:xfrm>
              <a:off x="3491" y="1084"/>
              <a:ext cx="178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800000"/>
                  </a:solidFill>
                  <a:latin typeface="Symbol" pitchFamily="18" charset="2"/>
                </a:rPr>
                <a:t>s</a:t>
              </a:r>
              <a:r>
                <a:rPr lang="es-MX" sz="2400" baseline="-25000">
                  <a:latin typeface="Times New Roman" charset="0"/>
                </a:rPr>
                <a:t> atributo-x &gt; atributo-y</a:t>
              </a:r>
              <a:endParaRPr lang="fr-FR" sz="2400" baseline="-25000">
                <a:latin typeface="Times New Roman" charset="0"/>
              </a:endParaRPr>
            </a:p>
          </p:txBody>
        </p:sp>
        <p:sp>
          <p:nvSpPr>
            <p:cNvPr id="143391" name="Text Box 31"/>
            <p:cNvSpPr txBox="1">
              <a:spLocks noChangeArrowheads="1"/>
            </p:cNvSpPr>
            <p:nvPr/>
          </p:nvSpPr>
          <p:spPr bwMode="auto">
            <a:xfrm>
              <a:off x="3491" y="576"/>
              <a:ext cx="188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800000"/>
                  </a:solidFill>
                  <a:latin typeface="Symbol" pitchFamily="18" charset="2"/>
                </a:rPr>
                <a:t>s</a:t>
              </a:r>
              <a:r>
                <a:rPr lang="es-MX" sz="2400" baseline="-25000">
                  <a:latin typeface="Times New Roman" charset="0"/>
                </a:rPr>
                <a:t> atributo-1 = atributo2</a:t>
              </a:r>
              <a:endParaRPr lang="fr-FR" sz="2400" baseline="-25000">
                <a:latin typeface="Times New Roman" charset="0"/>
              </a:endParaRPr>
            </a:p>
          </p:txBody>
        </p:sp>
        <p:sp>
          <p:nvSpPr>
            <p:cNvPr id="143392" name="Line 32"/>
            <p:cNvSpPr>
              <a:spLocks noChangeShapeType="1"/>
            </p:cNvSpPr>
            <p:nvPr/>
          </p:nvSpPr>
          <p:spPr bwMode="auto">
            <a:xfrm flipV="1">
              <a:off x="3587" y="84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143396" name="Line 36"/>
            <p:cNvSpPr>
              <a:spLocks noChangeShapeType="1"/>
            </p:cNvSpPr>
            <p:nvPr/>
          </p:nvSpPr>
          <p:spPr bwMode="auto">
            <a:xfrm flipV="1">
              <a:off x="3580" y="136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5486400" y="4572000"/>
            <a:ext cx="2895600" cy="1006475"/>
          </a:xfrm>
          <a:prstGeom prst="rect">
            <a:avLst/>
          </a:prstGeom>
          <a:solidFill>
            <a:srgbClr val="CAE0D4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Ente paso no requerimos aplicarlo en nuestro ejemplo.</a:t>
            </a:r>
            <a:endParaRPr lang="fr-FR" sz="2000" b="1">
              <a:solidFill>
                <a:srgbClr val="800000"/>
              </a:solidFill>
              <a:latin typeface="Arial" charset="0"/>
            </a:endParaRPr>
          </a:p>
        </p:txBody>
      </p:sp>
      <p:grpSp>
        <p:nvGrpSpPr>
          <p:cNvPr id="143410" name="Group 50"/>
          <p:cNvGrpSpPr>
            <a:grpSpLocks/>
          </p:cNvGrpSpPr>
          <p:nvPr/>
        </p:nvGrpSpPr>
        <p:grpSpPr bwMode="auto">
          <a:xfrm>
            <a:off x="260350" y="4495800"/>
            <a:ext cx="5149850" cy="1300163"/>
            <a:chOff x="404" y="2592"/>
            <a:chExt cx="3244" cy="819"/>
          </a:xfrm>
        </p:grpSpPr>
        <p:sp>
          <p:nvSpPr>
            <p:cNvPr id="143404" name="Text Box 44"/>
            <p:cNvSpPr txBox="1">
              <a:spLocks noChangeArrowheads="1"/>
            </p:cNvSpPr>
            <p:nvPr/>
          </p:nvSpPr>
          <p:spPr bwMode="auto">
            <a:xfrm>
              <a:off x="404" y="3172"/>
              <a:ext cx="81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MX" b="1">
                  <a:latin typeface="Arial" charset="0"/>
                </a:rPr>
                <a:t>USUARIO</a:t>
              </a:r>
              <a:endParaRPr lang="fr-FR" b="1">
                <a:latin typeface="Arial" charset="0"/>
              </a:endParaRPr>
            </a:p>
          </p:txBody>
        </p:sp>
        <p:sp>
          <p:nvSpPr>
            <p:cNvPr id="143405" name="Text Box 45"/>
            <p:cNvSpPr txBox="1">
              <a:spLocks noChangeArrowheads="1"/>
            </p:cNvSpPr>
            <p:nvPr/>
          </p:nvSpPr>
          <p:spPr bwMode="auto">
            <a:xfrm>
              <a:off x="480" y="2592"/>
              <a:ext cx="316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800000"/>
                  </a:solidFill>
                  <a:latin typeface="Symbol" pitchFamily="18" charset="2"/>
                </a:rPr>
                <a:t>s</a:t>
              </a:r>
              <a:r>
                <a:rPr lang="es-MX" sz="2400" baseline="-25000">
                  <a:latin typeface="Times New Roman" charset="0"/>
                </a:rPr>
                <a:t> atributo-x &gt; atributo-y </a:t>
              </a:r>
              <a:r>
                <a:rPr lang="es-MX" sz="2400" b="1" baseline="-25000">
                  <a:solidFill>
                    <a:srgbClr val="000066"/>
                  </a:solidFill>
                  <a:latin typeface="Times New Roman" charset="0"/>
                </a:rPr>
                <a:t>AND</a:t>
              </a:r>
              <a:r>
                <a:rPr lang="es-MX" sz="2400" baseline="-25000">
                  <a:latin typeface="Times New Roman" charset="0"/>
                </a:rPr>
                <a:t>  atributo-1 = atributo2</a:t>
              </a:r>
              <a:endParaRPr lang="fr-FR" sz="2400" baseline="-25000">
                <a:latin typeface="Times New Roman" charset="0"/>
              </a:endParaRPr>
            </a:p>
          </p:txBody>
        </p:sp>
        <p:sp>
          <p:nvSpPr>
            <p:cNvPr id="143408" name="Line 48"/>
            <p:cNvSpPr>
              <a:spLocks noChangeShapeType="1"/>
            </p:cNvSpPr>
            <p:nvPr/>
          </p:nvSpPr>
          <p:spPr bwMode="auto">
            <a:xfrm flipV="1">
              <a:off x="778" y="287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43409" name="Text Box 49"/>
          <p:cNvSpPr txBox="1">
            <a:spLocks noChangeArrowheads="1"/>
          </p:cNvSpPr>
          <p:nvPr/>
        </p:nvSpPr>
        <p:spPr bwMode="auto">
          <a:xfrm>
            <a:off x="1676400" y="3733800"/>
            <a:ext cx="1828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400">
                <a:latin typeface="Times New Roman" charset="0"/>
              </a:rPr>
              <a:t>Regla 4.</a:t>
            </a:r>
            <a:endParaRPr lang="fr-FR" sz="2400">
              <a:latin typeface="Times New Roman" charset="0"/>
            </a:endParaRPr>
          </a:p>
        </p:txBody>
      </p:sp>
      <p:sp>
        <p:nvSpPr>
          <p:cNvPr id="143413" name="AutoShape 53"/>
          <p:cNvSpPr>
            <a:spLocks noChangeArrowheads="1"/>
          </p:cNvSpPr>
          <p:nvPr/>
        </p:nvSpPr>
        <p:spPr bwMode="auto">
          <a:xfrm>
            <a:off x="762000" y="36576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143414" name="oa22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886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2971800" y="2740025"/>
            <a:ext cx="1905000" cy="1219200"/>
          </a:xfrm>
          <a:prstGeom prst="rect">
            <a:avLst/>
          </a:prstGeom>
          <a:solidFill>
            <a:srgbClr val="E1E5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42380" name="Rectangle 44"/>
          <p:cNvSpPr>
            <a:spLocks noChangeArrowheads="1"/>
          </p:cNvSpPr>
          <p:nvPr/>
        </p:nvSpPr>
        <p:spPr bwMode="auto">
          <a:xfrm>
            <a:off x="2743200" y="4203700"/>
            <a:ext cx="2057400" cy="2286000"/>
          </a:xfrm>
          <a:prstGeom prst="rect">
            <a:avLst/>
          </a:prstGeom>
          <a:solidFill>
            <a:srgbClr val="CAE0D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</a:rPr>
              <a:t>Algoritmo para optimizar expresiones relacionales.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2296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000066"/>
                </a:solidFill>
                <a:latin typeface="Arial" charset="0"/>
              </a:rPr>
              <a:t>				</a:t>
            </a: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es-MX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800600" y="693738"/>
            <a:ext cx="3810000" cy="5494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Paso 6: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2000">
                <a:latin typeface="Arial" charset="0"/>
              </a:rPr>
              <a:t>Particionar</a:t>
            </a:r>
            <a:r>
              <a:rPr lang="es-MX" sz="2000">
                <a:latin typeface="Arial" charset="0"/>
              </a:rPr>
              <a:t> </a:t>
            </a:r>
            <a:r>
              <a:rPr lang="fr-FR" sz="2000">
                <a:latin typeface="Arial" charset="0"/>
              </a:rPr>
              <a:t>los nodos interiores del árbol resultante en grupos</a:t>
            </a:r>
            <a:r>
              <a:rPr lang="es-MX" sz="2000">
                <a:latin typeface="Arial" charset="0"/>
              </a:rPr>
              <a:t>:</a:t>
            </a:r>
            <a:r>
              <a:rPr lang="fr-FR" sz="2000">
                <a:latin typeface="Arial" charset="0"/>
              </a:rPr>
              <a:t>	</a:t>
            </a:r>
            <a:endParaRPr lang="es-MX" sz="2000">
              <a:latin typeface="Arial" charset="0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fr-FR">
                <a:latin typeface="Arial" charset="0"/>
              </a:rPr>
              <a:t>Todo nodo interior representando una operación binaria, ( x ,  U ,  - ) conforma un grupo</a:t>
            </a:r>
            <a:r>
              <a:rPr lang="es-MX">
                <a:latin typeface="Arial" charset="0"/>
              </a:rPr>
              <a:t>. 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s-MX">
              <a:latin typeface="Arial" charset="0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s-MX">
                <a:latin typeface="Arial" charset="0"/>
              </a:rPr>
              <a:t>S</a:t>
            </a:r>
            <a:r>
              <a:rPr lang="fr-FR">
                <a:latin typeface="Arial" charset="0"/>
              </a:rPr>
              <a:t>e incluyen</a:t>
            </a:r>
            <a:r>
              <a:rPr lang="es-MX">
                <a:latin typeface="Arial" charset="0"/>
              </a:rPr>
              <a:t> además</a:t>
            </a:r>
            <a:r>
              <a:rPr lang="fr-FR">
                <a:latin typeface="Arial" charset="0"/>
              </a:rPr>
              <a:t> </a:t>
            </a:r>
            <a:r>
              <a:rPr lang="es-MX">
                <a:latin typeface="Arial" charset="0"/>
              </a:rPr>
              <a:t>en el grupo </a:t>
            </a:r>
            <a:r>
              <a:rPr lang="fr-FR">
                <a:latin typeface="Arial" charset="0"/>
              </a:rPr>
              <a:t>todos sus ancestros inmediatos que representen operaciones unarias</a:t>
            </a:r>
            <a:endParaRPr lang="es-MX">
              <a:latin typeface="Arial" charset="0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s-MX">
              <a:latin typeface="Arial" charset="0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s-MX">
                <a:latin typeface="Arial" charset="0"/>
              </a:rPr>
              <a:t>T</a:t>
            </a:r>
            <a:r>
              <a:rPr lang="fr-FR">
                <a:latin typeface="Arial" charset="0"/>
              </a:rPr>
              <a:t>ambien se incluyen los descendientes</a:t>
            </a:r>
            <a:r>
              <a:rPr lang="es-MX">
                <a:latin typeface="Arial" charset="0"/>
              </a:rPr>
              <a:t> </a:t>
            </a:r>
            <a:r>
              <a:rPr lang="fr-FR">
                <a:latin typeface="Arial" charset="0"/>
              </a:rPr>
              <a:t>represent</a:t>
            </a:r>
            <a:r>
              <a:rPr lang="es-MX">
                <a:latin typeface="Arial" charset="0"/>
              </a:rPr>
              <a:t>ando</a:t>
            </a:r>
            <a:r>
              <a:rPr lang="fr-FR">
                <a:latin typeface="Arial" charset="0"/>
              </a:rPr>
              <a:t> operaciones unarias</a:t>
            </a:r>
            <a:r>
              <a:rPr lang="es-MX">
                <a:latin typeface="Arial" charset="0"/>
              </a:rPr>
              <a:t>,</a:t>
            </a:r>
            <a:r>
              <a:rPr lang="fr-FR">
                <a:latin typeface="Arial" charset="0"/>
              </a:rPr>
              <a:t>  excepto en los casos que aparezca una operación binaria en el camino.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2743200" y="3429000"/>
            <a:ext cx="609600" cy="838200"/>
          </a:xfrm>
          <a:prstGeom prst="rect">
            <a:avLst/>
          </a:prstGeom>
          <a:solidFill>
            <a:srgbClr val="CAE0D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42384" name="Group 48"/>
          <p:cNvGrpSpPr>
            <a:grpSpLocks/>
          </p:cNvGrpSpPr>
          <p:nvPr/>
        </p:nvGrpSpPr>
        <p:grpSpPr bwMode="auto">
          <a:xfrm>
            <a:off x="212725" y="530225"/>
            <a:ext cx="7924800" cy="5943600"/>
            <a:chOff x="96" y="384"/>
            <a:chExt cx="4992" cy="3744"/>
          </a:xfrm>
        </p:grpSpPr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816" y="480"/>
              <a:ext cx="1920" cy="1296"/>
            </a:xfrm>
            <a:prstGeom prst="rect">
              <a:avLst/>
            </a:prstGeom>
            <a:solidFill>
              <a:srgbClr val="E1E5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42379" name="Rectangle 43"/>
            <p:cNvSpPr>
              <a:spLocks noChangeArrowheads="1"/>
            </p:cNvSpPr>
            <p:nvPr/>
          </p:nvSpPr>
          <p:spPr bwMode="auto">
            <a:xfrm>
              <a:off x="144" y="1824"/>
              <a:ext cx="1584" cy="2304"/>
            </a:xfrm>
            <a:prstGeom prst="rect">
              <a:avLst/>
            </a:prstGeom>
            <a:solidFill>
              <a:srgbClr val="CAE0D4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1536" y="648"/>
              <a:ext cx="0" cy="272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s-CO"/>
            </a:p>
          </p:txBody>
        </p:sp>
        <p:grpSp>
          <p:nvGrpSpPr>
            <p:cNvPr id="142383" name="Group 47"/>
            <p:cNvGrpSpPr>
              <a:grpSpLocks/>
            </p:cNvGrpSpPr>
            <p:nvPr/>
          </p:nvGrpSpPr>
          <p:grpSpPr bwMode="auto">
            <a:xfrm>
              <a:off x="96" y="384"/>
              <a:ext cx="4992" cy="3639"/>
              <a:chOff x="96" y="384"/>
              <a:chExt cx="4992" cy="3639"/>
            </a:xfrm>
          </p:grpSpPr>
          <p:sp>
            <p:nvSpPr>
              <p:cNvPr id="142343" name="Text Box 7"/>
              <p:cNvSpPr txBox="1">
                <a:spLocks noChangeArrowheads="1"/>
              </p:cNvSpPr>
              <p:nvPr/>
            </p:nvSpPr>
            <p:spPr bwMode="auto">
              <a:xfrm>
                <a:off x="1354" y="1380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000" b="1">
                    <a:solidFill>
                      <a:srgbClr val="000066"/>
                    </a:solidFill>
                    <a:latin typeface="Arial" charset="0"/>
                  </a:rPr>
                  <a:t>X</a:t>
                </a:r>
                <a:endParaRPr lang="fr-FR" sz="1900" baseline="-250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142344" name="Text Box 8"/>
              <p:cNvSpPr txBox="1">
                <a:spLocks noChangeArrowheads="1"/>
              </p:cNvSpPr>
              <p:nvPr/>
            </p:nvSpPr>
            <p:spPr bwMode="auto">
              <a:xfrm>
                <a:off x="900" y="2616"/>
                <a:ext cx="28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000" b="1">
                    <a:solidFill>
                      <a:srgbClr val="000066"/>
                    </a:solidFill>
                    <a:latin typeface="Arial" charset="0"/>
                  </a:rPr>
                  <a:t>X</a:t>
                </a:r>
                <a:endParaRPr lang="fr-FR" sz="1900" baseline="-250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142345" name="Line 9"/>
              <p:cNvSpPr>
                <a:spLocks noChangeShapeType="1"/>
              </p:cNvSpPr>
              <p:nvPr/>
            </p:nvSpPr>
            <p:spPr bwMode="auto">
              <a:xfrm flipV="1">
                <a:off x="734" y="2822"/>
                <a:ext cx="192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46" name="Text Box 10"/>
              <p:cNvSpPr txBox="1">
                <a:spLocks noChangeArrowheads="1"/>
              </p:cNvSpPr>
              <p:nvPr/>
            </p:nvSpPr>
            <p:spPr bwMode="auto">
              <a:xfrm>
                <a:off x="2218" y="2296"/>
                <a:ext cx="576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b="1">
                    <a:latin typeface="Arial" charset="0"/>
                  </a:rPr>
                  <a:t>LIBRO</a:t>
                </a:r>
                <a:endParaRPr lang="fr-FR" b="1">
                  <a:latin typeface="Arial" charset="0"/>
                </a:endParaRPr>
              </a:p>
            </p:txBody>
          </p:sp>
          <p:sp>
            <p:nvSpPr>
              <p:cNvPr id="142347" name="Text Box 11"/>
              <p:cNvSpPr txBox="1">
                <a:spLocks noChangeArrowheads="1"/>
              </p:cNvSpPr>
              <p:nvPr/>
            </p:nvSpPr>
            <p:spPr bwMode="auto">
              <a:xfrm>
                <a:off x="1440" y="3784"/>
                <a:ext cx="1008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b="1">
                    <a:latin typeface="Arial" charset="0"/>
                  </a:rPr>
                  <a:t>PRESTAMO</a:t>
                </a:r>
                <a:endParaRPr lang="fr-FR" b="1">
                  <a:latin typeface="Arial" charset="0"/>
                </a:endParaRPr>
              </a:p>
            </p:txBody>
          </p:sp>
          <p:sp>
            <p:nvSpPr>
              <p:cNvPr id="142348" name="Line 12"/>
              <p:cNvSpPr>
                <a:spLocks noChangeShapeType="1"/>
              </p:cNvSpPr>
              <p:nvPr/>
            </p:nvSpPr>
            <p:spPr bwMode="auto">
              <a:xfrm rot="-965002" flipH="1" flipV="1">
                <a:off x="2220" y="2007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49" name="Line 13"/>
              <p:cNvSpPr>
                <a:spLocks noChangeShapeType="1"/>
              </p:cNvSpPr>
              <p:nvPr/>
            </p:nvSpPr>
            <p:spPr bwMode="auto">
              <a:xfrm flipH="1" flipV="1">
                <a:off x="1074" y="2834"/>
                <a:ext cx="15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50" name="Text Box 14"/>
              <p:cNvSpPr txBox="1">
                <a:spLocks noChangeArrowheads="1"/>
              </p:cNvSpPr>
              <p:nvPr/>
            </p:nvSpPr>
            <p:spPr bwMode="auto">
              <a:xfrm>
                <a:off x="96" y="3745"/>
                <a:ext cx="816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b="1">
                    <a:latin typeface="Arial" charset="0"/>
                  </a:rPr>
                  <a:t>USUARIO</a:t>
                </a:r>
                <a:endParaRPr lang="fr-FR" b="1">
                  <a:latin typeface="Arial" charset="0"/>
                </a:endParaRPr>
              </a:p>
            </p:txBody>
          </p:sp>
          <p:sp>
            <p:nvSpPr>
              <p:cNvPr id="142351" name="Text Box 15"/>
              <p:cNvSpPr txBox="1">
                <a:spLocks noChangeArrowheads="1"/>
              </p:cNvSpPr>
              <p:nvPr/>
            </p:nvSpPr>
            <p:spPr bwMode="auto">
              <a:xfrm>
                <a:off x="1392" y="384"/>
                <a:ext cx="369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400" b="1">
                    <a:solidFill>
                      <a:srgbClr val="003300"/>
                    </a:solidFill>
                    <a:latin typeface="Arial" charset="0"/>
                  </a:rPr>
                  <a:t> </a:t>
                </a:r>
                <a:r>
                  <a:rPr lang="fr-FR" sz="2400" b="1">
                    <a:solidFill>
                      <a:srgbClr val="003300"/>
                    </a:solidFill>
                    <a:latin typeface="Symbol" pitchFamily="18" charset="2"/>
                  </a:rPr>
                  <a:t>p</a:t>
                </a:r>
                <a:r>
                  <a:rPr lang="es-MX" sz="2400" baseline="-25000">
                    <a:solidFill>
                      <a:srgbClr val="003300"/>
                    </a:solidFill>
                    <a:latin typeface="Times New Roman" charset="0"/>
                  </a:rPr>
                  <a:t>titulo</a:t>
                </a:r>
                <a:endParaRPr lang="fr-FR" sz="2400">
                  <a:solidFill>
                    <a:srgbClr val="003300"/>
                  </a:solidFill>
                  <a:latin typeface="Times New Roman" charset="0"/>
                </a:endParaRPr>
              </a:p>
            </p:txBody>
          </p:sp>
          <p:sp>
            <p:nvSpPr>
              <p:cNvPr id="142354" name="Text Box 18"/>
              <p:cNvSpPr txBox="1">
                <a:spLocks noChangeArrowheads="1"/>
              </p:cNvSpPr>
              <p:nvPr/>
            </p:nvSpPr>
            <p:spPr bwMode="auto">
              <a:xfrm>
                <a:off x="720" y="768"/>
                <a:ext cx="21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s</a:t>
                </a:r>
                <a:r>
                  <a:rPr lang="es-MX" sz="2400" baseline="-25000">
                    <a:latin typeface="Times New Roman" charset="0"/>
                  </a:rPr>
                  <a:t> libro.código= préstamo.código</a:t>
                </a:r>
                <a:endParaRPr lang="fr-FR" sz="2400" baseline="-25000">
                  <a:latin typeface="Times New Roman" charset="0"/>
                </a:endParaRPr>
              </a:p>
            </p:txBody>
          </p:sp>
          <p:sp>
            <p:nvSpPr>
              <p:cNvPr id="142355" name="Line 19"/>
              <p:cNvSpPr>
                <a:spLocks noChangeShapeType="1"/>
              </p:cNvSpPr>
              <p:nvPr/>
            </p:nvSpPr>
            <p:spPr bwMode="auto">
              <a:xfrm flipV="1">
                <a:off x="1544" y="11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56" name="Text Box 20"/>
              <p:cNvSpPr txBox="1">
                <a:spLocks noChangeArrowheads="1"/>
              </p:cNvSpPr>
              <p:nvPr/>
            </p:nvSpPr>
            <p:spPr bwMode="auto">
              <a:xfrm>
                <a:off x="1536" y="3264"/>
                <a:ext cx="177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003300"/>
                    </a:solidFill>
                    <a:latin typeface="Symbol" pitchFamily="18" charset="2"/>
                  </a:rPr>
                  <a:t>s</a:t>
                </a:r>
                <a:r>
                  <a:rPr lang="es-MX" sz="2400" baseline="-25000">
                    <a:solidFill>
                      <a:srgbClr val="003300"/>
                    </a:solidFill>
                    <a:latin typeface="Times New Roman" charset="0"/>
                  </a:rPr>
                  <a:t>fecha &gt; 10/10/2001</a:t>
                </a:r>
                <a:endParaRPr lang="fr-FR" sz="2400" baseline="-25000">
                  <a:solidFill>
                    <a:srgbClr val="003300"/>
                  </a:solidFill>
                  <a:latin typeface="Times New Roman" charset="0"/>
                </a:endParaRPr>
              </a:p>
            </p:txBody>
          </p:sp>
          <p:sp>
            <p:nvSpPr>
              <p:cNvPr id="142357" name="Line 21"/>
              <p:cNvSpPr>
                <a:spLocks noChangeShapeType="1"/>
              </p:cNvSpPr>
              <p:nvPr/>
            </p:nvSpPr>
            <p:spPr bwMode="auto">
              <a:xfrm flipH="1" flipV="1">
                <a:off x="1728" y="352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58" name="Text Box 22"/>
              <p:cNvSpPr txBox="1">
                <a:spLocks noChangeArrowheads="1"/>
              </p:cNvSpPr>
              <p:nvPr/>
            </p:nvSpPr>
            <p:spPr bwMode="auto">
              <a:xfrm>
                <a:off x="148" y="2090"/>
                <a:ext cx="21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s</a:t>
                </a:r>
                <a:r>
                  <a:rPr lang="es-MX" sz="2400" baseline="-25000">
                    <a:latin typeface="Times New Roman" charset="0"/>
                  </a:rPr>
                  <a:t> préstamo.cédula = usuario.cédula</a:t>
                </a:r>
                <a:endParaRPr lang="fr-FR" sz="2400" baseline="-25000">
                  <a:latin typeface="Times New Roman" charset="0"/>
                </a:endParaRPr>
              </a:p>
            </p:txBody>
          </p:sp>
          <p:sp>
            <p:nvSpPr>
              <p:cNvPr id="142359" name="Line 23"/>
              <p:cNvSpPr>
                <a:spLocks noChangeShapeType="1"/>
              </p:cNvSpPr>
              <p:nvPr/>
            </p:nvSpPr>
            <p:spPr bwMode="auto">
              <a:xfrm flipV="1">
                <a:off x="986" y="23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61" name="Text Box 25"/>
              <p:cNvSpPr txBox="1">
                <a:spLocks noChangeArrowheads="1"/>
              </p:cNvSpPr>
              <p:nvPr/>
            </p:nvSpPr>
            <p:spPr bwMode="auto">
              <a:xfrm>
                <a:off x="1824" y="1728"/>
                <a:ext cx="129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400" b="1">
                    <a:solidFill>
                      <a:srgbClr val="000066"/>
                    </a:solidFill>
                    <a:latin typeface="Arial" charset="0"/>
                  </a:rPr>
                  <a:t> </a:t>
                </a: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p</a:t>
                </a:r>
                <a:r>
                  <a:rPr lang="es-MX" sz="2400" baseline="-25000">
                    <a:latin typeface="Times New Roman" charset="0"/>
                  </a:rPr>
                  <a:t>titulo,libro.código</a:t>
                </a:r>
                <a:endParaRPr lang="fr-FR" sz="2400" baseline="-25000">
                  <a:latin typeface="Times New Roman" charset="0"/>
                </a:endParaRPr>
              </a:p>
            </p:txBody>
          </p:sp>
          <p:sp>
            <p:nvSpPr>
              <p:cNvPr id="142362" name="Text Box 26"/>
              <p:cNvSpPr txBox="1">
                <a:spLocks noChangeArrowheads="1"/>
              </p:cNvSpPr>
              <p:nvPr/>
            </p:nvSpPr>
            <p:spPr bwMode="auto">
              <a:xfrm>
                <a:off x="528" y="1728"/>
                <a:ext cx="124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400" b="1">
                    <a:solidFill>
                      <a:srgbClr val="000066"/>
                    </a:solidFill>
                    <a:latin typeface="Arial" charset="0"/>
                  </a:rPr>
                  <a:t> </a:t>
                </a: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p</a:t>
                </a:r>
                <a:r>
                  <a:rPr lang="es-MX" sz="2400" baseline="-25000">
                    <a:latin typeface="Times New Roman" charset="0"/>
                  </a:rPr>
                  <a:t>préstamo.código</a:t>
                </a:r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42364" name="Line 28"/>
              <p:cNvSpPr>
                <a:spLocks noChangeShapeType="1"/>
              </p:cNvSpPr>
              <p:nvPr/>
            </p:nvSpPr>
            <p:spPr bwMode="auto">
              <a:xfrm rot="-965002" flipH="1" flipV="1">
                <a:off x="1676" y="1546"/>
                <a:ext cx="21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66" name="Text Box 30"/>
              <p:cNvSpPr txBox="1">
                <a:spLocks noChangeArrowheads="1"/>
              </p:cNvSpPr>
              <p:nvPr/>
            </p:nvSpPr>
            <p:spPr bwMode="auto">
              <a:xfrm>
                <a:off x="96" y="3120"/>
                <a:ext cx="110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400" b="1">
                    <a:solidFill>
                      <a:srgbClr val="000066"/>
                    </a:solidFill>
                    <a:latin typeface="Arial" charset="0"/>
                  </a:rPr>
                  <a:t> </a:t>
                </a: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p</a:t>
                </a:r>
                <a:r>
                  <a:rPr lang="es-MX" sz="2400" baseline="-25000">
                    <a:latin typeface="Times New Roman" charset="0"/>
                  </a:rPr>
                  <a:t>usuario.cédula</a:t>
                </a:r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42368" name="Text Box 32"/>
              <p:cNvSpPr txBox="1">
                <a:spLocks noChangeArrowheads="1"/>
              </p:cNvSpPr>
              <p:nvPr/>
            </p:nvSpPr>
            <p:spPr bwMode="auto">
              <a:xfrm>
                <a:off x="994" y="2898"/>
                <a:ext cx="231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s-MX" sz="2400" b="1">
                    <a:solidFill>
                      <a:srgbClr val="000066"/>
                    </a:solidFill>
                    <a:latin typeface="Arial" charset="0"/>
                  </a:rPr>
                  <a:t> </a:t>
                </a:r>
                <a:r>
                  <a:rPr lang="fr-FR" sz="2400" b="1">
                    <a:solidFill>
                      <a:srgbClr val="800000"/>
                    </a:solidFill>
                    <a:latin typeface="Symbol" pitchFamily="18" charset="2"/>
                  </a:rPr>
                  <a:t>p</a:t>
                </a:r>
                <a:r>
                  <a:rPr lang="es-MX" sz="2400" baseline="-25000">
                    <a:latin typeface="Times New Roman" charset="0"/>
                  </a:rPr>
                  <a:t>préstamo.cédula, préstamo.código</a:t>
                </a:r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42369" name="Line 33"/>
              <p:cNvSpPr>
                <a:spLocks noChangeShapeType="1"/>
              </p:cNvSpPr>
              <p:nvPr/>
            </p:nvSpPr>
            <p:spPr bwMode="auto">
              <a:xfrm flipH="1" flipV="1">
                <a:off x="1448" y="321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 flipV="1">
                <a:off x="1056" y="20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1296" y="158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s-CO"/>
              </a:p>
            </p:txBody>
          </p:sp>
        </p:grpSp>
      </p:grpSp>
      <p:pic>
        <p:nvPicPr>
          <p:cNvPr id="142387" name="oa23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28650"/>
            <a:ext cx="7721600" cy="40005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s-MX" sz="2800">
                <a:solidFill>
                  <a:srgbClr val="000066"/>
                </a:solidFill>
                <a:latin typeface="Arial" charset="0"/>
              </a:rPr>
              <a:t>Bibliografía.</a:t>
            </a:r>
            <a:endParaRPr lang="fr-FR" sz="28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028700"/>
            <a:ext cx="7721600" cy="508635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Tx/>
              <a:buNone/>
            </a:pPr>
            <a:endParaRPr lang="fr-FR" sz="1800"/>
          </a:p>
          <a:p>
            <a:pPr algn="just">
              <a:buSzTx/>
            </a:pPr>
            <a:r>
              <a:rPr lang="fr-FR" sz="2400">
                <a:latin typeface="Arial" charset="0"/>
              </a:rPr>
              <a:t>Jeffrey D. Ullman.</a:t>
            </a:r>
            <a:r>
              <a:rPr lang="fr-FR" sz="2400" i="1">
                <a:latin typeface="Arial" charset="0"/>
              </a:rPr>
              <a:t>  Principles of  Database and Knowledge-Base System.  </a:t>
            </a:r>
            <a:r>
              <a:rPr lang="fr-FR" sz="2400">
                <a:latin typeface="Arial" charset="0"/>
              </a:rPr>
              <a:t>Volúmenes II.   Computer Science Press. 1988. Capítulo 11.  pp. 662-673.</a:t>
            </a:r>
            <a:endParaRPr lang="es-MX" sz="2400">
              <a:latin typeface="Arial" charset="0"/>
            </a:endParaRPr>
          </a:p>
          <a:p>
            <a:pPr algn="just">
              <a:buSzTx/>
            </a:pPr>
            <a:endParaRPr lang="es-MX" sz="2400">
              <a:latin typeface="Arial" charset="0"/>
            </a:endParaRPr>
          </a:p>
          <a:p>
            <a:pPr algn="just">
              <a:buSzTx/>
            </a:pPr>
            <a:endParaRPr lang="es-MX" sz="2400">
              <a:latin typeface="Arial" charset="0"/>
            </a:endParaRPr>
          </a:p>
          <a:p>
            <a:pPr algn="just">
              <a:buSzTx/>
            </a:pPr>
            <a:endParaRPr lang="es-MX" sz="2400">
              <a:latin typeface="Arial" charset="0"/>
            </a:endParaRPr>
          </a:p>
          <a:p>
            <a:pPr algn="just">
              <a:buSzTx/>
            </a:pPr>
            <a:r>
              <a:rPr lang="es-MX" sz="2400">
                <a:latin typeface="Arial" charset="0"/>
                <a:ea typeface="Arial" charset="0"/>
              </a:rPr>
              <a:t>Copyright: 	 Esta presentación puede ser reproducida solo para fines académicos y mencionando siempre al autor. </a:t>
            </a:r>
          </a:p>
          <a:p>
            <a:pPr lvl="4" algn="just">
              <a:buSzTx/>
              <a:buFontTx/>
              <a:buNone/>
            </a:pPr>
            <a:r>
              <a:rPr lang="es-MX" sz="1600">
                <a:latin typeface="Arial" charset="0"/>
              </a:rPr>
              <a:t>John Freddy Duitama M.</a:t>
            </a:r>
          </a:p>
          <a:p>
            <a:pPr lvl="4" algn="just">
              <a:buSzTx/>
              <a:buFontTx/>
              <a:buNone/>
            </a:pPr>
            <a:r>
              <a:rPr lang="es-MX" sz="1600">
                <a:latin typeface="Arial" charset="0"/>
              </a:rPr>
              <a:t>Universidad de Antioquia.</a:t>
            </a:r>
          </a:p>
          <a:p>
            <a:pPr lvl="4" algn="just">
              <a:buSzTx/>
              <a:buFontTx/>
              <a:buNone/>
            </a:pPr>
            <a:r>
              <a:rPr lang="es-MX" sz="1600">
                <a:latin typeface="Arial" charset="0"/>
              </a:rPr>
              <a:t>Facultad de Ingeniería.</a:t>
            </a:r>
            <a:endParaRPr lang="fr-FR" sz="16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0772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SzTx/>
              <a:buFontTx/>
              <a:buNone/>
            </a:pPr>
            <a:r>
              <a:rPr lang="fr-FR" sz="2200">
                <a:latin typeface="Arial" charset="0"/>
              </a:rPr>
              <a:t>Sean E</a:t>
            </a:r>
            <a:r>
              <a:rPr lang="fr-FR" sz="2300" baseline="-25000">
                <a:latin typeface="Arial" charset="0"/>
              </a:rPr>
              <a:t>1</a:t>
            </a:r>
            <a:r>
              <a:rPr lang="fr-FR" sz="2200">
                <a:latin typeface="Arial" charset="0"/>
              </a:rPr>
              <a:t>, E</a:t>
            </a:r>
            <a:r>
              <a:rPr lang="fr-FR" sz="2300" baseline="-25000">
                <a:latin typeface="Arial" charset="0"/>
              </a:rPr>
              <a:t>2 </a:t>
            </a:r>
            <a:r>
              <a:rPr lang="fr-FR" sz="2200">
                <a:latin typeface="Arial" charset="0"/>
              </a:rPr>
              <a:t>y E</a:t>
            </a:r>
            <a:r>
              <a:rPr lang="fr-FR" sz="2300" baseline="-25000">
                <a:latin typeface="Arial" charset="0"/>
              </a:rPr>
              <a:t>3</a:t>
            </a:r>
            <a:r>
              <a:rPr lang="fr-FR" sz="2200">
                <a:latin typeface="Arial" charset="0"/>
              </a:rPr>
              <a:t> expresiones del </a:t>
            </a:r>
            <a:r>
              <a:rPr lang="es-MX" sz="2200">
                <a:latin typeface="Arial" charset="0"/>
              </a:rPr>
              <a:t>álg</a:t>
            </a:r>
            <a:r>
              <a:rPr lang="fr-FR" sz="2200">
                <a:latin typeface="Arial" charset="0"/>
              </a:rPr>
              <a:t>ebra relacional.</a:t>
            </a: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000" b="1" u="sng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1. Ley conmutativa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para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 la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 reunión natural,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la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reunión- </a:t>
            </a:r>
            <a:r>
              <a:rPr lang="fr-FR" sz="2200" b="1">
                <a:solidFill>
                  <a:srgbClr val="800000"/>
                </a:solidFill>
                <a:latin typeface="Symbol" pitchFamily="18" charset="2"/>
              </a:rPr>
              <a:t>q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 y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el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producto cartesiano.	</a:t>
            </a:r>
            <a:endParaRPr lang="es-MX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4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Sea F una condición en los atributos de E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 y E</a:t>
            </a:r>
            <a:r>
              <a:rPr lang="fr-FR" sz="2000" baseline="-25000">
                <a:latin typeface="Arial" charset="0"/>
              </a:rPr>
              <a:t>2</a:t>
            </a:r>
            <a:r>
              <a:rPr lang="fr-FR" sz="2000">
                <a:latin typeface="Arial" charset="0"/>
              </a:rPr>
              <a:t>.</a:t>
            </a:r>
            <a:r>
              <a:rPr lang="es-MX" sz="2000">
                <a:latin typeface="Arial" charset="0"/>
              </a:rPr>
              <a:t> Entonces: </a:t>
            </a: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400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400"/>
              <a:t>	1.1.	</a:t>
            </a:r>
            <a:r>
              <a:rPr lang="fr-FR" sz="2400"/>
              <a:t>E</a:t>
            </a:r>
            <a:r>
              <a:rPr lang="fr-FR" sz="2400" baseline="-25000"/>
              <a:t>1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2 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E</a:t>
            </a:r>
            <a:r>
              <a:rPr lang="fr-FR" sz="2400" baseline="-25000"/>
              <a:t>2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1 </a:t>
            </a:r>
            <a:endParaRPr lang="es-MX" sz="2400" baseline="-25000">
              <a:latin typeface="Symbol" pitchFamily="18" charset="2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400" baseline="-25000">
              <a:latin typeface="Symbol" pitchFamily="18" charset="2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400"/>
              <a:t>	</a:t>
            </a:r>
            <a:r>
              <a:rPr lang="es-MX" sz="2400"/>
              <a:t>1.2. </a:t>
            </a:r>
            <a:r>
              <a:rPr lang="fr-FR" sz="2400"/>
              <a:t>	 E</a:t>
            </a:r>
            <a:r>
              <a:rPr lang="fr-FR" sz="2400" baseline="-25000"/>
              <a:t>1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2 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E</a:t>
            </a:r>
            <a:r>
              <a:rPr lang="fr-FR" sz="2400" baseline="-25000"/>
              <a:t>2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1 </a:t>
            </a:r>
            <a:endParaRPr lang="fr-FR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400"/>
              <a:t>	     </a:t>
            </a:r>
            <a:r>
              <a:rPr lang="es-MX" sz="2400"/>
              <a:t>	     </a:t>
            </a:r>
            <a:r>
              <a:rPr lang="fr-FR" sz="2400"/>
              <a:t>  </a:t>
            </a:r>
            <a:r>
              <a:rPr lang="fr-FR" sz="2400" baseline="30000"/>
              <a:t>F	                </a:t>
            </a:r>
            <a:r>
              <a:rPr lang="es-MX" sz="2400" baseline="30000"/>
              <a:t>  </a:t>
            </a:r>
            <a:r>
              <a:rPr lang="fr-FR" sz="2400" baseline="30000"/>
              <a:t>F</a:t>
            </a: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400" baseline="30000"/>
              <a:t>	</a:t>
            </a:r>
            <a:r>
              <a:rPr lang="es-MX" sz="2400"/>
              <a:t>1.3 </a:t>
            </a:r>
            <a:r>
              <a:rPr lang="fr-FR" sz="2400"/>
              <a:t>	 E</a:t>
            </a:r>
            <a:r>
              <a:rPr lang="fr-FR" sz="2400" baseline="-25000"/>
              <a:t>1 </a:t>
            </a:r>
            <a:r>
              <a:rPr lang="fr-FR" sz="2400"/>
              <a:t>x </a:t>
            </a:r>
            <a:r>
              <a:rPr lang="fr-FR" sz="2400">
                <a:latin typeface="Symbol" pitchFamily="18" charset="2"/>
              </a:rPr>
              <a:t>E</a:t>
            </a:r>
            <a:r>
              <a:rPr lang="fr-FR" sz="2400" baseline="-25000">
                <a:latin typeface="Symbol" pitchFamily="18" charset="2"/>
              </a:rPr>
              <a:t>2 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E</a:t>
            </a:r>
            <a:r>
              <a:rPr lang="fr-FR" sz="2400" baseline="-25000"/>
              <a:t>2</a:t>
            </a:r>
            <a:r>
              <a:rPr lang="fr-FR" sz="2400"/>
              <a:t>  x </a:t>
            </a:r>
            <a:r>
              <a:rPr lang="fr-FR" sz="2400">
                <a:latin typeface="Symbol" pitchFamily="18" charset="2"/>
              </a:rPr>
              <a:t> E</a:t>
            </a:r>
            <a:r>
              <a:rPr lang="fr-FR" sz="2400" baseline="-25000">
                <a:latin typeface="Symbol" pitchFamily="18" charset="2"/>
              </a:rPr>
              <a:t>1 </a:t>
            </a:r>
            <a:endParaRPr lang="es-MX" sz="2400" baseline="-25000">
              <a:latin typeface="Symbol" pitchFamily="18" charset="2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400" baseline="-25000">
              <a:latin typeface="Symbol" pitchFamily="18" charset="2"/>
            </a:endParaRPr>
          </a:p>
          <a:p>
            <a:pPr algn="just">
              <a:lnSpc>
                <a:spcPct val="90000"/>
              </a:lnSpc>
              <a:buSzTx/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Nota: No importa el orden de los operandos.</a:t>
            </a:r>
            <a:r>
              <a:rPr lang="fr-FR" sz="2000">
                <a:solidFill>
                  <a:srgbClr val="000066"/>
                </a:solidFill>
                <a:latin typeface="Arial" charset="0"/>
              </a:rPr>
              <a:t>	</a:t>
            </a:r>
          </a:p>
        </p:txBody>
      </p:sp>
      <p:pic>
        <p:nvPicPr>
          <p:cNvPr id="117766" name="oa03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810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2. Ley asociativa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para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 la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 reunión natural,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la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reunión- </a:t>
            </a:r>
            <a:r>
              <a:rPr lang="fr-FR" sz="2200" b="1">
                <a:solidFill>
                  <a:srgbClr val="800000"/>
                </a:solidFill>
                <a:latin typeface="Symbol" pitchFamily="18" charset="2"/>
              </a:rPr>
              <a:t>q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 y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el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producto cartesiano.</a:t>
            </a:r>
          </a:p>
          <a:p>
            <a:pPr algn="just">
              <a:buSzTx/>
              <a:buFontTx/>
              <a:buNone/>
            </a:pPr>
            <a:r>
              <a:rPr lang="fr-FR" sz="2200">
                <a:latin typeface="Arial" charset="0"/>
              </a:rPr>
              <a:t>	</a:t>
            </a:r>
            <a:endParaRPr lang="es-MX" sz="22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fr-FR" sz="24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Sean F</a:t>
            </a:r>
            <a:r>
              <a:rPr lang="fr-FR" sz="2000" baseline="-25000">
                <a:latin typeface="Arial" charset="0"/>
              </a:rPr>
              <a:t>1 </a:t>
            </a:r>
            <a:r>
              <a:rPr lang="fr-FR" sz="2000">
                <a:latin typeface="Arial" charset="0"/>
              </a:rPr>
              <a:t>y F</a:t>
            </a:r>
            <a:r>
              <a:rPr lang="fr-FR" sz="2000" baseline="-25000">
                <a:latin typeface="Arial" charset="0"/>
              </a:rPr>
              <a:t>2 </a:t>
            </a:r>
            <a:r>
              <a:rPr lang="fr-FR" sz="2000">
                <a:latin typeface="Arial" charset="0"/>
              </a:rPr>
              <a:t>condiciones en los atributos de E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 y E</a:t>
            </a:r>
            <a:r>
              <a:rPr lang="fr-FR" sz="2000" baseline="-25000">
                <a:latin typeface="Arial" charset="0"/>
              </a:rPr>
              <a:t>2</a:t>
            </a:r>
            <a:r>
              <a:rPr lang="fr-FR" sz="2000">
                <a:latin typeface="Arial" charset="0"/>
              </a:rPr>
              <a:t>.</a:t>
            </a: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fr-FR" sz="2400"/>
              <a:t>	</a:t>
            </a:r>
            <a:r>
              <a:rPr lang="es-MX" sz="2400"/>
              <a:t>2.1. </a:t>
            </a:r>
            <a:r>
              <a:rPr lang="fr-FR" sz="2400"/>
              <a:t>	(E</a:t>
            </a:r>
            <a:r>
              <a:rPr lang="fr-FR" sz="2400" baseline="-25000"/>
              <a:t>1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2</a:t>
            </a:r>
            <a:r>
              <a:rPr lang="fr-FR" sz="2400">
                <a:latin typeface="Symbol" pitchFamily="18" charset="2"/>
              </a:rPr>
              <a:t>)</a:t>
            </a:r>
            <a:r>
              <a:rPr lang="fr-FR" sz="2400" baseline="-25000">
                <a:latin typeface="Symbol" pitchFamily="18" charset="2"/>
              </a:rPr>
              <a:t>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3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E</a:t>
            </a:r>
            <a:r>
              <a:rPr lang="fr-FR" sz="2400" baseline="-25000"/>
              <a:t>1 </a:t>
            </a:r>
            <a:r>
              <a:rPr lang="fr-FR" sz="2400">
                <a:latin typeface="Symbol" pitchFamily="18" charset="2"/>
              </a:rPr>
              <a:t>Ä (</a:t>
            </a:r>
            <a:r>
              <a:rPr lang="fr-FR" sz="2400"/>
              <a:t>E</a:t>
            </a:r>
            <a:r>
              <a:rPr lang="fr-FR" sz="2400" baseline="-25000"/>
              <a:t>2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3 </a:t>
            </a:r>
            <a:r>
              <a:rPr lang="fr-FR" sz="2400">
                <a:latin typeface="Symbol" pitchFamily="18" charset="2"/>
              </a:rPr>
              <a:t>)</a:t>
            </a:r>
            <a:r>
              <a:rPr lang="es-MX" sz="2400">
                <a:latin typeface="Symbol" pitchFamily="18" charset="2"/>
              </a:rPr>
              <a:t> </a:t>
            </a:r>
          </a:p>
          <a:p>
            <a:pPr algn="just">
              <a:buSzTx/>
              <a:buFontTx/>
              <a:buNone/>
            </a:pPr>
            <a:endParaRPr lang="fr-FR" sz="2400" baseline="-25000">
              <a:latin typeface="Symbol" pitchFamily="18" charset="2"/>
            </a:endParaRPr>
          </a:p>
          <a:p>
            <a:pPr algn="just">
              <a:buSzTx/>
              <a:buFontTx/>
              <a:buNone/>
            </a:pPr>
            <a:r>
              <a:rPr lang="fr-FR" sz="2400"/>
              <a:t>	</a:t>
            </a:r>
            <a:r>
              <a:rPr lang="es-MX" sz="2400"/>
              <a:t>2.2.</a:t>
            </a:r>
            <a:r>
              <a:rPr lang="fr-FR" sz="2400"/>
              <a:t>	(E</a:t>
            </a:r>
            <a:r>
              <a:rPr lang="fr-FR" sz="2400" baseline="-25000"/>
              <a:t>1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2</a:t>
            </a:r>
            <a:r>
              <a:rPr lang="fr-FR" sz="2400">
                <a:latin typeface="Symbol" pitchFamily="18" charset="2"/>
              </a:rPr>
              <a:t>)</a:t>
            </a:r>
            <a:r>
              <a:rPr lang="fr-FR" sz="2400" baseline="-25000">
                <a:latin typeface="Symbol" pitchFamily="18" charset="2"/>
              </a:rPr>
              <a:t>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3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E</a:t>
            </a:r>
            <a:r>
              <a:rPr lang="fr-FR" sz="2400" baseline="-25000"/>
              <a:t>1 </a:t>
            </a:r>
            <a:r>
              <a:rPr lang="fr-FR" sz="2400">
                <a:latin typeface="Symbol" pitchFamily="18" charset="2"/>
              </a:rPr>
              <a:t>Ä (</a:t>
            </a:r>
            <a:r>
              <a:rPr lang="fr-FR" sz="2400"/>
              <a:t>E</a:t>
            </a:r>
            <a:r>
              <a:rPr lang="fr-FR" sz="2400" baseline="-25000"/>
              <a:t>2 </a:t>
            </a:r>
            <a:r>
              <a:rPr lang="fr-FR" sz="2400">
                <a:latin typeface="Symbol" pitchFamily="18" charset="2"/>
              </a:rPr>
              <a:t>Ä E</a:t>
            </a:r>
            <a:r>
              <a:rPr lang="fr-FR" sz="2400" baseline="-25000">
                <a:latin typeface="Symbol" pitchFamily="18" charset="2"/>
              </a:rPr>
              <a:t>3 </a:t>
            </a:r>
            <a:r>
              <a:rPr lang="fr-FR" sz="2400">
                <a:latin typeface="Symbol" pitchFamily="18" charset="2"/>
              </a:rPr>
              <a:t>)</a:t>
            </a:r>
            <a:endParaRPr lang="fr-FR" sz="2400" baseline="-25000">
              <a:latin typeface="Symbol" pitchFamily="18" charset="2"/>
            </a:endParaRPr>
          </a:p>
          <a:p>
            <a:pPr algn="just">
              <a:buSzTx/>
              <a:buFontTx/>
              <a:buNone/>
            </a:pPr>
            <a:r>
              <a:rPr lang="fr-FR" sz="2400"/>
              <a:t>		       </a:t>
            </a:r>
            <a:r>
              <a:rPr lang="fr-FR" sz="2400" baseline="30000"/>
              <a:t>F</a:t>
            </a:r>
            <a:r>
              <a:rPr lang="fr-FR" sz="2400" baseline="-25000"/>
              <a:t>1</a:t>
            </a:r>
            <a:r>
              <a:rPr lang="fr-FR" sz="2400" baseline="30000"/>
              <a:t>          F</a:t>
            </a:r>
            <a:r>
              <a:rPr lang="fr-FR" sz="2400" baseline="-25000"/>
              <a:t>2    </a:t>
            </a:r>
            <a:r>
              <a:rPr lang="fr-FR" sz="2400" baseline="30000"/>
              <a:t>                F</a:t>
            </a:r>
            <a:r>
              <a:rPr lang="fr-FR" sz="2400" baseline="-25000"/>
              <a:t>1</a:t>
            </a:r>
            <a:r>
              <a:rPr lang="fr-FR" sz="2400" baseline="30000"/>
              <a:t>           F</a:t>
            </a:r>
            <a:r>
              <a:rPr lang="fr-FR" sz="2400" baseline="-25000"/>
              <a:t>2</a:t>
            </a:r>
            <a:endParaRPr lang="fr-FR" sz="2400"/>
          </a:p>
          <a:p>
            <a:pPr algn="just">
              <a:buSzTx/>
              <a:buFontTx/>
              <a:buNone/>
            </a:pPr>
            <a:r>
              <a:rPr lang="fr-FR" sz="2400"/>
              <a:t>	</a:t>
            </a:r>
            <a:r>
              <a:rPr lang="es-MX" sz="2400"/>
              <a:t>2.3. </a:t>
            </a:r>
            <a:r>
              <a:rPr lang="fr-FR" sz="2400"/>
              <a:t>	(E</a:t>
            </a:r>
            <a:r>
              <a:rPr lang="fr-FR" sz="2400" baseline="-25000"/>
              <a:t>1 </a:t>
            </a:r>
            <a:r>
              <a:rPr lang="fr-FR" sz="2400"/>
              <a:t> x </a:t>
            </a:r>
            <a:r>
              <a:rPr lang="fr-FR" sz="2400">
                <a:latin typeface="Symbol" pitchFamily="18" charset="2"/>
              </a:rPr>
              <a:t>E</a:t>
            </a:r>
            <a:r>
              <a:rPr lang="fr-FR" sz="2400" baseline="-25000">
                <a:latin typeface="Symbol" pitchFamily="18" charset="2"/>
              </a:rPr>
              <a:t>2 </a:t>
            </a:r>
            <a:r>
              <a:rPr lang="fr-FR" sz="2400">
                <a:latin typeface="Symbol" pitchFamily="18" charset="2"/>
              </a:rPr>
              <a:t>)</a:t>
            </a:r>
            <a:r>
              <a:rPr lang="fr-FR" sz="2400" baseline="-25000">
                <a:latin typeface="Symbol" pitchFamily="18" charset="2"/>
              </a:rPr>
              <a:t> </a:t>
            </a:r>
            <a:r>
              <a:rPr lang="fr-FR" sz="2400"/>
              <a:t>x</a:t>
            </a:r>
            <a:r>
              <a:rPr lang="fr-FR" sz="2400">
                <a:latin typeface="Symbol" pitchFamily="18" charset="2"/>
              </a:rPr>
              <a:t> E</a:t>
            </a:r>
            <a:r>
              <a:rPr lang="fr-FR" sz="2400" baseline="-25000">
                <a:latin typeface="Symbol" pitchFamily="18" charset="2"/>
              </a:rPr>
              <a:t>3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E</a:t>
            </a:r>
            <a:r>
              <a:rPr lang="fr-FR" sz="2400" baseline="-25000"/>
              <a:t>1</a:t>
            </a:r>
            <a:r>
              <a:rPr lang="fr-FR" sz="2400"/>
              <a:t> x </a:t>
            </a:r>
            <a:r>
              <a:rPr lang="fr-FR" sz="2400">
                <a:latin typeface="Symbol" pitchFamily="18" charset="2"/>
              </a:rPr>
              <a:t>( </a:t>
            </a:r>
            <a:r>
              <a:rPr lang="fr-FR" sz="2400"/>
              <a:t>E</a:t>
            </a:r>
            <a:r>
              <a:rPr lang="fr-FR" sz="2400" baseline="-25000"/>
              <a:t>2 </a:t>
            </a:r>
            <a:r>
              <a:rPr lang="fr-FR" sz="2400"/>
              <a:t>x </a:t>
            </a:r>
            <a:r>
              <a:rPr lang="fr-FR" sz="2400">
                <a:latin typeface="Symbol" pitchFamily="18" charset="2"/>
              </a:rPr>
              <a:t>E</a:t>
            </a:r>
            <a:r>
              <a:rPr lang="fr-FR" sz="2400" baseline="-25000">
                <a:latin typeface="Symbol" pitchFamily="18" charset="2"/>
              </a:rPr>
              <a:t>3 </a:t>
            </a:r>
            <a:r>
              <a:rPr lang="fr-FR" sz="2400">
                <a:latin typeface="Symbol" pitchFamily="18" charset="2"/>
              </a:rPr>
              <a:t>)</a:t>
            </a:r>
          </a:p>
          <a:p>
            <a:pPr>
              <a:buSzTx/>
            </a:pPr>
            <a:endParaRPr lang="es-MX" sz="2400"/>
          </a:p>
          <a:p>
            <a:pPr>
              <a:buSzTx/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Nota: Puedo agrupar los pares que más me convengan.</a:t>
            </a:r>
            <a:endParaRPr lang="fr-FR" sz="200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118788" name="oa04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124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4475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3.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Cascada de proyecciones.</a:t>
            </a:r>
          </a:p>
          <a:p>
            <a:pPr algn="just">
              <a:spcAft>
                <a:spcPct val="30000"/>
              </a:spcAft>
              <a:buSzTx/>
              <a:buFontTx/>
              <a:buNone/>
            </a:pPr>
            <a:r>
              <a:rPr lang="fr-FR" sz="2400" b="1">
                <a:latin typeface="Symbol" pitchFamily="18" charset="2"/>
              </a:rPr>
              <a:t>	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  </a:t>
            </a:r>
            <a:r>
              <a:rPr lang="fr-FR" sz="2400"/>
              <a:t>(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y1,…,yn    </a:t>
            </a:r>
            <a:r>
              <a:rPr lang="fr-FR" sz="2400"/>
              <a:t>(E) )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 </a:t>
            </a:r>
            <a:r>
              <a:rPr lang="fr-FR" sz="2400"/>
              <a:t>(E)</a:t>
            </a:r>
          </a:p>
          <a:p>
            <a:pPr algn="just">
              <a:spcAft>
                <a:spcPct val="30000"/>
              </a:spcAft>
              <a:buSzTx/>
              <a:buFontTx/>
              <a:buNone/>
            </a:pPr>
            <a:r>
              <a:rPr lang="es-MX" sz="2000"/>
              <a:t>	</a:t>
            </a:r>
            <a:r>
              <a:rPr lang="es-MX" sz="2000">
                <a:latin typeface="Arial" charset="0"/>
              </a:rPr>
              <a:t>Siempre que</a:t>
            </a:r>
            <a:r>
              <a:rPr lang="es-MX" sz="2400">
                <a:latin typeface="Arial" charset="0"/>
              </a:rPr>
              <a:t> </a:t>
            </a:r>
            <a:r>
              <a:rPr lang="es-MX" sz="2400"/>
              <a:t>{x</a:t>
            </a:r>
            <a:r>
              <a:rPr lang="fr-FR" sz="2400" baseline="-25000"/>
              <a:t>1</a:t>
            </a:r>
            <a:r>
              <a:rPr lang="fr-FR" sz="2400"/>
              <a:t>,…,</a:t>
            </a:r>
            <a:r>
              <a:rPr lang="es-MX" sz="2400"/>
              <a:t>x</a:t>
            </a:r>
            <a:r>
              <a:rPr lang="fr-FR" sz="2400" baseline="-25000"/>
              <a:t>n</a:t>
            </a:r>
            <a:r>
              <a:rPr lang="es-MX" sz="2400"/>
              <a:t>}</a:t>
            </a:r>
            <a:r>
              <a:rPr lang="fr-FR" sz="2400"/>
              <a:t> </a:t>
            </a:r>
            <a:r>
              <a:rPr lang="es-MX" sz="2400"/>
              <a:t> </a:t>
            </a:r>
            <a:r>
              <a:rPr lang="es-MX" sz="2400">
                <a:sym typeface="Symbol" pitchFamily="18" charset="2"/>
              </a:rPr>
              <a:t></a:t>
            </a:r>
            <a:r>
              <a:rPr lang="es-MX" sz="2400"/>
              <a:t>  </a:t>
            </a:r>
            <a:r>
              <a:rPr lang="fr-FR" sz="2400"/>
              <a:t> </a:t>
            </a:r>
            <a:r>
              <a:rPr lang="es-MX" sz="2400"/>
              <a:t>{y</a:t>
            </a:r>
            <a:r>
              <a:rPr lang="fr-FR" sz="2400" baseline="-25000"/>
              <a:t>1</a:t>
            </a:r>
            <a:r>
              <a:rPr lang="fr-FR" sz="2400"/>
              <a:t>,…,</a:t>
            </a:r>
            <a:r>
              <a:rPr lang="es-MX" sz="2400"/>
              <a:t>y</a:t>
            </a:r>
            <a:r>
              <a:rPr lang="fr-FR" sz="2400" baseline="-25000"/>
              <a:t>n</a:t>
            </a:r>
            <a:r>
              <a:rPr lang="es-MX" sz="2400"/>
              <a:t>}</a:t>
            </a:r>
            <a:r>
              <a:rPr lang="fr-FR" sz="2400"/>
              <a:t>  </a:t>
            </a:r>
            <a:endParaRPr lang="es-MX" sz="2400"/>
          </a:p>
          <a:p>
            <a:pPr algn="just">
              <a:spcAft>
                <a:spcPct val="30000"/>
              </a:spcAft>
              <a:buSzTx/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Nota: Puedo suprimir la proyección más interna.</a:t>
            </a:r>
          </a:p>
          <a:p>
            <a:pPr algn="just">
              <a:spcAft>
                <a:spcPct val="30000"/>
              </a:spcAft>
              <a:buSzTx/>
            </a:pPr>
            <a:endParaRPr lang="es-MX" sz="2000">
              <a:solidFill>
                <a:srgbClr val="000066"/>
              </a:solidFill>
              <a:latin typeface="Arial" charset="0"/>
            </a:endParaRPr>
          </a:p>
          <a:p>
            <a:pPr algn="just">
              <a:spcAft>
                <a:spcPct val="30000"/>
              </a:spcAft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4.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Cascada de selecciones.</a:t>
            </a:r>
          </a:p>
          <a:p>
            <a:pPr algn="ctr">
              <a:buSzTx/>
              <a:buFontTx/>
              <a:buNone/>
            </a:pPr>
            <a:r>
              <a:rPr lang="fr-FR" sz="2800" b="1">
                <a:latin typeface="Symbol" pitchFamily="18" charset="2"/>
              </a:rPr>
              <a:t>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F1</a:t>
            </a:r>
            <a:r>
              <a:rPr lang="fr-FR" sz="2400"/>
              <a:t>(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F2  </a:t>
            </a:r>
            <a:r>
              <a:rPr lang="fr-FR" sz="2400"/>
              <a:t>(E) )</a:t>
            </a:r>
            <a:r>
              <a:rPr lang="fr-FR" sz="2400" baseline="-25000"/>
              <a:t> 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/>
              <a:t>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F2 ^ F1 </a:t>
            </a:r>
            <a:r>
              <a:rPr lang="fr-FR" sz="2400"/>
              <a:t>(E) </a:t>
            </a:r>
          </a:p>
          <a:p>
            <a:pPr algn="just">
              <a:buSzTx/>
              <a:buFontTx/>
              <a:buNone/>
            </a:pPr>
            <a:r>
              <a:rPr lang="es-MX" sz="2000" b="1">
                <a:latin typeface="Arial" charset="0"/>
              </a:rPr>
              <a:t>	</a:t>
            </a:r>
            <a:r>
              <a:rPr lang="es-MX" sz="2000" b="1">
                <a:solidFill>
                  <a:srgbClr val="800000"/>
                </a:solidFill>
                <a:latin typeface="Arial" charset="0"/>
              </a:rPr>
              <a:t>Corolario: </a:t>
            </a:r>
            <a:r>
              <a:rPr lang="es-MX" sz="2000">
                <a:latin typeface="Arial" charset="0"/>
              </a:rPr>
              <a:t>Pu</a:t>
            </a:r>
            <a:r>
              <a:rPr lang="fr-FR" sz="2000">
                <a:latin typeface="Arial" charset="0"/>
              </a:rPr>
              <a:t>edo conmutar el lado izquierdo:</a:t>
            </a:r>
          </a:p>
          <a:p>
            <a:pPr algn="ctr">
              <a:buSzTx/>
              <a:buFontTx/>
              <a:buNone/>
            </a:pPr>
            <a:r>
              <a:rPr lang="fr-FR" sz="2400"/>
              <a:t>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F1</a:t>
            </a:r>
            <a:r>
              <a:rPr lang="fr-FR" sz="2400"/>
              <a:t>(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F2  </a:t>
            </a:r>
            <a:r>
              <a:rPr lang="fr-FR" sz="2400"/>
              <a:t>(E) )</a:t>
            </a:r>
            <a:r>
              <a:rPr lang="fr-FR" sz="2400" baseline="-25000"/>
              <a:t>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F2</a:t>
            </a:r>
            <a:r>
              <a:rPr lang="fr-FR" sz="2400"/>
              <a:t>(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F1  </a:t>
            </a:r>
            <a:r>
              <a:rPr lang="fr-FR" sz="2400"/>
              <a:t>(E) )</a:t>
            </a:r>
            <a:r>
              <a:rPr lang="fr-FR" sz="2400" baseline="-25000"/>
              <a:t> </a:t>
            </a:r>
            <a:endParaRPr lang="es-MX" sz="2400" baseline="-25000"/>
          </a:p>
          <a:p>
            <a:pPr algn="just">
              <a:buSzTx/>
            </a:pPr>
            <a:r>
              <a:rPr lang="es-MX" sz="2800" b="1" baseline="-25000">
                <a:solidFill>
                  <a:srgbClr val="000066"/>
                </a:solidFill>
                <a:latin typeface="Arial" charset="0"/>
              </a:rPr>
              <a:t>Nota: ejecuto las selecciones </a:t>
            </a:r>
            <a:r>
              <a:rPr lang="es-MX" sz="3000" b="1" baseline="-25000">
                <a:solidFill>
                  <a:srgbClr val="000066"/>
                </a:solidFill>
                <a:latin typeface="Arial" charset="0"/>
              </a:rPr>
              <a:t>en el orden que más me convenga.</a:t>
            </a:r>
          </a:p>
          <a:p>
            <a:pPr algn="just">
              <a:buSzTx/>
              <a:buFontTx/>
              <a:buNone/>
            </a:pPr>
            <a:endParaRPr lang="fr-FR" sz="3000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119812" name="oa05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304800" cy="304800"/>
          </a:xfrm>
          <a:prstGeom prst="rect">
            <a:avLst/>
          </a:prstGeom>
          <a:noFill/>
        </p:spPr>
      </p:pic>
      <p:pic>
        <p:nvPicPr>
          <p:cNvPr id="119813" name="oa05-a.mp3">
            <a:hlinkClick r:id="" action="ppaction://media"/>
          </p:cNvPr>
          <p:cNvPicPr>
            <a:picLocks noChangeAspect="1" noChangeArrowheads="1"/>
          </p:cNvPicPr>
          <p:nvPr>
            <a:audioFile r:link="rId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191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4475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825500" y="4267200"/>
            <a:ext cx="7696200" cy="2124075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838200" y="1685925"/>
            <a:ext cx="7696200" cy="2124075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fr-FR" sz="2200" b="1">
                <a:solidFill>
                  <a:srgbClr val="800000"/>
                </a:solidFill>
                <a:latin typeface="Arial" charset="0"/>
              </a:rPr>
              <a:t>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5. 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Conmutando selecciones y proyecciones.</a:t>
            </a:r>
            <a:endParaRPr lang="es-MX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fr-FR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fr-FR" sz="2400">
                <a:latin typeface="Arial" charset="0"/>
              </a:rPr>
              <a:t>	</a:t>
            </a:r>
            <a:r>
              <a:rPr lang="es-MX" sz="2000">
                <a:latin typeface="Arial" charset="0"/>
              </a:rPr>
              <a:t>5.1. </a:t>
            </a:r>
            <a:r>
              <a:rPr lang="fr-FR" sz="2000">
                <a:latin typeface="Arial" charset="0"/>
              </a:rPr>
              <a:t>Si F involucra solo atributos</a:t>
            </a:r>
            <a:r>
              <a:rPr lang="es-MX" sz="2000">
                <a:latin typeface="Arial" charset="0"/>
              </a:rPr>
              <a:t> que </a:t>
            </a:r>
            <a:r>
              <a:rPr lang="fr-FR" sz="2000">
                <a:latin typeface="Arial" charset="0"/>
                <a:sym typeface="Symbol" pitchFamily="18" charset="2"/>
              </a:rPr>
              <a:t></a:t>
            </a:r>
            <a:r>
              <a:rPr lang="es-MX" sz="2000">
                <a:latin typeface="Arial" charset="0"/>
              </a:rPr>
              <a:t> {</a:t>
            </a:r>
            <a:r>
              <a:rPr lang="fr-FR" sz="2000">
                <a:latin typeface="Arial" charset="0"/>
              </a:rPr>
              <a:t>x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,…,x</a:t>
            </a:r>
            <a:r>
              <a:rPr lang="fr-FR" sz="2000" baseline="-25000">
                <a:latin typeface="Arial" charset="0"/>
              </a:rPr>
              <a:t>n</a:t>
            </a:r>
            <a:r>
              <a:rPr lang="es-MX" sz="2000">
                <a:latin typeface="Arial" charset="0"/>
              </a:rPr>
              <a:t>}</a:t>
            </a:r>
            <a:r>
              <a:rPr lang="fr-FR" sz="2000">
                <a:latin typeface="Arial" charset="0"/>
              </a:rPr>
              <a:t>, entonces :</a:t>
            </a:r>
            <a:endParaRPr lang="es-MX" sz="2000">
              <a:latin typeface="Arial" charset="0"/>
            </a:endParaRPr>
          </a:p>
          <a:p>
            <a:pPr algn="ctr">
              <a:spcBef>
                <a:spcPct val="0"/>
              </a:spcBef>
              <a:spcAft>
                <a:spcPct val="60000"/>
              </a:spcAft>
              <a:buSzTx/>
              <a:buFontTx/>
              <a:buNone/>
            </a:pPr>
            <a:r>
              <a:rPr lang="fr-FR" sz="2000"/>
              <a:t>	 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 </a:t>
            </a:r>
            <a:r>
              <a:rPr lang="fr-FR" sz="2400"/>
              <a:t>( </a:t>
            </a:r>
            <a:r>
              <a:rPr lang="fr-FR" sz="2400" b="1">
                <a:latin typeface="Symbol" pitchFamily="18" charset="2"/>
              </a:rPr>
              <a:t>s</a:t>
            </a:r>
            <a:r>
              <a:rPr lang="fr-FR" sz="2400" baseline="-25000"/>
              <a:t>F </a:t>
            </a:r>
            <a:r>
              <a:rPr lang="fr-FR" sz="2400"/>
              <a:t>(E)  )</a:t>
            </a:r>
            <a:r>
              <a:rPr lang="es-MX" sz="2400"/>
              <a:t>  </a:t>
            </a:r>
            <a:r>
              <a:rPr lang="fr-FR" sz="2400"/>
              <a:t>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es-MX" sz="2400">
                <a:latin typeface="Symbol" pitchFamily="18" charset="2"/>
              </a:rPr>
              <a:t>  </a:t>
            </a:r>
            <a:r>
              <a:rPr lang="fr-FR" sz="2400" b="1">
                <a:latin typeface="Symbol" pitchFamily="18" charset="2"/>
              </a:rPr>
              <a:t>s</a:t>
            </a:r>
            <a:r>
              <a:rPr lang="fr-FR" sz="2400" baseline="-25000"/>
              <a:t>F </a:t>
            </a:r>
            <a:r>
              <a:rPr lang="fr-FR" sz="2400"/>
              <a:t>(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 </a:t>
            </a:r>
            <a:r>
              <a:rPr lang="fr-FR" sz="2400"/>
              <a:t>(E))</a:t>
            </a:r>
            <a:endParaRPr lang="es-MX" sz="2400"/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	Nota: Puedo escoger a conveniencia el orden.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s-MX" sz="2400">
              <a:solidFill>
                <a:srgbClr val="000066"/>
              </a:solidFill>
            </a:endParaRPr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r>
              <a:rPr lang="fr-FR" sz="2000"/>
              <a:t>	</a:t>
            </a:r>
            <a:r>
              <a:rPr lang="es-MX" sz="2000">
                <a:latin typeface="Arial" charset="0"/>
              </a:rPr>
              <a:t>5.2.</a:t>
            </a:r>
            <a:r>
              <a:rPr lang="es-MX" sz="2000"/>
              <a:t> </a:t>
            </a:r>
            <a:r>
              <a:rPr lang="es-MX" sz="2000">
                <a:latin typeface="Arial" charset="0"/>
              </a:rPr>
              <a:t>Si</a:t>
            </a:r>
            <a:r>
              <a:rPr lang="fr-FR" sz="2000">
                <a:latin typeface="Arial" charset="0"/>
              </a:rPr>
              <a:t> F involucra atributos y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,…y</a:t>
            </a:r>
            <a:r>
              <a:rPr lang="fr-FR" sz="2000" baseline="-25000">
                <a:latin typeface="Arial" charset="0"/>
              </a:rPr>
              <a:t>n</a:t>
            </a:r>
            <a:r>
              <a:rPr lang="fr-FR" sz="2000">
                <a:latin typeface="Arial" charset="0"/>
              </a:rPr>
              <a:t> que no estan entre x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,…,x</a:t>
            </a:r>
            <a:r>
              <a:rPr lang="fr-FR" sz="2000" baseline="-25000">
                <a:latin typeface="Arial" charset="0"/>
              </a:rPr>
              <a:t>n</a:t>
            </a:r>
            <a:r>
              <a:rPr lang="fr-FR" sz="2000">
                <a:latin typeface="Arial" charset="0"/>
              </a:rPr>
              <a:t> :</a:t>
            </a:r>
          </a:p>
          <a:p>
            <a:pPr algn="ctr">
              <a:buSzTx/>
              <a:buFontTx/>
              <a:buNone/>
            </a:pPr>
            <a:r>
              <a:rPr lang="fr-FR" sz="2400"/>
              <a:t>	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 </a:t>
            </a:r>
            <a:r>
              <a:rPr lang="fr-FR" sz="2400"/>
              <a:t>( </a:t>
            </a:r>
            <a:r>
              <a:rPr lang="fr-FR" sz="2400" b="1">
                <a:latin typeface="Symbol" pitchFamily="18" charset="2"/>
              </a:rPr>
              <a:t>s</a:t>
            </a:r>
            <a:r>
              <a:rPr lang="fr-FR" sz="2400" baseline="-25000"/>
              <a:t>F </a:t>
            </a:r>
            <a:r>
              <a:rPr lang="fr-FR" sz="2400"/>
              <a:t>(E)  )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 </a:t>
            </a:r>
            <a:r>
              <a:rPr lang="fr-FR" sz="2400"/>
              <a:t>( </a:t>
            </a:r>
            <a:r>
              <a:rPr lang="fr-FR" sz="2400" b="1">
                <a:latin typeface="Symbol" pitchFamily="18" charset="2"/>
              </a:rPr>
              <a:t>s</a:t>
            </a:r>
            <a:r>
              <a:rPr lang="fr-FR" sz="2400" baseline="-25000"/>
              <a:t>F </a:t>
            </a:r>
            <a:r>
              <a:rPr lang="fr-FR" sz="2400"/>
              <a:t>(</a:t>
            </a:r>
            <a:r>
              <a:rPr lang="fr-FR" sz="2400" b="1">
                <a:latin typeface="Symbol" pitchFamily="18" charset="2"/>
              </a:rPr>
              <a:t>p</a:t>
            </a:r>
            <a:r>
              <a:rPr lang="fr-FR" sz="2400" b="1" baseline="-25000">
                <a:latin typeface="Symbol" pitchFamily="18" charset="2"/>
              </a:rPr>
              <a:t> </a:t>
            </a:r>
            <a:r>
              <a:rPr lang="fr-FR" sz="2400" baseline="-25000"/>
              <a:t>x1,…,xn,y1,…,yn</a:t>
            </a:r>
            <a:r>
              <a:rPr lang="fr-FR" sz="2400"/>
              <a:t>)</a:t>
            </a:r>
            <a:r>
              <a:rPr lang="fr-FR" sz="2400" baseline="-25000"/>
              <a:t>  </a:t>
            </a:r>
            <a:r>
              <a:rPr lang="fr-FR" sz="2400"/>
              <a:t>(E)  )	</a:t>
            </a:r>
            <a:endParaRPr lang="es-MX" sz="2400"/>
          </a:p>
          <a:p>
            <a:pPr algn="just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	Nota: Proyecto solo los atributos que requiero para después.</a:t>
            </a:r>
            <a:endParaRPr lang="fr-FR">
              <a:solidFill>
                <a:srgbClr val="000066"/>
              </a:solidFill>
            </a:endParaRPr>
          </a:p>
        </p:txBody>
      </p:sp>
      <p:pic>
        <p:nvPicPr>
          <p:cNvPr id="122888" name="oa06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2362200"/>
            <a:ext cx="304800" cy="304800"/>
          </a:xfrm>
          <a:prstGeom prst="rect">
            <a:avLst/>
          </a:prstGeom>
          <a:noFill/>
        </p:spPr>
      </p:pic>
      <p:pic>
        <p:nvPicPr>
          <p:cNvPr id="122889" name="oa06-a.mp3">
            <a:hlinkClick r:id="" action="ppaction://media"/>
          </p:cNvPr>
          <p:cNvPicPr>
            <a:picLocks noChangeAspect="1" noChangeArrowheads="1"/>
          </p:cNvPicPr>
          <p:nvPr>
            <a:audioFile r:link="rId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51054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4475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25500" y="3460750"/>
            <a:ext cx="7696200" cy="2930525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6.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 Conmutando selecciones con el producto cartesiano.</a:t>
            </a:r>
            <a:endParaRPr lang="es-MX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es-MX" sz="2000"/>
              <a:t>	</a:t>
            </a:r>
            <a:r>
              <a:rPr lang="fr-FR" sz="2000">
                <a:latin typeface="Arial" charset="0"/>
              </a:rPr>
              <a:t>Si todos los atributos usados en F pertenecen a E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, entonces : </a:t>
            </a:r>
          </a:p>
          <a:p>
            <a:pPr algn="ctr">
              <a:spcAft>
                <a:spcPct val="20000"/>
              </a:spcAft>
              <a:buSzTx/>
              <a:buFontTx/>
              <a:buNone/>
            </a:pPr>
            <a:r>
              <a:rPr lang="fr-FR" sz="2000">
                <a:latin typeface="Arial" charset="0"/>
              </a:rPr>
              <a:t> </a:t>
            </a:r>
            <a:r>
              <a:rPr lang="fr-FR" sz="2400" baseline="-25000">
                <a:latin typeface="Arial" charset="0"/>
              </a:rPr>
              <a:t>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x  E2 )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(E1) x  E2  </a:t>
            </a:r>
            <a:endParaRPr lang="es-MX" sz="2400"/>
          </a:p>
          <a:p>
            <a:pPr algn="just">
              <a:spcAft>
                <a:spcPct val="20000"/>
              </a:spcAft>
              <a:buSzTx/>
            </a:pPr>
            <a:r>
              <a:rPr lang="es-MX" sz="2000">
                <a:solidFill>
                  <a:srgbClr val="000066"/>
                </a:solidFill>
                <a:latin typeface="Arial" charset="0"/>
              </a:rPr>
              <a:t>Nota: Puedo realizar primero la selección y luego el producto.</a:t>
            </a:r>
          </a:p>
          <a:p>
            <a:pPr algn="just">
              <a:spcAft>
                <a:spcPct val="20000"/>
              </a:spcAft>
              <a:buSzTx/>
            </a:pPr>
            <a:endParaRPr lang="es-MX" sz="2000">
              <a:latin typeface="Arial" charset="0"/>
            </a:endParaRPr>
          </a:p>
          <a:p>
            <a:pPr algn="just">
              <a:spcAft>
                <a:spcPct val="20000"/>
              </a:spcAft>
              <a:buSzTx/>
            </a:pP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	6.1.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Corolario:</a:t>
            </a:r>
          </a:p>
          <a:p>
            <a:pPr algn="just">
              <a:buSzTx/>
              <a:buFontTx/>
              <a:buNone/>
            </a:pPr>
            <a:r>
              <a:rPr lang="fr-FR" sz="18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Si  F = F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 </a:t>
            </a:r>
            <a:r>
              <a:rPr lang="fr-FR" sz="2000" baseline="-25000">
                <a:latin typeface="Arial" charset="0"/>
              </a:rPr>
              <a:t>^ </a:t>
            </a:r>
            <a:r>
              <a:rPr lang="fr-FR" sz="2000">
                <a:latin typeface="Arial" charset="0"/>
              </a:rPr>
              <a:t>F</a:t>
            </a:r>
            <a:r>
              <a:rPr lang="fr-FR" sz="2000" baseline="-25000">
                <a:latin typeface="Arial" charset="0"/>
              </a:rPr>
              <a:t>2 </a:t>
            </a:r>
            <a:r>
              <a:rPr lang="fr-FR" sz="2000">
                <a:latin typeface="Arial" charset="0"/>
              </a:rPr>
              <a:t>,  </a:t>
            </a: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>
                <a:latin typeface="Arial" charset="0"/>
              </a:rPr>
              <a:t>	D</a:t>
            </a:r>
            <a:r>
              <a:rPr lang="fr-FR" sz="2000">
                <a:latin typeface="Arial" charset="0"/>
              </a:rPr>
              <a:t>onde F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 involucra solo atributos de E</a:t>
            </a:r>
            <a:r>
              <a:rPr lang="fr-FR" sz="2000" baseline="-25000">
                <a:latin typeface="Arial" charset="0"/>
              </a:rPr>
              <a:t>1</a:t>
            </a:r>
            <a:endParaRPr lang="es-MX" sz="2000" baseline="-25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F</a:t>
            </a:r>
            <a:r>
              <a:rPr lang="fr-FR" sz="2000" baseline="-25000">
                <a:latin typeface="Arial" charset="0"/>
              </a:rPr>
              <a:t>2</a:t>
            </a:r>
            <a:r>
              <a:rPr lang="fr-FR" sz="2000">
                <a:latin typeface="Arial" charset="0"/>
              </a:rPr>
              <a:t> involucra solo atributos de E</a:t>
            </a:r>
            <a:r>
              <a:rPr lang="fr-FR" sz="2000" baseline="-25000">
                <a:latin typeface="Arial" charset="0"/>
              </a:rPr>
              <a:t>2.</a:t>
            </a:r>
            <a:r>
              <a:rPr lang="fr-FR" sz="2000">
                <a:latin typeface="Arial" charset="0"/>
              </a:rPr>
              <a:t> , entonces :</a:t>
            </a: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ctr">
              <a:buSzTx/>
              <a:buFontTx/>
              <a:buNone/>
            </a:pPr>
            <a:r>
              <a:rPr lang="fr-FR" sz="2400"/>
              <a:t>	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x  E2 )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F1</a:t>
            </a:r>
            <a:r>
              <a:rPr lang="fr-FR" sz="2400"/>
              <a:t> (E1) x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F2</a:t>
            </a:r>
            <a:r>
              <a:rPr lang="fr-FR" sz="2400"/>
              <a:t> (E2 )</a:t>
            </a:r>
            <a:endParaRPr lang="es-MX" sz="2400"/>
          </a:p>
          <a:p>
            <a:pPr algn="ctr">
              <a:buSzTx/>
              <a:buFontTx/>
              <a:buNone/>
            </a:pPr>
            <a:endParaRPr lang="es-MX" sz="2400"/>
          </a:p>
        </p:txBody>
      </p:sp>
      <p:pic>
        <p:nvPicPr>
          <p:cNvPr id="123909" name="oa07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85800" y="879475"/>
            <a:ext cx="7696200" cy="2930525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79248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SzTx/>
              <a:buFontTx/>
              <a:buNone/>
            </a:pPr>
            <a:r>
              <a:rPr lang="es-MX" sz="2000" b="1">
                <a:solidFill>
                  <a:srgbClr val="800000"/>
                </a:solidFill>
                <a:latin typeface="Arial" charset="0"/>
              </a:rPr>
              <a:t>	6.2. Corolario:	</a:t>
            </a:r>
          </a:p>
          <a:p>
            <a:pPr algn="just">
              <a:buSzTx/>
              <a:buFontTx/>
              <a:buNone/>
            </a:pPr>
            <a:endParaRPr lang="es-MX" sz="2000" b="1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Si F2 involucra atributos de ambas expresiones</a:t>
            </a: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r>
              <a:rPr lang="es-MX" sz="2000">
                <a:latin typeface="Arial" charset="0"/>
              </a:rPr>
              <a:t>	</a:t>
            </a:r>
            <a:r>
              <a:rPr lang="fr-FR" sz="2000">
                <a:latin typeface="Arial" charset="0"/>
              </a:rPr>
              <a:t>F1 </a:t>
            </a:r>
            <a:r>
              <a:rPr lang="es-MX" sz="2000">
                <a:latin typeface="Arial" charset="0"/>
              </a:rPr>
              <a:t>involucra s</a:t>
            </a:r>
            <a:r>
              <a:rPr lang="fr-FR" sz="2000">
                <a:latin typeface="Arial" charset="0"/>
              </a:rPr>
              <a:t>olo </a:t>
            </a:r>
            <a:r>
              <a:rPr lang="es-MX" sz="2000">
                <a:latin typeface="Arial" charset="0"/>
              </a:rPr>
              <a:t>atributos </a:t>
            </a:r>
            <a:r>
              <a:rPr lang="fr-FR" sz="2000">
                <a:latin typeface="Arial" charset="0"/>
              </a:rPr>
              <a:t>de E1, entonces :</a:t>
            </a:r>
            <a:endParaRPr lang="es-MX" sz="2000">
              <a:latin typeface="Arial" charset="0"/>
            </a:endParaRPr>
          </a:p>
          <a:p>
            <a:pPr algn="just">
              <a:buSzTx/>
              <a:buFontTx/>
              <a:buNone/>
            </a:pPr>
            <a:endParaRPr lang="fr-FR" sz="2000">
              <a:latin typeface="Arial" charset="0"/>
            </a:endParaRPr>
          </a:p>
          <a:p>
            <a:pPr algn="ctr">
              <a:buSzTx/>
              <a:buFontTx/>
              <a:buNone/>
            </a:pPr>
            <a:r>
              <a:rPr lang="fr-FR" sz="2400"/>
              <a:t>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x  E2 )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F2</a:t>
            </a:r>
            <a:r>
              <a:rPr lang="fr-FR" sz="2400"/>
              <a:t> (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F1</a:t>
            </a:r>
            <a:r>
              <a:rPr lang="fr-FR" sz="2400"/>
              <a:t> (E1)  x  (E2 ) )</a:t>
            </a:r>
            <a:endParaRPr lang="es-MX" sz="2400"/>
          </a:p>
          <a:p>
            <a:pPr algn="ctr">
              <a:buSzTx/>
              <a:buFontTx/>
              <a:buNone/>
            </a:pPr>
            <a:endParaRPr lang="es-MX" sz="2400"/>
          </a:p>
          <a:p>
            <a:pPr algn="ctr">
              <a:buSzTx/>
              <a:buFontTx/>
              <a:buNone/>
            </a:pPr>
            <a:endParaRPr lang="es-MX" sz="2400"/>
          </a:p>
          <a:p>
            <a:pPr algn="ctr">
              <a:buSzTx/>
              <a:buFontTx/>
              <a:buNone/>
            </a:pPr>
            <a:endParaRPr lang="es-MX" sz="2400"/>
          </a:p>
          <a:p>
            <a:pPr algn="just">
              <a:buSzTx/>
              <a:buFontTx/>
              <a:buNone/>
            </a:pPr>
            <a:r>
              <a:rPr lang="es-MX" sz="2400">
                <a:solidFill>
                  <a:srgbClr val="800000"/>
                </a:solidFill>
                <a:latin typeface="Arial" charset="0"/>
              </a:rPr>
              <a:t>	</a:t>
            </a:r>
            <a:r>
              <a:rPr lang="es-MX" sz="2200">
                <a:solidFill>
                  <a:srgbClr val="000066"/>
                </a:solidFill>
                <a:latin typeface="Arial" charset="0"/>
              </a:rPr>
              <a:t>Nota: Siempre que sea posible ejecuto primero las operaciones unarias y luego las binarias.</a:t>
            </a:r>
            <a:endParaRPr lang="fr-FR" sz="2200">
              <a:solidFill>
                <a:srgbClr val="000066"/>
              </a:solidFill>
              <a:latin typeface="Arial" charset="0"/>
            </a:endParaRPr>
          </a:p>
          <a:p>
            <a:pPr>
              <a:buSzTx/>
            </a:pPr>
            <a:endParaRPr lang="fr-FR" sz="220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7721600" cy="4572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fr-FR" sz="2800">
                <a:solidFill>
                  <a:srgbClr val="000066"/>
                </a:solidFill>
                <a:latin typeface="Arial" charset="0"/>
              </a:rPr>
              <a:t>Leyes del 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á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lgebra</a:t>
            </a:r>
            <a:r>
              <a:rPr lang="es-MX" sz="2800">
                <a:solidFill>
                  <a:srgbClr val="000066"/>
                </a:solidFill>
                <a:latin typeface="Arial" charset="0"/>
              </a:rPr>
              <a:t> relacional</a:t>
            </a:r>
            <a:r>
              <a:rPr lang="fr-FR" sz="2800">
                <a:solidFill>
                  <a:srgbClr val="000066"/>
                </a:solidFill>
                <a:latin typeface="Arial" charset="0"/>
              </a:rPr>
              <a:t>.</a:t>
            </a:r>
            <a:r>
              <a:rPr lang="fr-FR" sz="28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09600" y="990600"/>
            <a:ext cx="8077200" cy="10668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09600" y="2667000"/>
            <a:ext cx="8032750" cy="1371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654050" y="4572000"/>
            <a:ext cx="8032750" cy="1752600"/>
          </a:xfrm>
          <a:prstGeom prst="rect">
            <a:avLst/>
          </a:prstGeom>
          <a:solidFill>
            <a:srgbClr val="CAE0D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742950"/>
            <a:ext cx="7823200" cy="53721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  <a:buSzTx/>
              <a:buFontTx/>
              <a:buNone/>
            </a:pPr>
            <a:endParaRPr lang="fr-FR" sz="2000"/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200" b="1">
                <a:solidFill>
                  <a:srgbClr val="800000"/>
                </a:solidFill>
                <a:latin typeface="Arial" charset="0"/>
              </a:rPr>
              <a:t>7.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  Conmutando la selección con la unión.</a:t>
            </a:r>
          </a:p>
          <a:p>
            <a:pPr algn="ctr">
              <a:lnSpc>
                <a:spcPct val="90000"/>
              </a:lnSpc>
              <a:buSzTx/>
              <a:buFontTx/>
              <a:buNone/>
            </a:pPr>
            <a:r>
              <a:rPr lang="fr-FR" sz="2400"/>
              <a:t>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 U  E2 ) 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(E1)   U 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(E2 )</a:t>
            </a:r>
            <a:endParaRPr lang="es-MX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200" b="1">
                <a:solidFill>
                  <a:srgbClr val="800000"/>
                </a:solidFill>
                <a:latin typeface="Arial" charset="0"/>
              </a:rPr>
              <a:t>8. Conmutando la selección con un conjunto diferencia</a:t>
            </a:r>
            <a:r>
              <a:rPr lang="fr-FR" sz="2200" b="1">
                <a:latin typeface="Arial" charset="0"/>
              </a:rPr>
              <a:t>.</a:t>
            </a:r>
            <a:endParaRPr lang="es-MX" sz="2200" b="1"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400" b="1">
                <a:latin typeface="Symbol" pitchFamily="18" charset="2"/>
              </a:rPr>
              <a:t>	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 -  E2 )      </a:t>
            </a:r>
            <a:r>
              <a:rPr lang="fr-FR" sz="2400">
                <a:latin typeface="Symbol" pitchFamily="18" charset="2"/>
              </a:rPr>
              <a:t>º   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(E1)   -  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(E2 )</a:t>
            </a:r>
            <a:endParaRPr lang="es-MX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es-MX" sz="2400"/>
              <a:t>	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 -  E2 )      </a:t>
            </a:r>
            <a:r>
              <a:rPr lang="fr-FR" sz="2400">
                <a:latin typeface="Symbol" pitchFamily="18" charset="2"/>
              </a:rPr>
              <a:t>º   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(E1)   -    E2 </a:t>
            </a:r>
            <a:endParaRPr lang="es-MX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400"/>
          </a:p>
          <a:p>
            <a:pPr algn="just">
              <a:lnSpc>
                <a:spcPct val="90000"/>
              </a:lnSpc>
              <a:buSzTx/>
              <a:buFontTx/>
              <a:buNone/>
            </a:pPr>
            <a:endParaRPr lang="es-MX" sz="2200" b="1">
              <a:solidFill>
                <a:srgbClr val="800000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200" b="1">
                <a:solidFill>
                  <a:srgbClr val="800000"/>
                </a:solidFill>
                <a:latin typeface="Arial" charset="0"/>
              </a:rPr>
              <a:t>9.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Conmutando la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Selección con </a:t>
            </a:r>
            <a:r>
              <a:rPr lang="es-MX" sz="2200" b="1">
                <a:solidFill>
                  <a:srgbClr val="800000"/>
                </a:solidFill>
                <a:latin typeface="Arial" charset="0"/>
              </a:rPr>
              <a:t>la </a:t>
            </a:r>
            <a:r>
              <a:rPr lang="fr-FR" sz="2200" b="1">
                <a:solidFill>
                  <a:srgbClr val="800000"/>
                </a:solidFill>
                <a:latin typeface="Arial" charset="0"/>
              </a:rPr>
              <a:t>reunión natural.</a:t>
            </a:r>
          </a:p>
          <a:p>
            <a:pPr algn="just">
              <a:lnSpc>
                <a:spcPct val="90000"/>
              </a:lnSpc>
              <a:buSzTx/>
              <a:buFontTx/>
              <a:buNone/>
            </a:pPr>
            <a:r>
              <a:rPr lang="fr-FR" sz="2000"/>
              <a:t>	</a:t>
            </a:r>
            <a:r>
              <a:rPr lang="fr-FR" sz="2000">
                <a:latin typeface="Arial" charset="0"/>
              </a:rPr>
              <a:t>Si F involucra únicamente atributos compartidos por E</a:t>
            </a:r>
            <a:r>
              <a:rPr lang="fr-FR" sz="2000" baseline="-25000">
                <a:latin typeface="Arial" charset="0"/>
              </a:rPr>
              <a:t>1</a:t>
            </a:r>
            <a:r>
              <a:rPr lang="fr-FR" sz="2000">
                <a:latin typeface="Arial" charset="0"/>
              </a:rPr>
              <a:t> y E</a:t>
            </a:r>
            <a:r>
              <a:rPr lang="fr-FR" sz="2000" baseline="-25000">
                <a:latin typeface="Arial" charset="0"/>
              </a:rPr>
              <a:t>2</a:t>
            </a:r>
            <a:r>
              <a:rPr lang="fr-FR" sz="2000">
                <a:latin typeface="Arial" charset="0"/>
              </a:rPr>
              <a:t>, entonces :</a:t>
            </a:r>
          </a:p>
          <a:p>
            <a:pPr algn="ctr">
              <a:lnSpc>
                <a:spcPct val="90000"/>
              </a:lnSpc>
              <a:buSzTx/>
              <a:buFontTx/>
              <a:buNone/>
            </a:pPr>
            <a:r>
              <a:rPr lang="fr-FR" sz="2400"/>
              <a:t>	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 </a:t>
            </a:r>
            <a:r>
              <a:rPr lang="fr-FR" sz="2400">
                <a:latin typeface="Symbol" pitchFamily="18" charset="2"/>
              </a:rPr>
              <a:t>Ä</a:t>
            </a:r>
            <a:r>
              <a:rPr lang="fr-FR" sz="2400"/>
              <a:t>   E2 ) </a:t>
            </a:r>
            <a:r>
              <a:rPr lang="fr-FR" sz="2400">
                <a:latin typeface="Symbol" pitchFamily="18" charset="2"/>
              </a:rPr>
              <a:t>º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(E1)  </a:t>
            </a:r>
            <a:r>
              <a:rPr lang="fr-FR" sz="2400">
                <a:latin typeface="Symbol" pitchFamily="18" charset="2"/>
              </a:rPr>
              <a:t>Ä </a:t>
            </a:r>
            <a:r>
              <a:rPr lang="fr-FR" sz="2400"/>
              <a:t> </a:t>
            </a:r>
            <a:r>
              <a:rPr lang="fr-FR" sz="2400" b="1">
                <a:latin typeface="Symbol" pitchFamily="18" charset="2"/>
              </a:rPr>
              <a:t>s </a:t>
            </a:r>
            <a:r>
              <a:rPr lang="fr-FR" sz="2400" baseline="-25000"/>
              <a:t>F</a:t>
            </a:r>
            <a:r>
              <a:rPr lang="fr-FR" sz="2400"/>
              <a:t> (E2 )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892</Words>
  <Application>Microsoft Office PowerPoint</Application>
  <PresentationFormat>Presentación en pantalla (4:3)</PresentationFormat>
  <Paragraphs>420</Paragraphs>
  <Slides>24</Slides>
  <Notes>4</Notes>
  <HiddenSlides>0</HiddenSlides>
  <MMClips>25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Diseño predeterminado</vt:lpstr>
      <vt:lpstr>Imagen</vt:lpstr>
      <vt:lpstr>Optimización Algebraica.</vt:lpstr>
      <vt:lpstr>Optimización algebraica. </vt:lpstr>
      <vt:lpstr>Leyes del álgebra relacional.</vt:lpstr>
      <vt:lpstr>Leyes del álgebra relacional.</vt:lpstr>
      <vt:lpstr>Leyes del álgebra relacional.</vt:lpstr>
      <vt:lpstr>Leyes del álgebra relacional.</vt:lpstr>
      <vt:lpstr>Leyes del álgebra relacional.</vt:lpstr>
      <vt:lpstr>Leyes del álgebra relacional.</vt:lpstr>
      <vt:lpstr>Leyes del álgebra relacional. </vt:lpstr>
      <vt:lpstr>Leyes del álgebra relacional.</vt:lpstr>
      <vt:lpstr>Principios de la manipulación algebraica.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Algoritmo para optimizar expresiones relacionales.</vt:lpstr>
      <vt:lpstr>Bibliografía.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Optimizacion de Consultas</dc:title>
  <dc:subject>Optimizacion Algebraica</dc:subject>
  <dc:creator>John Freddy Duitama</dc:creator>
  <cp:lastModifiedBy>pc</cp:lastModifiedBy>
  <cp:revision>382</cp:revision>
  <cp:lastPrinted>1997-06-05T21:38:48Z</cp:lastPrinted>
  <dcterms:created xsi:type="dcterms:W3CDTF">1996-07-20T08:50:00Z</dcterms:created>
  <dcterms:modified xsi:type="dcterms:W3CDTF">2009-08-25T01:01:17Z</dcterms:modified>
</cp:coreProperties>
</file>