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87" r:id="rId4"/>
    <p:sldId id="288" r:id="rId5"/>
    <p:sldId id="289" r:id="rId6"/>
    <p:sldId id="291" r:id="rId7"/>
    <p:sldId id="293" r:id="rId8"/>
    <p:sldId id="294" r:id="rId9"/>
    <p:sldId id="295" r:id="rId10"/>
    <p:sldId id="292" r:id="rId11"/>
    <p:sldId id="290" r:id="rId12"/>
    <p:sldId id="297"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3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2EC0E-B54A-4757-90C4-7372932CCB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4BA9AD3A-6F1F-4452-A6D5-75775264F8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76B30A2F-CBEC-478C-BF3B-5C1C8E149927}"/>
              </a:ext>
            </a:extLst>
          </p:cNvPr>
          <p:cNvSpPr>
            <a:spLocks noGrp="1"/>
          </p:cNvSpPr>
          <p:nvPr>
            <p:ph type="dt" sz="half" idx="10"/>
          </p:nvPr>
        </p:nvSpPr>
        <p:spPr/>
        <p:txBody>
          <a:bodyPr/>
          <a:lstStyle/>
          <a:p>
            <a:fld id="{034952B0-BC14-4D46-8DFA-CCD43AD5AF56}" type="datetimeFigureOut">
              <a:rPr lang="en-ID" smtClean="0"/>
              <a:t>03/08/2024</a:t>
            </a:fld>
            <a:endParaRPr lang="en-ID"/>
          </a:p>
        </p:txBody>
      </p:sp>
      <p:sp>
        <p:nvSpPr>
          <p:cNvPr id="5" name="Footer Placeholder 4">
            <a:extLst>
              <a:ext uri="{FF2B5EF4-FFF2-40B4-BE49-F238E27FC236}">
                <a16:creationId xmlns:a16="http://schemas.microsoft.com/office/drawing/2014/main" id="{AC576EAF-BE71-4C3B-8B51-D4E293C8F07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B49BB96-5449-4130-B96E-450F18C577FC}"/>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3182040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F11BD-511A-4E25-B3DA-6451194FBE09}"/>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BF8A8543-2E01-4286-B144-CB03531EAE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A9DDC02-77FC-4320-95B6-C2191A25AAF9}"/>
              </a:ext>
            </a:extLst>
          </p:cNvPr>
          <p:cNvSpPr>
            <a:spLocks noGrp="1"/>
          </p:cNvSpPr>
          <p:nvPr>
            <p:ph type="dt" sz="half" idx="10"/>
          </p:nvPr>
        </p:nvSpPr>
        <p:spPr/>
        <p:txBody>
          <a:bodyPr/>
          <a:lstStyle/>
          <a:p>
            <a:fld id="{034952B0-BC14-4D46-8DFA-CCD43AD5AF56}" type="datetimeFigureOut">
              <a:rPr lang="en-ID" smtClean="0"/>
              <a:t>03/08/2024</a:t>
            </a:fld>
            <a:endParaRPr lang="en-ID"/>
          </a:p>
        </p:txBody>
      </p:sp>
      <p:sp>
        <p:nvSpPr>
          <p:cNvPr id="5" name="Footer Placeholder 4">
            <a:extLst>
              <a:ext uri="{FF2B5EF4-FFF2-40B4-BE49-F238E27FC236}">
                <a16:creationId xmlns:a16="http://schemas.microsoft.com/office/drawing/2014/main" id="{64EAEF0B-DFCE-444E-BCE8-CA309D163CD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A7031F82-749B-4E27-81E5-C104152CAF0B}"/>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4092987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1D189E-4AB7-4959-93BD-EB8425E8D2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EBB47F0F-9537-425D-AC1B-C748D18E91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CEE30B35-6476-4895-B917-97E026CB8246}"/>
              </a:ext>
            </a:extLst>
          </p:cNvPr>
          <p:cNvSpPr>
            <a:spLocks noGrp="1"/>
          </p:cNvSpPr>
          <p:nvPr>
            <p:ph type="dt" sz="half" idx="10"/>
          </p:nvPr>
        </p:nvSpPr>
        <p:spPr/>
        <p:txBody>
          <a:bodyPr/>
          <a:lstStyle/>
          <a:p>
            <a:fld id="{034952B0-BC14-4D46-8DFA-CCD43AD5AF56}" type="datetimeFigureOut">
              <a:rPr lang="en-ID" smtClean="0"/>
              <a:t>03/08/2024</a:t>
            </a:fld>
            <a:endParaRPr lang="en-ID"/>
          </a:p>
        </p:txBody>
      </p:sp>
      <p:sp>
        <p:nvSpPr>
          <p:cNvPr id="5" name="Footer Placeholder 4">
            <a:extLst>
              <a:ext uri="{FF2B5EF4-FFF2-40B4-BE49-F238E27FC236}">
                <a16:creationId xmlns:a16="http://schemas.microsoft.com/office/drawing/2014/main" id="{375FDD39-0BB2-4CFD-B7A5-90C56FB728A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A2612572-5C14-4625-A3EC-90B54DFEEAF1}"/>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1542839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1D603-B48B-4D51-B53C-42277C035BF9}"/>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78CA1A1E-015F-4B43-8BC0-E5D3BD269B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EFC4540-1B76-4BCF-99BE-B2A4D87D60FA}"/>
              </a:ext>
            </a:extLst>
          </p:cNvPr>
          <p:cNvSpPr>
            <a:spLocks noGrp="1"/>
          </p:cNvSpPr>
          <p:nvPr>
            <p:ph type="dt" sz="half" idx="10"/>
          </p:nvPr>
        </p:nvSpPr>
        <p:spPr/>
        <p:txBody>
          <a:bodyPr/>
          <a:lstStyle/>
          <a:p>
            <a:fld id="{034952B0-BC14-4D46-8DFA-CCD43AD5AF56}" type="datetimeFigureOut">
              <a:rPr lang="en-ID" smtClean="0"/>
              <a:t>03/08/2024</a:t>
            </a:fld>
            <a:endParaRPr lang="en-ID"/>
          </a:p>
        </p:txBody>
      </p:sp>
      <p:sp>
        <p:nvSpPr>
          <p:cNvPr id="5" name="Footer Placeholder 4">
            <a:extLst>
              <a:ext uri="{FF2B5EF4-FFF2-40B4-BE49-F238E27FC236}">
                <a16:creationId xmlns:a16="http://schemas.microsoft.com/office/drawing/2014/main" id="{1CEB4293-0CA6-49C4-86BE-CB98879BDBF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3714F8C-1643-4897-849C-842379110D62}"/>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836861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5662-4128-4CF6-B6BF-C7462F15B4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1DBFAA2A-5B12-4460-982E-C4A0DA85D7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E4750D-CD99-46F0-8516-CFA7E291ABF2}"/>
              </a:ext>
            </a:extLst>
          </p:cNvPr>
          <p:cNvSpPr>
            <a:spLocks noGrp="1"/>
          </p:cNvSpPr>
          <p:nvPr>
            <p:ph type="dt" sz="half" idx="10"/>
          </p:nvPr>
        </p:nvSpPr>
        <p:spPr/>
        <p:txBody>
          <a:bodyPr/>
          <a:lstStyle/>
          <a:p>
            <a:fld id="{034952B0-BC14-4D46-8DFA-CCD43AD5AF56}" type="datetimeFigureOut">
              <a:rPr lang="en-ID" smtClean="0"/>
              <a:t>03/08/2024</a:t>
            </a:fld>
            <a:endParaRPr lang="en-ID"/>
          </a:p>
        </p:txBody>
      </p:sp>
      <p:sp>
        <p:nvSpPr>
          <p:cNvPr id="5" name="Footer Placeholder 4">
            <a:extLst>
              <a:ext uri="{FF2B5EF4-FFF2-40B4-BE49-F238E27FC236}">
                <a16:creationId xmlns:a16="http://schemas.microsoft.com/office/drawing/2014/main" id="{0B88FE43-FE13-479E-8DC8-9D0614BAB75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A605134C-D41D-4C0E-BA40-D93FA771CAC4}"/>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2846977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C774D-E817-423D-B6B9-A6CCD9F40695}"/>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D7C13361-0CCF-4E75-ACBA-2DF897F7A3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84BEBA29-35AF-40BF-9A07-09051ACAC3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13A18D48-5215-4E34-BEA9-D54296715904}"/>
              </a:ext>
            </a:extLst>
          </p:cNvPr>
          <p:cNvSpPr>
            <a:spLocks noGrp="1"/>
          </p:cNvSpPr>
          <p:nvPr>
            <p:ph type="dt" sz="half" idx="10"/>
          </p:nvPr>
        </p:nvSpPr>
        <p:spPr/>
        <p:txBody>
          <a:bodyPr/>
          <a:lstStyle/>
          <a:p>
            <a:fld id="{034952B0-BC14-4D46-8DFA-CCD43AD5AF56}" type="datetimeFigureOut">
              <a:rPr lang="en-ID" smtClean="0"/>
              <a:t>03/08/2024</a:t>
            </a:fld>
            <a:endParaRPr lang="en-ID"/>
          </a:p>
        </p:txBody>
      </p:sp>
      <p:sp>
        <p:nvSpPr>
          <p:cNvPr id="6" name="Footer Placeholder 5">
            <a:extLst>
              <a:ext uri="{FF2B5EF4-FFF2-40B4-BE49-F238E27FC236}">
                <a16:creationId xmlns:a16="http://schemas.microsoft.com/office/drawing/2014/main" id="{5538976C-76FA-4349-8FF0-EA7038C0EEDE}"/>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2B0E55C9-AF73-4795-A92A-7A75AFDB50E5}"/>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1495034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51469-E3CB-4E17-B117-2D5E32465CD8}"/>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E0D31211-4F33-4AA0-9EB9-94F8189E50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12B0D1-4FEE-4F12-85CF-930D9A6744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2770B2A6-975D-4720-971D-3438C838DA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9C17BE-CD29-4269-9A5E-D263264E4F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4DFA7450-7AEA-4FD7-A19B-38EE6E6B56FD}"/>
              </a:ext>
            </a:extLst>
          </p:cNvPr>
          <p:cNvSpPr>
            <a:spLocks noGrp="1"/>
          </p:cNvSpPr>
          <p:nvPr>
            <p:ph type="dt" sz="half" idx="10"/>
          </p:nvPr>
        </p:nvSpPr>
        <p:spPr/>
        <p:txBody>
          <a:bodyPr/>
          <a:lstStyle/>
          <a:p>
            <a:fld id="{034952B0-BC14-4D46-8DFA-CCD43AD5AF56}" type="datetimeFigureOut">
              <a:rPr lang="en-ID" smtClean="0"/>
              <a:t>03/08/2024</a:t>
            </a:fld>
            <a:endParaRPr lang="en-ID"/>
          </a:p>
        </p:txBody>
      </p:sp>
      <p:sp>
        <p:nvSpPr>
          <p:cNvPr id="8" name="Footer Placeholder 7">
            <a:extLst>
              <a:ext uri="{FF2B5EF4-FFF2-40B4-BE49-F238E27FC236}">
                <a16:creationId xmlns:a16="http://schemas.microsoft.com/office/drawing/2014/main" id="{01CAC590-6406-48B1-8044-9ADC28CCE9A4}"/>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4ABCCAC4-CBDB-4FF3-B8A0-41CFF7724007}"/>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2841380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8E9DF-EE32-4560-91CD-40FC0C771B89}"/>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D21E6B15-664E-470F-A5A9-FB7646521A0E}"/>
              </a:ext>
            </a:extLst>
          </p:cNvPr>
          <p:cNvSpPr>
            <a:spLocks noGrp="1"/>
          </p:cNvSpPr>
          <p:nvPr>
            <p:ph type="dt" sz="half" idx="10"/>
          </p:nvPr>
        </p:nvSpPr>
        <p:spPr/>
        <p:txBody>
          <a:bodyPr/>
          <a:lstStyle/>
          <a:p>
            <a:fld id="{034952B0-BC14-4D46-8DFA-CCD43AD5AF56}" type="datetimeFigureOut">
              <a:rPr lang="en-ID" smtClean="0"/>
              <a:t>03/08/2024</a:t>
            </a:fld>
            <a:endParaRPr lang="en-ID"/>
          </a:p>
        </p:txBody>
      </p:sp>
      <p:sp>
        <p:nvSpPr>
          <p:cNvPr id="4" name="Footer Placeholder 3">
            <a:extLst>
              <a:ext uri="{FF2B5EF4-FFF2-40B4-BE49-F238E27FC236}">
                <a16:creationId xmlns:a16="http://schemas.microsoft.com/office/drawing/2014/main" id="{0B3F3F62-75A9-4B10-B937-E23323174CEE}"/>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9B1907F2-2F76-4855-A3DB-887452CDDE84}"/>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1018145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76255C-049F-4A73-96A8-33118209784D}"/>
              </a:ext>
            </a:extLst>
          </p:cNvPr>
          <p:cNvSpPr>
            <a:spLocks noGrp="1"/>
          </p:cNvSpPr>
          <p:nvPr>
            <p:ph type="dt" sz="half" idx="10"/>
          </p:nvPr>
        </p:nvSpPr>
        <p:spPr/>
        <p:txBody>
          <a:bodyPr/>
          <a:lstStyle/>
          <a:p>
            <a:fld id="{034952B0-BC14-4D46-8DFA-CCD43AD5AF56}" type="datetimeFigureOut">
              <a:rPr lang="en-ID" smtClean="0"/>
              <a:t>03/08/2024</a:t>
            </a:fld>
            <a:endParaRPr lang="en-ID"/>
          </a:p>
        </p:txBody>
      </p:sp>
      <p:sp>
        <p:nvSpPr>
          <p:cNvPr id="3" name="Footer Placeholder 2">
            <a:extLst>
              <a:ext uri="{FF2B5EF4-FFF2-40B4-BE49-F238E27FC236}">
                <a16:creationId xmlns:a16="http://schemas.microsoft.com/office/drawing/2014/main" id="{A5A75076-AF27-4CDA-96E5-A84EBF112A91}"/>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91F9AFC5-D9B0-487B-AA9D-853C4C8D3D7D}"/>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2820748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152B-0CA5-4CD5-8F0A-78246D7E72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C9994CF2-A46A-40C6-9834-594343A8B2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6CA4DB8F-EA01-418B-9D1B-4C29395D23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02A462-739E-4636-927F-803C5EF67684}"/>
              </a:ext>
            </a:extLst>
          </p:cNvPr>
          <p:cNvSpPr>
            <a:spLocks noGrp="1"/>
          </p:cNvSpPr>
          <p:nvPr>
            <p:ph type="dt" sz="half" idx="10"/>
          </p:nvPr>
        </p:nvSpPr>
        <p:spPr/>
        <p:txBody>
          <a:bodyPr/>
          <a:lstStyle/>
          <a:p>
            <a:fld id="{034952B0-BC14-4D46-8DFA-CCD43AD5AF56}" type="datetimeFigureOut">
              <a:rPr lang="en-ID" smtClean="0"/>
              <a:t>03/08/2024</a:t>
            </a:fld>
            <a:endParaRPr lang="en-ID"/>
          </a:p>
        </p:txBody>
      </p:sp>
      <p:sp>
        <p:nvSpPr>
          <p:cNvPr id="6" name="Footer Placeholder 5">
            <a:extLst>
              <a:ext uri="{FF2B5EF4-FFF2-40B4-BE49-F238E27FC236}">
                <a16:creationId xmlns:a16="http://schemas.microsoft.com/office/drawing/2014/main" id="{2FE59B3E-03B6-4C7A-BD1D-DC3375516CC2}"/>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453D13F6-0AA8-4B08-A97C-CD37608A69C1}"/>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1582031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0CCE7-904D-4B40-A7B5-B4C571AEC2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306BC17C-66AB-4464-8858-22EA3AE725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3066F997-37A1-4DC8-B752-3D9C17AEE1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92BAC1-E0FC-4BC7-8EB8-DEB5B532A991}"/>
              </a:ext>
            </a:extLst>
          </p:cNvPr>
          <p:cNvSpPr>
            <a:spLocks noGrp="1"/>
          </p:cNvSpPr>
          <p:nvPr>
            <p:ph type="dt" sz="half" idx="10"/>
          </p:nvPr>
        </p:nvSpPr>
        <p:spPr/>
        <p:txBody>
          <a:bodyPr/>
          <a:lstStyle/>
          <a:p>
            <a:fld id="{034952B0-BC14-4D46-8DFA-CCD43AD5AF56}" type="datetimeFigureOut">
              <a:rPr lang="en-ID" smtClean="0"/>
              <a:t>03/08/2024</a:t>
            </a:fld>
            <a:endParaRPr lang="en-ID"/>
          </a:p>
        </p:txBody>
      </p:sp>
      <p:sp>
        <p:nvSpPr>
          <p:cNvPr id="6" name="Footer Placeholder 5">
            <a:extLst>
              <a:ext uri="{FF2B5EF4-FFF2-40B4-BE49-F238E27FC236}">
                <a16:creationId xmlns:a16="http://schemas.microsoft.com/office/drawing/2014/main" id="{32A43450-F49A-48DC-AC5D-1FFB17F13F38}"/>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4B889349-023B-4471-BFEE-16073CB2477E}"/>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2749900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C9E4F6-9E03-4C0A-9D3E-96394B4E9F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6533FEEA-59E3-4848-AB4F-481FAFA7CA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CB40B19-C227-4017-9D8C-535BFA7D31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4952B0-BC14-4D46-8DFA-CCD43AD5AF56}" type="datetimeFigureOut">
              <a:rPr lang="en-ID" smtClean="0"/>
              <a:t>03/08/2024</a:t>
            </a:fld>
            <a:endParaRPr lang="en-ID"/>
          </a:p>
        </p:txBody>
      </p:sp>
      <p:sp>
        <p:nvSpPr>
          <p:cNvPr id="5" name="Footer Placeholder 4">
            <a:extLst>
              <a:ext uri="{FF2B5EF4-FFF2-40B4-BE49-F238E27FC236}">
                <a16:creationId xmlns:a16="http://schemas.microsoft.com/office/drawing/2014/main" id="{BB639005-3B4A-4274-820E-DC2B43CAB4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059879D8-F57B-4FCE-B137-91492800FD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7BFEBF-9308-49D9-9E96-5E7A6CDA27E2}" type="slidenum">
              <a:rPr lang="en-ID" smtClean="0"/>
              <a:t>‹#›</a:t>
            </a:fld>
            <a:endParaRPr lang="en-ID"/>
          </a:p>
        </p:txBody>
      </p:sp>
    </p:spTree>
    <p:extLst>
      <p:ext uri="{BB962C8B-B14F-4D97-AF65-F5344CB8AC3E}">
        <p14:creationId xmlns:p14="http://schemas.microsoft.com/office/powerpoint/2010/main" val="1640711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16A84-E56A-4C5D-986B-43B6981686F4}"/>
              </a:ext>
            </a:extLst>
          </p:cNvPr>
          <p:cNvSpPr>
            <a:spLocks noGrp="1"/>
          </p:cNvSpPr>
          <p:nvPr>
            <p:ph type="ctrTitle"/>
          </p:nvPr>
        </p:nvSpPr>
        <p:spPr>
          <a:xfrm>
            <a:off x="5672645" y="3119120"/>
            <a:ext cx="6083145" cy="1889760"/>
          </a:xfrm>
        </p:spPr>
        <p:txBody>
          <a:bodyPr>
            <a:noAutofit/>
          </a:bodyPr>
          <a:lstStyle/>
          <a:p>
            <a:pPr marL="0" marR="0" lvl="0" indent="0" algn="r" defTabSz="914400" rtl="0" eaLnBrk="1" fontAlgn="auto" latinLnBrk="0" hangingPunct="1">
              <a:lnSpc>
                <a:spcPct val="100000"/>
              </a:lnSpc>
              <a:spcBef>
                <a:spcPts val="1000"/>
              </a:spcBef>
              <a:spcAft>
                <a:spcPts val="1200"/>
              </a:spcAft>
              <a:tabLst/>
              <a:defRPr/>
            </a:pPr>
            <a:br>
              <a:rPr kumimoji="0" lang="en-US" sz="3200" b="1" i="0" u="none" strike="noStrike" kern="1200" cap="none" spc="0" normalizeH="0" baseline="0" noProof="0" dirty="0">
                <a:ln>
                  <a:noFill/>
                </a:ln>
                <a:solidFill>
                  <a:prstClr val="black"/>
                </a:solidFill>
                <a:effectLst/>
                <a:uLnTx/>
                <a:uFillTx/>
                <a:latin typeface="Montserrat" panose="02000505000000020004" pitchFamily="2" charset="0"/>
                <a:ea typeface="+mn-ea"/>
                <a:cs typeface="Arial" panose="020B0604020202020204" pitchFamily="34" charset="0"/>
              </a:rPr>
            </a:br>
            <a:br>
              <a:rPr kumimoji="0" lang="en-US" sz="3200" b="1" i="0" u="none" strike="noStrike" kern="1200" cap="none" spc="0" normalizeH="0" baseline="0" noProof="0" dirty="0">
                <a:ln>
                  <a:noFill/>
                </a:ln>
                <a:solidFill>
                  <a:prstClr val="black"/>
                </a:solidFill>
                <a:effectLst/>
                <a:uLnTx/>
                <a:uFillTx/>
                <a:latin typeface="Montserrat" panose="02000505000000020004" pitchFamily="2" charset="0"/>
                <a:ea typeface="+mn-ea"/>
                <a:cs typeface="Arial" panose="020B0604020202020204" pitchFamily="34" charset="0"/>
              </a:rPr>
            </a:br>
            <a:br>
              <a:rPr kumimoji="0" lang="en-US" sz="3200" b="1" i="0" u="none" strike="noStrike" kern="1200" cap="none" spc="0" normalizeH="0" baseline="0" noProof="0" dirty="0">
                <a:ln>
                  <a:noFill/>
                </a:ln>
                <a:solidFill>
                  <a:prstClr val="black"/>
                </a:solidFill>
                <a:effectLst/>
                <a:uLnTx/>
                <a:uFillTx/>
                <a:latin typeface="Montserrat" panose="02000505000000020004" pitchFamily="2" charset="0"/>
                <a:ea typeface="+mn-ea"/>
                <a:cs typeface="Arial" panose="020B0604020202020204" pitchFamily="34" charset="0"/>
              </a:rPr>
            </a:br>
            <a:br>
              <a:rPr kumimoji="0" lang="en-US" sz="3200" b="1" i="0" u="none" strike="noStrike" kern="1200" cap="none" spc="0" normalizeH="0" baseline="0" noProof="0" dirty="0">
                <a:ln>
                  <a:noFill/>
                </a:ln>
                <a:solidFill>
                  <a:prstClr val="black"/>
                </a:solidFill>
                <a:effectLst/>
                <a:uLnTx/>
                <a:uFillTx/>
                <a:latin typeface="Montserrat" panose="02000505000000020004" pitchFamily="2" charset="0"/>
                <a:ea typeface="+mn-ea"/>
                <a:cs typeface="Arial" panose="020B0604020202020204" pitchFamily="34" charset="0"/>
              </a:rPr>
            </a:br>
            <a:r>
              <a:rPr lang="en-US" sz="3600" b="1" dirty="0">
                <a:solidFill>
                  <a:srgbClr val="FF0000"/>
                </a:solidFill>
                <a:latin typeface="Montserrat" panose="02000505000000020004" pitchFamily="2" charset="0"/>
                <a:ea typeface="+mn-ea"/>
                <a:cs typeface="Arial" panose="020B0604020202020204" pitchFamily="34" charset="0"/>
              </a:rPr>
              <a:t>GRAPH</a:t>
            </a:r>
            <a:br>
              <a:rPr lang="en-US" sz="3200" b="1" dirty="0">
                <a:solidFill>
                  <a:srgbClr val="FF0000"/>
                </a:solidFill>
                <a:latin typeface="Montserrat" panose="02000505000000020004" pitchFamily="2" charset="0"/>
                <a:ea typeface="+mn-ea"/>
                <a:cs typeface="Arial" panose="020B0604020202020204" pitchFamily="34" charset="0"/>
              </a:rPr>
            </a:br>
            <a:br>
              <a:rPr kumimoji="0" lang="en-US" sz="1600" b="1" i="0" u="none" strike="noStrike" kern="1200" cap="none" spc="0" normalizeH="0" baseline="0" noProof="0" dirty="0">
                <a:ln>
                  <a:noFill/>
                </a:ln>
                <a:solidFill>
                  <a:prstClr val="black"/>
                </a:solidFill>
                <a:effectLst/>
                <a:uLnTx/>
                <a:uFillTx/>
                <a:latin typeface="Montserrat" panose="02000505000000020004" pitchFamily="2" charset="0"/>
                <a:ea typeface="+mn-ea"/>
                <a:cs typeface="Arial" panose="020B0604020202020204" pitchFamily="34" charset="0"/>
              </a:rPr>
            </a:br>
            <a:r>
              <a:rPr lang="nn-NO" sz="2400" b="1" dirty="0">
                <a:solidFill>
                  <a:prstClr val="black"/>
                </a:solidFill>
                <a:latin typeface="Montserrat" panose="02000505000000020004" pitchFamily="2" charset="0"/>
                <a:ea typeface="+mn-ea"/>
                <a:cs typeface="Arial" panose="020B0604020202020204" pitchFamily="34" charset="0"/>
              </a:rPr>
              <a:t>Struktur Data dan Algoritma</a:t>
            </a:r>
            <a:br>
              <a:rPr lang="nn-NO" sz="2400" b="1" dirty="0">
                <a:solidFill>
                  <a:prstClr val="black"/>
                </a:solidFill>
                <a:latin typeface="Montserrat" panose="02000505000000020004" pitchFamily="2" charset="0"/>
                <a:ea typeface="+mn-ea"/>
                <a:cs typeface="Arial" panose="020B0604020202020204" pitchFamily="34" charset="0"/>
              </a:rPr>
            </a:br>
            <a:r>
              <a:rPr lang="nn-NO" sz="2000" dirty="0">
                <a:solidFill>
                  <a:prstClr val="black"/>
                </a:solidFill>
                <a:latin typeface="Mongolian Baiti" panose="03000500000000000000" pitchFamily="66" charset="0"/>
                <a:ea typeface="+mn-ea"/>
                <a:cs typeface="Mongolian Baiti" panose="03000500000000000000" pitchFamily="66" charset="0"/>
              </a:rPr>
              <a:t>Freddy Maramis -- 230401010201</a:t>
            </a:r>
            <a:br>
              <a:rPr kumimoji="0" lang="id-ID" sz="2400" b="0" i="0" u="none" strike="noStrike" kern="1200" cap="none" spc="0" normalizeH="0" baseline="0" noProof="0" dirty="0">
                <a:ln>
                  <a:noFill/>
                </a:ln>
                <a:solidFill>
                  <a:srgbClr val="FF0000"/>
                </a:solidFill>
                <a:effectLst/>
                <a:uLnTx/>
                <a:uFillTx/>
                <a:latin typeface="Montserrat" panose="02000505000000020004" pitchFamily="2" charset="0"/>
                <a:ea typeface="+mn-ea"/>
                <a:cs typeface="Arial" panose="020B0604020202020204" pitchFamily="34" charset="0"/>
              </a:rPr>
            </a:br>
            <a:endParaRPr lang="en-ID" sz="2400" dirty="0">
              <a:solidFill>
                <a:srgbClr val="FF0000"/>
              </a:solidFill>
              <a:latin typeface="Montserrat" panose="02000505000000020004" pitchFamily="2" charset="0"/>
            </a:endParaRPr>
          </a:p>
        </p:txBody>
      </p:sp>
    </p:spTree>
    <p:extLst>
      <p:ext uri="{BB962C8B-B14F-4D97-AF65-F5344CB8AC3E}">
        <p14:creationId xmlns:p14="http://schemas.microsoft.com/office/powerpoint/2010/main" val="3306976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5EE055-1EBE-B393-8F8D-C38138F5BF99}"/>
              </a:ext>
            </a:extLst>
          </p:cNvPr>
          <p:cNvSpPr txBox="1"/>
          <p:nvPr/>
        </p:nvSpPr>
        <p:spPr>
          <a:xfrm>
            <a:off x="375920" y="1048480"/>
            <a:ext cx="10952480" cy="5208734"/>
          </a:xfrm>
          <a:prstGeom prst="rect">
            <a:avLst/>
          </a:prstGeom>
          <a:noFill/>
        </p:spPr>
        <p:txBody>
          <a:bodyPr wrap="square">
            <a:spAutoFit/>
          </a:bodyPr>
          <a:lstStyle/>
          <a:p>
            <a:pPr marL="457200" lvl="0" indent="-457200" algn="just">
              <a:lnSpc>
                <a:spcPct val="107000"/>
              </a:lnSpc>
              <a:spcAft>
                <a:spcPts val="800"/>
              </a:spcAft>
              <a:buFont typeface="+mj-lt"/>
              <a:buAutoNum type="arabicPeriod" startAt="2"/>
              <a:tabLst>
                <a:tab pos="457200" algn="l"/>
              </a:tabLst>
            </a:pPr>
            <a:r>
              <a:rPr lang="id-ID" sz="2400" b="1" dirty="0">
                <a:effectLst/>
                <a:latin typeface="Calibri" panose="020F0502020204030204" pitchFamily="34" charset="0"/>
                <a:ea typeface="Malgun Gothic" panose="020B0503020000020004" pitchFamily="34" charset="-127"/>
                <a:cs typeface="Times New Roman" panose="02020603050405020304" pitchFamily="18" charset="0"/>
              </a:rPr>
              <a:t>Perulangan</a:t>
            </a:r>
            <a:r>
              <a:rPr lang="id-ID" sz="2400" dirty="0">
                <a:effectLst/>
                <a:latin typeface="Calibri" panose="020F0502020204030204" pitchFamily="34" charset="0"/>
                <a:ea typeface="Malgun Gothic" panose="020B0503020000020004" pitchFamily="34" charset="-127"/>
                <a:cs typeface="Times New Roman" panose="02020603050405020304" pitchFamily="18" charset="0"/>
              </a:rPr>
              <a:t>:</a:t>
            </a:r>
            <a:endParaRPr lang="en-ID" sz="2400" dirty="0">
              <a:effectLst/>
              <a:latin typeface="Calibri" panose="020F0502020204030204" pitchFamily="34" charset="0"/>
              <a:ea typeface="Malgun Gothic" panose="020B0503020000020004" pitchFamily="34" charset="-127"/>
              <a:cs typeface="Times New Roman" panose="02020603050405020304" pitchFamily="18" charset="0"/>
            </a:endParaRPr>
          </a:p>
          <a:p>
            <a:pPr marL="742950" lvl="1" indent="-285750" algn="just">
              <a:lnSpc>
                <a:spcPct val="107000"/>
              </a:lnSpc>
              <a:spcAft>
                <a:spcPts val="800"/>
              </a:spcAft>
              <a:buFont typeface="Wingdings" panose="05000000000000000000" pitchFamily="2" charset="2"/>
              <a:buChar char=""/>
            </a:pPr>
            <a:r>
              <a:rPr lang="id-ID" sz="2000" dirty="0">
                <a:effectLst/>
                <a:latin typeface="Calibri" panose="020F0502020204030204" pitchFamily="34" charset="0"/>
                <a:ea typeface="Malgun Gothic" panose="020B0503020000020004" pitchFamily="34" charset="-127"/>
                <a:cs typeface="Times New Roman" panose="02020603050405020304" pitchFamily="18" charset="0"/>
              </a:rPr>
              <a:t>Dari simpul saat ini, periksa semua simpul tetangga yang belum dikunjungi.</a:t>
            </a:r>
            <a:endParaRPr lang="en-ID" sz="2000" dirty="0">
              <a:effectLst/>
              <a:latin typeface="Calibri" panose="020F0502020204030204" pitchFamily="34" charset="0"/>
              <a:ea typeface="Malgun Gothic" panose="020B0503020000020004" pitchFamily="34" charset="-127"/>
              <a:cs typeface="Times New Roman" panose="02020603050405020304" pitchFamily="18" charset="0"/>
            </a:endParaRPr>
          </a:p>
          <a:p>
            <a:pPr marL="742950" lvl="1" indent="-285750" algn="just">
              <a:lnSpc>
                <a:spcPct val="107000"/>
              </a:lnSpc>
              <a:spcAft>
                <a:spcPts val="800"/>
              </a:spcAft>
              <a:buFont typeface="Wingdings" panose="05000000000000000000" pitchFamily="2" charset="2"/>
              <a:buChar char=""/>
            </a:pPr>
            <a:r>
              <a:rPr lang="id-ID" sz="2000" dirty="0">
                <a:effectLst/>
                <a:latin typeface="Calibri" panose="020F0502020204030204" pitchFamily="34" charset="0"/>
                <a:ea typeface="Malgun Gothic" panose="020B0503020000020004" pitchFamily="34" charset="-127"/>
                <a:cs typeface="Times New Roman" panose="02020603050405020304" pitchFamily="18" charset="0"/>
              </a:rPr>
              <a:t>Untuk setiap simpul tetangga, hitung jarak total dari simpul sumber ke simpul tersebut melalui simpul saat ini. Jika jarak yang baru dihitung lebih kecil daripada jarak yang sebelumnya tercatat, perbarui jarak.</a:t>
            </a:r>
            <a:endParaRPr lang="en-ID" sz="2000" dirty="0">
              <a:effectLst/>
              <a:latin typeface="Calibri" panose="020F0502020204030204" pitchFamily="34" charset="0"/>
              <a:ea typeface="Malgun Gothic" panose="020B0503020000020004" pitchFamily="34" charset="-127"/>
              <a:cs typeface="Times New Roman" panose="02020603050405020304" pitchFamily="18" charset="0"/>
            </a:endParaRPr>
          </a:p>
          <a:p>
            <a:pPr marL="742950" lvl="1" indent="-285750" algn="just">
              <a:lnSpc>
                <a:spcPct val="107000"/>
              </a:lnSpc>
              <a:spcAft>
                <a:spcPts val="800"/>
              </a:spcAft>
              <a:buFont typeface="Wingdings" panose="05000000000000000000" pitchFamily="2" charset="2"/>
              <a:buChar char=""/>
            </a:pPr>
            <a:r>
              <a:rPr lang="id-ID" sz="2000" dirty="0">
                <a:effectLst/>
                <a:latin typeface="Calibri" panose="020F0502020204030204" pitchFamily="34" charset="0"/>
                <a:ea typeface="Malgun Gothic" panose="020B0503020000020004" pitchFamily="34" charset="-127"/>
                <a:cs typeface="Times New Roman" panose="02020603050405020304" pitchFamily="18" charset="0"/>
              </a:rPr>
              <a:t>Tandai simpul saat ini sebagai sudah dikunjungi. Simpul yang sudah dikunjungi tidak akan diperiksa lagi.</a:t>
            </a:r>
            <a:endParaRPr lang="en-ID" sz="2000" dirty="0">
              <a:effectLst/>
              <a:latin typeface="Calibri" panose="020F0502020204030204" pitchFamily="34" charset="0"/>
              <a:ea typeface="Malgun Gothic" panose="020B0503020000020004" pitchFamily="34" charset="-127"/>
              <a:cs typeface="Times New Roman" panose="02020603050405020304" pitchFamily="18" charset="0"/>
            </a:endParaRPr>
          </a:p>
          <a:p>
            <a:pPr marL="742950" lvl="1" indent="-285750" algn="just">
              <a:lnSpc>
                <a:spcPct val="107000"/>
              </a:lnSpc>
              <a:spcAft>
                <a:spcPts val="800"/>
              </a:spcAft>
              <a:buFont typeface="Wingdings" panose="05000000000000000000" pitchFamily="2" charset="2"/>
              <a:buChar char=""/>
            </a:pPr>
            <a:r>
              <a:rPr lang="id-ID" sz="2000" dirty="0">
                <a:effectLst/>
                <a:latin typeface="Calibri" panose="020F0502020204030204" pitchFamily="34" charset="0"/>
                <a:ea typeface="Malgun Gothic" panose="020B0503020000020004" pitchFamily="34" charset="-127"/>
                <a:cs typeface="Times New Roman" panose="02020603050405020304" pitchFamily="18" charset="0"/>
              </a:rPr>
              <a:t>Pilih simpul belum dikunjungi yang memiliki jarak terkecil sebagai simpul saat ini dan ulangi langkah perulangan.</a:t>
            </a:r>
            <a:endParaRPr lang="en-US" sz="2000" dirty="0">
              <a:effectLst/>
              <a:latin typeface="Calibri" panose="020F0502020204030204" pitchFamily="34" charset="0"/>
              <a:ea typeface="Malgun Gothic" panose="020B0503020000020004" pitchFamily="34" charset="-127"/>
              <a:cs typeface="Times New Roman" panose="02020603050405020304" pitchFamily="18" charset="0"/>
            </a:endParaRPr>
          </a:p>
          <a:p>
            <a:pPr marL="457200" indent="-457200" algn="just">
              <a:lnSpc>
                <a:spcPct val="107000"/>
              </a:lnSpc>
              <a:spcAft>
                <a:spcPts val="800"/>
              </a:spcAft>
              <a:buFont typeface="+mj-lt"/>
              <a:buAutoNum type="arabicPeriod" startAt="2"/>
              <a:tabLst>
                <a:tab pos="457200" algn="l"/>
              </a:tabLst>
            </a:pPr>
            <a:r>
              <a:rPr lang="id-ID" sz="2400" b="1" dirty="0">
                <a:latin typeface="Calibri" panose="020F0502020204030204" pitchFamily="34" charset="0"/>
                <a:ea typeface="Malgun Gothic" panose="020B0503020000020004" pitchFamily="34" charset="-127"/>
                <a:cs typeface="Times New Roman" panose="02020603050405020304" pitchFamily="18" charset="0"/>
              </a:rPr>
              <a:t>Selesai:</a:t>
            </a:r>
            <a:endParaRPr lang="en-ID" sz="2400" b="1" dirty="0">
              <a:latin typeface="Calibri" panose="020F0502020204030204" pitchFamily="34" charset="0"/>
              <a:ea typeface="Malgun Gothic" panose="020B0503020000020004" pitchFamily="34" charset="-127"/>
              <a:cs typeface="Times New Roman" panose="02020603050405020304" pitchFamily="18" charset="0"/>
            </a:endParaRPr>
          </a:p>
          <a:p>
            <a:pPr marL="742950" lvl="1" indent="-285750" algn="just">
              <a:lnSpc>
                <a:spcPct val="107000"/>
              </a:lnSpc>
              <a:spcAft>
                <a:spcPts val="800"/>
              </a:spcAft>
              <a:buFont typeface="Wingdings" panose="05000000000000000000" pitchFamily="2" charset="2"/>
              <a:buChar char=""/>
            </a:pPr>
            <a:r>
              <a:rPr lang="id-ID" sz="2000" dirty="0">
                <a:latin typeface="Calibri" panose="020F0502020204030204" pitchFamily="34" charset="0"/>
                <a:ea typeface="Malgun Gothic" panose="020B0503020000020004" pitchFamily="34" charset="-127"/>
                <a:cs typeface="Times New Roman" panose="02020603050405020304" pitchFamily="18" charset="0"/>
              </a:rPr>
              <a:t>Proses berakhir ketika semua simpul sudah dikunjungi atau simpul tujuan ditemukan dengan jarak terkecil.</a:t>
            </a:r>
            <a:endParaRPr lang="en-ID" sz="2000" dirty="0">
              <a:latin typeface="Calibri" panose="020F0502020204030204" pitchFamily="34" charset="0"/>
              <a:ea typeface="Malgun Gothic" panose="020B0503020000020004" pitchFamily="34" charset="-127"/>
              <a:cs typeface="Times New Roman" panose="02020603050405020304" pitchFamily="18" charset="0"/>
            </a:endParaRPr>
          </a:p>
          <a:p>
            <a:pPr marL="742950" lvl="1" indent="-285750" algn="just">
              <a:lnSpc>
                <a:spcPct val="107000"/>
              </a:lnSpc>
              <a:spcAft>
                <a:spcPts val="800"/>
              </a:spcAft>
              <a:buFont typeface="Wingdings" panose="05000000000000000000" pitchFamily="2" charset="2"/>
              <a:buChar char=""/>
            </a:pPr>
            <a:endParaRPr lang="en-ID" sz="20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782412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8">
            <a:extLst>
              <a:ext uri="{FF2B5EF4-FFF2-40B4-BE49-F238E27FC236}">
                <a16:creationId xmlns:a16="http://schemas.microsoft.com/office/drawing/2014/main" id="{647F01ED-E6E9-0091-8D26-9EC61D111BA0}"/>
              </a:ext>
            </a:extLst>
          </p:cNvPr>
          <p:cNvPicPr>
            <a:picLocks noChangeAspect="1"/>
          </p:cNvPicPr>
          <p:nvPr/>
        </p:nvPicPr>
        <p:blipFill>
          <a:blip r:embed="rId2"/>
          <a:stretch>
            <a:fillRect/>
          </a:stretch>
        </p:blipFill>
        <p:spPr>
          <a:xfrm>
            <a:off x="1531399" y="1615441"/>
            <a:ext cx="8304707" cy="3952178"/>
          </a:xfrm>
          <a:prstGeom prst="rect">
            <a:avLst/>
          </a:prstGeom>
        </p:spPr>
      </p:pic>
      <p:sp>
        <p:nvSpPr>
          <p:cNvPr id="50" name="TextBox 49">
            <a:extLst>
              <a:ext uri="{FF2B5EF4-FFF2-40B4-BE49-F238E27FC236}">
                <a16:creationId xmlns:a16="http://schemas.microsoft.com/office/drawing/2014/main" id="{79FB114B-AD6E-B01D-FC51-5B6FC4872852}"/>
              </a:ext>
            </a:extLst>
          </p:cNvPr>
          <p:cNvSpPr txBox="1"/>
          <p:nvPr/>
        </p:nvSpPr>
        <p:spPr>
          <a:xfrm>
            <a:off x="2407920" y="890271"/>
            <a:ext cx="5984240" cy="400110"/>
          </a:xfrm>
          <a:prstGeom prst="rect">
            <a:avLst/>
          </a:prstGeom>
          <a:noFill/>
        </p:spPr>
        <p:txBody>
          <a:bodyPr wrap="square" rtlCol="0">
            <a:spAutoFit/>
          </a:bodyPr>
          <a:lstStyle/>
          <a:p>
            <a:r>
              <a:rPr lang="id-ID" sz="2000" b="1" dirty="0">
                <a:effectLst/>
                <a:latin typeface="Calibri" panose="020F0502020204030204" pitchFamily="34" charset="0"/>
                <a:ea typeface="Malgun Gothic" panose="020B0503020000020004" pitchFamily="34" charset="-127"/>
                <a:cs typeface="Times New Roman" panose="02020603050405020304" pitchFamily="18" charset="0"/>
              </a:rPr>
              <a:t>Algoritm</a:t>
            </a:r>
            <a:r>
              <a:rPr lang="en-US" sz="2000" b="1" dirty="0">
                <a:effectLst/>
                <a:latin typeface="Calibri" panose="020F0502020204030204" pitchFamily="34" charset="0"/>
                <a:ea typeface="Malgun Gothic" panose="020B0503020000020004" pitchFamily="34" charset="-127"/>
                <a:cs typeface="Times New Roman" panose="02020603050405020304" pitchFamily="18" charset="0"/>
              </a:rPr>
              <a:t>a</a:t>
            </a:r>
            <a:r>
              <a:rPr lang="id-ID" sz="2000" b="1" dirty="0">
                <a:effectLst/>
                <a:latin typeface="Calibri" panose="020F0502020204030204" pitchFamily="34" charset="0"/>
                <a:ea typeface="Malgun Gothic" panose="020B0503020000020004" pitchFamily="34" charset="-127"/>
                <a:cs typeface="Times New Roman" panose="02020603050405020304" pitchFamily="18" charset="0"/>
              </a:rPr>
              <a:t> Dijkstra</a:t>
            </a:r>
            <a:r>
              <a:rPr lang="en-US" sz="2000" b="1" dirty="0">
                <a:effectLst/>
                <a:latin typeface="Calibri" panose="020F0502020204030204" pitchFamily="34" charset="0"/>
                <a:ea typeface="Malgun Gothic" panose="020B0503020000020004" pitchFamily="34" charset="-127"/>
                <a:cs typeface="Times New Roman" panose="02020603050405020304" pitchFamily="18" charset="0"/>
              </a:rPr>
              <a:t> </a:t>
            </a:r>
            <a:r>
              <a:rPr lang="en-US" sz="2000" b="1" dirty="0" err="1">
                <a:effectLst/>
                <a:latin typeface="Calibri" panose="020F0502020204030204" pitchFamily="34" charset="0"/>
                <a:ea typeface="Malgun Gothic" panose="020B0503020000020004" pitchFamily="34" charset="-127"/>
                <a:cs typeface="Times New Roman" panose="02020603050405020304" pitchFamily="18" charset="0"/>
              </a:rPr>
              <a:t>dengan</a:t>
            </a:r>
            <a:r>
              <a:rPr lang="en-US" sz="2000" b="1" dirty="0">
                <a:effectLst/>
                <a:latin typeface="Calibri" panose="020F0502020204030204" pitchFamily="34" charset="0"/>
                <a:ea typeface="Malgun Gothic" panose="020B0503020000020004" pitchFamily="34" charset="-127"/>
                <a:cs typeface="Times New Roman" panose="02020603050405020304" pitchFamily="18" charset="0"/>
              </a:rPr>
              <a:t> </a:t>
            </a:r>
            <a:r>
              <a:rPr lang="en-US" sz="2000" b="1" dirty="0" err="1">
                <a:effectLst/>
                <a:latin typeface="Calibri" panose="020F0502020204030204" pitchFamily="34" charset="0"/>
                <a:ea typeface="Malgun Gothic" panose="020B0503020000020004" pitchFamily="34" charset="-127"/>
                <a:cs typeface="Times New Roman" panose="02020603050405020304" pitchFamily="18" charset="0"/>
              </a:rPr>
              <a:t>rute</a:t>
            </a:r>
            <a:r>
              <a:rPr lang="en-US" sz="2000" b="1" dirty="0">
                <a:effectLst/>
                <a:latin typeface="Calibri" panose="020F0502020204030204" pitchFamily="34" charset="0"/>
                <a:ea typeface="Malgun Gothic" panose="020B0503020000020004" pitchFamily="34" charset="-127"/>
                <a:cs typeface="Times New Roman" panose="02020603050405020304" pitchFamily="18" charset="0"/>
              </a:rPr>
              <a:t> </a:t>
            </a:r>
            <a:r>
              <a:rPr lang="en-US" sz="2000" b="1" dirty="0" err="1">
                <a:effectLst/>
                <a:latin typeface="Calibri" panose="020F0502020204030204" pitchFamily="34" charset="0"/>
                <a:ea typeface="Malgun Gothic" panose="020B0503020000020004" pitchFamily="34" charset="-127"/>
                <a:cs typeface="Times New Roman" panose="02020603050405020304" pitchFamily="18" charset="0"/>
              </a:rPr>
              <a:t>perjalanan</a:t>
            </a:r>
            <a:r>
              <a:rPr lang="en-US" sz="2000" b="1" dirty="0">
                <a:effectLst/>
                <a:latin typeface="Calibri" panose="020F0502020204030204" pitchFamily="34" charset="0"/>
                <a:ea typeface="Malgun Gothic" panose="020B0503020000020004" pitchFamily="34" charset="-127"/>
                <a:cs typeface="Times New Roman" panose="02020603050405020304" pitchFamily="18" charset="0"/>
              </a:rPr>
              <a:t> </a:t>
            </a:r>
            <a:r>
              <a:rPr lang="en-US" sz="2000" b="1" dirty="0" err="1">
                <a:effectLst/>
                <a:latin typeface="Calibri" panose="020F0502020204030204" pitchFamily="34" charset="0"/>
                <a:ea typeface="Malgun Gothic" panose="020B0503020000020004" pitchFamily="34" charset="-127"/>
                <a:cs typeface="Times New Roman" panose="02020603050405020304" pitchFamily="18" charset="0"/>
              </a:rPr>
              <a:t>dari</a:t>
            </a:r>
            <a:r>
              <a:rPr lang="en-US" sz="2000" b="1" dirty="0">
                <a:effectLst/>
                <a:latin typeface="Calibri" panose="020F0502020204030204" pitchFamily="34" charset="0"/>
                <a:ea typeface="Malgun Gothic" panose="020B0503020000020004" pitchFamily="34" charset="-127"/>
                <a:cs typeface="Times New Roman" panose="02020603050405020304" pitchFamily="18" charset="0"/>
              </a:rPr>
              <a:t> A-G</a:t>
            </a:r>
            <a:endParaRPr lang="en-ID" sz="2000" b="1" dirty="0"/>
          </a:p>
        </p:txBody>
      </p:sp>
    </p:spTree>
    <p:extLst>
      <p:ext uri="{BB962C8B-B14F-4D97-AF65-F5344CB8AC3E}">
        <p14:creationId xmlns:p14="http://schemas.microsoft.com/office/powerpoint/2010/main" val="547184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4EF97A-C2A0-A80F-7410-1D1EF6002B22}"/>
              </a:ext>
            </a:extLst>
          </p:cNvPr>
          <p:cNvPicPr>
            <a:picLocks noChangeAspect="1"/>
          </p:cNvPicPr>
          <p:nvPr/>
        </p:nvPicPr>
        <p:blipFill>
          <a:blip r:embed="rId2"/>
          <a:stretch>
            <a:fillRect/>
          </a:stretch>
        </p:blipFill>
        <p:spPr>
          <a:xfrm>
            <a:off x="1470048" y="154192"/>
            <a:ext cx="8764223" cy="6163535"/>
          </a:xfrm>
          <a:prstGeom prst="rect">
            <a:avLst/>
          </a:prstGeom>
        </p:spPr>
      </p:pic>
    </p:spTree>
    <p:extLst>
      <p:ext uri="{BB962C8B-B14F-4D97-AF65-F5344CB8AC3E}">
        <p14:creationId xmlns:p14="http://schemas.microsoft.com/office/powerpoint/2010/main" val="3201924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7ADDFD8E-62DC-4EEA-81E7-200B675244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1824" y="1960418"/>
            <a:ext cx="5718175" cy="321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1834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8B77BD4-62C7-9F3E-71EA-C808A0399F91}"/>
              </a:ext>
            </a:extLst>
          </p:cNvPr>
          <p:cNvSpPr txBox="1"/>
          <p:nvPr/>
        </p:nvSpPr>
        <p:spPr>
          <a:xfrm>
            <a:off x="457200" y="3255017"/>
            <a:ext cx="11277600" cy="2812950"/>
          </a:xfrm>
          <a:prstGeom prst="rect">
            <a:avLst/>
          </a:prstGeom>
          <a:noFill/>
        </p:spPr>
        <p:txBody>
          <a:bodyPr wrap="square">
            <a:spAutoFit/>
          </a:bodyPr>
          <a:lstStyle/>
          <a:p>
            <a:pPr marL="355600" indent="-355600" algn="just">
              <a:lnSpc>
                <a:spcPct val="150000"/>
              </a:lnSpc>
              <a:spcBef>
                <a:spcPts val="600"/>
              </a:spcBef>
              <a:spcAft>
                <a:spcPts val="600"/>
              </a:spcAft>
              <a:buFont typeface="Wingdings" panose="05000000000000000000" pitchFamily="2" charset="2"/>
              <a:buChar char="q"/>
            </a:pPr>
            <a:r>
              <a:rPr lang="id-ID" sz="2000" dirty="0">
                <a:effectLst/>
                <a:latin typeface="Times New Arabic"/>
                <a:ea typeface="Malgun Gothic" panose="020B0503020000020004" pitchFamily="34" charset="-127"/>
                <a:cs typeface="Times New Roman" panose="02020603050405020304" pitchFamily="18" charset="0"/>
              </a:rPr>
              <a:t>Konsep struktur data yang terdiri dari node (vertex atau vertices) dan garis penghubung (arc atau edge).</a:t>
            </a:r>
            <a:endParaRPr lang="en-ID" sz="2000" dirty="0">
              <a:effectLst/>
              <a:latin typeface="Calibri" panose="020F0502020204030204" pitchFamily="34" charset="0"/>
              <a:ea typeface="Malgun Gothic" panose="020B0503020000020004" pitchFamily="34" charset="-127"/>
              <a:cs typeface="Times New Roman" panose="02020603050405020304" pitchFamily="18" charset="0"/>
            </a:endParaRPr>
          </a:p>
          <a:p>
            <a:pPr marL="355600" indent="-355600" algn="just">
              <a:lnSpc>
                <a:spcPct val="150000"/>
              </a:lnSpc>
              <a:spcBef>
                <a:spcPts val="600"/>
              </a:spcBef>
              <a:spcAft>
                <a:spcPts val="600"/>
              </a:spcAft>
              <a:buFont typeface="Wingdings" panose="05000000000000000000" pitchFamily="2" charset="2"/>
              <a:buChar char="q"/>
            </a:pPr>
            <a:r>
              <a:rPr lang="id-ID" sz="2000" dirty="0">
                <a:effectLst/>
                <a:latin typeface="Times New Arabic"/>
                <a:ea typeface="Malgun Gothic" panose="020B0503020000020004" pitchFamily="34" charset="-127"/>
                <a:cs typeface="Times New Roman" panose="02020603050405020304" pitchFamily="18" charset="0"/>
              </a:rPr>
              <a:t>Vertex disimbolkan dengan "V" dan edge disimbolkan dengan "E".</a:t>
            </a:r>
            <a:endParaRPr lang="en-ID" sz="2000" dirty="0">
              <a:effectLst/>
              <a:latin typeface="Calibri" panose="020F0502020204030204" pitchFamily="34" charset="0"/>
              <a:ea typeface="Malgun Gothic" panose="020B0503020000020004" pitchFamily="34" charset="-127"/>
              <a:cs typeface="Times New Roman" panose="02020603050405020304" pitchFamily="18" charset="0"/>
            </a:endParaRPr>
          </a:p>
          <a:p>
            <a:pPr marL="355600" indent="-355600" algn="just">
              <a:lnSpc>
                <a:spcPct val="150000"/>
              </a:lnSpc>
              <a:spcBef>
                <a:spcPts val="600"/>
              </a:spcBef>
              <a:spcAft>
                <a:spcPts val="600"/>
              </a:spcAft>
              <a:buFont typeface="Wingdings" panose="05000000000000000000" pitchFamily="2" charset="2"/>
              <a:buChar char="q"/>
            </a:pPr>
            <a:r>
              <a:rPr lang="id-ID" sz="2000" dirty="0">
                <a:effectLst/>
                <a:latin typeface="Times New Arabic"/>
                <a:ea typeface="Malgun Gothic" panose="020B0503020000020004" pitchFamily="34" charset="-127"/>
                <a:cs typeface="Times New Roman" panose="02020603050405020304" pitchFamily="18" charset="0"/>
              </a:rPr>
              <a:t>Keterhubungan graph dapat membentuk relasi One- to-One, One-to-Many, Many-to-One dan Many-to-Many.</a:t>
            </a:r>
            <a:endParaRPr lang="en-ID" sz="2000" dirty="0">
              <a:effectLst/>
              <a:latin typeface="Calibri" panose="020F0502020204030204" pitchFamily="34" charset="0"/>
              <a:ea typeface="Malgun Gothic" panose="020B0503020000020004" pitchFamily="34" charset="-127"/>
              <a:cs typeface="Times New Roman" panose="02020603050405020304" pitchFamily="18" charset="0"/>
            </a:endParaRPr>
          </a:p>
          <a:p>
            <a:pPr marL="355600" indent="-355600" algn="just">
              <a:lnSpc>
                <a:spcPct val="150000"/>
              </a:lnSpc>
              <a:spcBef>
                <a:spcPts val="600"/>
              </a:spcBef>
              <a:spcAft>
                <a:spcPts val="600"/>
              </a:spcAft>
              <a:buFont typeface="Wingdings" panose="05000000000000000000" pitchFamily="2" charset="2"/>
              <a:buChar char="q"/>
            </a:pPr>
            <a:r>
              <a:rPr lang="id-ID" sz="2000" dirty="0">
                <a:effectLst/>
                <a:latin typeface="Times New Arabic"/>
                <a:ea typeface="Malgun Gothic" panose="020B0503020000020004" pitchFamily="34" charset="-127"/>
                <a:cs typeface="Times New Roman" panose="02020603050405020304" pitchFamily="18" charset="0"/>
              </a:rPr>
              <a:t>Contoh: Informasi topologi jaringan, keterhubungan antar kota-kota, dll.</a:t>
            </a:r>
            <a:endParaRPr lang="en-ID" sz="20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
        <p:nvSpPr>
          <p:cNvPr id="10" name="TextBox 9">
            <a:extLst>
              <a:ext uri="{FF2B5EF4-FFF2-40B4-BE49-F238E27FC236}">
                <a16:creationId xmlns:a16="http://schemas.microsoft.com/office/drawing/2014/main" id="{B4AB304A-3B1D-2BB8-BCEF-528EF632081B}"/>
              </a:ext>
            </a:extLst>
          </p:cNvPr>
          <p:cNvSpPr txBox="1"/>
          <p:nvPr/>
        </p:nvSpPr>
        <p:spPr>
          <a:xfrm>
            <a:off x="1056640" y="2297030"/>
            <a:ext cx="1430776" cy="584775"/>
          </a:xfrm>
          <a:prstGeom prst="rect">
            <a:avLst/>
          </a:prstGeom>
          <a:noFill/>
        </p:spPr>
        <p:txBody>
          <a:bodyPr wrap="none" rtlCol="0">
            <a:spAutoFit/>
          </a:bodyPr>
          <a:lstStyle/>
          <a:p>
            <a:r>
              <a:rPr lang="en-US" sz="3200" b="1" u="sng" dirty="0"/>
              <a:t>Graph :</a:t>
            </a:r>
            <a:endParaRPr lang="en-ID" b="1" u="sng" dirty="0"/>
          </a:p>
        </p:txBody>
      </p:sp>
      <p:grpSp>
        <p:nvGrpSpPr>
          <p:cNvPr id="2" name="Group 1">
            <a:extLst>
              <a:ext uri="{FF2B5EF4-FFF2-40B4-BE49-F238E27FC236}">
                <a16:creationId xmlns:a16="http://schemas.microsoft.com/office/drawing/2014/main" id="{13D98059-A564-3560-1CE1-179C6843B35F}"/>
              </a:ext>
            </a:extLst>
          </p:cNvPr>
          <p:cNvGrpSpPr/>
          <p:nvPr/>
        </p:nvGrpSpPr>
        <p:grpSpPr>
          <a:xfrm>
            <a:off x="7813040" y="674922"/>
            <a:ext cx="3593443" cy="2423877"/>
            <a:chOff x="7579446" y="3446977"/>
            <a:chExt cx="3085357" cy="1833670"/>
          </a:xfrm>
        </p:grpSpPr>
        <p:cxnSp>
          <p:nvCxnSpPr>
            <p:cNvPr id="3" name="Straight Connector 2">
              <a:extLst>
                <a:ext uri="{FF2B5EF4-FFF2-40B4-BE49-F238E27FC236}">
                  <a16:creationId xmlns:a16="http://schemas.microsoft.com/office/drawing/2014/main" id="{E5C9B993-4C1C-6BAC-D1FB-D8447C694739}"/>
                </a:ext>
              </a:extLst>
            </p:cNvPr>
            <p:cNvCxnSpPr>
              <a:cxnSpLocks/>
            </p:cNvCxnSpPr>
            <p:nvPr/>
          </p:nvCxnSpPr>
          <p:spPr>
            <a:xfrm>
              <a:off x="7768744" y="3802224"/>
              <a:ext cx="1359532" cy="1224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D208EB94-52DF-BB9C-07A4-361AE3D0FFB2}"/>
                </a:ext>
              </a:extLst>
            </p:cNvPr>
            <p:cNvCxnSpPr>
              <a:cxnSpLocks/>
            </p:cNvCxnSpPr>
            <p:nvPr/>
          </p:nvCxnSpPr>
          <p:spPr>
            <a:xfrm flipV="1">
              <a:off x="9227200" y="4414680"/>
              <a:ext cx="822794" cy="614368"/>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EFF0AD8-3079-BAB9-AB55-495FE06EBE71}"/>
                </a:ext>
              </a:extLst>
            </p:cNvPr>
            <p:cNvCxnSpPr>
              <a:cxnSpLocks/>
            </p:cNvCxnSpPr>
            <p:nvPr/>
          </p:nvCxnSpPr>
          <p:spPr>
            <a:xfrm>
              <a:off x="9217040" y="3794920"/>
              <a:ext cx="822794" cy="6143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DFFDE42-3F70-49B9-EA71-8C3378B93E57}"/>
                </a:ext>
              </a:extLst>
            </p:cNvPr>
            <p:cNvCxnSpPr/>
            <p:nvPr/>
          </p:nvCxnSpPr>
          <p:spPr>
            <a:xfrm>
              <a:off x="7743075" y="5026376"/>
              <a:ext cx="14076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08BB209-FAF1-302C-C27D-4FBC750D6E5B}"/>
                </a:ext>
              </a:extLst>
            </p:cNvPr>
            <p:cNvCxnSpPr/>
            <p:nvPr/>
          </p:nvCxnSpPr>
          <p:spPr>
            <a:xfrm>
              <a:off x="7753235" y="3786856"/>
              <a:ext cx="140765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8D530A6D-2E0B-707D-87E4-C7407C0F32F3}"/>
                </a:ext>
              </a:extLst>
            </p:cNvPr>
            <p:cNvGrpSpPr/>
            <p:nvPr/>
          </p:nvGrpSpPr>
          <p:grpSpPr>
            <a:xfrm>
              <a:off x="8972667" y="4849774"/>
              <a:ext cx="356133" cy="372358"/>
              <a:chOff x="2002054" y="2666198"/>
              <a:chExt cx="356133" cy="372358"/>
            </a:xfrm>
          </p:grpSpPr>
          <p:sp>
            <p:nvSpPr>
              <p:cNvPr id="30" name="Oval 29">
                <a:extLst>
                  <a:ext uri="{FF2B5EF4-FFF2-40B4-BE49-F238E27FC236}">
                    <a16:creationId xmlns:a16="http://schemas.microsoft.com/office/drawing/2014/main" id="{8593D9CE-B5E8-963D-B38E-326BD3E134F5}"/>
                  </a:ext>
                </a:extLst>
              </p:cNvPr>
              <p:cNvSpPr/>
              <p:nvPr/>
            </p:nvSpPr>
            <p:spPr>
              <a:xfrm>
                <a:off x="2002054" y="2666198"/>
                <a:ext cx="356133" cy="369332"/>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TextBox 30">
                <a:extLst>
                  <a:ext uri="{FF2B5EF4-FFF2-40B4-BE49-F238E27FC236}">
                    <a16:creationId xmlns:a16="http://schemas.microsoft.com/office/drawing/2014/main" id="{9A1D887B-8D27-4064-1FC2-04A2573DB5BC}"/>
                  </a:ext>
                </a:extLst>
              </p:cNvPr>
              <p:cNvSpPr txBox="1"/>
              <p:nvPr/>
            </p:nvSpPr>
            <p:spPr>
              <a:xfrm>
                <a:off x="2022910" y="2669224"/>
                <a:ext cx="269507" cy="369332"/>
              </a:xfrm>
              <a:prstGeom prst="rect">
                <a:avLst/>
              </a:prstGeom>
              <a:noFill/>
              <a:ln>
                <a:noFill/>
              </a:ln>
            </p:spPr>
            <p:txBody>
              <a:bodyPr wrap="square" rtlCol="0">
                <a:spAutoFit/>
              </a:bodyPr>
              <a:lstStyle/>
              <a:p>
                <a:r>
                  <a:rPr lang="en-US" dirty="0"/>
                  <a:t>D</a:t>
                </a:r>
                <a:endParaRPr lang="en-ID" dirty="0"/>
              </a:p>
            </p:txBody>
          </p:sp>
        </p:grpSp>
        <p:grpSp>
          <p:nvGrpSpPr>
            <p:cNvPr id="12" name="Group 11">
              <a:extLst>
                <a:ext uri="{FF2B5EF4-FFF2-40B4-BE49-F238E27FC236}">
                  <a16:creationId xmlns:a16="http://schemas.microsoft.com/office/drawing/2014/main" id="{43D99672-D1BB-FF1D-0CC3-2B4B858E6AE2}"/>
                </a:ext>
              </a:extLst>
            </p:cNvPr>
            <p:cNvGrpSpPr/>
            <p:nvPr/>
          </p:nvGrpSpPr>
          <p:grpSpPr>
            <a:xfrm>
              <a:off x="9863371" y="4221596"/>
              <a:ext cx="356133" cy="372358"/>
              <a:chOff x="2002054" y="2666198"/>
              <a:chExt cx="356133" cy="372358"/>
            </a:xfrm>
          </p:grpSpPr>
          <p:sp>
            <p:nvSpPr>
              <p:cNvPr id="28" name="Oval 27">
                <a:extLst>
                  <a:ext uri="{FF2B5EF4-FFF2-40B4-BE49-F238E27FC236}">
                    <a16:creationId xmlns:a16="http://schemas.microsoft.com/office/drawing/2014/main" id="{E1E1A273-BFDA-34B8-C1C4-282203CB18E8}"/>
                  </a:ext>
                </a:extLst>
              </p:cNvPr>
              <p:cNvSpPr/>
              <p:nvPr/>
            </p:nvSpPr>
            <p:spPr>
              <a:xfrm>
                <a:off x="2002054" y="2666198"/>
                <a:ext cx="356133" cy="369332"/>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TextBox 28">
                <a:extLst>
                  <a:ext uri="{FF2B5EF4-FFF2-40B4-BE49-F238E27FC236}">
                    <a16:creationId xmlns:a16="http://schemas.microsoft.com/office/drawing/2014/main" id="{2E3E1E04-3F81-CA53-5ED4-2DEC7980FE78}"/>
                  </a:ext>
                </a:extLst>
              </p:cNvPr>
              <p:cNvSpPr txBox="1"/>
              <p:nvPr/>
            </p:nvSpPr>
            <p:spPr>
              <a:xfrm>
                <a:off x="2030930" y="2669224"/>
                <a:ext cx="269507" cy="369332"/>
              </a:xfrm>
              <a:prstGeom prst="rect">
                <a:avLst/>
              </a:prstGeom>
              <a:noFill/>
              <a:ln>
                <a:noFill/>
              </a:ln>
            </p:spPr>
            <p:txBody>
              <a:bodyPr wrap="square" rtlCol="0">
                <a:spAutoFit/>
              </a:bodyPr>
              <a:lstStyle/>
              <a:p>
                <a:r>
                  <a:rPr lang="en-US" dirty="0"/>
                  <a:t>E</a:t>
                </a:r>
                <a:endParaRPr lang="en-ID" dirty="0"/>
              </a:p>
            </p:txBody>
          </p:sp>
        </p:grpSp>
        <p:grpSp>
          <p:nvGrpSpPr>
            <p:cNvPr id="13" name="Group 12">
              <a:extLst>
                <a:ext uri="{FF2B5EF4-FFF2-40B4-BE49-F238E27FC236}">
                  <a16:creationId xmlns:a16="http://schemas.microsoft.com/office/drawing/2014/main" id="{BA942F3F-4769-03FE-B7E4-072A9C6B3A6E}"/>
                </a:ext>
              </a:extLst>
            </p:cNvPr>
            <p:cNvGrpSpPr/>
            <p:nvPr/>
          </p:nvGrpSpPr>
          <p:grpSpPr>
            <a:xfrm>
              <a:off x="7579446" y="4854052"/>
              <a:ext cx="356133" cy="372358"/>
              <a:chOff x="2002054" y="2666198"/>
              <a:chExt cx="356133" cy="372358"/>
            </a:xfrm>
          </p:grpSpPr>
          <p:sp>
            <p:nvSpPr>
              <p:cNvPr id="26" name="Oval 25">
                <a:extLst>
                  <a:ext uri="{FF2B5EF4-FFF2-40B4-BE49-F238E27FC236}">
                    <a16:creationId xmlns:a16="http://schemas.microsoft.com/office/drawing/2014/main" id="{5CD6228F-EA66-3450-7324-4B10CDCEDEF0}"/>
                  </a:ext>
                </a:extLst>
              </p:cNvPr>
              <p:cNvSpPr/>
              <p:nvPr/>
            </p:nvSpPr>
            <p:spPr>
              <a:xfrm>
                <a:off x="2002054" y="2666198"/>
                <a:ext cx="356133" cy="369332"/>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TextBox 26">
                <a:extLst>
                  <a:ext uri="{FF2B5EF4-FFF2-40B4-BE49-F238E27FC236}">
                    <a16:creationId xmlns:a16="http://schemas.microsoft.com/office/drawing/2014/main" id="{910D3A9F-0AAD-E3D2-1D96-2B60A13297FE}"/>
                  </a:ext>
                </a:extLst>
              </p:cNvPr>
              <p:cNvSpPr txBox="1"/>
              <p:nvPr/>
            </p:nvSpPr>
            <p:spPr>
              <a:xfrm>
                <a:off x="2030930" y="2669224"/>
                <a:ext cx="269507" cy="369332"/>
              </a:xfrm>
              <a:prstGeom prst="rect">
                <a:avLst/>
              </a:prstGeom>
              <a:noFill/>
              <a:ln>
                <a:noFill/>
              </a:ln>
            </p:spPr>
            <p:txBody>
              <a:bodyPr wrap="square" rtlCol="0">
                <a:spAutoFit/>
              </a:bodyPr>
              <a:lstStyle/>
              <a:p>
                <a:r>
                  <a:rPr lang="en-US" dirty="0"/>
                  <a:t>C</a:t>
                </a:r>
                <a:endParaRPr lang="en-ID" dirty="0"/>
              </a:p>
            </p:txBody>
          </p:sp>
        </p:grpSp>
        <p:grpSp>
          <p:nvGrpSpPr>
            <p:cNvPr id="14" name="Group 13">
              <a:extLst>
                <a:ext uri="{FF2B5EF4-FFF2-40B4-BE49-F238E27FC236}">
                  <a16:creationId xmlns:a16="http://schemas.microsoft.com/office/drawing/2014/main" id="{D0D1A279-4D3D-D399-1F29-4EB87B31E8D6}"/>
                </a:ext>
              </a:extLst>
            </p:cNvPr>
            <p:cNvGrpSpPr/>
            <p:nvPr/>
          </p:nvGrpSpPr>
          <p:grpSpPr>
            <a:xfrm>
              <a:off x="8982827" y="3610254"/>
              <a:ext cx="356133" cy="372358"/>
              <a:chOff x="2002054" y="2666198"/>
              <a:chExt cx="356133" cy="372358"/>
            </a:xfrm>
          </p:grpSpPr>
          <p:sp>
            <p:nvSpPr>
              <p:cNvPr id="24" name="Oval 23">
                <a:extLst>
                  <a:ext uri="{FF2B5EF4-FFF2-40B4-BE49-F238E27FC236}">
                    <a16:creationId xmlns:a16="http://schemas.microsoft.com/office/drawing/2014/main" id="{C597864B-6F2A-1051-F9D6-698C6B9E995A}"/>
                  </a:ext>
                </a:extLst>
              </p:cNvPr>
              <p:cNvSpPr/>
              <p:nvPr/>
            </p:nvSpPr>
            <p:spPr>
              <a:xfrm>
                <a:off x="2002054" y="2666198"/>
                <a:ext cx="356133" cy="369332"/>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TextBox 24">
                <a:extLst>
                  <a:ext uri="{FF2B5EF4-FFF2-40B4-BE49-F238E27FC236}">
                    <a16:creationId xmlns:a16="http://schemas.microsoft.com/office/drawing/2014/main" id="{639A7468-9F19-4D1E-46AB-A175F013AF5C}"/>
                  </a:ext>
                </a:extLst>
              </p:cNvPr>
              <p:cNvSpPr txBox="1"/>
              <p:nvPr/>
            </p:nvSpPr>
            <p:spPr>
              <a:xfrm>
                <a:off x="2022910" y="2669224"/>
                <a:ext cx="269507" cy="369332"/>
              </a:xfrm>
              <a:prstGeom prst="rect">
                <a:avLst/>
              </a:prstGeom>
              <a:noFill/>
              <a:ln>
                <a:noFill/>
              </a:ln>
            </p:spPr>
            <p:txBody>
              <a:bodyPr wrap="square" rtlCol="0">
                <a:spAutoFit/>
              </a:bodyPr>
              <a:lstStyle/>
              <a:p>
                <a:r>
                  <a:rPr lang="en-US" dirty="0"/>
                  <a:t>B</a:t>
                </a:r>
                <a:endParaRPr lang="en-ID" dirty="0"/>
              </a:p>
            </p:txBody>
          </p:sp>
        </p:grpSp>
        <p:grpSp>
          <p:nvGrpSpPr>
            <p:cNvPr id="15" name="Group 14">
              <a:extLst>
                <a:ext uri="{FF2B5EF4-FFF2-40B4-BE49-F238E27FC236}">
                  <a16:creationId xmlns:a16="http://schemas.microsoft.com/office/drawing/2014/main" id="{E8B7BEF0-3138-F356-D2A2-ACE0CAC3B720}"/>
                </a:ext>
              </a:extLst>
            </p:cNvPr>
            <p:cNvGrpSpPr/>
            <p:nvPr/>
          </p:nvGrpSpPr>
          <p:grpSpPr>
            <a:xfrm>
              <a:off x="7589606" y="3614532"/>
              <a:ext cx="356133" cy="372358"/>
              <a:chOff x="2002054" y="2666198"/>
              <a:chExt cx="356133" cy="372358"/>
            </a:xfrm>
          </p:grpSpPr>
          <p:sp>
            <p:nvSpPr>
              <p:cNvPr id="22" name="Oval 21">
                <a:extLst>
                  <a:ext uri="{FF2B5EF4-FFF2-40B4-BE49-F238E27FC236}">
                    <a16:creationId xmlns:a16="http://schemas.microsoft.com/office/drawing/2014/main" id="{6A763F2C-99B8-7C00-273B-8818DCA45465}"/>
                  </a:ext>
                </a:extLst>
              </p:cNvPr>
              <p:cNvSpPr/>
              <p:nvPr/>
            </p:nvSpPr>
            <p:spPr>
              <a:xfrm>
                <a:off x="2002054" y="2666198"/>
                <a:ext cx="356133" cy="369332"/>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TextBox 22">
                <a:extLst>
                  <a:ext uri="{FF2B5EF4-FFF2-40B4-BE49-F238E27FC236}">
                    <a16:creationId xmlns:a16="http://schemas.microsoft.com/office/drawing/2014/main" id="{F10690F3-6ACA-E5DA-A755-44E8DD714C74}"/>
                  </a:ext>
                </a:extLst>
              </p:cNvPr>
              <p:cNvSpPr txBox="1"/>
              <p:nvPr/>
            </p:nvSpPr>
            <p:spPr>
              <a:xfrm>
                <a:off x="2030930" y="2669224"/>
                <a:ext cx="269507" cy="369332"/>
              </a:xfrm>
              <a:prstGeom prst="rect">
                <a:avLst/>
              </a:prstGeom>
              <a:noFill/>
              <a:ln>
                <a:noFill/>
              </a:ln>
            </p:spPr>
            <p:txBody>
              <a:bodyPr wrap="square" rtlCol="0">
                <a:spAutoFit/>
              </a:bodyPr>
              <a:lstStyle/>
              <a:p>
                <a:r>
                  <a:rPr lang="en-US" dirty="0"/>
                  <a:t>A</a:t>
                </a:r>
                <a:endParaRPr lang="en-ID" dirty="0"/>
              </a:p>
            </p:txBody>
          </p:sp>
        </p:grpSp>
        <p:cxnSp>
          <p:nvCxnSpPr>
            <p:cNvPr id="16" name="Straight Connector 15">
              <a:extLst>
                <a:ext uri="{FF2B5EF4-FFF2-40B4-BE49-F238E27FC236}">
                  <a16:creationId xmlns:a16="http://schemas.microsoft.com/office/drawing/2014/main" id="{CF17A8C4-2CAF-3886-987B-2F6F7C8F9157}"/>
                </a:ext>
              </a:extLst>
            </p:cNvPr>
            <p:cNvCxnSpPr>
              <a:stCxn id="27" idx="0"/>
              <a:endCxn id="23" idx="2"/>
            </p:cNvCxnSpPr>
            <p:nvPr/>
          </p:nvCxnSpPr>
          <p:spPr>
            <a:xfrm flipV="1">
              <a:off x="7743076" y="3986890"/>
              <a:ext cx="10160" cy="8701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1A1997B-08BC-4B60-3CA8-1AF7119896AC}"/>
                </a:ext>
              </a:extLst>
            </p:cNvPr>
            <p:cNvCxnSpPr/>
            <p:nvPr/>
          </p:nvCxnSpPr>
          <p:spPr>
            <a:xfrm flipV="1">
              <a:off x="9145156" y="3976730"/>
              <a:ext cx="10160" cy="870188"/>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86447D0-E46E-AA2E-42F5-C28B572539E5}"/>
                </a:ext>
              </a:extLst>
            </p:cNvPr>
            <p:cNvSpPr txBox="1"/>
            <p:nvPr/>
          </p:nvSpPr>
          <p:spPr>
            <a:xfrm>
              <a:off x="9810768" y="3446977"/>
              <a:ext cx="637803" cy="369332"/>
            </a:xfrm>
            <a:prstGeom prst="rect">
              <a:avLst/>
            </a:prstGeom>
            <a:noFill/>
          </p:spPr>
          <p:txBody>
            <a:bodyPr wrap="none" rtlCol="0">
              <a:spAutoFit/>
            </a:bodyPr>
            <a:lstStyle/>
            <a:p>
              <a:r>
                <a:rPr lang="en-US" dirty="0"/>
                <a:t>Edge</a:t>
              </a:r>
              <a:endParaRPr lang="en-ID" dirty="0"/>
            </a:p>
          </p:txBody>
        </p:sp>
        <p:sp>
          <p:nvSpPr>
            <p:cNvPr id="19" name="TextBox 18">
              <a:extLst>
                <a:ext uri="{FF2B5EF4-FFF2-40B4-BE49-F238E27FC236}">
                  <a16:creationId xmlns:a16="http://schemas.microsoft.com/office/drawing/2014/main" id="{2D63F674-26EE-EB54-6A92-4E985570D098}"/>
                </a:ext>
              </a:extLst>
            </p:cNvPr>
            <p:cNvSpPr txBox="1"/>
            <p:nvPr/>
          </p:nvSpPr>
          <p:spPr>
            <a:xfrm>
              <a:off x="9878819" y="4911315"/>
              <a:ext cx="785984" cy="369332"/>
            </a:xfrm>
            <a:prstGeom prst="rect">
              <a:avLst/>
            </a:prstGeom>
            <a:noFill/>
          </p:spPr>
          <p:txBody>
            <a:bodyPr wrap="none" rtlCol="0">
              <a:spAutoFit/>
            </a:bodyPr>
            <a:lstStyle/>
            <a:p>
              <a:r>
                <a:rPr lang="en-US" dirty="0"/>
                <a:t>Vertex</a:t>
              </a:r>
              <a:endParaRPr lang="en-ID" dirty="0"/>
            </a:p>
          </p:txBody>
        </p:sp>
        <p:cxnSp>
          <p:nvCxnSpPr>
            <p:cNvPr id="20" name="Straight Arrow Connector 19">
              <a:extLst>
                <a:ext uri="{FF2B5EF4-FFF2-40B4-BE49-F238E27FC236}">
                  <a16:creationId xmlns:a16="http://schemas.microsoft.com/office/drawing/2014/main" id="{7D44E316-AC37-A429-2328-FF05748F6939}"/>
                </a:ext>
              </a:extLst>
            </p:cNvPr>
            <p:cNvCxnSpPr/>
            <p:nvPr/>
          </p:nvCxnSpPr>
          <p:spPr>
            <a:xfrm flipH="1">
              <a:off x="9638597" y="3779782"/>
              <a:ext cx="253650" cy="251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99B8E6F-F681-4E16-0AF4-78F6F73F925C}"/>
                </a:ext>
              </a:extLst>
            </p:cNvPr>
            <p:cNvCxnSpPr/>
            <p:nvPr/>
          </p:nvCxnSpPr>
          <p:spPr>
            <a:xfrm flipV="1">
              <a:off x="10129669" y="4590928"/>
              <a:ext cx="0" cy="32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A8BE78-8DE4-EB1D-BED3-5720359D7919}"/>
              </a:ext>
            </a:extLst>
          </p:cNvPr>
          <p:cNvSpPr txBox="1"/>
          <p:nvPr/>
        </p:nvSpPr>
        <p:spPr>
          <a:xfrm>
            <a:off x="1229359" y="1415444"/>
            <a:ext cx="7955281" cy="3847207"/>
          </a:xfrm>
          <a:prstGeom prst="rect">
            <a:avLst/>
          </a:prstGeom>
          <a:noFill/>
        </p:spPr>
        <p:txBody>
          <a:bodyPr wrap="square">
            <a:spAutoFit/>
          </a:bodyPr>
          <a:lstStyle/>
          <a:p>
            <a:r>
              <a:rPr lang="en-ID" sz="3200" b="1" dirty="0" err="1"/>
              <a:t>Contoh</a:t>
            </a:r>
            <a:r>
              <a:rPr lang="en-ID" sz="3200" b="1" dirty="0"/>
              <a:t> </a:t>
            </a:r>
            <a:r>
              <a:rPr lang="en-ID" sz="3200" b="1" dirty="0" err="1"/>
              <a:t>Penggunaan</a:t>
            </a:r>
            <a:r>
              <a:rPr lang="en-ID" sz="3200" b="1" dirty="0"/>
              <a:t> Graph </a:t>
            </a:r>
          </a:p>
          <a:p>
            <a:endParaRPr lang="en-ID" sz="1200" dirty="0"/>
          </a:p>
          <a:p>
            <a:r>
              <a:rPr lang="en-ID" sz="2400" dirty="0"/>
              <a:t>Graph </a:t>
            </a:r>
            <a:r>
              <a:rPr lang="en-ID" sz="2400" dirty="0" err="1"/>
              <a:t>banyak</a:t>
            </a:r>
            <a:r>
              <a:rPr lang="en-ID" sz="2400" dirty="0"/>
              <a:t> </a:t>
            </a:r>
            <a:r>
              <a:rPr lang="en-ID" sz="2400" dirty="0" err="1"/>
              <a:t>digunakan</a:t>
            </a:r>
            <a:r>
              <a:rPr lang="en-ID" sz="2400" dirty="0"/>
              <a:t> </a:t>
            </a:r>
            <a:r>
              <a:rPr lang="en-ID" sz="2400" dirty="0" err="1"/>
              <a:t>untuk</a:t>
            </a:r>
            <a:r>
              <a:rPr lang="en-ID" sz="2400" dirty="0"/>
              <a:t> :</a:t>
            </a:r>
          </a:p>
          <a:p>
            <a:pPr marL="538163" indent="-538163">
              <a:buFont typeface="Wingdings" panose="05000000000000000000" pitchFamily="2" charset="2"/>
              <a:buChar char="q"/>
            </a:pPr>
            <a:r>
              <a:rPr lang="en-ID" sz="2400" dirty="0" err="1"/>
              <a:t>Menggambarkan</a:t>
            </a:r>
            <a:r>
              <a:rPr lang="en-ID" sz="2400" dirty="0"/>
              <a:t> </a:t>
            </a:r>
            <a:r>
              <a:rPr lang="en-ID" sz="2400" dirty="0" err="1"/>
              <a:t>jaringan</a:t>
            </a:r>
            <a:r>
              <a:rPr lang="en-ID" sz="2400" dirty="0"/>
              <a:t> dan </a:t>
            </a:r>
            <a:r>
              <a:rPr lang="en-ID" sz="2400" dirty="0" err="1"/>
              <a:t>peta</a:t>
            </a:r>
            <a:r>
              <a:rPr lang="en-ID" sz="2400" dirty="0"/>
              <a:t> </a:t>
            </a:r>
            <a:r>
              <a:rPr lang="en-ID" sz="2400" dirty="0" err="1"/>
              <a:t>jalan</a:t>
            </a:r>
            <a:r>
              <a:rPr lang="en-ID" sz="2400" dirty="0"/>
              <a:t>, </a:t>
            </a:r>
            <a:r>
              <a:rPr lang="en-ID" sz="2400" dirty="0" err="1"/>
              <a:t>jalan</a:t>
            </a:r>
            <a:r>
              <a:rPr lang="en-ID" sz="2400" dirty="0"/>
              <a:t> </a:t>
            </a:r>
            <a:r>
              <a:rPr lang="en-ID" sz="2400" dirty="0" err="1"/>
              <a:t>kereta</a:t>
            </a:r>
            <a:r>
              <a:rPr lang="en-ID" sz="2400" dirty="0"/>
              <a:t> </a:t>
            </a:r>
            <a:r>
              <a:rPr lang="en-ID" sz="2400" dirty="0" err="1"/>
              <a:t>api</a:t>
            </a:r>
            <a:r>
              <a:rPr lang="en-ID" sz="2400" dirty="0"/>
              <a:t>, </a:t>
            </a:r>
            <a:r>
              <a:rPr lang="en-ID" sz="2400" dirty="0" err="1"/>
              <a:t>lintasan</a:t>
            </a:r>
            <a:r>
              <a:rPr lang="en-ID" sz="2400" dirty="0"/>
              <a:t> </a:t>
            </a:r>
            <a:r>
              <a:rPr lang="en-ID" sz="2400" dirty="0" err="1"/>
              <a:t>pesawat</a:t>
            </a:r>
            <a:r>
              <a:rPr lang="en-ID" sz="2400" dirty="0"/>
              <a:t>, system </a:t>
            </a:r>
            <a:r>
              <a:rPr lang="en-ID" sz="2400" dirty="0" err="1"/>
              <a:t>perpipaan</a:t>
            </a:r>
            <a:r>
              <a:rPr lang="en-ID" sz="2400" dirty="0"/>
              <a:t>, </a:t>
            </a:r>
            <a:r>
              <a:rPr lang="en-ID" sz="2400" dirty="0" err="1"/>
              <a:t>saluran</a:t>
            </a:r>
            <a:r>
              <a:rPr lang="en-ID" sz="2400" dirty="0"/>
              <a:t> </a:t>
            </a:r>
            <a:r>
              <a:rPr lang="en-ID" sz="2400" dirty="0" err="1"/>
              <a:t>telepon</a:t>
            </a:r>
            <a:r>
              <a:rPr lang="en-ID" sz="2400" dirty="0"/>
              <a:t>, </a:t>
            </a:r>
            <a:r>
              <a:rPr lang="en-ID" sz="2400" dirty="0" err="1"/>
              <a:t>koneksi</a:t>
            </a:r>
            <a:r>
              <a:rPr lang="en-ID" sz="2400" dirty="0"/>
              <a:t> </a:t>
            </a:r>
            <a:r>
              <a:rPr lang="en-ID" sz="2400" dirty="0" err="1"/>
              <a:t>elektrik</a:t>
            </a:r>
            <a:r>
              <a:rPr lang="en-ID" sz="2400" dirty="0"/>
              <a:t>, </a:t>
            </a:r>
            <a:r>
              <a:rPr lang="en-ID" sz="2400" dirty="0" err="1"/>
              <a:t>ketergantungan</a:t>
            </a:r>
            <a:r>
              <a:rPr lang="en-ID" sz="2400" dirty="0"/>
              <a:t> </a:t>
            </a:r>
            <a:r>
              <a:rPr lang="en-ID" sz="2400" dirty="0" err="1"/>
              <a:t>diantara</a:t>
            </a:r>
            <a:r>
              <a:rPr lang="en-ID" sz="2400" dirty="0"/>
              <a:t> task pada </a:t>
            </a:r>
            <a:r>
              <a:rPr lang="en-ID" sz="2400" dirty="0" err="1"/>
              <a:t>sistem</a:t>
            </a:r>
            <a:r>
              <a:rPr lang="en-ID" sz="2400" dirty="0"/>
              <a:t> </a:t>
            </a:r>
            <a:r>
              <a:rPr lang="en-ID" sz="2400" dirty="0" err="1"/>
              <a:t>manufaktur</a:t>
            </a:r>
            <a:r>
              <a:rPr lang="en-ID" sz="2400" dirty="0"/>
              <a:t> dan lain-lain.</a:t>
            </a:r>
          </a:p>
          <a:p>
            <a:pPr marL="538163" indent="-538163"/>
            <a:endParaRPr lang="en-ID" sz="2400" dirty="0"/>
          </a:p>
          <a:p>
            <a:pPr marL="538163" indent="-538163">
              <a:buFont typeface="Wingdings" panose="05000000000000000000" pitchFamily="2" charset="2"/>
              <a:buChar char="q"/>
            </a:pPr>
            <a:r>
              <a:rPr lang="en-ID" sz="2400" dirty="0"/>
              <a:t> </a:t>
            </a:r>
            <a:r>
              <a:rPr lang="en-ID" sz="2400" dirty="0" err="1"/>
              <a:t>Terdapat</a:t>
            </a:r>
            <a:r>
              <a:rPr lang="en-ID" sz="2400" dirty="0"/>
              <a:t> </a:t>
            </a:r>
            <a:r>
              <a:rPr lang="en-ID" sz="2400" dirty="0" err="1"/>
              <a:t>banyak</a:t>
            </a:r>
            <a:r>
              <a:rPr lang="en-ID" sz="2400" dirty="0"/>
              <a:t> </a:t>
            </a:r>
            <a:r>
              <a:rPr lang="en-ID" sz="2400" dirty="0" err="1"/>
              <a:t>hasil</a:t>
            </a:r>
            <a:r>
              <a:rPr lang="en-ID" sz="2400" dirty="0"/>
              <a:t> dan </a:t>
            </a:r>
            <a:r>
              <a:rPr lang="en-ID" sz="2400" dirty="0" err="1"/>
              <a:t>struktur</a:t>
            </a:r>
            <a:r>
              <a:rPr lang="en-ID" sz="2400" dirty="0"/>
              <a:t> </a:t>
            </a:r>
            <a:r>
              <a:rPr lang="en-ID" sz="2400" dirty="0" err="1"/>
              <a:t>penting</a:t>
            </a:r>
            <a:r>
              <a:rPr lang="en-ID" sz="2400" dirty="0"/>
              <a:t> yang </a:t>
            </a:r>
            <a:r>
              <a:rPr lang="en-ID" sz="2400" dirty="0" err="1"/>
              <a:t>didapatkan</a:t>
            </a:r>
            <a:r>
              <a:rPr lang="en-ID" sz="2400" dirty="0"/>
              <a:t> </a:t>
            </a:r>
            <a:r>
              <a:rPr lang="en-ID" sz="2400" dirty="0" err="1"/>
              <a:t>dari</a:t>
            </a:r>
            <a:r>
              <a:rPr lang="en-ID" sz="2400" dirty="0"/>
              <a:t> </a:t>
            </a:r>
            <a:r>
              <a:rPr lang="en-ID" sz="2400" dirty="0" err="1"/>
              <a:t>perhitungan</a:t>
            </a:r>
            <a:r>
              <a:rPr lang="en-ID" sz="2400" dirty="0"/>
              <a:t> </a:t>
            </a:r>
            <a:r>
              <a:rPr lang="en-ID" sz="2400" dirty="0" err="1"/>
              <a:t>dengan</a:t>
            </a:r>
            <a:r>
              <a:rPr lang="en-ID" sz="2400" dirty="0"/>
              <a:t> graph.</a:t>
            </a:r>
          </a:p>
        </p:txBody>
      </p:sp>
    </p:spTree>
    <p:extLst>
      <p:ext uri="{BB962C8B-B14F-4D97-AF65-F5344CB8AC3E}">
        <p14:creationId xmlns:p14="http://schemas.microsoft.com/office/powerpoint/2010/main" val="1251852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8C73AD-BCF2-7929-03A3-DD67E22B8DBA}"/>
              </a:ext>
            </a:extLst>
          </p:cNvPr>
          <p:cNvSpPr txBox="1"/>
          <p:nvPr/>
        </p:nvSpPr>
        <p:spPr>
          <a:xfrm>
            <a:off x="772693" y="1874842"/>
            <a:ext cx="10171231" cy="3785652"/>
          </a:xfrm>
          <a:prstGeom prst="rect">
            <a:avLst/>
          </a:prstGeom>
          <a:noFill/>
        </p:spPr>
        <p:txBody>
          <a:bodyPr wrap="square">
            <a:spAutoFit/>
          </a:bodyPr>
          <a:lstStyle/>
          <a:p>
            <a:pPr marL="355600" indent="-355600">
              <a:spcAft>
                <a:spcPts val="1200"/>
              </a:spcAft>
              <a:buFont typeface="Wingdings" panose="05000000000000000000" pitchFamily="2" charset="2"/>
              <a:buChar char="q"/>
            </a:pPr>
            <a:r>
              <a:rPr lang="en-ID" sz="2000" dirty="0"/>
              <a:t>Shortest Path Problem (</a:t>
            </a:r>
            <a:r>
              <a:rPr lang="en-ID" sz="2000" dirty="0" err="1"/>
              <a:t>Masalah</a:t>
            </a:r>
            <a:r>
              <a:rPr lang="en-ID" sz="2000" dirty="0"/>
              <a:t> Patch Minimum) : </a:t>
            </a:r>
            <a:r>
              <a:rPr lang="en-ID" sz="2000" dirty="0" err="1"/>
              <a:t>mencari</a:t>
            </a:r>
            <a:r>
              <a:rPr lang="en-ID" sz="2000" dirty="0"/>
              <a:t> route </a:t>
            </a:r>
            <a:r>
              <a:rPr lang="en-ID" sz="2000" dirty="0" err="1"/>
              <a:t>dengan</a:t>
            </a:r>
            <a:r>
              <a:rPr lang="en-ID" sz="2000" dirty="0"/>
              <a:t> </a:t>
            </a:r>
            <a:r>
              <a:rPr lang="en-ID" sz="2000" dirty="0" err="1"/>
              <a:t>jarak</a:t>
            </a:r>
            <a:r>
              <a:rPr lang="en-ID" sz="2000" dirty="0"/>
              <a:t> </a:t>
            </a:r>
            <a:r>
              <a:rPr lang="en-ID" sz="2000" dirty="0" err="1"/>
              <a:t>terpendek</a:t>
            </a:r>
            <a:r>
              <a:rPr lang="en-ID" sz="2000" dirty="0"/>
              <a:t> </a:t>
            </a:r>
            <a:r>
              <a:rPr lang="en-ID" sz="2000" dirty="0" err="1"/>
              <a:t>dalam</a:t>
            </a:r>
            <a:r>
              <a:rPr lang="en-ID" sz="2000" dirty="0"/>
              <a:t> </a:t>
            </a:r>
            <a:r>
              <a:rPr lang="en-ID" sz="2000" dirty="0" err="1"/>
              <a:t>suatu</a:t>
            </a:r>
            <a:r>
              <a:rPr lang="en-ID" sz="2000" dirty="0"/>
              <a:t> </a:t>
            </a:r>
            <a:r>
              <a:rPr lang="en-ID" sz="2000" dirty="0" err="1"/>
              <a:t>jaringan</a:t>
            </a:r>
            <a:r>
              <a:rPr lang="en-ID" sz="2000" dirty="0"/>
              <a:t> </a:t>
            </a:r>
            <a:r>
              <a:rPr lang="en-ID" sz="2000" dirty="0" err="1"/>
              <a:t>transportasi</a:t>
            </a:r>
            <a:r>
              <a:rPr lang="en-ID" sz="2000" dirty="0"/>
              <a:t>.</a:t>
            </a:r>
          </a:p>
          <a:p>
            <a:pPr marL="355600" indent="-355600">
              <a:spcAft>
                <a:spcPts val="1200"/>
              </a:spcAft>
              <a:buFont typeface="Wingdings" panose="05000000000000000000" pitchFamily="2" charset="2"/>
              <a:buChar char="q"/>
            </a:pPr>
            <a:r>
              <a:rPr lang="en-ID" sz="2000" dirty="0"/>
              <a:t>Maximum Flow Problem (</a:t>
            </a:r>
            <a:r>
              <a:rPr lang="en-ID" sz="2000" dirty="0" err="1"/>
              <a:t>Masalah</a:t>
            </a:r>
            <a:r>
              <a:rPr lang="en-ID" sz="2000" dirty="0"/>
              <a:t> </a:t>
            </a:r>
            <a:r>
              <a:rPr lang="en-ID" sz="2000" dirty="0" err="1"/>
              <a:t>Aliran</a:t>
            </a:r>
            <a:r>
              <a:rPr lang="en-ID" sz="2000" dirty="0"/>
              <a:t> </a:t>
            </a:r>
            <a:r>
              <a:rPr lang="en-ID" sz="2000" dirty="0" err="1"/>
              <a:t>Maksimum</a:t>
            </a:r>
            <a:r>
              <a:rPr lang="en-ID" sz="2000" dirty="0"/>
              <a:t>) : </a:t>
            </a:r>
            <a:r>
              <a:rPr lang="en-ID" sz="2000" dirty="0" err="1"/>
              <a:t>menghitung</a:t>
            </a:r>
            <a:r>
              <a:rPr lang="en-ID" sz="2000" dirty="0"/>
              <a:t> volume </a:t>
            </a:r>
            <a:r>
              <a:rPr lang="en-ID" sz="2000" dirty="0" err="1"/>
              <a:t>aliran</a:t>
            </a:r>
            <a:r>
              <a:rPr lang="en-ID" sz="2000" dirty="0"/>
              <a:t> BBM </a:t>
            </a:r>
            <a:r>
              <a:rPr lang="en-ID" sz="2000" dirty="0" err="1"/>
              <a:t>dari</a:t>
            </a:r>
            <a:r>
              <a:rPr lang="en-ID" sz="2000" dirty="0"/>
              <a:t> </a:t>
            </a:r>
            <a:r>
              <a:rPr lang="en-ID" sz="2000" dirty="0" err="1"/>
              <a:t>suatu</a:t>
            </a:r>
            <a:r>
              <a:rPr lang="en-ID" sz="2000" dirty="0"/>
              <a:t> reservoir </a:t>
            </a:r>
            <a:r>
              <a:rPr lang="en-ID" sz="2000" dirty="0" err="1"/>
              <a:t>ke</a:t>
            </a:r>
            <a:r>
              <a:rPr lang="en-ID" sz="2000" dirty="0"/>
              <a:t> </a:t>
            </a:r>
            <a:r>
              <a:rPr lang="en-ID" sz="2000" dirty="0" err="1"/>
              <a:t>suatu</a:t>
            </a:r>
            <a:r>
              <a:rPr lang="en-ID" sz="2000" dirty="0"/>
              <a:t> </a:t>
            </a:r>
            <a:r>
              <a:rPr lang="en-ID" sz="2000" dirty="0" err="1"/>
              <a:t>titik</a:t>
            </a:r>
            <a:r>
              <a:rPr lang="en-ID" sz="2000" dirty="0"/>
              <a:t> </a:t>
            </a:r>
            <a:r>
              <a:rPr lang="en-ID" sz="2000" dirty="0" err="1"/>
              <a:t>tujuan</a:t>
            </a:r>
            <a:r>
              <a:rPr lang="en-ID" sz="2000" dirty="0"/>
              <a:t> </a:t>
            </a:r>
            <a:r>
              <a:rPr lang="en-ID" sz="2000" dirty="0" err="1"/>
              <a:t>melalui</a:t>
            </a:r>
            <a:r>
              <a:rPr lang="en-ID" sz="2000" dirty="0"/>
              <a:t> </a:t>
            </a:r>
            <a:r>
              <a:rPr lang="en-ID" sz="2000" dirty="0" err="1"/>
              <a:t>jaringan</a:t>
            </a:r>
            <a:r>
              <a:rPr lang="en-ID" sz="2000" dirty="0"/>
              <a:t> pipa.</a:t>
            </a:r>
          </a:p>
          <a:p>
            <a:pPr marL="355600" indent="-355600">
              <a:spcAft>
                <a:spcPts val="1200"/>
              </a:spcAft>
              <a:buFont typeface="Wingdings" panose="05000000000000000000" pitchFamily="2" charset="2"/>
              <a:buChar char="q"/>
            </a:pPr>
            <a:r>
              <a:rPr lang="en-ID" sz="2000" dirty="0"/>
              <a:t>Graph Searching Problem (</a:t>
            </a:r>
            <a:r>
              <a:rPr lang="en-ID" sz="2000" dirty="0" err="1"/>
              <a:t>Masalah</a:t>
            </a:r>
            <a:r>
              <a:rPr lang="en-ID" sz="2000" dirty="0"/>
              <a:t> </a:t>
            </a:r>
            <a:r>
              <a:rPr lang="en-ID" sz="2000" dirty="0" err="1"/>
              <a:t>Pencarian</a:t>
            </a:r>
            <a:r>
              <a:rPr lang="en-ID" sz="2000" dirty="0"/>
              <a:t> </a:t>
            </a:r>
            <a:r>
              <a:rPr lang="en-ID" sz="2000" dirty="0" err="1"/>
              <a:t>dalam</a:t>
            </a:r>
            <a:r>
              <a:rPr lang="en-ID" sz="2000" dirty="0"/>
              <a:t> Graph) : </a:t>
            </a:r>
            <a:r>
              <a:rPr lang="en-ID" sz="2000" dirty="0" err="1"/>
              <a:t>mencari</a:t>
            </a:r>
            <a:r>
              <a:rPr lang="en-ID" sz="2000" dirty="0"/>
              <a:t> </a:t>
            </a:r>
            <a:r>
              <a:rPr lang="en-ID" sz="2000" dirty="0" err="1"/>
              <a:t>langkah-langkah</a:t>
            </a:r>
            <a:r>
              <a:rPr lang="en-ID" sz="2000" dirty="0"/>
              <a:t> </a:t>
            </a:r>
            <a:r>
              <a:rPr lang="en-ID" sz="2000" dirty="0" err="1"/>
              <a:t>terbaik</a:t>
            </a:r>
            <a:r>
              <a:rPr lang="en-ID" sz="2000" dirty="0"/>
              <a:t> </a:t>
            </a:r>
            <a:r>
              <a:rPr lang="en-ID" sz="2000" dirty="0" err="1"/>
              <a:t>dalam</a:t>
            </a:r>
            <a:r>
              <a:rPr lang="en-ID" sz="2000" dirty="0"/>
              <a:t> program </a:t>
            </a:r>
            <a:r>
              <a:rPr lang="en-ID" sz="2000" dirty="0" err="1"/>
              <a:t>permainan</a:t>
            </a:r>
            <a:r>
              <a:rPr lang="en-ID" sz="2000" dirty="0"/>
              <a:t> </a:t>
            </a:r>
            <a:r>
              <a:rPr lang="en-ID" sz="2000" dirty="0" err="1"/>
              <a:t>catur</a:t>
            </a:r>
            <a:r>
              <a:rPr lang="en-ID" sz="2000" dirty="0"/>
              <a:t> </a:t>
            </a:r>
            <a:r>
              <a:rPr lang="en-ID" sz="2000" dirty="0" err="1"/>
              <a:t>komputer</a:t>
            </a:r>
            <a:r>
              <a:rPr lang="en-ID" sz="2000" dirty="0"/>
              <a:t>.</a:t>
            </a:r>
          </a:p>
          <a:p>
            <a:pPr marL="355600" indent="-355600">
              <a:spcAft>
                <a:spcPts val="1200"/>
              </a:spcAft>
              <a:buFont typeface="Wingdings" panose="05000000000000000000" pitchFamily="2" charset="2"/>
              <a:buChar char="q"/>
            </a:pPr>
            <a:r>
              <a:rPr lang="en-ID" sz="2000" dirty="0"/>
              <a:t>Topological Ordering Problem (</a:t>
            </a:r>
            <a:r>
              <a:rPr lang="en-ID" sz="2000" dirty="0" err="1"/>
              <a:t>Masalah</a:t>
            </a:r>
            <a:r>
              <a:rPr lang="en-ID" sz="2000" dirty="0"/>
              <a:t> </a:t>
            </a:r>
            <a:r>
              <a:rPr lang="en-ID" sz="2000" dirty="0" err="1"/>
              <a:t>Pengurutan</a:t>
            </a:r>
            <a:r>
              <a:rPr lang="en-ID" sz="2000" dirty="0"/>
              <a:t> </a:t>
            </a:r>
            <a:r>
              <a:rPr lang="en-ID" sz="2000" dirty="0" err="1"/>
              <a:t>Topologi</a:t>
            </a:r>
            <a:r>
              <a:rPr lang="en-ID" sz="2000" dirty="0"/>
              <a:t>) : </a:t>
            </a:r>
            <a:r>
              <a:rPr lang="en-ID" sz="2000" dirty="0" err="1"/>
              <a:t>menentukan</a:t>
            </a:r>
            <a:r>
              <a:rPr lang="en-ID" sz="2000" dirty="0"/>
              <a:t> </a:t>
            </a:r>
            <a:r>
              <a:rPr lang="en-ID" sz="2000" dirty="0" err="1"/>
              <a:t>urutan</a:t>
            </a:r>
            <a:r>
              <a:rPr lang="en-ID" sz="2000" dirty="0"/>
              <a:t> </a:t>
            </a:r>
            <a:r>
              <a:rPr lang="en-ID" sz="2000" dirty="0" err="1"/>
              <a:t>pengambilan</a:t>
            </a:r>
            <a:r>
              <a:rPr lang="en-ID" sz="2000" dirty="0"/>
              <a:t> </a:t>
            </a:r>
            <a:r>
              <a:rPr lang="en-ID" sz="2000" dirty="0" err="1"/>
              <a:t>mata-mata</a:t>
            </a:r>
            <a:r>
              <a:rPr lang="en-ID" sz="2000" dirty="0"/>
              <a:t> </a:t>
            </a:r>
            <a:r>
              <a:rPr lang="en-ID" sz="2000" dirty="0" err="1"/>
              <a:t>kuliah</a:t>
            </a:r>
            <a:r>
              <a:rPr lang="en-ID" sz="2000" dirty="0"/>
              <a:t> yang </a:t>
            </a:r>
            <a:r>
              <a:rPr lang="en-ID" sz="2000" dirty="0" err="1"/>
              <a:t>saling</a:t>
            </a:r>
            <a:r>
              <a:rPr lang="en-ID" sz="2000" dirty="0"/>
              <a:t> </a:t>
            </a:r>
            <a:r>
              <a:rPr lang="en-ID" sz="2000" dirty="0" err="1"/>
              <a:t>berkaitan</a:t>
            </a:r>
            <a:r>
              <a:rPr lang="en-ID" sz="2000" dirty="0"/>
              <a:t> </a:t>
            </a:r>
            <a:r>
              <a:rPr lang="en-ID" sz="2000" dirty="0" err="1"/>
              <a:t>dalam</a:t>
            </a:r>
            <a:r>
              <a:rPr lang="en-ID" sz="2000" dirty="0"/>
              <a:t> </a:t>
            </a:r>
            <a:r>
              <a:rPr lang="en-ID" sz="2000" dirty="0" err="1"/>
              <a:t>hubungan</a:t>
            </a:r>
            <a:r>
              <a:rPr lang="en-ID" sz="2000" dirty="0"/>
              <a:t> </a:t>
            </a:r>
            <a:r>
              <a:rPr lang="en-ID" sz="2000" dirty="0" err="1"/>
              <a:t>prasyarat</a:t>
            </a:r>
            <a:r>
              <a:rPr lang="en-ID" sz="2000"/>
              <a:t>.</a:t>
            </a:r>
            <a:endParaRPr lang="en-ID" sz="2000" dirty="0"/>
          </a:p>
          <a:p>
            <a:pPr marL="355600" indent="-355600">
              <a:spcAft>
                <a:spcPts val="1200"/>
              </a:spcAft>
              <a:buFont typeface="Wingdings" panose="05000000000000000000" pitchFamily="2" charset="2"/>
              <a:buChar char="q"/>
            </a:pPr>
            <a:r>
              <a:rPr lang="en-ID" sz="2000" dirty="0"/>
              <a:t>Task Network Problem (</a:t>
            </a:r>
            <a:r>
              <a:rPr lang="en-ID" sz="2000" dirty="0" err="1"/>
              <a:t>Masalah</a:t>
            </a:r>
            <a:r>
              <a:rPr lang="en-ID" sz="2000" dirty="0"/>
              <a:t> </a:t>
            </a:r>
            <a:r>
              <a:rPr lang="en-ID" sz="2000" dirty="0" err="1"/>
              <a:t>Jaringan</a:t>
            </a:r>
            <a:r>
              <a:rPr lang="en-ID" sz="2000" dirty="0"/>
              <a:t> </a:t>
            </a:r>
            <a:r>
              <a:rPr lang="en-ID" sz="2000" dirty="0" err="1"/>
              <a:t>Tugas</a:t>
            </a:r>
            <a:r>
              <a:rPr lang="en-ID" sz="2000" dirty="0"/>
              <a:t>) : </a:t>
            </a:r>
            <a:r>
              <a:rPr lang="en-ID" sz="2000" dirty="0" err="1"/>
              <a:t>membuat</a:t>
            </a:r>
            <a:r>
              <a:rPr lang="en-ID" sz="2000" dirty="0"/>
              <a:t> </a:t>
            </a:r>
            <a:r>
              <a:rPr lang="en-ID" sz="2000" dirty="0" err="1"/>
              <a:t>penjadwalan</a:t>
            </a:r>
            <a:r>
              <a:rPr lang="en-ID" sz="2000" dirty="0"/>
              <a:t> </a:t>
            </a:r>
            <a:r>
              <a:rPr lang="en-ID" sz="2000" dirty="0" err="1"/>
              <a:t>pengerjaan</a:t>
            </a:r>
            <a:r>
              <a:rPr lang="en-ID" sz="2000" dirty="0"/>
              <a:t> </a:t>
            </a:r>
            <a:r>
              <a:rPr lang="en-ID" sz="2000" dirty="0" err="1"/>
              <a:t>suatu</a:t>
            </a:r>
            <a:r>
              <a:rPr lang="en-ID" sz="2000" dirty="0"/>
              <a:t> </a:t>
            </a:r>
            <a:r>
              <a:rPr lang="en-ID" sz="2000" dirty="0" err="1"/>
              <a:t>proyek</a:t>
            </a:r>
            <a:r>
              <a:rPr lang="en-ID" sz="2000" dirty="0"/>
              <a:t> yang </a:t>
            </a:r>
            <a:r>
              <a:rPr lang="en-ID" sz="2000" dirty="0" err="1"/>
              <a:t>memungkinkan</a:t>
            </a:r>
            <a:r>
              <a:rPr lang="en-ID" sz="2000" dirty="0"/>
              <a:t> </a:t>
            </a:r>
            <a:r>
              <a:rPr lang="en-ID" sz="2000" dirty="0" err="1"/>
              <a:t>waktu</a:t>
            </a:r>
            <a:r>
              <a:rPr lang="en-ID" sz="2000" dirty="0"/>
              <a:t> </a:t>
            </a:r>
            <a:r>
              <a:rPr lang="en-ID" sz="2000" dirty="0" err="1"/>
              <a:t>penyelesaian</a:t>
            </a:r>
            <a:r>
              <a:rPr lang="en-ID" sz="2000" dirty="0"/>
              <a:t> </a:t>
            </a:r>
            <a:r>
              <a:rPr lang="en-ID" sz="2000" dirty="0" err="1"/>
              <a:t>tersingkat</a:t>
            </a:r>
            <a:endParaRPr lang="en-ID" sz="2000" dirty="0"/>
          </a:p>
        </p:txBody>
      </p:sp>
      <p:sp>
        <p:nvSpPr>
          <p:cNvPr id="5" name="TextBox 4">
            <a:extLst>
              <a:ext uri="{FF2B5EF4-FFF2-40B4-BE49-F238E27FC236}">
                <a16:creationId xmlns:a16="http://schemas.microsoft.com/office/drawing/2014/main" id="{229D815D-589B-D320-833F-F9B707B976D4}"/>
              </a:ext>
            </a:extLst>
          </p:cNvPr>
          <p:cNvSpPr txBox="1"/>
          <p:nvPr/>
        </p:nvSpPr>
        <p:spPr>
          <a:xfrm>
            <a:off x="772693" y="1126242"/>
            <a:ext cx="6096000" cy="523220"/>
          </a:xfrm>
          <a:prstGeom prst="rect">
            <a:avLst/>
          </a:prstGeom>
          <a:noFill/>
        </p:spPr>
        <p:txBody>
          <a:bodyPr wrap="square">
            <a:spAutoFit/>
          </a:bodyPr>
          <a:lstStyle/>
          <a:p>
            <a:r>
              <a:rPr lang="en-ID" sz="2800" b="1" dirty="0" err="1"/>
              <a:t>Masalah-masalah</a:t>
            </a:r>
            <a:r>
              <a:rPr lang="en-ID" sz="2800" b="1" dirty="0"/>
              <a:t> Graph :</a:t>
            </a:r>
            <a:r>
              <a:rPr lang="en-ID" dirty="0"/>
              <a:t> </a:t>
            </a:r>
          </a:p>
        </p:txBody>
      </p:sp>
    </p:spTree>
    <p:extLst>
      <p:ext uri="{BB962C8B-B14F-4D97-AF65-F5344CB8AC3E}">
        <p14:creationId xmlns:p14="http://schemas.microsoft.com/office/powerpoint/2010/main" val="2125017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638B18-AD32-EDA2-B84F-59540E0A6FE5}"/>
              </a:ext>
            </a:extLst>
          </p:cNvPr>
          <p:cNvSpPr txBox="1"/>
          <p:nvPr/>
        </p:nvSpPr>
        <p:spPr>
          <a:xfrm>
            <a:off x="953760" y="1178199"/>
            <a:ext cx="5736955" cy="523220"/>
          </a:xfrm>
          <a:prstGeom prst="rect">
            <a:avLst/>
          </a:prstGeom>
          <a:noFill/>
        </p:spPr>
        <p:txBody>
          <a:bodyPr wrap="none" rtlCol="0">
            <a:spAutoFit/>
          </a:bodyPr>
          <a:lstStyle/>
          <a:p>
            <a:r>
              <a:rPr lang="en-US" sz="2800" b="1" dirty="0" err="1"/>
              <a:t>Struktur</a:t>
            </a:r>
            <a:r>
              <a:rPr lang="en-US" sz="2800" b="1" dirty="0"/>
              <a:t> Data Linear vs Tree Vs Graph</a:t>
            </a:r>
            <a:endParaRPr lang="en-ID" sz="2800" b="1" dirty="0"/>
          </a:p>
        </p:txBody>
      </p:sp>
      <p:grpSp>
        <p:nvGrpSpPr>
          <p:cNvPr id="94" name="Group 93">
            <a:extLst>
              <a:ext uri="{FF2B5EF4-FFF2-40B4-BE49-F238E27FC236}">
                <a16:creationId xmlns:a16="http://schemas.microsoft.com/office/drawing/2014/main" id="{A468086A-CA31-55EF-1145-B7C1B1393CEB}"/>
              </a:ext>
            </a:extLst>
          </p:cNvPr>
          <p:cNvGrpSpPr/>
          <p:nvPr/>
        </p:nvGrpSpPr>
        <p:grpSpPr>
          <a:xfrm>
            <a:off x="1435953" y="2957357"/>
            <a:ext cx="2190905" cy="382363"/>
            <a:chOff x="1106905" y="3239795"/>
            <a:chExt cx="2190905" cy="382363"/>
          </a:xfrm>
        </p:grpSpPr>
        <p:cxnSp>
          <p:nvCxnSpPr>
            <p:cNvPr id="22" name="Straight Connector 21">
              <a:extLst>
                <a:ext uri="{FF2B5EF4-FFF2-40B4-BE49-F238E27FC236}">
                  <a16:creationId xmlns:a16="http://schemas.microsoft.com/office/drawing/2014/main" id="{1035A677-8E3D-B1D0-9DA5-1EFA4265FD80}"/>
                </a:ext>
              </a:extLst>
            </p:cNvPr>
            <p:cNvCxnSpPr/>
            <p:nvPr/>
          </p:nvCxnSpPr>
          <p:spPr>
            <a:xfrm>
              <a:off x="1323673" y="3431440"/>
              <a:ext cx="1764017"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984AF289-7E49-19AE-ACBD-70F8034B82E4}"/>
                </a:ext>
              </a:extLst>
            </p:cNvPr>
            <p:cNvGrpSpPr/>
            <p:nvPr/>
          </p:nvGrpSpPr>
          <p:grpSpPr>
            <a:xfrm>
              <a:off x="1106905" y="3246774"/>
              <a:ext cx="356133" cy="372358"/>
              <a:chOff x="2002054" y="2666198"/>
              <a:chExt cx="356133" cy="372358"/>
            </a:xfrm>
          </p:grpSpPr>
          <p:sp>
            <p:nvSpPr>
              <p:cNvPr id="3" name="Oval 2">
                <a:extLst>
                  <a:ext uri="{FF2B5EF4-FFF2-40B4-BE49-F238E27FC236}">
                    <a16:creationId xmlns:a16="http://schemas.microsoft.com/office/drawing/2014/main" id="{68E36B87-CBFA-5702-1A9D-859E19EB5679}"/>
                  </a:ext>
                </a:extLst>
              </p:cNvPr>
              <p:cNvSpPr/>
              <p:nvPr/>
            </p:nvSpPr>
            <p:spPr>
              <a:xfrm>
                <a:off x="2002054" y="2666198"/>
                <a:ext cx="356133" cy="369332"/>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TextBox 3">
                <a:extLst>
                  <a:ext uri="{FF2B5EF4-FFF2-40B4-BE49-F238E27FC236}">
                    <a16:creationId xmlns:a16="http://schemas.microsoft.com/office/drawing/2014/main" id="{090A1CAE-599C-78A6-8161-F4688CD27D81}"/>
                  </a:ext>
                </a:extLst>
              </p:cNvPr>
              <p:cNvSpPr txBox="1"/>
              <p:nvPr/>
            </p:nvSpPr>
            <p:spPr>
              <a:xfrm>
                <a:off x="2030930" y="2669224"/>
                <a:ext cx="269507" cy="369332"/>
              </a:xfrm>
              <a:prstGeom prst="rect">
                <a:avLst/>
              </a:prstGeom>
              <a:noFill/>
              <a:ln>
                <a:noFill/>
              </a:ln>
            </p:spPr>
            <p:txBody>
              <a:bodyPr wrap="square" rtlCol="0">
                <a:spAutoFit/>
              </a:bodyPr>
              <a:lstStyle/>
              <a:p>
                <a:r>
                  <a:rPr lang="en-US" dirty="0"/>
                  <a:t>A</a:t>
                </a:r>
                <a:endParaRPr lang="en-ID" dirty="0"/>
              </a:p>
            </p:txBody>
          </p:sp>
        </p:grpSp>
        <p:grpSp>
          <p:nvGrpSpPr>
            <p:cNvPr id="6" name="Group 5">
              <a:extLst>
                <a:ext uri="{FF2B5EF4-FFF2-40B4-BE49-F238E27FC236}">
                  <a16:creationId xmlns:a16="http://schemas.microsoft.com/office/drawing/2014/main" id="{7FDCB3A6-09FA-06F3-09F6-3DAE3836D8DE}"/>
                </a:ext>
              </a:extLst>
            </p:cNvPr>
            <p:cNvGrpSpPr/>
            <p:nvPr/>
          </p:nvGrpSpPr>
          <p:grpSpPr>
            <a:xfrm>
              <a:off x="1710894" y="3242821"/>
              <a:ext cx="356133" cy="372358"/>
              <a:chOff x="2002054" y="2666198"/>
              <a:chExt cx="356133" cy="372358"/>
            </a:xfrm>
          </p:grpSpPr>
          <p:sp>
            <p:nvSpPr>
              <p:cNvPr id="7" name="Oval 6">
                <a:extLst>
                  <a:ext uri="{FF2B5EF4-FFF2-40B4-BE49-F238E27FC236}">
                    <a16:creationId xmlns:a16="http://schemas.microsoft.com/office/drawing/2014/main" id="{578615D5-11A4-1745-0329-42BFA4C6BBE8}"/>
                  </a:ext>
                </a:extLst>
              </p:cNvPr>
              <p:cNvSpPr/>
              <p:nvPr/>
            </p:nvSpPr>
            <p:spPr>
              <a:xfrm>
                <a:off x="2002054" y="2666198"/>
                <a:ext cx="356133" cy="369332"/>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TextBox 7">
                <a:extLst>
                  <a:ext uri="{FF2B5EF4-FFF2-40B4-BE49-F238E27FC236}">
                    <a16:creationId xmlns:a16="http://schemas.microsoft.com/office/drawing/2014/main" id="{2679CBF1-5E19-568D-A9AB-EF98D7F43ABD}"/>
                  </a:ext>
                </a:extLst>
              </p:cNvPr>
              <p:cNvSpPr txBox="1"/>
              <p:nvPr/>
            </p:nvSpPr>
            <p:spPr>
              <a:xfrm>
                <a:off x="2030930" y="2669224"/>
                <a:ext cx="269507" cy="369332"/>
              </a:xfrm>
              <a:prstGeom prst="rect">
                <a:avLst/>
              </a:prstGeom>
              <a:noFill/>
              <a:ln>
                <a:noFill/>
              </a:ln>
            </p:spPr>
            <p:txBody>
              <a:bodyPr wrap="square" rtlCol="0">
                <a:spAutoFit/>
              </a:bodyPr>
              <a:lstStyle/>
              <a:p>
                <a:r>
                  <a:rPr lang="en-US" dirty="0"/>
                  <a:t>A</a:t>
                </a:r>
                <a:endParaRPr lang="en-ID" dirty="0"/>
              </a:p>
            </p:txBody>
          </p:sp>
        </p:grpSp>
        <p:grpSp>
          <p:nvGrpSpPr>
            <p:cNvPr id="9" name="Group 8">
              <a:extLst>
                <a:ext uri="{FF2B5EF4-FFF2-40B4-BE49-F238E27FC236}">
                  <a16:creationId xmlns:a16="http://schemas.microsoft.com/office/drawing/2014/main" id="{66DDDD6A-BEB4-346F-C1D1-D2C979B74D59}"/>
                </a:ext>
              </a:extLst>
            </p:cNvPr>
            <p:cNvGrpSpPr/>
            <p:nvPr/>
          </p:nvGrpSpPr>
          <p:grpSpPr>
            <a:xfrm>
              <a:off x="2336920" y="3249800"/>
              <a:ext cx="356133" cy="372358"/>
              <a:chOff x="2002054" y="2666198"/>
              <a:chExt cx="356133" cy="372358"/>
            </a:xfrm>
          </p:grpSpPr>
          <p:sp>
            <p:nvSpPr>
              <p:cNvPr id="10" name="Oval 9">
                <a:extLst>
                  <a:ext uri="{FF2B5EF4-FFF2-40B4-BE49-F238E27FC236}">
                    <a16:creationId xmlns:a16="http://schemas.microsoft.com/office/drawing/2014/main" id="{344E015C-BCF6-8361-9F20-57B934A75244}"/>
                  </a:ext>
                </a:extLst>
              </p:cNvPr>
              <p:cNvSpPr/>
              <p:nvPr/>
            </p:nvSpPr>
            <p:spPr>
              <a:xfrm>
                <a:off x="2002054" y="2666198"/>
                <a:ext cx="356133" cy="369332"/>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TextBox 10">
                <a:extLst>
                  <a:ext uri="{FF2B5EF4-FFF2-40B4-BE49-F238E27FC236}">
                    <a16:creationId xmlns:a16="http://schemas.microsoft.com/office/drawing/2014/main" id="{83FDD10A-3B55-D3B1-EC24-57D9D53240CA}"/>
                  </a:ext>
                </a:extLst>
              </p:cNvPr>
              <p:cNvSpPr txBox="1"/>
              <p:nvPr/>
            </p:nvSpPr>
            <p:spPr>
              <a:xfrm>
                <a:off x="2030930" y="2669224"/>
                <a:ext cx="269507" cy="369332"/>
              </a:xfrm>
              <a:prstGeom prst="rect">
                <a:avLst/>
              </a:prstGeom>
              <a:noFill/>
              <a:ln>
                <a:noFill/>
              </a:ln>
            </p:spPr>
            <p:txBody>
              <a:bodyPr wrap="square" rtlCol="0">
                <a:spAutoFit/>
              </a:bodyPr>
              <a:lstStyle/>
              <a:p>
                <a:r>
                  <a:rPr lang="en-US" dirty="0"/>
                  <a:t>A</a:t>
                </a:r>
                <a:endParaRPr lang="en-ID" dirty="0"/>
              </a:p>
            </p:txBody>
          </p:sp>
        </p:grpSp>
        <p:grpSp>
          <p:nvGrpSpPr>
            <p:cNvPr id="12" name="Group 11">
              <a:extLst>
                <a:ext uri="{FF2B5EF4-FFF2-40B4-BE49-F238E27FC236}">
                  <a16:creationId xmlns:a16="http://schemas.microsoft.com/office/drawing/2014/main" id="{7CDF17AF-07FE-A087-589D-6DE7C48584EA}"/>
                </a:ext>
              </a:extLst>
            </p:cNvPr>
            <p:cNvGrpSpPr/>
            <p:nvPr/>
          </p:nvGrpSpPr>
          <p:grpSpPr>
            <a:xfrm>
              <a:off x="2941677" y="3239795"/>
              <a:ext cx="356133" cy="372358"/>
              <a:chOff x="2002054" y="2666198"/>
              <a:chExt cx="356133" cy="372358"/>
            </a:xfrm>
          </p:grpSpPr>
          <p:sp>
            <p:nvSpPr>
              <p:cNvPr id="13" name="Oval 12">
                <a:extLst>
                  <a:ext uri="{FF2B5EF4-FFF2-40B4-BE49-F238E27FC236}">
                    <a16:creationId xmlns:a16="http://schemas.microsoft.com/office/drawing/2014/main" id="{9AC89BC1-ABF6-06BF-B36C-0101307A589B}"/>
                  </a:ext>
                </a:extLst>
              </p:cNvPr>
              <p:cNvSpPr/>
              <p:nvPr/>
            </p:nvSpPr>
            <p:spPr>
              <a:xfrm>
                <a:off x="2002054" y="2666198"/>
                <a:ext cx="356133" cy="369332"/>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TextBox 13">
                <a:extLst>
                  <a:ext uri="{FF2B5EF4-FFF2-40B4-BE49-F238E27FC236}">
                    <a16:creationId xmlns:a16="http://schemas.microsoft.com/office/drawing/2014/main" id="{7A0BA18E-D3C2-859C-5DB9-017B9BCA9668}"/>
                  </a:ext>
                </a:extLst>
              </p:cNvPr>
              <p:cNvSpPr txBox="1"/>
              <p:nvPr/>
            </p:nvSpPr>
            <p:spPr>
              <a:xfrm>
                <a:off x="2030930" y="2669224"/>
                <a:ext cx="269507" cy="369332"/>
              </a:xfrm>
              <a:prstGeom prst="rect">
                <a:avLst/>
              </a:prstGeom>
              <a:noFill/>
              <a:ln>
                <a:noFill/>
              </a:ln>
            </p:spPr>
            <p:txBody>
              <a:bodyPr wrap="square" rtlCol="0">
                <a:spAutoFit/>
              </a:bodyPr>
              <a:lstStyle/>
              <a:p>
                <a:r>
                  <a:rPr lang="en-US" dirty="0"/>
                  <a:t>A</a:t>
                </a:r>
                <a:endParaRPr lang="en-ID" dirty="0"/>
              </a:p>
            </p:txBody>
          </p:sp>
        </p:grpSp>
      </p:grpSp>
      <p:grpSp>
        <p:nvGrpSpPr>
          <p:cNvPr id="92" name="Group 91">
            <a:extLst>
              <a:ext uri="{FF2B5EF4-FFF2-40B4-BE49-F238E27FC236}">
                <a16:creationId xmlns:a16="http://schemas.microsoft.com/office/drawing/2014/main" id="{AA3D045D-16D3-BB88-67F0-10C78C53406E}"/>
              </a:ext>
            </a:extLst>
          </p:cNvPr>
          <p:cNvGrpSpPr/>
          <p:nvPr/>
        </p:nvGrpSpPr>
        <p:grpSpPr>
          <a:xfrm>
            <a:off x="4958166" y="2077738"/>
            <a:ext cx="2024128" cy="1783444"/>
            <a:chOff x="4871538" y="2566646"/>
            <a:chExt cx="2024128" cy="1783444"/>
          </a:xfrm>
        </p:grpSpPr>
        <p:cxnSp>
          <p:nvCxnSpPr>
            <p:cNvPr id="60" name="Straight Connector 59">
              <a:extLst>
                <a:ext uri="{FF2B5EF4-FFF2-40B4-BE49-F238E27FC236}">
                  <a16:creationId xmlns:a16="http://schemas.microsoft.com/office/drawing/2014/main" id="{681140EF-8278-2014-6D9C-CE4592BABB12}"/>
                </a:ext>
              </a:extLst>
            </p:cNvPr>
            <p:cNvCxnSpPr>
              <a:cxnSpLocks/>
            </p:cNvCxnSpPr>
            <p:nvPr/>
          </p:nvCxnSpPr>
          <p:spPr>
            <a:xfrm flipH="1">
              <a:off x="6163960" y="3515177"/>
              <a:ext cx="298233" cy="48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F00B2B6-1550-7ACB-AD64-08A2402B6B20}"/>
                </a:ext>
              </a:extLst>
            </p:cNvPr>
            <p:cNvCxnSpPr>
              <a:cxnSpLocks/>
              <a:endCxn id="28" idx="0"/>
            </p:cNvCxnSpPr>
            <p:nvPr/>
          </p:nvCxnSpPr>
          <p:spPr>
            <a:xfrm>
              <a:off x="5386486" y="3480655"/>
              <a:ext cx="298233" cy="488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2D2DABF-7D91-CE0C-5CCC-79B4F267430F}"/>
                </a:ext>
              </a:extLst>
            </p:cNvPr>
            <p:cNvCxnSpPr>
              <a:cxnSpLocks/>
            </p:cNvCxnSpPr>
            <p:nvPr/>
          </p:nvCxnSpPr>
          <p:spPr>
            <a:xfrm>
              <a:off x="5886699" y="2752825"/>
              <a:ext cx="951366" cy="1540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BEA35EA-7338-D537-1640-486F0E7F5548}"/>
                </a:ext>
              </a:extLst>
            </p:cNvPr>
            <p:cNvCxnSpPr>
              <a:cxnSpLocks/>
              <a:endCxn id="47" idx="3"/>
            </p:cNvCxnSpPr>
            <p:nvPr/>
          </p:nvCxnSpPr>
          <p:spPr>
            <a:xfrm flipH="1">
              <a:off x="4923692" y="2752825"/>
              <a:ext cx="951366" cy="1540152"/>
            </a:xfrm>
            <a:prstGeom prst="line">
              <a:avLst/>
            </a:prstGeom>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7970511E-27E4-12D3-CC65-46B9E3C939C4}"/>
                </a:ext>
              </a:extLst>
            </p:cNvPr>
            <p:cNvGrpSpPr/>
            <p:nvPr/>
          </p:nvGrpSpPr>
          <p:grpSpPr>
            <a:xfrm>
              <a:off x="5222857" y="3295989"/>
              <a:ext cx="356133" cy="372358"/>
              <a:chOff x="2002054" y="2666198"/>
              <a:chExt cx="356133" cy="372358"/>
            </a:xfrm>
          </p:grpSpPr>
          <p:sp>
            <p:nvSpPr>
              <p:cNvPr id="19" name="Oval 18">
                <a:extLst>
                  <a:ext uri="{FF2B5EF4-FFF2-40B4-BE49-F238E27FC236}">
                    <a16:creationId xmlns:a16="http://schemas.microsoft.com/office/drawing/2014/main" id="{CC719AD0-C962-5200-1253-47B946A6A3C3}"/>
                  </a:ext>
                </a:extLst>
              </p:cNvPr>
              <p:cNvSpPr/>
              <p:nvPr/>
            </p:nvSpPr>
            <p:spPr>
              <a:xfrm>
                <a:off x="2002054" y="2666198"/>
                <a:ext cx="356133" cy="369332"/>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TextBox 19">
                <a:extLst>
                  <a:ext uri="{FF2B5EF4-FFF2-40B4-BE49-F238E27FC236}">
                    <a16:creationId xmlns:a16="http://schemas.microsoft.com/office/drawing/2014/main" id="{0788055D-7681-259B-569B-8FCDDFFD4746}"/>
                  </a:ext>
                </a:extLst>
              </p:cNvPr>
              <p:cNvSpPr txBox="1"/>
              <p:nvPr/>
            </p:nvSpPr>
            <p:spPr>
              <a:xfrm>
                <a:off x="2030930" y="2669224"/>
                <a:ext cx="269507" cy="369332"/>
              </a:xfrm>
              <a:prstGeom prst="rect">
                <a:avLst/>
              </a:prstGeom>
              <a:noFill/>
              <a:ln>
                <a:noFill/>
              </a:ln>
            </p:spPr>
            <p:txBody>
              <a:bodyPr wrap="square" rtlCol="0">
                <a:spAutoFit/>
              </a:bodyPr>
              <a:lstStyle/>
              <a:p>
                <a:r>
                  <a:rPr lang="en-US" dirty="0"/>
                  <a:t>A</a:t>
                </a:r>
                <a:endParaRPr lang="en-ID" dirty="0"/>
              </a:p>
            </p:txBody>
          </p:sp>
        </p:grpSp>
        <p:grpSp>
          <p:nvGrpSpPr>
            <p:cNvPr id="23" name="Group 22">
              <a:extLst>
                <a:ext uri="{FF2B5EF4-FFF2-40B4-BE49-F238E27FC236}">
                  <a16:creationId xmlns:a16="http://schemas.microsoft.com/office/drawing/2014/main" id="{6A144F89-7C38-3193-5C18-56BD8EFABF9C}"/>
                </a:ext>
              </a:extLst>
            </p:cNvPr>
            <p:cNvGrpSpPr/>
            <p:nvPr/>
          </p:nvGrpSpPr>
          <p:grpSpPr>
            <a:xfrm>
              <a:off x="6284127" y="3304144"/>
              <a:ext cx="356133" cy="372358"/>
              <a:chOff x="2002054" y="2666198"/>
              <a:chExt cx="356133" cy="372358"/>
            </a:xfrm>
          </p:grpSpPr>
          <p:sp>
            <p:nvSpPr>
              <p:cNvPr id="24" name="Oval 23">
                <a:extLst>
                  <a:ext uri="{FF2B5EF4-FFF2-40B4-BE49-F238E27FC236}">
                    <a16:creationId xmlns:a16="http://schemas.microsoft.com/office/drawing/2014/main" id="{E611A840-FB8F-9204-F6B9-5216366397CE}"/>
                  </a:ext>
                </a:extLst>
              </p:cNvPr>
              <p:cNvSpPr/>
              <p:nvPr/>
            </p:nvSpPr>
            <p:spPr>
              <a:xfrm>
                <a:off x="2002054" y="2666198"/>
                <a:ext cx="356133" cy="369332"/>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TextBox 24">
                <a:extLst>
                  <a:ext uri="{FF2B5EF4-FFF2-40B4-BE49-F238E27FC236}">
                    <a16:creationId xmlns:a16="http://schemas.microsoft.com/office/drawing/2014/main" id="{C39A37FC-0E8D-3968-3706-D4040D3E5EC3}"/>
                  </a:ext>
                </a:extLst>
              </p:cNvPr>
              <p:cNvSpPr txBox="1"/>
              <p:nvPr/>
            </p:nvSpPr>
            <p:spPr>
              <a:xfrm>
                <a:off x="2002055" y="2669224"/>
                <a:ext cx="269507" cy="369332"/>
              </a:xfrm>
              <a:prstGeom prst="rect">
                <a:avLst/>
              </a:prstGeom>
              <a:noFill/>
              <a:ln>
                <a:noFill/>
              </a:ln>
            </p:spPr>
            <p:txBody>
              <a:bodyPr wrap="square" rtlCol="0">
                <a:spAutoFit/>
              </a:bodyPr>
              <a:lstStyle/>
              <a:p>
                <a:r>
                  <a:rPr lang="en-US" dirty="0"/>
                  <a:t>A</a:t>
                </a:r>
                <a:endParaRPr lang="en-ID" dirty="0"/>
              </a:p>
            </p:txBody>
          </p:sp>
        </p:grpSp>
        <p:grpSp>
          <p:nvGrpSpPr>
            <p:cNvPr id="26" name="Group 25">
              <a:extLst>
                <a:ext uri="{FF2B5EF4-FFF2-40B4-BE49-F238E27FC236}">
                  <a16:creationId xmlns:a16="http://schemas.microsoft.com/office/drawing/2014/main" id="{D5A8AAEF-274C-3F0A-6ABC-91941C66D360}"/>
                </a:ext>
              </a:extLst>
            </p:cNvPr>
            <p:cNvGrpSpPr/>
            <p:nvPr/>
          </p:nvGrpSpPr>
          <p:grpSpPr>
            <a:xfrm>
              <a:off x="5549965" y="3966111"/>
              <a:ext cx="365757" cy="372358"/>
              <a:chOff x="1992430" y="2666198"/>
              <a:chExt cx="365757" cy="372358"/>
            </a:xfrm>
          </p:grpSpPr>
          <p:sp>
            <p:nvSpPr>
              <p:cNvPr id="27" name="Oval 26">
                <a:extLst>
                  <a:ext uri="{FF2B5EF4-FFF2-40B4-BE49-F238E27FC236}">
                    <a16:creationId xmlns:a16="http://schemas.microsoft.com/office/drawing/2014/main" id="{5FB2C4ED-2F42-E8D8-D0CE-86EF842D118E}"/>
                  </a:ext>
                </a:extLst>
              </p:cNvPr>
              <p:cNvSpPr/>
              <p:nvPr/>
            </p:nvSpPr>
            <p:spPr>
              <a:xfrm>
                <a:off x="2002054" y="2666198"/>
                <a:ext cx="356133" cy="369332"/>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TextBox 27">
                <a:extLst>
                  <a:ext uri="{FF2B5EF4-FFF2-40B4-BE49-F238E27FC236}">
                    <a16:creationId xmlns:a16="http://schemas.microsoft.com/office/drawing/2014/main" id="{D12ED5A3-3CF5-B89A-1D42-C62FDF32BFE8}"/>
                  </a:ext>
                </a:extLst>
              </p:cNvPr>
              <p:cNvSpPr txBox="1"/>
              <p:nvPr/>
            </p:nvSpPr>
            <p:spPr>
              <a:xfrm>
                <a:off x="1992430" y="2669224"/>
                <a:ext cx="269507" cy="369332"/>
              </a:xfrm>
              <a:prstGeom prst="rect">
                <a:avLst/>
              </a:prstGeom>
              <a:noFill/>
              <a:ln>
                <a:noFill/>
              </a:ln>
            </p:spPr>
            <p:txBody>
              <a:bodyPr wrap="square" rtlCol="0">
                <a:spAutoFit/>
              </a:bodyPr>
              <a:lstStyle/>
              <a:p>
                <a:r>
                  <a:rPr lang="en-US" dirty="0"/>
                  <a:t>A</a:t>
                </a:r>
                <a:endParaRPr lang="en-ID" dirty="0"/>
              </a:p>
            </p:txBody>
          </p:sp>
        </p:grpSp>
        <p:grpSp>
          <p:nvGrpSpPr>
            <p:cNvPr id="32" name="Group 31">
              <a:extLst>
                <a:ext uri="{FF2B5EF4-FFF2-40B4-BE49-F238E27FC236}">
                  <a16:creationId xmlns:a16="http://schemas.microsoft.com/office/drawing/2014/main" id="{8E899A9B-4F57-0286-A8C3-DC3820800646}"/>
                </a:ext>
              </a:extLst>
            </p:cNvPr>
            <p:cNvGrpSpPr/>
            <p:nvPr/>
          </p:nvGrpSpPr>
          <p:grpSpPr>
            <a:xfrm>
              <a:off x="6032218" y="3973193"/>
              <a:ext cx="356133" cy="372358"/>
              <a:chOff x="2002054" y="2666198"/>
              <a:chExt cx="356133" cy="372358"/>
            </a:xfrm>
          </p:grpSpPr>
          <p:sp>
            <p:nvSpPr>
              <p:cNvPr id="33" name="Oval 32">
                <a:extLst>
                  <a:ext uri="{FF2B5EF4-FFF2-40B4-BE49-F238E27FC236}">
                    <a16:creationId xmlns:a16="http://schemas.microsoft.com/office/drawing/2014/main" id="{BBB7F072-9DEE-101E-025F-E73485E481F9}"/>
                  </a:ext>
                </a:extLst>
              </p:cNvPr>
              <p:cNvSpPr/>
              <p:nvPr/>
            </p:nvSpPr>
            <p:spPr>
              <a:xfrm>
                <a:off x="2002054" y="2666198"/>
                <a:ext cx="356133" cy="369332"/>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TextBox 33">
                <a:extLst>
                  <a:ext uri="{FF2B5EF4-FFF2-40B4-BE49-F238E27FC236}">
                    <a16:creationId xmlns:a16="http://schemas.microsoft.com/office/drawing/2014/main" id="{1750182E-4CB7-AD8E-F664-92A35BA9EDC3}"/>
                  </a:ext>
                </a:extLst>
              </p:cNvPr>
              <p:cNvSpPr txBox="1"/>
              <p:nvPr/>
            </p:nvSpPr>
            <p:spPr>
              <a:xfrm>
                <a:off x="2030930" y="2669224"/>
                <a:ext cx="269507" cy="369332"/>
              </a:xfrm>
              <a:prstGeom prst="rect">
                <a:avLst/>
              </a:prstGeom>
              <a:noFill/>
              <a:ln>
                <a:noFill/>
              </a:ln>
            </p:spPr>
            <p:txBody>
              <a:bodyPr wrap="square" rtlCol="0">
                <a:spAutoFit/>
              </a:bodyPr>
              <a:lstStyle/>
              <a:p>
                <a:r>
                  <a:rPr lang="en-US" dirty="0"/>
                  <a:t>A</a:t>
                </a:r>
                <a:endParaRPr lang="en-ID" dirty="0"/>
              </a:p>
            </p:txBody>
          </p:sp>
        </p:grpSp>
        <p:grpSp>
          <p:nvGrpSpPr>
            <p:cNvPr id="35" name="Group 34">
              <a:extLst>
                <a:ext uri="{FF2B5EF4-FFF2-40B4-BE49-F238E27FC236}">
                  <a16:creationId xmlns:a16="http://schemas.microsoft.com/office/drawing/2014/main" id="{0CA0F634-3ABA-234B-20CC-D0DA7CF62B7F}"/>
                </a:ext>
              </a:extLst>
            </p:cNvPr>
            <p:cNvGrpSpPr/>
            <p:nvPr/>
          </p:nvGrpSpPr>
          <p:grpSpPr>
            <a:xfrm>
              <a:off x="6539533" y="3973193"/>
              <a:ext cx="356133" cy="372358"/>
              <a:chOff x="2002054" y="2666198"/>
              <a:chExt cx="356133" cy="372358"/>
            </a:xfrm>
          </p:grpSpPr>
          <p:sp>
            <p:nvSpPr>
              <p:cNvPr id="36" name="Oval 35">
                <a:extLst>
                  <a:ext uri="{FF2B5EF4-FFF2-40B4-BE49-F238E27FC236}">
                    <a16:creationId xmlns:a16="http://schemas.microsoft.com/office/drawing/2014/main" id="{B9A62272-D30A-527E-6EA0-7809105EB713}"/>
                  </a:ext>
                </a:extLst>
              </p:cNvPr>
              <p:cNvSpPr/>
              <p:nvPr/>
            </p:nvSpPr>
            <p:spPr>
              <a:xfrm>
                <a:off x="2002054" y="2666198"/>
                <a:ext cx="356133" cy="369332"/>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TextBox 36">
                <a:extLst>
                  <a:ext uri="{FF2B5EF4-FFF2-40B4-BE49-F238E27FC236}">
                    <a16:creationId xmlns:a16="http://schemas.microsoft.com/office/drawing/2014/main" id="{8E16EAFC-B194-05B5-C529-53A350A989D2}"/>
                  </a:ext>
                </a:extLst>
              </p:cNvPr>
              <p:cNvSpPr txBox="1"/>
              <p:nvPr/>
            </p:nvSpPr>
            <p:spPr>
              <a:xfrm>
                <a:off x="2030930" y="2669224"/>
                <a:ext cx="269507" cy="369332"/>
              </a:xfrm>
              <a:prstGeom prst="rect">
                <a:avLst/>
              </a:prstGeom>
              <a:noFill/>
              <a:ln>
                <a:noFill/>
              </a:ln>
            </p:spPr>
            <p:txBody>
              <a:bodyPr wrap="square" rtlCol="0">
                <a:spAutoFit/>
              </a:bodyPr>
              <a:lstStyle/>
              <a:p>
                <a:r>
                  <a:rPr lang="en-US" dirty="0"/>
                  <a:t>A</a:t>
                </a:r>
                <a:endParaRPr lang="en-ID" dirty="0"/>
              </a:p>
            </p:txBody>
          </p:sp>
        </p:grpSp>
        <p:grpSp>
          <p:nvGrpSpPr>
            <p:cNvPr id="46" name="Group 45">
              <a:extLst>
                <a:ext uri="{FF2B5EF4-FFF2-40B4-BE49-F238E27FC236}">
                  <a16:creationId xmlns:a16="http://schemas.microsoft.com/office/drawing/2014/main" id="{C1EFFDD2-7E89-271D-CA67-BE2B6FDCC35B}"/>
                </a:ext>
              </a:extLst>
            </p:cNvPr>
            <p:cNvGrpSpPr/>
            <p:nvPr/>
          </p:nvGrpSpPr>
          <p:grpSpPr>
            <a:xfrm>
              <a:off x="4871538" y="3977732"/>
              <a:ext cx="356133" cy="372358"/>
              <a:chOff x="2002054" y="2666198"/>
              <a:chExt cx="356133" cy="372358"/>
            </a:xfrm>
          </p:grpSpPr>
          <p:sp>
            <p:nvSpPr>
              <p:cNvPr id="47" name="Oval 46">
                <a:extLst>
                  <a:ext uri="{FF2B5EF4-FFF2-40B4-BE49-F238E27FC236}">
                    <a16:creationId xmlns:a16="http://schemas.microsoft.com/office/drawing/2014/main" id="{FA92D0D2-BB3A-3226-3CFC-D5ACC333BC96}"/>
                  </a:ext>
                </a:extLst>
              </p:cNvPr>
              <p:cNvSpPr/>
              <p:nvPr/>
            </p:nvSpPr>
            <p:spPr>
              <a:xfrm>
                <a:off x="2002054" y="2666198"/>
                <a:ext cx="356133" cy="369332"/>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TextBox 47">
                <a:extLst>
                  <a:ext uri="{FF2B5EF4-FFF2-40B4-BE49-F238E27FC236}">
                    <a16:creationId xmlns:a16="http://schemas.microsoft.com/office/drawing/2014/main" id="{55FD7C96-F364-03F9-8FA9-3842ACA92225}"/>
                  </a:ext>
                </a:extLst>
              </p:cNvPr>
              <p:cNvSpPr txBox="1"/>
              <p:nvPr/>
            </p:nvSpPr>
            <p:spPr>
              <a:xfrm>
                <a:off x="2030930" y="2669224"/>
                <a:ext cx="269507" cy="369332"/>
              </a:xfrm>
              <a:prstGeom prst="rect">
                <a:avLst/>
              </a:prstGeom>
              <a:noFill/>
              <a:ln>
                <a:noFill/>
              </a:ln>
            </p:spPr>
            <p:txBody>
              <a:bodyPr wrap="square" rtlCol="0">
                <a:spAutoFit/>
              </a:bodyPr>
              <a:lstStyle/>
              <a:p>
                <a:r>
                  <a:rPr lang="en-US" dirty="0"/>
                  <a:t>A</a:t>
                </a:r>
                <a:endParaRPr lang="en-ID" dirty="0"/>
              </a:p>
            </p:txBody>
          </p:sp>
        </p:grpSp>
        <p:grpSp>
          <p:nvGrpSpPr>
            <p:cNvPr id="54" name="Group 53">
              <a:extLst>
                <a:ext uri="{FF2B5EF4-FFF2-40B4-BE49-F238E27FC236}">
                  <a16:creationId xmlns:a16="http://schemas.microsoft.com/office/drawing/2014/main" id="{3483214F-A2FF-C9D8-61DD-374BD8FDEF0E}"/>
                </a:ext>
              </a:extLst>
            </p:cNvPr>
            <p:cNvGrpSpPr/>
            <p:nvPr/>
          </p:nvGrpSpPr>
          <p:grpSpPr>
            <a:xfrm>
              <a:off x="5711405" y="2566646"/>
              <a:ext cx="356133" cy="372358"/>
              <a:chOff x="2002054" y="2666198"/>
              <a:chExt cx="356133" cy="372358"/>
            </a:xfrm>
          </p:grpSpPr>
          <p:sp>
            <p:nvSpPr>
              <p:cNvPr id="55" name="Oval 54">
                <a:extLst>
                  <a:ext uri="{FF2B5EF4-FFF2-40B4-BE49-F238E27FC236}">
                    <a16:creationId xmlns:a16="http://schemas.microsoft.com/office/drawing/2014/main" id="{AEA6EC03-8D7A-95F4-CEB2-D3AE03CE8F4D}"/>
                  </a:ext>
                </a:extLst>
              </p:cNvPr>
              <p:cNvSpPr/>
              <p:nvPr/>
            </p:nvSpPr>
            <p:spPr>
              <a:xfrm>
                <a:off x="2002054" y="2666198"/>
                <a:ext cx="356133" cy="369332"/>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6" name="TextBox 55">
                <a:extLst>
                  <a:ext uri="{FF2B5EF4-FFF2-40B4-BE49-F238E27FC236}">
                    <a16:creationId xmlns:a16="http://schemas.microsoft.com/office/drawing/2014/main" id="{8AF936AB-093B-9A30-C63C-82A7B1FC61E3}"/>
                  </a:ext>
                </a:extLst>
              </p:cNvPr>
              <p:cNvSpPr txBox="1"/>
              <p:nvPr/>
            </p:nvSpPr>
            <p:spPr>
              <a:xfrm>
                <a:off x="2030930" y="2669224"/>
                <a:ext cx="269507" cy="369332"/>
              </a:xfrm>
              <a:prstGeom prst="rect">
                <a:avLst/>
              </a:prstGeom>
              <a:noFill/>
              <a:ln>
                <a:noFill/>
              </a:ln>
            </p:spPr>
            <p:txBody>
              <a:bodyPr wrap="square" rtlCol="0">
                <a:spAutoFit/>
              </a:bodyPr>
              <a:lstStyle/>
              <a:p>
                <a:r>
                  <a:rPr lang="en-US" dirty="0"/>
                  <a:t>A</a:t>
                </a:r>
                <a:endParaRPr lang="en-ID" dirty="0"/>
              </a:p>
            </p:txBody>
          </p:sp>
        </p:grpSp>
      </p:grpSp>
      <p:grpSp>
        <p:nvGrpSpPr>
          <p:cNvPr id="93" name="Group 92">
            <a:extLst>
              <a:ext uri="{FF2B5EF4-FFF2-40B4-BE49-F238E27FC236}">
                <a16:creationId xmlns:a16="http://schemas.microsoft.com/office/drawing/2014/main" id="{83D6890D-98FA-E553-40CD-7B67C4FCF987}"/>
              </a:ext>
            </a:extLst>
          </p:cNvPr>
          <p:cNvGrpSpPr/>
          <p:nvPr/>
        </p:nvGrpSpPr>
        <p:grpSpPr>
          <a:xfrm>
            <a:off x="8113251" y="2077738"/>
            <a:ext cx="2024128" cy="1787519"/>
            <a:chOff x="7591545" y="2566646"/>
            <a:chExt cx="2024128" cy="1787519"/>
          </a:xfrm>
        </p:grpSpPr>
        <p:cxnSp>
          <p:nvCxnSpPr>
            <p:cNvPr id="91" name="Straight Connector 90">
              <a:extLst>
                <a:ext uri="{FF2B5EF4-FFF2-40B4-BE49-F238E27FC236}">
                  <a16:creationId xmlns:a16="http://schemas.microsoft.com/office/drawing/2014/main" id="{E79126ED-F4C1-B381-4D39-B6193A2084FA}"/>
                </a:ext>
              </a:extLst>
            </p:cNvPr>
            <p:cNvCxnSpPr>
              <a:endCxn id="76" idx="3"/>
            </p:cNvCxnSpPr>
            <p:nvPr/>
          </p:nvCxnSpPr>
          <p:spPr>
            <a:xfrm flipH="1">
              <a:off x="8709488" y="3487758"/>
              <a:ext cx="429400" cy="681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22AD82C-9CE1-3BE1-3A74-BD6B946B7798}"/>
                </a:ext>
              </a:extLst>
            </p:cNvPr>
            <p:cNvCxnSpPr>
              <a:stCxn id="67" idx="3"/>
              <a:endCxn id="70" idx="3"/>
            </p:cNvCxnSpPr>
            <p:nvPr/>
          </p:nvCxnSpPr>
          <p:spPr>
            <a:xfrm>
              <a:off x="8241247" y="3483681"/>
              <a:ext cx="1032395" cy="8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B8982EE-E3A1-2556-8DF8-E973AFC6CA0D}"/>
                </a:ext>
              </a:extLst>
            </p:cNvPr>
            <p:cNvCxnSpPr>
              <a:stCxn id="85" idx="2"/>
              <a:endCxn id="76" idx="0"/>
            </p:cNvCxnSpPr>
            <p:nvPr/>
          </p:nvCxnSpPr>
          <p:spPr>
            <a:xfrm flipH="1">
              <a:off x="8574735" y="2939004"/>
              <a:ext cx="20307" cy="1045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DAC5A53-9F6E-DF8E-7F21-D7B52C372CF1}"/>
                </a:ext>
              </a:extLst>
            </p:cNvPr>
            <p:cNvCxnSpPr>
              <a:cxnSpLocks/>
            </p:cNvCxnSpPr>
            <p:nvPr/>
          </p:nvCxnSpPr>
          <p:spPr>
            <a:xfrm>
              <a:off x="8606706" y="2752825"/>
              <a:ext cx="951366" cy="1540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931BD30-15AB-0904-D608-9D11D89902E3}"/>
                </a:ext>
              </a:extLst>
            </p:cNvPr>
            <p:cNvCxnSpPr>
              <a:cxnSpLocks/>
              <a:endCxn id="81" idx="3"/>
            </p:cNvCxnSpPr>
            <p:nvPr/>
          </p:nvCxnSpPr>
          <p:spPr>
            <a:xfrm flipH="1">
              <a:off x="7643699" y="2752825"/>
              <a:ext cx="951366" cy="1540152"/>
            </a:xfrm>
            <a:prstGeom prst="line">
              <a:avLst/>
            </a:prstGeom>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D387ED3A-A531-07FB-CA59-16F5CC6F7D02}"/>
                </a:ext>
              </a:extLst>
            </p:cNvPr>
            <p:cNvGrpSpPr/>
            <p:nvPr/>
          </p:nvGrpSpPr>
          <p:grpSpPr>
            <a:xfrm>
              <a:off x="7942864" y="3295989"/>
              <a:ext cx="356133" cy="372358"/>
              <a:chOff x="2002054" y="2666198"/>
              <a:chExt cx="356133" cy="372358"/>
            </a:xfrm>
          </p:grpSpPr>
          <p:sp>
            <p:nvSpPr>
              <p:cNvPr id="66" name="Oval 65">
                <a:extLst>
                  <a:ext uri="{FF2B5EF4-FFF2-40B4-BE49-F238E27FC236}">
                    <a16:creationId xmlns:a16="http://schemas.microsoft.com/office/drawing/2014/main" id="{B252C356-4C12-99CD-0774-7E2FDFA8FEC8}"/>
                  </a:ext>
                </a:extLst>
              </p:cNvPr>
              <p:cNvSpPr/>
              <p:nvPr/>
            </p:nvSpPr>
            <p:spPr>
              <a:xfrm>
                <a:off x="2002054" y="2666198"/>
                <a:ext cx="356133" cy="369332"/>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7" name="TextBox 66">
                <a:extLst>
                  <a:ext uri="{FF2B5EF4-FFF2-40B4-BE49-F238E27FC236}">
                    <a16:creationId xmlns:a16="http://schemas.microsoft.com/office/drawing/2014/main" id="{49DB9CD5-3C2F-BFB8-29D9-4BF3B2A39F8E}"/>
                  </a:ext>
                </a:extLst>
              </p:cNvPr>
              <p:cNvSpPr txBox="1"/>
              <p:nvPr/>
            </p:nvSpPr>
            <p:spPr>
              <a:xfrm>
                <a:off x="2030930" y="2669224"/>
                <a:ext cx="269507" cy="369332"/>
              </a:xfrm>
              <a:prstGeom prst="rect">
                <a:avLst/>
              </a:prstGeom>
              <a:noFill/>
              <a:ln>
                <a:noFill/>
              </a:ln>
            </p:spPr>
            <p:txBody>
              <a:bodyPr wrap="square" rtlCol="0">
                <a:spAutoFit/>
              </a:bodyPr>
              <a:lstStyle/>
              <a:p>
                <a:r>
                  <a:rPr lang="en-US" dirty="0"/>
                  <a:t>A</a:t>
                </a:r>
                <a:endParaRPr lang="en-ID" dirty="0"/>
              </a:p>
            </p:txBody>
          </p:sp>
        </p:grpSp>
        <p:grpSp>
          <p:nvGrpSpPr>
            <p:cNvPr id="68" name="Group 67">
              <a:extLst>
                <a:ext uri="{FF2B5EF4-FFF2-40B4-BE49-F238E27FC236}">
                  <a16:creationId xmlns:a16="http://schemas.microsoft.com/office/drawing/2014/main" id="{E47A319C-F77C-75DE-9ED9-9994C55464A5}"/>
                </a:ext>
              </a:extLst>
            </p:cNvPr>
            <p:cNvGrpSpPr/>
            <p:nvPr/>
          </p:nvGrpSpPr>
          <p:grpSpPr>
            <a:xfrm>
              <a:off x="9004134" y="3304144"/>
              <a:ext cx="356133" cy="372358"/>
              <a:chOff x="2002054" y="2666198"/>
              <a:chExt cx="356133" cy="372358"/>
            </a:xfrm>
          </p:grpSpPr>
          <p:sp>
            <p:nvSpPr>
              <p:cNvPr id="69" name="Oval 68">
                <a:extLst>
                  <a:ext uri="{FF2B5EF4-FFF2-40B4-BE49-F238E27FC236}">
                    <a16:creationId xmlns:a16="http://schemas.microsoft.com/office/drawing/2014/main" id="{46229F80-9D66-9472-0858-1129F5C8FDEC}"/>
                  </a:ext>
                </a:extLst>
              </p:cNvPr>
              <p:cNvSpPr/>
              <p:nvPr/>
            </p:nvSpPr>
            <p:spPr>
              <a:xfrm>
                <a:off x="2002054" y="2666198"/>
                <a:ext cx="356133" cy="369332"/>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TextBox 69">
                <a:extLst>
                  <a:ext uri="{FF2B5EF4-FFF2-40B4-BE49-F238E27FC236}">
                    <a16:creationId xmlns:a16="http://schemas.microsoft.com/office/drawing/2014/main" id="{2A97E14E-3279-5BEF-6A9D-51270D9A84A9}"/>
                  </a:ext>
                </a:extLst>
              </p:cNvPr>
              <p:cNvSpPr txBox="1"/>
              <p:nvPr/>
            </p:nvSpPr>
            <p:spPr>
              <a:xfrm>
                <a:off x="2002055" y="2669224"/>
                <a:ext cx="269507" cy="369332"/>
              </a:xfrm>
              <a:prstGeom prst="rect">
                <a:avLst/>
              </a:prstGeom>
              <a:noFill/>
              <a:ln>
                <a:noFill/>
              </a:ln>
            </p:spPr>
            <p:txBody>
              <a:bodyPr wrap="square" rtlCol="0">
                <a:spAutoFit/>
              </a:bodyPr>
              <a:lstStyle/>
              <a:p>
                <a:r>
                  <a:rPr lang="en-US" dirty="0"/>
                  <a:t>A</a:t>
                </a:r>
                <a:endParaRPr lang="en-ID" dirty="0"/>
              </a:p>
            </p:txBody>
          </p:sp>
        </p:grpSp>
        <p:grpSp>
          <p:nvGrpSpPr>
            <p:cNvPr id="74" name="Group 73">
              <a:extLst>
                <a:ext uri="{FF2B5EF4-FFF2-40B4-BE49-F238E27FC236}">
                  <a16:creationId xmlns:a16="http://schemas.microsoft.com/office/drawing/2014/main" id="{FECA20E1-D8C8-AA5D-030C-803EBD43148A}"/>
                </a:ext>
              </a:extLst>
            </p:cNvPr>
            <p:cNvGrpSpPr/>
            <p:nvPr/>
          </p:nvGrpSpPr>
          <p:grpSpPr>
            <a:xfrm>
              <a:off x="8411105" y="3981807"/>
              <a:ext cx="356133" cy="372358"/>
              <a:chOff x="2002054" y="2666198"/>
              <a:chExt cx="356133" cy="372358"/>
            </a:xfrm>
          </p:grpSpPr>
          <p:sp>
            <p:nvSpPr>
              <p:cNvPr id="75" name="Oval 74">
                <a:extLst>
                  <a:ext uri="{FF2B5EF4-FFF2-40B4-BE49-F238E27FC236}">
                    <a16:creationId xmlns:a16="http://schemas.microsoft.com/office/drawing/2014/main" id="{70D57882-36E1-CB45-C316-341E77D1E717}"/>
                  </a:ext>
                </a:extLst>
              </p:cNvPr>
              <p:cNvSpPr/>
              <p:nvPr/>
            </p:nvSpPr>
            <p:spPr>
              <a:xfrm>
                <a:off x="2002054" y="2666198"/>
                <a:ext cx="356133" cy="369332"/>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6" name="TextBox 75">
                <a:extLst>
                  <a:ext uri="{FF2B5EF4-FFF2-40B4-BE49-F238E27FC236}">
                    <a16:creationId xmlns:a16="http://schemas.microsoft.com/office/drawing/2014/main" id="{0946AC26-1139-C84D-6F93-66D894C0DA7E}"/>
                  </a:ext>
                </a:extLst>
              </p:cNvPr>
              <p:cNvSpPr txBox="1"/>
              <p:nvPr/>
            </p:nvSpPr>
            <p:spPr>
              <a:xfrm>
                <a:off x="2030930" y="2669224"/>
                <a:ext cx="269507" cy="369332"/>
              </a:xfrm>
              <a:prstGeom prst="rect">
                <a:avLst/>
              </a:prstGeom>
              <a:noFill/>
              <a:ln>
                <a:noFill/>
              </a:ln>
            </p:spPr>
            <p:txBody>
              <a:bodyPr wrap="square" rtlCol="0">
                <a:spAutoFit/>
              </a:bodyPr>
              <a:lstStyle/>
              <a:p>
                <a:r>
                  <a:rPr lang="en-US" dirty="0"/>
                  <a:t>A</a:t>
                </a:r>
                <a:endParaRPr lang="en-ID" dirty="0"/>
              </a:p>
            </p:txBody>
          </p:sp>
        </p:grpSp>
        <p:grpSp>
          <p:nvGrpSpPr>
            <p:cNvPr id="77" name="Group 76">
              <a:extLst>
                <a:ext uri="{FF2B5EF4-FFF2-40B4-BE49-F238E27FC236}">
                  <a16:creationId xmlns:a16="http://schemas.microsoft.com/office/drawing/2014/main" id="{6F180B99-B977-E7EA-1B5D-B252A6D22F8C}"/>
                </a:ext>
              </a:extLst>
            </p:cNvPr>
            <p:cNvGrpSpPr/>
            <p:nvPr/>
          </p:nvGrpSpPr>
          <p:grpSpPr>
            <a:xfrm>
              <a:off x="9259540" y="3973193"/>
              <a:ext cx="356133" cy="372358"/>
              <a:chOff x="2002054" y="2666198"/>
              <a:chExt cx="356133" cy="372358"/>
            </a:xfrm>
          </p:grpSpPr>
          <p:sp>
            <p:nvSpPr>
              <p:cNvPr id="78" name="Oval 77">
                <a:extLst>
                  <a:ext uri="{FF2B5EF4-FFF2-40B4-BE49-F238E27FC236}">
                    <a16:creationId xmlns:a16="http://schemas.microsoft.com/office/drawing/2014/main" id="{A68EB677-5769-BE40-634C-50DB25617A41}"/>
                  </a:ext>
                </a:extLst>
              </p:cNvPr>
              <p:cNvSpPr/>
              <p:nvPr/>
            </p:nvSpPr>
            <p:spPr>
              <a:xfrm>
                <a:off x="2002054" y="2666198"/>
                <a:ext cx="356133" cy="369332"/>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TextBox 78">
                <a:extLst>
                  <a:ext uri="{FF2B5EF4-FFF2-40B4-BE49-F238E27FC236}">
                    <a16:creationId xmlns:a16="http://schemas.microsoft.com/office/drawing/2014/main" id="{74CD443D-843E-B6FA-E0C9-401868916AE6}"/>
                  </a:ext>
                </a:extLst>
              </p:cNvPr>
              <p:cNvSpPr txBox="1"/>
              <p:nvPr/>
            </p:nvSpPr>
            <p:spPr>
              <a:xfrm>
                <a:off x="2030930" y="2669224"/>
                <a:ext cx="269507" cy="369332"/>
              </a:xfrm>
              <a:prstGeom prst="rect">
                <a:avLst/>
              </a:prstGeom>
              <a:noFill/>
              <a:ln>
                <a:noFill/>
              </a:ln>
            </p:spPr>
            <p:txBody>
              <a:bodyPr wrap="square" rtlCol="0">
                <a:spAutoFit/>
              </a:bodyPr>
              <a:lstStyle/>
              <a:p>
                <a:r>
                  <a:rPr lang="en-US" dirty="0"/>
                  <a:t>A</a:t>
                </a:r>
                <a:endParaRPr lang="en-ID" dirty="0"/>
              </a:p>
            </p:txBody>
          </p:sp>
        </p:grpSp>
        <p:grpSp>
          <p:nvGrpSpPr>
            <p:cNvPr id="80" name="Group 79">
              <a:extLst>
                <a:ext uri="{FF2B5EF4-FFF2-40B4-BE49-F238E27FC236}">
                  <a16:creationId xmlns:a16="http://schemas.microsoft.com/office/drawing/2014/main" id="{A15E4128-DFC0-A722-8652-6B585F3FC45E}"/>
                </a:ext>
              </a:extLst>
            </p:cNvPr>
            <p:cNvGrpSpPr/>
            <p:nvPr/>
          </p:nvGrpSpPr>
          <p:grpSpPr>
            <a:xfrm>
              <a:off x="7591545" y="3977732"/>
              <a:ext cx="356133" cy="372358"/>
              <a:chOff x="2002054" y="2666198"/>
              <a:chExt cx="356133" cy="372358"/>
            </a:xfrm>
          </p:grpSpPr>
          <p:sp>
            <p:nvSpPr>
              <p:cNvPr id="81" name="Oval 80">
                <a:extLst>
                  <a:ext uri="{FF2B5EF4-FFF2-40B4-BE49-F238E27FC236}">
                    <a16:creationId xmlns:a16="http://schemas.microsoft.com/office/drawing/2014/main" id="{2AED4427-C55F-112B-B99F-AC03BFC39954}"/>
                  </a:ext>
                </a:extLst>
              </p:cNvPr>
              <p:cNvSpPr/>
              <p:nvPr/>
            </p:nvSpPr>
            <p:spPr>
              <a:xfrm>
                <a:off x="2002054" y="2666198"/>
                <a:ext cx="356133" cy="369332"/>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 name="TextBox 81">
                <a:extLst>
                  <a:ext uri="{FF2B5EF4-FFF2-40B4-BE49-F238E27FC236}">
                    <a16:creationId xmlns:a16="http://schemas.microsoft.com/office/drawing/2014/main" id="{06F954AC-A889-E7FF-1C21-A5E84E7CF677}"/>
                  </a:ext>
                </a:extLst>
              </p:cNvPr>
              <p:cNvSpPr txBox="1"/>
              <p:nvPr/>
            </p:nvSpPr>
            <p:spPr>
              <a:xfrm>
                <a:off x="2030930" y="2669224"/>
                <a:ext cx="269507" cy="369332"/>
              </a:xfrm>
              <a:prstGeom prst="rect">
                <a:avLst/>
              </a:prstGeom>
              <a:noFill/>
              <a:ln>
                <a:noFill/>
              </a:ln>
            </p:spPr>
            <p:txBody>
              <a:bodyPr wrap="square" rtlCol="0">
                <a:spAutoFit/>
              </a:bodyPr>
              <a:lstStyle/>
              <a:p>
                <a:r>
                  <a:rPr lang="en-US" dirty="0"/>
                  <a:t>A</a:t>
                </a:r>
                <a:endParaRPr lang="en-ID" dirty="0"/>
              </a:p>
            </p:txBody>
          </p:sp>
        </p:grpSp>
        <p:grpSp>
          <p:nvGrpSpPr>
            <p:cNvPr id="83" name="Group 82">
              <a:extLst>
                <a:ext uri="{FF2B5EF4-FFF2-40B4-BE49-F238E27FC236}">
                  <a16:creationId xmlns:a16="http://schemas.microsoft.com/office/drawing/2014/main" id="{D7F3329C-93C9-E93B-DD50-A900710A8EE0}"/>
                </a:ext>
              </a:extLst>
            </p:cNvPr>
            <p:cNvGrpSpPr/>
            <p:nvPr/>
          </p:nvGrpSpPr>
          <p:grpSpPr>
            <a:xfrm>
              <a:off x="8431412" y="2566646"/>
              <a:ext cx="356133" cy="372358"/>
              <a:chOff x="2002054" y="2666198"/>
              <a:chExt cx="356133" cy="372358"/>
            </a:xfrm>
          </p:grpSpPr>
          <p:sp>
            <p:nvSpPr>
              <p:cNvPr id="84" name="Oval 83">
                <a:extLst>
                  <a:ext uri="{FF2B5EF4-FFF2-40B4-BE49-F238E27FC236}">
                    <a16:creationId xmlns:a16="http://schemas.microsoft.com/office/drawing/2014/main" id="{F4000CEF-92CA-123E-B466-7E5C90EB8F85}"/>
                  </a:ext>
                </a:extLst>
              </p:cNvPr>
              <p:cNvSpPr/>
              <p:nvPr/>
            </p:nvSpPr>
            <p:spPr>
              <a:xfrm>
                <a:off x="2002054" y="2666198"/>
                <a:ext cx="356133" cy="369332"/>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TextBox 84">
                <a:extLst>
                  <a:ext uri="{FF2B5EF4-FFF2-40B4-BE49-F238E27FC236}">
                    <a16:creationId xmlns:a16="http://schemas.microsoft.com/office/drawing/2014/main" id="{C4FAAB07-E856-A558-FE55-64FD6DE79557}"/>
                  </a:ext>
                </a:extLst>
              </p:cNvPr>
              <p:cNvSpPr txBox="1"/>
              <p:nvPr/>
            </p:nvSpPr>
            <p:spPr>
              <a:xfrm>
                <a:off x="2030930" y="2669224"/>
                <a:ext cx="269507" cy="369332"/>
              </a:xfrm>
              <a:prstGeom prst="rect">
                <a:avLst/>
              </a:prstGeom>
              <a:noFill/>
              <a:ln>
                <a:noFill/>
              </a:ln>
            </p:spPr>
            <p:txBody>
              <a:bodyPr wrap="square" rtlCol="0">
                <a:spAutoFit/>
              </a:bodyPr>
              <a:lstStyle/>
              <a:p>
                <a:r>
                  <a:rPr lang="en-US" dirty="0"/>
                  <a:t>A</a:t>
                </a:r>
                <a:endParaRPr lang="en-ID" dirty="0"/>
              </a:p>
            </p:txBody>
          </p:sp>
        </p:grpSp>
      </p:grpSp>
      <p:sp>
        <p:nvSpPr>
          <p:cNvPr id="96" name="TextBox 95">
            <a:extLst>
              <a:ext uri="{FF2B5EF4-FFF2-40B4-BE49-F238E27FC236}">
                <a16:creationId xmlns:a16="http://schemas.microsoft.com/office/drawing/2014/main" id="{AF449C6B-EE8C-5598-2D23-B6651BA29C7C}"/>
              </a:ext>
            </a:extLst>
          </p:cNvPr>
          <p:cNvSpPr txBox="1"/>
          <p:nvPr/>
        </p:nvSpPr>
        <p:spPr>
          <a:xfrm>
            <a:off x="539015" y="4780262"/>
            <a:ext cx="7867803" cy="923330"/>
          </a:xfrm>
          <a:prstGeom prst="rect">
            <a:avLst/>
          </a:prstGeom>
          <a:noFill/>
        </p:spPr>
        <p:txBody>
          <a:bodyPr wrap="square">
            <a:spAutoFit/>
          </a:bodyPr>
          <a:lstStyle/>
          <a:p>
            <a:pPr marL="285750" indent="-285750">
              <a:buFont typeface="Wingdings" panose="05000000000000000000" pitchFamily="2" charset="2"/>
              <a:buChar char="q"/>
              <a:tabLst>
                <a:tab pos="2328863" algn="l"/>
              </a:tabLst>
            </a:pPr>
            <a:r>
              <a:rPr lang="en-ID" dirty="0" err="1"/>
              <a:t>Struktur</a:t>
            </a:r>
            <a:r>
              <a:rPr lang="en-ID" dirty="0"/>
              <a:t> Data Linear 	: </a:t>
            </a:r>
            <a:r>
              <a:rPr lang="en-ID" dirty="0" err="1"/>
              <a:t>keterhubungan</a:t>
            </a:r>
            <a:r>
              <a:rPr lang="en-ID" dirty="0"/>
              <a:t> </a:t>
            </a:r>
            <a:r>
              <a:rPr lang="en-ID" dirty="0" err="1"/>
              <a:t>sekuential</a:t>
            </a:r>
            <a:r>
              <a:rPr lang="en-ID" dirty="0"/>
              <a:t> (</a:t>
            </a:r>
            <a:r>
              <a:rPr lang="en-ID" dirty="0" err="1"/>
              <a:t>terurut</a:t>
            </a:r>
            <a:r>
              <a:rPr lang="en-ID" dirty="0"/>
              <a:t>) </a:t>
            </a:r>
            <a:r>
              <a:rPr lang="en-ID" dirty="0" err="1"/>
              <a:t>antara</a:t>
            </a:r>
            <a:r>
              <a:rPr lang="en-ID" dirty="0"/>
              <a:t> </a:t>
            </a:r>
            <a:r>
              <a:rPr lang="en-ID" dirty="0" err="1"/>
              <a:t>entitas</a:t>
            </a:r>
            <a:r>
              <a:rPr lang="en-ID" dirty="0"/>
              <a:t> data.</a:t>
            </a:r>
          </a:p>
          <a:p>
            <a:pPr marL="285750" indent="-285750">
              <a:buFont typeface="Wingdings" panose="05000000000000000000" pitchFamily="2" charset="2"/>
              <a:buChar char="q"/>
              <a:tabLst>
                <a:tab pos="2328863" algn="l"/>
              </a:tabLst>
            </a:pPr>
            <a:r>
              <a:rPr lang="en-ID" dirty="0" err="1"/>
              <a:t>Struktur</a:t>
            </a:r>
            <a:r>
              <a:rPr lang="en-ID" dirty="0"/>
              <a:t> Data Tree 	: </a:t>
            </a:r>
            <a:r>
              <a:rPr lang="en-ID" dirty="0" err="1"/>
              <a:t>keterhubungan</a:t>
            </a:r>
            <a:r>
              <a:rPr lang="en-ID" dirty="0"/>
              <a:t> </a:t>
            </a:r>
            <a:r>
              <a:rPr lang="en-ID" dirty="0" err="1"/>
              <a:t>hirarkis</a:t>
            </a:r>
            <a:r>
              <a:rPr lang="en-ID" dirty="0"/>
              <a:t>.</a:t>
            </a:r>
          </a:p>
          <a:p>
            <a:pPr marL="285750" indent="-285750">
              <a:buFont typeface="Wingdings" panose="05000000000000000000" pitchFamily="2" charset="2"/>
              <a:buChar char="q"/>
              <a:tabLst>
                <a:tab pos="2328863" algn="l"/>
              </a:tabLst>
            </a:pPr>
            <a:r>
              <a:rPr lang="en-ID" dirty="0" err="1"/>
              <a:t>Struktur</a:t>
            </a:r>
            <a:r>
              <a:rPr lang="en-ID" dirty="0"/>
              <a:t> Data Graph 	: </a:t>
            </a:r>
            <a:r>
              <a:rPr lang="en-ID" dirty="0" err="1"/>
              <a:t>keterhubungan</a:t>
            </a:r>
            <a:r>
              <a:rPr lang="en-ID" dirty="0"/>
              <a:t> </a:t>
            </a:r>
            <a:r>
              <a:rPr lang="en-ID" dirty="0" err="1"/>
              <a:t>tak</a:t>
            </a:r>
            <a:r>
              <a:rPr lang="en-ID" dirty="0"/>
              <a:t> </a:t>
            </a:r>
            <a:r>
              <a:rPr lang="en-ID" dirty="0" err="1"/>
              <a:t>terbatas</a:t>
            </a:r>
            <a:r>
              <a:rPr lang="en-ID" dirty="0"/>
              <a:t> </a:t>
            </a:r>
            <a:r>
              <a:rPr lang="en-ID" dirty="0" err="1"/>
              <a:t>antara</a:t>
            </a:r>
            <a:r>
              <a:rPr lang="en-ID" dirty="0"/>
              <a:t> </a:t>
            </a:r>
            <a:r>
              <a:rPr lang="en-ID" dirty="0" err="1"/>
              <a:t>entitas</a:t>
            </a:r>
            <a:r>
              <a:rPr lang="en-ID" dirty="0"/>
              <a:t> data.</a:t>
            </a:r>
          </a:p>
        </p:txBody>
      </p:sp>
      <p:sp>
        <p:nvSpPr>
          <p:cNvPr id="97" name="TextBox 96">
            <a:extLst>
              <a:ext uri="{FF2B5EF4-FFF2-40B4-BE49-F238E27FC236}">
                <a16:creationId xmlns:a16="http://schemas.microsoft.com/office/drawing/2014/main" id="{33B4B613-684A-2845-693B-C31691D1D6A5}"/>
              </a:ext>
            </a:extLst>
          </p:cNvPr>
          <p:cNvSpPr txBox="1"/>
          <p:nvPr/>
        </p:nvSpPr>
        <p:spPr>
          <a:xfrm>
            <a:off x="1978967" y="4071835"/>
            <a:ext cx="1060214" cy="369332"/>
          </a:xfrm>
          <a:prstGeom prst="rect">
            <a:avLst/>
          </a:prstGeom>
          <a:noFill/>
        </p:spPr>
        <p:txBody>
          <a:bodyPr wrap="square" rtlCol="0">
            <a:spAutoFit/>
          </a:bodyPr>
          <a:lstStyle/>
          <a:p>
            <a:r>
              <a:rPr lang="en-US" b="1" dirty="0">
                <a:solidFill>
                  <a:srgbClr val="00B050"/>
                </a:solidFill>
              </a:rPr>
              <a:t>LINEAR</a:t>
            </a:r>
            <a:endParaRPr lang="en-ID" b="1" dirty="0">
              <a:solidFill>
                <a:srgbClr val="00B050"/>
              </a:solidFill>
            </a:endParaRPr>
          </a:p>
        </p:txBody>
      </p:sp>
      <p:sp>
        <p:nvSpPr>
          <p:cNvPr id="98" name="TextBox 97">
            <a:extLst>
              <a:ext uri="{FF2B5EF4-FFF2-40B4-BE49-F238E27FC236}">
                <a16:creationId xmlns:a16="http://schemas.microsoft.com/office/drawing/2014/main" id="{16E9F219-E9A9-4F4B-3614-A4D6E4B53A4E}"/>
              </a:ext>
            </a:extLst>
          </p:cNvPr>
          <p:cNvSpPr txBox="1"/>
          <p:nvPr/>
        </p:nvSpPr>
        <p:spPr>
          <a:xfrm>
            <a:off x="5598130" y="4057915"/>
            <a:ext cx="1060214" cy="369332"/>
          </a:xfrm>
          <a:prstGeom prst="rect">
            <a:avLst/>
          </a:prstGeom>
          <a:noFill/>
        </p:spPr>
        <p:txBody>
          <a:bodyPr wrap="square" rtlCol="0">
            <a:spAutoFit/>
          </a:bodyPr>
          <a:lstStyle/>
          <a:p>
            <a:r>
              <a:rPr lang="en-US" b="1" dirty="0">
                <a:solidFill>
                  <a:srgbClr val="00B050"/>
                </a:solidFill>
              </a:rPr>
              <a:t>TREE</a:t>
            </a:r>
            <a:endParaRPr lang="en-ID" b="1" dirty="0">
              <a:solidFill>
                <a:srgbClr val="00B050"/>
              </a:solidFill>
            </a:endParaRPr>
          </a:p>
        </p:txBody>
      </p:sp>
      <p:sp>
        <p:nvSpPr>
          <p:cNvPr id="99" name="TextBox 98">
            <a:extLst>
              <a:ext uri="{FF2B5EF4-FFF2-40B4-BE49-F238E27FC236}">
                <a16:creationId xmlns:a16="http://schemas.microsoft.com/office/drawing/2014/main" id="{7D3F859F-A13C-A37B-ED66-1B216D9921D4}"/>
              </a:ext>
            </a:extLst>
          </p:cNvPr>
          <p:cNvSpPr txBox="1"/>
          <p:nvPr/>
        </p:nvSpPr>
        <p:spPr>
          <a:xfrm>
            <a:off x="8756079" y="4042892"/>
            <a:ext cx="1060214" cy="369332"/>
          </a:xfrm>
          <a:prstGeom prst="rect">
            <a:avLst/>
          </a:prstGeom>
          <a:noFill/>
        </p:spPr>
        <p:txBody>
          <a:bodyPr wrap="square" rtlCol="0">
            <a:spAutoFit/>
          </a:bodyPr>
          <a:lstStyle/>
          <a:p>
            <a:r>
              <a:rPr lang="en-US" b="1" dirty="0">
                <a:solidFill>
                  <a:srgbClr val="00B050"/>
                </a:solidFill>
              </a:rPr>
              <a:t>GRAPH</a:t>
            </a:r>
            <a:endParaRPr lang="en-ID" b="1" dirty="0">
              <a:solidFill>
                <a:srgbClr val="00B050"/>
              </a:solidFill>
            </a:endParaRPr>
          </a:p>
        </p:txBody>
      </p:sp>
    </p:spTree>
    <p:extLst>
      <p:ext uri="{BB962C8B-B14F-4D97-AF65-F5344CB8AC3E}">
        <p14:creationId xmlns:p14="http://schemas.microsoft.com/office/powerpoint/2010/main" val="824514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8E544B-D3AE-90D6-8A59-BA66137A0824}"/>
              </a:ext>
            </a:extLst>
          </p:cNvPr>
          <p:cNvSpPr txBox="1"/>
          <p:nvPr/>
        </p:nvSpPr>
        <p:spPr>
          <a:xfrm>
            <a:off x="702645" y="1097280"/>
            <a:ext cx="1781963" cy="400110"/>
          </a:xfrm>
          <a:prstGeom prst="rect">
            <a:avLst/>
          </a:prstGeom>
          <a:noFill/>
        </p:spPr>
        <p:txBody>
          <a:bodyPr wrap="none" rtlCol="0">
            <a:spAutoFit/>
          </a:bodyPr>
          <a:lstStyle/>
          <a:p>
            <a:r>
              <a:rPr lang="en-US" sz="2000" b="1" dirty="0" err="1"/>
              <a:t>Kategori</a:t>
            </a:r>
            <a:r>
              <a:rPr lang="en-US" sz="2000" b="1" dirty="0"/>
              <a:t> Graph</a:t>
            </a:r>
            <a:endParaRPr lang="en-ID" sz="2000" b="1" dirty="0"/>
          </a:p>
        </p:txBody>
      </p:sp>
      <p:sp>
        <p:nvSpPr>
          <p:cNvPr id="3" name="TextBox 2">
            <a:extLst>
              <a:ext uri="{FF2B5EF4-FFF2-40B4-BE49-F238E27FC236}">
                <a16:creationId xmlns:a16="http://schemas.microsoft.com/office/drawing/2014/main" id="{7510ADE1-37F9-DD71-41F4-29ED71D176EF}"/>
              </a:ext>
            </a:extLst>
          </p:cNvPr>
          <p:cNvSpPr txBox="1"/>
          <p:nvPr/>
        </p:nvSpPr>
        <p:spPr>
          <a:xfrm>
            <a:off x="702644" y="1625066"/>
            <a:ext cx="8999621" cy="1631216"/>
          </a:xfrm>
          <a:prstGeom prst="rect">
            <a:avLst/>
          </a:prstGeom>
          <a:noFill/>
        </p:spPr>
        <p:txBody>
          <a:bodyPr wrap="square" rtlCol="0">
            <a:spAutoFit/>
          </a:bodyPr>
          <a:lstStyle/>
          <a:p>
            <a:r>
              <a:rPr lang="en-US" sz="2000" dirty="0"/>
              <a:t>1. </a:t>
            </a:r>
            <a:r>
              <a:rPr lang="en-US" sz="2000" b="1" dirty="0"/>
              <a:t>Undirected Graph (</a:t>
            </a:r>
            <a:r>
              <a:rPr lang="en-US" sz="2000" b="1" dirty="0" err="1"/>
              <a:t>Undigraph</a:t>
            </a:r>
            <a:r>
              <a:rPr lang="en-US" sz="2000" b="1" dirty="0"/>
              <a:t>)</a:t>
            </a:r>
          </a:p>
          <a:p>
            <a:pPr marL="452438" indent="-182563">
              <a:buFontTx/>
              <a:buChar char="-"/>
            </a:pPr>
            <a:r>
              <a:rPr lang="en-US" sz="2000" dirty="0"/>
              <a:t>Edge </a:t>
            </a:r>
            <a:r>
              <a:rPr lang="en-US" sz="2000" dirty="0" err="1"/>
              <a:t>tidak</a:t>
            </a:r>
            <a:r>
              <a:rPr lang="en-US" sz="2000" dirty="0"/>
              <a:t> </a:t>
            </a:r>
            <a:r>
              <a:rPr lang="en-US" sz="2000" dirty="0" err="1"/>
              <a:t>ada</a:t>
            </a:r>
            <a:r>
              <a:rPr lang="en-US" sz="2000" dirty="0"/>
              <a:t> </a:t>
            </a:r>
            <a:r>
              <a:rPr lang="en-US" sz="2000" dirty="0" err="1"/>
              <a:t>penugasan</a:t>
            </a:r>
            <a:r>
              <a:rPr lang="en-US" sz="2000" dirty="0"/>
              <a:t> </a:t>
            </a:r>
            <a:r>
              <a:rPr lang="en-US" sz="2000" dirty="0" err="1"/>
              <a:t>arah</a:t>
            </a:r>
            <a:r>
              <a:rPr lang="en-US" sz="2000" dirty="0"/>
              <a:t> </a:t>
            </a:r>
            <a:r>
              <a:rPr lang="en-US" sz="2000" dirty="0" err="1"/>
              <a:t>dari</a:t>
            </a:r>
            <a:r>
              <a:rPr lang="en-US" sz="2000" dirty="0"/>
              <a:t> </a:t>
            </a:r>
            <a:r>
              <a:rPr lang="en-US" sz="2000" dirty="0" err="1"/>
              <a:t>satu</a:t>
            </a:r>
            <a:r>
              <a:rPr lang="en-US" sz="2000" dirty="0"/>
              <a:t> vertex </a:t>
            </a:r>
            <a:r>
              <a:rPr lang="en-US" sz="2000" dirty="0" err="1"/>
              <a:t>ke</a:t>
            </a:r>
            <a:r>
              <a:rPr lang="en-US" sz="2000" dirty="0"/>
              <a:t> vertex yang lain.</a:t>
            </a:r>
          </a:p>
          <a:p>
            <a:pPr marL="452438" indent="-182563">
              <a:buFontTx/>
              <a:buChar char="-"/>
            </a:pPr>
            <a:r>
              <a:rPr lang="en-US" sz="2000" dirty="0" err="1"/>
              <a:t>Digunakan</a:t>
            </a:r>
            <a:r>
              <a:rPr lang="en-US" sz="2000" dirty="0"/>
              <a:t> </a:t>
            </a:r>
            <a:r>
              <a:rPr lang="en-US" sz="2000" dirty="0" err="1"/>
              <a:t>untuk</a:t>
            </a:r>
            <a:r>
              <a:rPr lang="en-US" sz="2000" dirty="0"/>
              <a:t> </a:t>
            </a:r>
            <a:r>
              <a:rPr lang="en-US" sz="2000" dirty="0" err="1"/>
              <a:t>mempresentasikan</a:t>
            </a:r>
            <a:r>
              <a:rPr lang="en-US" sz="2000" dirty="0"/>
              <a:t> </a:t>
            </a:r>
            <a:r>
              <a:rPr lang="en-US" sz="2000" dirty="0" err="1"/>
              <a:t>relasi</a:t>
            </a:r>
            <a:r>
              <a:rPr lang="en-US" sz="2000" dirty="0"/>
              <a:t> One-to-One.</a:t>
            </a:r>
          </a:p>
          <a:p>
            <a:pPr marL="452438" indent="-182563">
              <a:buFontTx/>
              <a:buChar char="-"/>
            </a:pPr>
            <a:r>
              <a:rPr lang="en-US" sz="2000" dirty="0"/>
              <a:t>Jika A dan B </a:t>
            </a:r>
            <a:r>
              <a:rPr lang="en-US" sz="2000" dirty="0" err="1"/>
              <a:t>adalah</a:t>
            </a:r>
            <a:r>
              <a:rPr lang="en-US" sz="2000" dirty="0"/>
              <a:t> vertex, </a:t>
            </a:r>
            <a:r>
              <a:rPr lang="en-US" sz="2000" dirty="0" err="1"/>
              <a:t>maka</a:t>
            </a:r>
            <a:r>
              <a:rPr lang="en-US" sz="2000" dirty="0"/>
              <a:t> edge </a:t>
            </a:r>
            <a:r>
              <a:rPr lang="en-US" sz="2000" dirty="0" err="1"/>
              <a:t>dapat</a:t>
            </a:r>
            <a:r>
              <a:rPr lang="en-US" sz="2000" dirty="0"/>
              <a:t> </a:t>
            </a:r>
            <a:r>
              <a:rPr lang="en-US" sz="2000" dirty="0" err="1"/>
              <a:t>mempresentasikan</a:t>
            </a:r>
            <a:r>
              <a:rPr lang="en-US" sz="2000" dirty="0"/>
              <a:t> </a:t>
            </a:r>
            <a:r>
              <a:rPr lang="en-US" sz="2000" dirty="0" err="1"/>
              <a:t>sebagai</a:t>
            </a:r>
            <a:r>
              <a:rPr lang="en-US" sz="2000" dirty="0"/>
              <a:t> (A,B) dan (B,A).</a:t>
            </a:r>
            <a:endParaRPr lang="en-ID" sz="2000" dirty="0"/>
          </a:p>
        </p:txBody>
      </p:sp>
      <p:sp>
        <p:nvSpPr>
          <p:cNvPr id="4" name="TextBox 3">
            <a:extLst>
              <a:ext uri="{FF2B5EF4-FFF2-40B4-BE49-F238E27FC236}">
                <a16:creationId xmlns:a16="http://schemas.microsoft.com/office/drawing/2014/main" id="{F1A4FEA2-7993-65CA-C34F-691C29E3D442}"/>
              </a:ext>
            </a:extLst>
          </p:cNvPr>
          <p:cNvSpPr txBox="1"/>
          <p:nvPr/>
        </p:nvSpPr>
        <p:spPr>
          <a:xfrm>
            <a:off x="1176558" y="3710948"/>
            <a:ext cx="5264775" cy="1600438"/>
          </a:xfrm>
          <a:prstGeom prst="rect">
            <a:avLst/>
          </a:prstGeom>
          <a:noFill/>
        </p:spPr>
        <p:txBody>
          <a:bodyPr wrap="none" rtlCol="0">
            <a:spAutoFit/>
          </a:bodyPr>
          <a:lstStyle/>
          <a:p>
            <a:r>
              <a:rPr lang="en-US" sz="2000" dirty="0" err="1"/>
              <a:t>Contoh</a:t>
            </a:r>
            <a:r>
              <a:rPr lang="en-US" sz="2000" dirty="0"/>
              <a:t> </a:t>
            </a:r>
            <a:r>
              <a:rPr lang="en-US" sz="2000" dirty="0" err="1"/>
              <a:t>pengerjaan</a:t>
            </a:r>
            <a:r>
              <a:rPr lang="en-US" sz="2000" dirty="0"/>
              <a:t> Undirected Graph :</a:t>
            </a:r>
          </a:p>
          <a:p>
            <a:r>
              <a:rPr lang="en-US" sz="2000" dirty="0"/>
              <a:t>Vertex : A, B, C, D, E</a:t>
            </a:r>
          </a:p>
          <a:p>
            <a:r>
              <a:rPr lang="en-US" sz="2000" dirty="0"/>
              <a:t>Edges : (A,B), (A,C), (A,D), (B,A), (B,D), (B,E), (C,A)</a:t>
            </a:r>
          </a:p>
          <a:p>
            <a:r>
              <a:rPr lang="en-US" sz="2000" dirty="0"/>
              <a:t>(C,D), (D,A), (D,B), (D,C), (D,E) (E,B), (E,D)</a:t>
            </a:r>
          </a:p>
          <a:p>
            <a:endParaRPr lang="en-ID" dirty="0"/>
          </a:p>
        </p:txBody>
      </p:sp>
      <p:grpSp>
        <p:nvGrpSpPr>
          <p:cNvPr id="67" name="Group 66">
            <a:extLst>
              <a:ext uri="{FF2B5EF4-FFF2-40B4-BE49-F238E27FC236}">
                <a16:creationId xmlns:a16="http://schemas.microsoft.com/office/drawing/2014/main" id="{E3157711-E493-FF83-9091-7206930E706B}"/>
              </a:ext>
            </a:extLst>
          </p:cNvPr>
          <p:cNvGrpSpPr/>
          <p:nvPr/>
        </p:nvGrpSpPr>
        <p:grpSpPr>
          <a:xfrm>
            <a:off x="7406726" y="3428993"/>
            <a:ext cx="3533990" cy="2445930"/>
            <a:chOff x="7406726" y="3428993"/>
            <a:chExt cx="3533990" cy="2445930"/>
          </a:xfrm>
        </p:grpSpPr>
        <p:cxnSp>
          <p:nvCxnSpPr>
            <p:cNvPr id="53" name="Straight Connector 52">
              <a:extLst>
                <a:ext uri="{FF2B5EF4-FFF2-40B4-BE49-F238E27FC236}">
                  <a16:creationId xmlns:a16="http://schemas.microsoft.com/office/drawing/2014/main" id="{ED600B98-2E5C-B2DF-6242-7C8B78031DFF}"/>
                </a:ext>
              </a:extLst>
            </p:cNvPr>
            <p:cNvCxnSpPr>
              <a:cxnSpLocks/>
            </p:cNvCxnSpPr>
            <p:nvPr/>
          </p:nvCxnSpPr>
          <p:spPr>
            <a:xfrm>
              <a:off x="7660121" y="3710793"/>
              <a:ext cx="1819874" cy="17969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189D68F-BE7F-4008-54F6-A5573E3A2EC1}"/>
                </a:ext>
              </a:extLst>
            </p:cNvPr>
            <p:cNvCxnSpPr>
              <a:cxnSpLocks/>
            </p:cNvCxnSpPr>
            <p:nvPr/>
          </p:nvCxnSpPr>
          <p:spPr>
            <a:xfrm flipV="1">
              <a:off x="9612415" y="4609819"/>
              <a:ext cx="1101395" cy="901833"/>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85CEF05-D20A-54B4-CDCB-605BFE80F537}"/>
                </a:ext>
              </a:extLst>
            </p:cNvPr>
            <p:cNvCxnSpPr>
              <a:cxnSpLocks/>
            </p:cNvCxnSpPr>
            <p:nvPr/>
          </p:nvCxnSpPr>
          <p:spPr>
            <a:xfrm>
              <a:off x="9598815" y="3700072"/>
              <a:ext cx="1101395" cy="9018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88AEA8B-E06C-F934-BBE4-835386EA759A}"/>
                </a:ext>
              </a:extLst>
            </p:cNvPr>
            <p:cNvCxnSpPr/>
            <p:nvPr/>
          </p:nvCxnSpPr>
          <p:spPr>
            <a:xfrm>
              <a:off x="7625760" y="5507730"/>
              <a:ext cx="18842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1C6959-A4EB-0298-3646-FBE2DDFAB766}"/>
                </a:ext>
              </a:extLst>
            </p:cNvPr>
            <p:cNvCxnSpPr/>
            <p:nvPr/>
          </p:nvCxnSpPr>
          <p:spPr>
            <a:xfrm>
              <a:off x="7639361" y="3688235"/>
              <a:ext cx="188429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FF334721-000B-3FC0-F8F3-E3D43CEE6E1F}"/>
                </a:ext>
              </a:extLst>
            </p:cNvPr>
            <p:cNvGrpSpPr/>
            <p:nvPr/>
          </p:nvGrpSpPr>
          <p:grpSpPr>
            <a:xfrm>
              <a:off x="9271696" y="5248488"/>
              <a:ext cx="476721" cy="620155"/>
              <a:chOff x="2002054" y="2666198"/>
              <a:chExt cx="356133" cy="422478"/>
            </a:xfrm>
          </p:grpSpPr>
          <p:sp>
            <p:nvSpPr>
              <p:cNvPr id="26" name="Oval 25">
                <a:extLst>
                  <a:ext uri="{FF2B5EF4-FFF2-40B4-BE49-F238E27FC236}">
                    <a16:creationId xmlns:a16="http://schemas.microsoft.com/office/drawing/2014/main" id="{09ED06B2-A267-3B87-1CC2-0E8D02BD4B91}"/>
                  </a:ext>
                </a:extLst>
              </p:cNvPr>
              <p:cNvSpPr/>
              <p:nvPr/>
            </p:nvSpPr>
            <p:spPr>
              <a:xfrm>
                <a:off x="2002054" y="2666198"/>
                <a:ext cx="356133" cy="369332"/>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TextBox 26">
                <a:extLst>
                  <a:ext uri="{FF2B5EF4-FFF2-40B4-BE49-F238E27FC236}">
                    <a16:creationId xmlns:a16="http://schemas.microsoft.com/office/drawing/2014/main" id="{A2EB95D4-64D7-B9F9-7F54-0B2E8E50B6C5}"/>
                  </a:ext>
                </a:extLst>
              </p:cNvPr>
              <p:cNvSpPr txBox="1"/>
              <p:nvPr/>
            </p:nvSpPr>
            <p:spPr>
              <a:xfrm>
                <a:off x="2062168" y="2719344"/>
                <a:ext cx="269507" cy="369332"/>
              </a:xfrm>
              <a:prstGeom prst="rect">
                <a:avLst/>
              </a:prstGeom>
              <a:noFill/>
              <a:ln>
                <a:noFill/>
              </a:ln>
            </p:spPr>
            <p:txBody>
              <a:bodyPr wrap="square" rtlCol="0">
                <a:spAutoFit/>
              </a:bodyPr>
              <a:lstStyle/>
              <a:p>
                <a:r>
                  <a:rPr lang="en-US" dirty="0"/>
                  <a:t>D</a:t>
                </a:r>
                <a:endParaRPr lang="en-ID" dirty="0"/>
              </a:p>
            </p:txBody>
          </p:sp>
        </p:grpSp>
        <p:grpSp>
          <p:nvGrpSpPr>
            <p:cNvPr id="14" name="Group 13">
              <a:extLst>
                <a:ext uri="{FF2B5EF4-FFF2-40B4-BE49-F238E27FC236}">
                  <a16:creationId xmlns:a16="http://schemas.microsoft.com/office/drawing/2014/main" id="{5809ADD0-FB0B-174C-6838-C03C3D680262}"/>
                </a:ext>
              </a:extLst>
            </p:cNvPr>
            <p:cNvGrpSpPr/>
            <p:nvPr/>
          </p:nvGrpSpPr>
          <p:grpSpPr>
            <a:xfrm>
              <a:off x="10463995" y="4326393"/>
              <a:ext cx="476721" cy="627869"/>
              <a:chOff x="2002054" y="2666198"/>
              <a:chExt cx="356133" cy="427732"/>
            </a:xfrm>
          </p:grpSpPr>
          <p:sp>
            <p:nvSpPr>
              <p:cNvPr id="24" name="Oval 23">
                <a:extLst>
                  <a:ext uri="{FF2B5EF4-FFF2-40B4-BE49-F238E27FC236}">
                    <a16:creationId xmlns:a16="http://schemas.microsoft.com/office/drawing/2014/main" id="{E1135258-4FA3-68F3-13FA-57FED711A986}"/>
                  </a:ext>
                </a:extLst>
              </p:cNvPr>
              <p:cNvSpPr/>
              <p:nvPr/>
            </p:nvSpPr>
            <p:spPr>
              <a:xfrm>
                <a:off x="2002054" y="2666198"/>
                <a:ext cx="356133" cy="369332"/>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TextBox 24">
                <a:extLst>
                  <a:ext uri="{FF2B5EF4-FFF2-40B4-BE49-F238E27FC236}">
                    <a16:creationId xmlns:a16="http://schemas.microsoft.com/office/drawing/2014/main" id="{35E0BF32-B722-87F7-0365-5FF9A6041E8A}"/>
                  </a:ext>
                </a:extLst>
              </p:cNvPr>
              <p:cNvSpPr txBox="1"/>
              <p:nvPr/>
            </p:nvSpPr>
            <p:spPr>
              <a:xfrm>
                <a:off x="2076470" y="2724598"/>
                <a:ext cx="269507" cy="369332"/>
              </a:xfrm>
              <a:prstGeom prst="rect">
                <a:avLst/>
              </a:prstGeom>
              <a:noFill/>
              <a:ln>
                <a:noFill/>
              </a:ln>
            </p:spPr>
            <p:txBody>
              <a:bodyPr wrap="square" rtlCol="0">
                <a:spAutoFit/>
              </a:bodyPr>
              <a:lstStyle/>
              <a:p>
                <a:r>
                  <a:rPr lang="en-US" dirty="0"/>
                  <a:t>E</a:t>
                </a:r>
                <a:endParaRPr lang="en-ID" dirty="0"/>
              </a:p>
            </p:txBody>
          </p:sp>
        </p:grpSp>
        <p:grpSp>
          <p:nvGrpSpPr>
            <p:cNvPr id="16" name="Group 15">
              <a:extLst>
                <a:ext uri="{FF2B5EF4-FFF2-40B4-BE49-F238E27FC236}">
                  <a16:creationId xmlns:a16="http://schemas.microsoft.com/office/drawing/2014/main" id="{1706EA7A-2EBA-ECC3-03E3-86055A4FCEAC}"/>
                </a:ext>
              </a:extLst>
            </p:cNvPr>
            <p:cNvGrpSpPr/>
            <p:nvPr/>
          </p:nvGrpSpPr>
          <p:grpSpPr>
            <a:xfrm>
              <a:off x="7406726" y="5254768"/>
              <a:ext cx="476721" cy="620155"/>
              <a:chOff x="2002054" y="2666198"/>
              <a:chExt cx="356133" cy="422478"/>
            </a:xfrm>
          </p:grpSpPr>
          <p:sp>
            <p:nvSpPr>
              <p:cNvPr id="20" name="Oval 19">
                <a:extLst>
                  <a:ext uri="{FF2B5EF4-FFF2-40B4-BE49-F238E27FC236}">
                    <a16:creationId xmlns:a16="http://schemas.microsoft.com/office/drawing/2014/main" id="{6E76FA48-A27A-AEAB-CEFB-2BF6B3D1C02D}"/>
                  </a:ext>
                </a:extLst>
              </p:cNvPr>
              <p:cNvSpPr/>
              <p:nvPr/>
            </p:nvSpPr>
            <p:spPr>
              <a:xfrm>
                <a:off x="2002054" y="2666198"/>
                <a:ext cx="356133" cy="369332"/>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TextBox 20">
                <a:extLst>
                  <a:ext uri="{FF2B5EF4-FFF2-40B4-BE49-F238E27FC236}">
                    <a16:creationId xmlns:a16="http://schemas.microsoft.com/office/drawing/2014/main" id="{8416FF76-0717-8C14-52F1-662F8113C402}"/>
                  </a:ext>
                </a:extLst>
              </p:cNvPr>
              <p:cNvSpPr txBox="1"/>
              <p:nvPr/>
            </p:nvSpPr>
            <p:spPr>
              <a:xfrm>
                <a:off x="2070188" y="2719344"/>
                <a:ext cx="269507" cy="369332"/>
              </a:xfrm>
              <a:prstGeom prst="rect">
                <a:avLst/>
              </a:prstGeom>
              <a:noFill/>
              <a:ln>
                <a:noFill/>
              </a:ln>
            </p:spPr>
            <p:txBody>
              <a:bodyPr wrap="square" rtlCol="0">
                <a:spAutoFit/>
              </a:bodyPr>
              <a:lstStyle/>
              <a:p>
                <a:r>
                  <a:rPr lang="en-US" dirty="0"/>
                  <a:t>C</a:t>
                </a:r>
                <a:endParaRPr lang="en-ID" dirty="0"/>
              </a:p>
            </p:txBody>
          </p:sp>
        </p:grpSp>
        <p:grpSp>
          <p:nvGrpSpPr>
            <p:cNvPr id="39" name="Group 38">
              <a:extLst>
                <a:ext uri="{FF2B5EF4-FFF2-40B4-BE49-F238E27FC236}">
                  <a16:creationId xmlns:a16="http://schemas.microsoft.com/office/drawing/2014/main" id="{9DDEDD60-A727-96B2-780A-DACAB48E8472}"/>
                </a:ext>
              </a:extLst>
            </p:cNvPr>
            <p:cNvGrpSpPr/>
            <p:nvPr/>
          </p:nvGrpSpPr>
          <p:grpSpPr>
            <a:xfrm>
              <a:off x="9285296" y="3428993"/>
              <a:ext cx="476721" cy="620155"/>
              <a:chOff x="2002054" y="2666198"/>
              <a:chExt cx="356133" cy="422478"/>
            </a:xfrm>
          </p:grpSpPr>
          <p:sp>
            <p:nvSpPr>
              <p:cNvPr id="40" name="Oval 39">
                <a:extLst>
                  <a:ext uri="{FF2B5EF4-FFF2-40B4-BE49-F238E27FC236}">
                    <a16:creationId xmlns:a16="http://schemas.microsoft.com/office/drawing/2014/main" id="{A529D8AB-C9FE-4EB7-2F0F-DCFD735C5FB4}"/>
                  </a:ext>
                </a:extLst>
              </p:cNvPr>
              <p:cNvSpPr/>
              <p:nvPr/>
            </p:nvSpPr>
            <p:spPr>
              <a:xfrm>
                <a:off x="2002054" y="2666198"/>
                <a:ext cx="356133" cy="369332"/>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TextBox 40">
                <a:extLst>
                  <a:ext uri="{FF2B5EF4-FFF2-40B4-BE49-F238E27FC236}">
                    <a16:creationId xmlns:a16="http://schemas.microsoft.com/office/drawing/2014/main" id="{0A16E688-9F3B-6120-B3E3-E34AC219CA5E}"/>
                  </a:ext>
                </a:extLst>
              </p:cNvPr>
              <p:cNvSpPr txBox="1"/>
              <p:nvPr/>
            </p:nvSpPr>
            <p:spPr>
              <a:xfrm>
                <a:off x="2062168" y="2719344"/>
                <a:ext cx="269507" cy="369332"/>
              </a:xfrm>
              <a:prstGeom prst="rect">
                <a:avLst/>
              </a:prstGeom>
              <a:noFill/>
              <a:ln>
                <a:noFill/>
              </a:ln>
            </p:spPr>
            <p:txBody>
              <a:bodyPr wrap="square" rtlCol="0">
                <a:spAutoFit/>
              </a:bodyPr>
              <a:lstStyle/>
              <a:p>
                <a:r>
                  <a:rPr lang="en-US" dirty="0"/>
                  <a:t>B</a:t>
                </a:r>
                <a:endParaRPr lang="en-ID" dirty="0"/>
              </a:p>
            </p:txBody>
          </p:sp>
        </p:grpSp>
        <p:grpSp>
          <p:nvGrpSpPr>
            <p:cNvPr id="42" name="Group 41">
              <a:extLst>
                <a:ext uri="{FF2B5EF4-FFF2-40B4-BE49-F238E27FC236}">
                  <a16:creationId xmlns:a16="http://schemas.microsoft.com/office/drawing/2014/main" id="{4025A37C-9E67-EFF4-94D5-13244201BF2C}"/>
                </a:ext>
              </a:extLst>
            </p:cNvPr>
            <p:cNvGrpSpPr/>
            <p:nvPr/>
          </p:nvGrpSpPr>
          <p:grpSpPr>
            <a:xfrm>
              <a:off x="7420326" y="3435274"/>
              <a:ext cx="476721" cy="609645"/>
              <a:chOff x="2002054" y="2666198"/>
              <a:chExt cx="356133" cy="415318"/>
            </a:xfrm>
          </p:grpSpPr>
          <p:sp>
            <p:nvSpPr>
              <p:cNvPr id="43" name="Oval 42">
                <a:extLst>
                  <a:ext uri="{FF2B5EF4-FFF2-40B4-BE49-F238E27FC236}">
                    <a16:creationId xmlns:a16="http://schemas.microsoft.com/office/drawing/2014/main" id="{80775C3B-014B-EDCD-BB74-D908689E60F9}"/>
                  </a:ext>
                </a:extLst>
              </p:cNvPr>
              <p:cNvSpPr/>
              <p:nvPr/>
            </p:nvSpPr>
            <p:spPr>
              <a:xfrm>
                <a:off x="2002054" y="2666198"/>
                <a:ext cx="356133" cy="369332"/>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TextBox 43">
                <a:extLst>
                  <a:ext uri="{FF2B5EF4-FFF2-40B4-BE49-F238E27FC236}">
                    <a16:creationId xmlns:a16="http://schemas.microsoft.com/office/drawing/2014/main" id="{3C486FEC-450E-F441-9129-69D93815AACE}"/>
                  </a:ext>
                </a:extLst>
              </p:cNvPr>
              <p:cNvSpPr txBox="1"/>
              <p:nvPr/>
            </p:nvSpPr>
            <p:spPr>
              <a:xfrm>
                <a:off x="2054485" y="2712184"/>
                <a:ext cx="269507" cy="369332"/>
              </a:xfrm>
              <a:prstGeom prst="rect">
                <a:avLst/>
              </a:prstGeom>
              <a:noFill/>
              <a:ln>
                <a:noFill/>
              </a:ln>
            </p:spPr>
            <p:txBody>
              <a:bodyPr wrap="square" rtlCol="0">
                <a:spAutoFit/>
              </a:bodyPr>
              <a:lstStyle/>
              <a:p>
                <a:r>
                  <a:rPr lang="en-US" dirty="0"/>
                  <a:t>A</a:t>
                </a:r>
                <a:endParaRPr lang="en-ID" dirty="0"/>
              </a:p>
            </p:txBody>
          </p:sp>
        </p:grpSp>
        <p:cxnSp>
          <p:nvCxnSpPr>
            <p:cNvPr id="47" name="Straight Connector 46">
              <a:extLst>
                <a:ext uri="{FF2B5EF4-FFF2-40B4-BE49-F238E27FC236}">
                  <a16:creationId xmlns:a16="http://schemas.microsoft.com/office/drawing/2014/main" id="{DF3BE886-A8DD-EAB1-16B0-0EC9C7C4E2F8}"/>
                </a:ext>
              </a:extLst>
            </p:cNvPr>
            <p:cNvCxnSpPr>
              <a:cxnSpLocks/>
            </p:cNvCxnSpPr>
            <p:nvPr/>
          </p:nvCxnSpPr>
          <p:spPr>
            <a:xfrm flipH="1" flipV="1">
              <a:off x="7650572" y="3973799"/>
              <a:ext cx="7420" cy="12878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A3C3759-619E-BA85-FB67-CFADC1EFD339}"/>
                </a:ext>
              </a:extLst>
            </p:cNvPr>
            <p:cNvCxnSpPr/>
            <p:nvPr/>
          </p:nvCxnSpPr>
          <p:spPr>
            <a:xfrm flipV="1">
              <a:off x="9502590" y="3966951"/>
              <a:ext cx="13600" cy="1277351"/>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42588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8E544B-D3AE-90D6-8A59-BA66137A0824}"/>
              </a:ext>
            </a:extLst>
          </p:cNvPr>
          <p:cNvSpPr txBox="1"/>
          <p:nvPr/>
        </p:nvSpPr>
        <p:spPr>
          <a:xfrm>
            <a:off x="702645" y="1097280"/>
            <a:ext cx="1781963" cy="400110"/>
          </a:xfrm>
          <a:prstGeom prst="rect">
            <a:avLst/>
          </a:prstGeom>
          <a:noFill/>
        </p:spPr>
        <p:txBody>
          <a:bodyPr wrap="none" rtlCol="0">
            <a:spAutoFit/>
          </a:bodyPr>
          <a:lstStyle/>
          <a:p>
            <a:r>
              <a:rPr lang="en-US" sz="2000" b="1" dirty="0" err="1"/>
              <a:t>Kategori</a:t>
            </a:r>
            <a:r>
              <a:rPr lang="en-US" sz="2000" b="1" dirty="0"/>
              <a:t> Graph</a:t>
            </a:r>
            <a:endParaRPr lang="en-ID" sz="2000" b="1" dirty="0"/>
          </a:p>
        </p:txBody>
      </p:sp>
      <p:sp>
        <p:nvSpPr>
          <p:cNvPr id="3" name="TextBox 2">
            <a:extLst>
              <a:ext uri="{FF2B5EF4-FFF2-40B4-BE49-F238E27FC236}">
                <a16:creationId xmlns:a16="http://schemas.microsoft.com/office/drawing/2014/main" id="{7510ADE1-37F9-DD71-41F4-29ED71D176EF}"/>
              </a:ext>
            </a:extLst>
          </p:cNvPr>
          <p:cNvSpPr txBox="1"/>
          <p:nvPr/>
        </p:nvSpPr>
        <p:spPr>
          <a:xfrm>
            <a:off x="702644" y="1625066"/>
            <a:ext cx="8999621" cy="1631216"/>
          </a:xfrm>
          <a:prstGeom prst="rect">
            <a:avLst/>
          </a:prstGeom>
          <a:noFill/>
        </p:spPr>
        <p:txBody>
          <a:bodyPr wrap="square" rtlCol="0">
            <a:spAutoFit/>
          </a:bodyPr>
          <a:lstStyle/>
          <a:p>
            <a:r>
              <a:rPr lang="en-US" sz="2000" dirty="0"/>
              <a:t>2. </a:t>
            </a:r>
            <a:r>
              <a:rPr lang="en-US" sz="2000" b="1" dirty="0"/>
              <a:t>Directed Graph (digraph)</a:t>
            </a:r>
          </a:p>
          <a:p>
            <a:pPr marL="452438" indent="-182563">
              <a:buFontTx/>
              <a:buChar char="-"/>
            </a:pPr>
            <a:r>
              <a:rPr lang="en-US" sz="2000" dirty="0"/>
              <a:t>Edge </a:t>
            </a:r>
            <a:r>
              <a:rPr lang="en-US" sz="2000" dirty="0" err="1"/>
              <a:t>ada</a:t>
            </a:r>
            <a:r>
              <a:rPr lang="en-US" sz="2000" dirty="0"/>
              <a:t> </a:t>
            </a:r>
            <a:r>
              <a:rPr lang="en-US" sz="2000" dirty="0" err="1"/>
              <a:t>penugasan</a:t>
            </a:r>
            <a:r>
              <a:rPr lang="en-US" sz="2000" dirty="0"/>
              <a:t> </a:t>
            </a:r>
            <a:r>
              <a:rPr lang="en-US" sz="2000" dirty="0" err="1"/>
              <a:t>arah</a:t>
            </a:r>
            <a:r>
              <a:rPr lang="en-US" sz="2000" dirty="0"/>
              <a:t> </a:t>
            </a:r>
            <a:r>
              <a:rPr lang="en-US" sz="2000" dirty="0" err="1"/>
              <a:t>dari</a:t>
            </a:r>
            <a:r>
              <a:rPr lang="en-US" sz="2000" dirty="0"/>
              <a:t> </a:t>
            </a:r>
            <a:r>
              <a:rPr lang="en-US" sz="2000" dirty="0" err="1"/>
              <a:t>satu</a:t>
            </a:r>
            <a:r>
              <a:rPr lang="en-US" sz="2000" dirty="0"/>
              <a:t> vertex </a:t>
            </a:r>
            <a:r>
              <a:rPr lang="en-US" sz="2000" dirty="0" err="1"/>
              <a:t>ke</a:t>
            </a:r>
            <a:r>
              <a:rPr lang="en-US" sz="2000" dirty="0"/>
              <a:t> vertex yang lain.</a:t>
            </a:r>
          </a:p>
          <a:p>
            <a:pPr marL="452438" indent="-182563">
              <a:buFontTx/>
              <a:buChar char="-"/>
            </a:pPr>
            <a:r>
              <a:rPr lang="en-US" sz="2000" dirty="0"/>
              <a:t>Edges </a:t>
            </a:r>
            <a:r>
              <a:rPr lang="en-US" sz="2000" dirty="0" err="1"/>
              <a:t>antar</a:t>
            </a:r>
            <a:r>
              <a:rPr lang="en-US" sz="2000" dirty="0"/>
              <a:t> Vertex </a:t>
            </a:r>
            <a:r>
              <a:rPr lang="en-US" sz="2000" dirty="0" err="1"/>
              <a:t>diwakilkan</a:t>
            </a:r>
            <a:r>
              <a:rPr lang="en-US" sz="2000" dirty="0"/>
              <a:t> </a:t>
            </a:r>
            <a:r>
              <a:rPr lang="en-US" sz="2000" dirty="0" err="1"/>
              <a:t>dengan</a:t>
            </a:r>
            <a:r>
              <a:rPr lang="en-US" sz="2000" dirty="0"/>
              <a:t> </a:t>
            </a:r>
            <a:r>
              <a:rPr lang="en-US" sz="2000" dirty="0" err="1"/>
              <a:t>kurung</a:t>
            </a:r>
            <a:r>
              <a:rPr lang="en-US" sz="2000" dirty="0"/>
              <a:t> </a:t>
            </a:r>
            <a:r>
              <a:rPr lang="en-US" sz="2000" dirty="0" err="1"/>
              <a:t>sudut</a:t>
            </a:r>
            <a:endParaRPr lang="en-US" sz="2000" dirty="0"/>
          </a:p>
          <a:p>
            <a:pPr marL="452438" indent="-182563">
              <a:buFontTx/>
              <a:buChar char="-"/>
            </a:pPr>
            <a:r>
              <a:rPr lang="en-US" sz="2000" dirty="0"/>
              <a:t>Jika Vertex </a:t>
            </a:r>
            <a:r>
              <a:rPr lang="en-US" sz="2000" dirty="0" err="1"/>
              <a:t>Asebagai</a:t>
            </a:r>
            <a:r>
              <a:rPr lang="en-US" sz="2000" dirty="0"/>
              <a:t> </a:t>
            </a:r>
            <a:r>
              <a:rPr lang="en-US" sz="2000" dirty="0" err="1"/>
              <a:t>sumber</a:t>
            </a:r>
            <a:r>
              <a:rPr lang="en-US" sz="2000" dirty="0"/>
              <a:t> dan </a:t>
            </a:r>
            <a:r>
              <a:rPr lang="en-US" sz="2000" dirty="0" err="1"/>
              <a:t>menuju</a:t>
            </a:r>
            <a:r>
              <a:rPr lang="en-US" sz="2000" dirty="0"/>
              <a:t> </a:t>
            </a:r>
            <a:r>
              <a:rPr lang="en-US" sz="2000" dirty="0" err="1"/>
              <a:t>ke</a:t>
            </a:r>
            <a:r>
              <a:rPr lang="en-US" sz="2000" dirty="0"/>
              <a:t> vertex B </a:t>
            </a:r>
            <a:r>
              <a:rPr lang="en-US" sz="2000" dirty="0" err="1"/>
              <a:t>sebagai</a:t>
            </a:r>
            <a:r>
              <a:rPr lang="en-US" sz="2000" dirty="0"/>
              <a:t> </a:t>
            </a:r>
            <a:r>
              <a:rPr lang="en-US" sz="2000" dirty="0" err="1"/>
              <a:t>tujuan</a:t>
            </a:r>
            <a:r>
              <a:rPr lang="en-US" sz="2000" dirty="0"/>
              <a:t>, </a:t>
            </a:r>
            <a:r>
              <a:rPr lang="en-US" sz="2000" dirty="0" err="1"/>
              <a:t>maka</a:t>
            </a:r>
            <a:r>
              <a:rPr lang="en-US" sz="2000" dirty="0"/>
              <a:t> edge </a:t>
            </a:r>
            <a:r>
              <a:rPr lang="en-US" sz="2000" dirty="0" err="1"/>
              <a:t>dapat</a:t>
            </a:r>
            <a:r>
              <a:rPr lang="en-US" sz="2000" dirty="0"/>
              <a:t> </a:t>
            </a:r>
            <a:r>
              <a:rPr lang="en-US" sz="2000" dirty="0" err="1"/>
              <a:t>mempresentasikan</a:t>
            </a:r>
            <a:r>
              <a:rPr lang="en-US" sz="2000" dirty="0"/>
              <a:t> </a:t>
            </a:r>
            <a:r>
              <a:rPr lang="en-US" sz="2000" dirty="0" err="1"/>
              <a:t>sebagai</a:t>
            </a:r>
            <a:r>
              <a:rPr lang="en-US" sz="2000" dirty="0"/>
              <a:t> &lt;A,B&gt;.</a:t>
            </a:r>
            <a:endParaRPr lang="en-ID" sz="2000" dirty="0"/>
          </a:p>
        </p:txBody>
      </p:sp>
      <p:sp>
        <p:nvSpPr>
          <p:cNvPr id="4" name="TextBox 3">
            <a:extLst>
              <a:ext uri="{FF2B5EF4-FFF2-40B4-BE49-F238E27FC236}">
                <a16:creationId xmlns:a16="http://schemas.microsoft.com/office/drawing/2014/main" id="{F1A4FEA2-7993-65CA-C34F-691C29E3D442}"/>
              </a:ext>
            </a:extLst>
          </p:cNvPr>
          <p:cNvSpPr txBox="1"/>
          <p:nvPr/>
        </p:nvSpPr>
        <p:spPr>
          <a:xfrm>
            <a:off x="1144457" y="3428993"/>
            <a:ext cx="5259068" cy="1569660"/>
          </a:xfrm>
          <a:prstGeom prst="rect">
            <a:avLst/>
          </a:prstGeom>
          <a:noFill/>
        </p:spPr>
        <p:txBody>
          <a:bodyPr wrap="none" rtlCol="0">
            <a:spAutoFit/>
          </a:bodyPr>
          <a:lstStyle/>
          <a:p>
            <a:r>
              <a:rPr lang="en-US" sz="2000" dirty="0" err="1"/>
              <a:t>Contoh</a:t>
            </a:r>
            <a:r>
              <a:rPr lang="en-US" sz="2000" dirty="0"/>
              <a:t> </a:t>
            </a:r>
            <a:r>
              <a:rPr lang="en-US" sz="2000" dirty="0" err="1"/>
              <a:t>pengerjaan</a:t>
            </a:r>
            <a:r>
              <a:rPr lang="en-US" sz="2000" dirty="0"/>
              <a:t> Undirected Graph :</a:t>
            </a:r>
          </a:p>
          <a:p>
            <a:r>
              <a:rPr lang="en-US" sz="2000" dirty="0"/>
              <a:t>Vertex : A, B, C, D, E, </a:t>
            </a:r>
          </a:p>
          <a:p>
            <a:r>
              <a:rPr lang="en-US" sz="2000" dirty="0"/>
              <a:t>Edges : (A,B), (A,C), (B,D), (B,E), (C,D), (D,A), (E,D)</a:t>
            </a:r>
          </a:p>
          <a:p>
            <a:endParaRPr lang="en-US" dirty="0"/>
          </a:p>
          <a:p>
            <a:endParaRPr lang="en-ID" dirty="0"/>
          </a:p>
        </p:txBody>
      </p:sp>
      <p:grpSp>
        <p:nvGrpSpPr>
          <p:cNvPr id="11" name="Group 10">
            <a:extLst>
              <a:ext uri="{FF2B5EF4-FFF2-40B4-BE49-F238E27FC236}">
                <a16:creationId xmlns:a16="http://schemas.microsoft.com/office/drawing/2014/main" id="{F74AB1B8-C7B2-E6B3-5442-E940F4B705A2}"/>
              </a:ext>
            </a:extLst>
          </p:cNvPr>
          <p:cNvGrpSpPr/>
          <p:nvPr/>
        </p:nvGrpSpPr>
        <p:grpSpPr>
          <a:xfrm>
            <a:off x="9271696" y="5248488"/>
            <a:ext cx="476721" cy="620155"/>
            <a:chOff x="2002054" y="2666198"/>
            <a:chExt cx="356133" cy="422478"/>
          </a:xfrm>
        </p:grpSpPr>
        <p:sp>
          <p:nvSpPr>
            <p:cNvPr id="26" name="Oval 25">
              <a:extLst>
                <a:ext uri="{FF2B5EF4-FFF2-40B4-BE49-F238E27FC236}">
                  <a16:creationId xmlns:a16="http://schemas.microsoft.com/office/drawing/2014/main" id="{4BB63727-9526-3795-F746-023BD179DE60}"/>
                </a:ext>
              </a:extLst>
            </p:cNvPr>
            <p:cNvSpPr/>
            <p:nvPr/>
          </p:nvSpPr>
          <p:spPr>
            <a:xfrm>
              <a:off x="2002054" y="2666198"/>
              <a:ext cx="356133" cy="369332"/>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TextBox 26">
              <a:extLst>
                <a:ext uri="{FF2B5EF4-FFF2-40B4-BE49-F238E27FC236}">
                  <a16:creationId xmlns:a16="http://schemas.microsoft.com/office/drawing/2014/main" id="{3D13D4D0-8A7D-E6F2-5355-A1B566EE5D82}"/>
                </a:ext>
              </a:extLst>
            </p:cNvPr>
            <p:cNvSpPr txBox="1"/>
            <p:nvPr/>
          </p:nvSpPr>
          <p:spPr>
            <a:xfrm>
              <a:off x="2062168" y="2719344"/>
              <a:ext cx="269507" cy="369332"/>
            </a:xfrm>
            <a:prstGeom prst="rect">
              <a:avLst/>
            </a:prstGeom>
            <a:noFill/>
            <a:ln>
              <a:noFill/>
            </a:ln>
          </p:spPr>
          <p:txBody>
            <a:bodyPr wrap="square" rtlCol="0">
              <a:spAutoFit/>
            </a:bodyPr>
            <a:lstStyle/>
            <a:p>
              <a:r>
                <a:rPr lang="en-US" dirty="0"/>
                <a:t>D</a:t>
              </a:r>
              <a:endParaRPr lang="en-ID" dirty="0"/>
            </a:p>
          </p:txBody>
        </p:sp>
      </p:grpSp>
      <p:grpSp>
        <p:nvGrpSpPr>
          <p:cNvPr id="12" name="Group 11">
            <a:extLst>
              <a:ext uri="{FF2B5EF4-FFF2-40B4-BE49-F238E27FC236}">
                <a16:creationId xmlns:a16="http://schemas.microsoft.com/office/drawing/2014/main" id="{6E220817-F268-CD78-E759-6A2B119FD75A}"/>
              </a:ext>
            </a:extLst>
          </p:cNvPr>
          <p:cNvGrpSpPr/>
          <p:nvPr/>
        </p:nvGrpSpPr>
        <p:grpSpPr>
          <a:xfrm>
            <a:off x="10463995" y="4326393"/>
            <a:ext cx="476721" cy="627869"/>
            <a:chOff x="2002054" y="2666198"/>
            <a:chExt cx="356133" cy="427732"/>
          </a:xfrm>
        </p:grpSpPr>
        <p:sp>
          <p:nvSpPr>
            <p:cNvPr id="24" name="Oval 23">
              <a:extLst>
                <a:ext uri="{FF2B5EF4-FFF2-40B4-BE49-F238E27FC236}">
                  <a16:creationId xmlns:a16="http://schemas.microsoft.com/office/drawing/2014/main" id="{D714B962-6866-E929-1969-50CEB9B1114B}"/>
                </a:ext>
              </a:extLst>
            </p:cNvPr>
            <p:cNvSpPr/>
            <p:nvPr/>
          </p:nvSpPr>
          <p:spPr>
            <a:xfrm>
              <a:off x="2002054" y="2666198"/>
              <a:ext cx="356133" cy="369332"/>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TextBox 24">
              <a:extLst>
                <a:ext uri="{FF2B5EF4-FFF2-40B4-BE49-F238E27FC236}">
                  <a16:creationId xmlns:a16="http://schemas.microsoft.com/office/drawing/2014/main" id="{385EF0F6-B0B7-B2D7-3BE6-C9F55EADF9E0}"/>
                </a:ext>
              </a:extLst>
            </p:cNvPr>
            <p:cNvSpPr txBox="1"/>
            <p:nvPr/>
          </p:nvSpPr>
          <p:spPr>
            <a:xfrm>
              <a:off x="2076470" y="2724598"/>
              <a:ext cx="269507" cy="369332"/>
            </a:xfrm>
            <a:prstGeom prst="rect">
              <a:avLst/>
            </a:prstGeom>
            <a:noFill/>
            <a:ln>
              <a:noFill/>
            </a:ln>
          </p:spPr>
          <p:txBody>
            <a:bodyPr wrap="square" rtlCol="0">
              <a:spAutoFit/>
            </a:bodyPr>
            <a:lstStyle/>
            <a:p>
              <a:r>
                <a:rPr lang="en-US" dirty="0"/>
                <a:t>E</a:t>
              </a:r>
              <a:endParaRPr lang="en-ID" dirty="0"/>
            </a:p>
          </p:txBody>
        </p:sp>
      </p:grpSp>
      <p:grpSp>
        <p:nvGrpSpPr>
          <p:cNvPr id="13" name="Group 12">
            <a:extLst>
              <a:ext uri="{FF2B5EF4-FFF2-40B4-BE49-F238E27FC236}">
                <a16:creationId xmlns:a16="http://schemas.microsoft.com/office/drawing/2014/main" id="{8A021E68-81C9-4ACE-DB54-F70AE4BF72AE}"/>
              </a:ext>
            </a:extLst>
          </p:cNvPr>
          <p:cNvGrpSpPr/>
          <p:nvPr/>
        </p:nvGrpSpPr>
        <p:grpSpPr>
          <a:xfrm>
            <a:off x="7406726" y="5254768"/>
            <a:ext cx="476721" cy="620155"/>
            <a:chOff x="2002054" y="2666198"/>
            <a:chExt cx="356133" cy="422478"/>
          </a:xfrm>
        </p:grpSpPr>
        <p:sp>
          <p:nvSpPr>
            <p:cNvPr id="22" name="Oval 21">
              <a:extLst>
                <a:ext uri="{FF2B5EF4-FFF2-40B4-BE49-F238E27FC236}">
                  <a16:creationId xmlns:a16="http://schemas.microsoft.com/office/drawing/2014/main" id="{ED57D618-CAEF-6247-BEE6-E98796998288}"/>
                </a:ext>
              </a:extLst>
            </p:cNvPr>
            <p:cNvSpPr/>
            <p:nvPr/>
          </p:nvSpPr>
          <p:spPr>
            <a:xfrm>
              <a:off x="2002054" y="2666198"/>
              <a:ext cx="356133" cy="369332"/>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TextBox 22">
              <a:extLst>
                <a:ext uri="{FF2B5EF4-FFF2-40B4-BE49-F238E27FC236}">
                  <a16:creationId xmlns:a16="http://schemas.microsoft.com/office/drawing/2014/main" id="{E17676BF-4281-AFE3-09D6-A296F194CB54}"/>
                </a:ext>
              </a:extLst>
            </p:cNvPr>
            <p:cNvSpPr txBox="1"/>
            <p:nvPr/>
          </p:nvSpPr>
          <p:spPr>
            <a:xfrm>
              <a:off x="2070188" y="2719344"/>
              <a:ext cx="269507" cy="369332"/>
            </a:xfrm>
            <a:prstGeom prst="rect">
              <a:avLst/>
            </a:prstGeom>
            <a:noFill/>
            <a:ln>
              <a:noFill/>
            </a:ln>
          </p:spPr>
          <p:txBody>
            <a:bodyPr wrap="square" rtlCol="0">
              <a:spAutoFit/>
            </a:bodyPr>
            <a:lstStyle/>
            <a:p>
              <a:r>
                <a:rPr lang="en-US" dirty="0"/>
                <a:t>C</a:t>
              </a:r>
              <a:endParaRPr lang="en-ID" dirty="0"/>
            </a:p>
          </p:txBody>
        </p:sp>
      </p:grpSp>
      <p:grpSp>
        <p:nvGrpSpPr>
          <p:cNvPr id="14" name="Group 13">
            <a:extLst>
              <a:ext uri="{FF2B5EF4-FFF2-40B4-BE49-F238E27FC236}">
                <a16:creationId xmlns:a16="http://schemas.microsoft.com/office/drawing/2014/main" id="{708222FA-D896-670B-C259-14C830504F9A}"/>
              </a:ext>
            </a:extLst>
          </p:cNvPr>
          <p:cNvGrpSpPr/>
          <p:nvPr/>
        </p:nvGrpSpPr>
        <p:grpSpPr>
          <a:xfrm>
            <a:off x="9285296" y="3428993"/>
            <a:ext cx="476721" cy="620155"/>
            <a:chOff x="2002054" y="2666198"/>
            <a:chExt cx="356133" cy="422478"/>
          </a:xfrm>
        </p:grpSpPr>
        <p:sp>
          <p:nvSpPr>
            <p:cNvPr id="20" name="Oval 19">
              <a:extLst>
                <a:ext uri="{FF2B5EF4-FFF2-40B4-BE49-F238E27FC236}">
                  <a16:creationId xmlns:a16="http://schemas.microsoft.com/office/drawing/2014/main" id="{F2BA52D9-E463-6DFD-3432-B8207ED0250F}"/>
                </a:ext>
              </a:extLst>
            </p:cNvPr>
            <p:cNvSpPr/>
            <p:nvPr/>
          </p:nvSpPr>
          <p:spPr>
            <a:xfrm>
              <a:off x="2002054" y="2666198"/>
              <a:ext cx="356133" cy="369332"/>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TextBox 20">
              <a:extLst>
                <a:ext uri="{FF2B5EF4-FFF2-40B4-BE49-F238E27FC236}">
                  <a16:creationId xmlns:a16="http://schemas.microsoft.com/office/drawing/2014/main" id="{85666907-08CA-8831-D13D-0023B358607D}"/>
                </a:ext>
              </a:extLst>
            </p:cNvPr>
            <p:cNvSpPr txBox="1"/>
            <p:nvPr/>
          </p:nvSpPr>
          <p:spPr>
            <a:xfrm>
              <a:off x="2062168" y="2719344"/>
              <a:ext cx="269507" cy="369332"/>
            </a:xfrm>
            <a:prstGeom prst="rect">
              <a:avLst/>
            </a:prstGeom>
            <a:noFill/>
            <a:ln>
              <a:noFill/>
            </a:ln>
          </p:spPr>
          <p:txBody>
            <a:bodyPr wrap="square" rtlCol="0">
              <a:spAutoFit/>
            </a:bodyPr>
            <a:lstStyle/>
            <a:p>
              <a:r>
                <a:rPr lang="en-US" dirty="0"/>
                <a:t>B</a:t>
              </a:r>
              <a:endParaRPr lang="en-ID" dirty="0"/>
            </a:p>
          </p:txBody>
        </p:sp>
      </p:grpSp>
      <p:grpSp>
        <p:nvGrpSpPr>
          <p:cNvPr id="15" name="Group 14">
            <a:extLst>
              <a:ext uri="{FF2B5EF4-FFF2-40B4-BE49-F238E27FC236}">
                <a16:creationId xmlns:a16="http://schemas.microsoft.com/office/drawing/2014/main" id="{503F4AD5-FE61-AC59-BE5C-4F097523E2ED}"/>
              </a:ext>
            </a:extLst>
          </p:cNvPr>
          <p:cNvGrpSpPr/>
          <p:nvPr/>
        </p:nvGrpSpPr>
        <p:grpSpPr>
          <a:xfrm>
            <a:off x="7420326" y="3435274"/>
            <a:ext cx="476721" cy="609645"/>
            <a:chOff x="2002054" y="2666198"/>
            <a:chExt cx="356133" cy="415318"/>
          </a:xfrm>
        </p:grpSpPr>
        <p:sp>
          <p:nvSpPr>
            <p:cNvPr id="18" name="Oval 17">
              <a:extLst>
                <a:ext uri="{FF2B5EF4-FFF2-40B4-BE49-F238E27FC236}">
                  <a16:creationId xmlns:a16="http://schemas.microsoft.com/office/drawing/2014/main" id="{C4E19A46-1EFA-2BD2-4E71-A5766253E460}"/>
                </a:ext>
              </a:extLst>
            </p:cNvPr>
            <p:cNvSpPr/>
            <p:nvPr/>
          </p:nvSpPr>
          <p:spPr>
            <a:xfrm>
              <a:off x="2002054" y="2666198"/>
              <a:ext cx="356133" cy="369332"/>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TextBox 18">
              <a:extLst>
                <a:ext uri="{FF2B5EF4-FFF2-40B4-BE49-F238E27FC236}">
                  <a16:creationId xmlns:a16="http://schemas.microsoft.com/office/drawing/2014/main" id="{103D7354-9670-DAC8-EBEF-0304E6B0935F}"/>
                </a:ext>
              </a:extLst>
            </p:cNvPr>
            <p:cNvSpPr txBox="1"/>
            <p:nvPr/>
          </p:nvSpPr>
          <p:spPr>
            <a:xfrm>
              <a:off x="2054485" y="2712184"/>
              <a:ext cx="269507" cy="369332"/>
            </a:xfrm>
            <a:prstGeom prst="rect">
              <a:avLst/>
            </a:prstGeom>
            <a:noFill/>
            <a:ln>
              <a:noFill/>
            </a:ln>
          </p:spPr>
          <p:txBody>
            <a:bodyPr wrap="square" rtlCol="0">
              <a:spAutoFit/>
            </a:bodyPr>
            <a:lstStyle/>
            <a:p>
              <a:r>
                <a:rPr lang="en-US" dirty="0"/>
                <a:t>A</a:t>
              </a:r>
              <a:endParaRPr lang="en-ID" dirty="0"/>
            </a:p>
          </p:txBody>
        </p:sp>
      </p:grpSp>
      <p:cxnSp>
        <p:nvCxnSpPr>
          <p:cNvPr id="29" name="Straight Arrow Connector 28">
            <a:extLst>
              <a:ext uri="{FF2B5EF4-FFF2-40B4-BE49-F238E27FC236}">
                <a16:creationId xmlns:a16="http://schemas.microsoft.com/office/drawing/2014/main" id="{8DCB31CA-B01D-4C24-6C89-96723A312433}"/>
              </a:ext>
            </a:extLst>
          </p:cNvPr>
          <p:cNvCxnSpPr>
            <a:cxnSpLocks/>
          </p:cNvCxnSpPr>
          <p:nvPr/>
        </p:nvCxnSpPr>
        <p:spPr>
          <a:xfrm flipH="1">
            <a:off x="7630160" y="3994119"/>
            <a:ext cx="20412" cy="1203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4B11E04-1DA8-E937-4024-C0D06A86A451}"/>
              </a:ext>
            </a:extLst>
          </p:cNvPr>
          <p:cNvCxnSpPr>
            <a:cxnSpLocks/>
          </p:cNvCxnSpPr>
          <p:nvPr/>
        </p:nvCxnSpPr>
        <p:spPr>
          <a:xfrm flipH="1">
            <a:off x="9509727" y="3970975"/>
            <a:ext cx="20412" cy="1203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167D64B-1A20-B1F6-B166-37AF3A6C67B8}"/>
              </a:ext>
            </a:extLst>
          </p:cNvPr>
          <p:cNvCxnSpPr>
            <a:cxnSpLocks/>
          </p:cNvCxnSpPr>
          <p:nvPr/>
        </p:nvCxnSpPr>
        <p:spPr>
          <a:xfrm>
            <a:off x="7925541" y="3700064"/>
            <a:ext cx="1288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7E3CD3F-5B6A-5D67-323C-D4D557FF8497}"/>
              </a:ext>
            </a:extLst>
          </p:cNvPr>
          <p:cNvCxnSpPr>
            <a:stCxn id="26" idx="1"/>
          </p:cNvCxnSpPr>
          <p:nvPr/>
        </p:nvCxnSpPr>
        <p:spPr>
          <a:xfrm flipH="1" flipV="1">
            <a:off x="7851273" y="3970975"/>
            <a:ext cx="1490237" cy="1356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CA863CB-6B13-B94E-4636-9A1B9430B495}"/>
              </a:ext>
            </a:extLst>
          </p:cNvPr>
          <p:cNvCxnSpPr>
            <a:cxnSpLocks/>
          </p:cNvCxnSpPr>
          <p:nvPr/>
        </p:nvCxnSpPr>
        <p:spPr>
          <a:xfrm>
            <a:off x="9736688" y="3767917"/>
            <a:ext cx="721123" cy="601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381C8EB-098B-C7C3-92D5-0D1D01885DBF}"/>
              </a:ext>
            </a:extLst>
          </p:cNvPr>
          <p:cNvCxnSpPr>
            <a:cxnSpLocks/>
          </p:cNvCxnSpPr>
          <p:nvPr/>
        </p:nvCxnSpPr>
        <p:spPr>
          <a:xfrm flipH="1">
            <a:off x="9839027" y="4777096"/>
            <a:ext cx="704262" cy="590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45B4B2E-7EA5-3E71-E76B-668717FC17C8}"/>
              </a:ext>
            </a:extLst>
          </p:cNvPr>
          <p:cNvCxnSpPr>
            <a:cxnSpLocks/>
          </p:cNvCxnSpPr>
          <p:nvPr/>
        </p:nvCxnSpPr>
        <p:spPr>
          <a:xfrm>
            <a:off x="7920407" y="5519559"/>
            <a:ext cx="13208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6956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8E544B-D3AE-90D6-8A59-BA66137A0824}"/>
              </a:ext>
            </a:extLst>
          </p:cNvPr>
          <p:cNvSpPr txBox="1"/>
          <p:nvPr/>
        </p:nvSpPr>
        <p:spPr>
          <a:xfrm>
            <a:off x="702645" y="1097280"/>
            <a:ext cx="1781963" cy="400110"/>
          </a:xfrm>
          <a:prstGeom prst="rect">
            <a:avLst/>
          </a:prstGeom>
          <a:noFill/>
        </p:spPr>
        <p:txBody>
          <a:bodyPr wrap="none" rtlCol="0">
            <a:spAutoFit/>
          </a:bodyPr>
          <a:lstStyle/>
          <a:p>
            <a:r>
              <a:rPr lang="en-US" sz="2000" b="1" dirty="0" err="1"/>
              <a:t>Kategori</a:t>
            </a:r>
            <a:r>
              <a:rPr lang="en-US" sz="2000" b="1" dirty="0"/>
              <a:t> Graph</a:t>
            </a:r>
            <a:endParaRPr lang="en-ID" sz="2000" b="1" dirty="0"/>
          </a:p>
        </p:txBody>
      </p:sp>
      <p:sp>
        <p:nvSpPr>
          <p:cNvPr id="3" name="TextBox 2">
            <a:extLst>
              <a:ext uri="{FF2B5EF4-FFF2-40B4-BE49-F238E27FC236}">
                <a16:creationId xmlns:a16="http://schemas.microsoft.com/office/drawing/2014/main" id="{7510ADE1-37F9-DD71-41F4-29ED71D176EF}"/>
              </a:ext>
            </a:extLst>
          </p:cNvPr>
          <p:cNvSpPr txBox="1"/>
          <p:nvPr/>
        </p:nvSpPr>
        <p:spPr>
          <a:xfrm>
            <a:off x="702644" y="1625066"/>
            <a:ext cx="8999621" cy="1323439"/>
          </a:xfrm>
          <a:prstGeom prst="rect">
            <a:avLst/>
          </a:prstGeom>
          <a:noFill/>
        </p:spPr>
        <p:txBody>
          <a:bodyPr wrap="square" rtlCol="0">
            <a:spAutoFit/>
          </a:bodyPr>
          <a:lstStyle/>
          <a:p>
            <a:r>
              <a:rPr lang="en-US" sz="2000" dirty="0"/>
              <a:t>3. </a:t>
            </a:r>
            <a:r>
              <a:rPr lang="en-US" sz="2000" b="1" dirty="0" err="1"/>
              <a:t>Wieighted</a:t>
            </a:r>
            <a:r>
              <a:rPr lang="en-US" sz="2000" b="1" dirty="0"/>
              <a:t> Graph</a:t>
            </a:r>
          </a:p>
          <a:p>
            <a:pPr marL="452438" indent="-182563">
              <a:buFontTx/>
              <a:buChar char="-"/>
            </a:pPr>
            <a:r>
              <a:rPr lang="en-US" sz="2000" dirty="0"/>
              <a:t>Edge </a:t>
            </a:r>
            <a:r>
              <a:rPr lang="en-US" sz="2000" dirty="0" err="1"/>
              <a:t>diberikan</a:t>
            </a:r>
            <a:r>
              <a:rPr lang="en-US" sz="2000" dirty="0"/>
              <a:t> </a:t>
            </a:r>
            <a:r>
              <a:rPr lang="en-US" sz="2000" dirty="0" err="1"/>
              <a:t>suatu</a:t>
            </a:r>
            <a:r>
              <a:rPr lang="en-US" sz="2000" dirty="0"/>
              <a:t> </a:t>
            </a:r>
            <a:r>
              <a:rPr lang="en-US" sz="2000" dirty="0" err="1"/>
              <a:t>nilai</a:t>
            </a:r>
            <a:r>
              <a:rPr lang="en-US" sz="2000" dirty="0"/>
              <a:t> </a:t>
            </a:r>
            <a:r>
              <a:rPr lang="en-US" sz="2000" dirty="0" err="1"/>
              <a:t>sebagai</a:t>
            </a:r>
            <a:r>
              <a:rPr lang="en-US" sz="2000" dirty="0"/>
              <a:t> weight </a:t>
            </a:r>
            <a:r>
              <a:rPr lang="en-US" sz="2000" dirty="0" err="1"/>
              <a:t>dari</a:t>
            </a:r>
            <a:r>
              <a:rPr lang="en-US" sz="2000" dirty="0"/>
              <a:t> </a:t>
            </a:r>
            <a:r>
              <a:rPr lang="en-US" sz="2000" dirty="0" err="1"/>
              <a:t>satu</a:t>
            </a:r>
            <a:r>
              <a:rPr lang="en-US" sz="2000" dirty="0"/>
              <a:t> vertex </a:t>
            </a:r>
            <a:r>
              <a:rPr lang="en-US" sz="2000" dirty="0" err="1"/>
              <a:t>ke</a:t>
            </a:r>
            <a:r>
              <a:rPr lang="en-US" sz="2000" dirty="0"/>
              <a:t> vertex yang lain.</a:t>
            </a:r>
          </a:p>
          <a:p>
            <a:pPr marL="452438" indent="-182563">
              <a:buFontTx/>
              <a:buChar char="-"/>
            </a:pPr>
            <a:r>
              <a:rPr lang="en-US" sz="2000" dirty="0" err="1"/>
              <a:t>Dapat</a:t>
            </a:r>
            <a:r>
              <a:rPr lang="en-US" sz="2000" dirty="0"/>
              <a:t> di </a:t>
            </a:r>
            <a:r>
              <a:rPr lang="en-US" sz="2000" dirty="0" err="1"/>
              <a:t>representasikan</a:t>
            </a:r>
            <a:r>
              <a:rPr lang="en-US" sz="2000" dirty="0"/>
              <a:t> oleh Undirected </a:t>
            </a:r>
            <a:r>
              <a:rPr lang="en-US" sz="2000" dirty="0" err="1"/>
              <a:t>atau</a:t>
            </a:r>
            <a:r>
              <a:rPr lang="en-US" sz="2000" dirty="0"/>
              <a:t> Directed Graph</a:t>
            </a:r>
          </a:p>
          <a:p>
            <a:pPr marL="452438" indent="-182563">
              <a:buFontTx/>
              <a:buChar char="-"/>
            </a:pPr>
            <a:r>
              <a:rPr lang="en-US" sz="2000" dirty="0"/>
              <a:t>Weight </a:t>
            </a:r>
            <a:r>
              <a:rPr lang="en-US" sz="2000" dirty="0" err="1"/>
              <a:t>dapat</a:t>
            </a:r>
            <a:r>
              <a:rPr lang="en-US" sz="2000" dirty="0"/>
              <a:t> </a:t>
            </a:r>
            <a:r>
              <a:rPr lang="en-US" sz="2000" dirty="0" err="1"/>
              <a:t>direpresentasikan</a:t>
            </a:r>
            <a:r>
              <a:rPr lang="en-US" sz="2000" dirty="0"/>
              <a:t> </a:t>
            </a:r>
            <a:r>
              <a:rPr lang="en-US" sz="2000" dirty="0" err="1"/>
              <a:t>sebagai</a:t>
            </a:r>
            <a:r>
              <a:rPr lang="en-US" sz="2000" dirty="0"/>
              <a:t> </a:t>
            </a:r>
            <a:r>
              <a:rPr lang="en-US" sz="2000" dirty="0" err="1"/>
              <a:t>jarak</a:t>
            </a:r>
            <a:r>
              <a:rPr lang="en-US" sz="2000" dirty="0"/>
              <a:t>, lama dan </a:t>
            </a:r>
            <a:r>
              <a:rPr lang="en-US" sz="2000" dirty="0" err="1"/>
              <a:t>waktu</a:t>
            </a:r>
            <a:r>
              <a:rPr lang="en-US" sz="2000" dirty="0"/>
              <a:t> </a:t>
            </a:r>
            <a:r>
              <a:rPr lang="en-US" sz="2000" dirty="0" err="1"/>
              <a:t>dll</a:t>
            </a:r>
            <a:endParaRPr lang="en-ID" sz="2000" dirty="0"/>
          </a:p>
        </p:txBody>
      </p:sp>
      <p:sp>
        <p:nvSpPr>
          <p:cNvPr id="4" name="TextBox 3">
            <a:extLst>
              <a:ext uri="{FF2B5EF4-FFF2-40B4-BE49-F238E27FC236}">
                <a16:creationId xmlns:a16="http://schemas.microsoft.com/office/drawing/2014/main" id="{F1A4FEA2-7993-65CA-C34F-691C29E3D442}"/>
              </a:ext>
            </a:extLst>
          </p:cNvPr>
          <p:cNvSpPr txBox="1"/>
          <p:nvPr/>
        </p:nvSpPr>
        <p:spPr>
          <a:xfrm>
            <a:off x="1160106" y="3216998"/>
            <a:ext cx="5340693" cy="1631216"/>
          </a:xfrm>
          <a:prstGeom prst="rect">
            <a:avLst/>
          </a:prstGeom>
          <a:noFill/>
        </p:spPr>
        <p:txBody>
          <a:bodyPr wrap="none" rtlCol="0">
            <a:spAutoFit/>
          </a:bodyPr>
          <a:lstStyle/>
          <a:p>
            <a:r>
              <a:rPr lang="en-US" sz="2000" dirty="0" err="1"/>
              <a:t>Contoh</a:t>
            </a:r>
            <a:r>
              <a:rPr lang="en-US" sz="2000" dirty="0"/>
              <a:t> </a:t>
            </a:r>
            <a:r>
              <a:rPr lang="en-US" sz="2000" dirty="0" err="1"/>
              <a:t>pengerjaan</a:t>
            </a:r>
            <a:r>
              <a:rPr lang="en-US" sz="2000" dirty="0"/>
              <a:t> Undirected Weighted  Graph :</a:t>
            </a:r>
          </a:p>
          <a:p>
            <a:r>
              <a:rPr lang="en-US" sz="2000" dirty="0"/>
              <a:t>Vertex : A, B, C, D, E, F</a:t>
            </a:r>
          </a:p>
          <a:p>
            <a:r>
              <a:rPr lang="en-US" sz="2000" dirty="0"/>
              <a:t>Edges : (A,B) = 5, (A,C) = 10, (A,D) = 5, (B,A) = 5, </a:t>
            </a:r>
          </a:p>
          <a:p>
            <a:r>
              <a:rPr lang="en-US" sz="2000" dirty="0"/>
              <a:t>(B,D) = 2, (B,E) = 3, (C,A) = 10, (C,D) = 7, (D,A) = 5, </a:t>
            </a:r>
          </a:p>
          <a:p>
            <a:r>
              <a:rPr lang="en-US" sz="2000" dirty="0"/>
              <a:t>(D,B) = 2 , (D,C) = 7, (E,B) = 3, (E,D) = 8</a:t>
            </a:r>
            <a:endParaRPr lang="en-ID" dirty="0"/>
          </a:p>
        </p:txBody>
      </p:sp>
      <p:grpSp>
        <p:nvGrpSpPr>
          <p:cNvPr id="5" name="Group 4">
            <a:extLst>
              <a:ext uri="{FF2B5EF4-FFF2-40B4-BE49-F238E27FC236}">
                <a16:creationId xmlns:a16="http://schemas.microsoft.com/office/drawing/2014/main" id="{AFD35C5C-0411-EC5E-C3E0-C34408F5D0B6}"/>
              </a:ext>
            </a:extLst>
          </p:cNvPr>
          <p:cNvGrpSpPr/>
          <p:nvPr/>
        </p:nvGrpSpPr>
        <p:grpSpPr>
          <a:xfrm>
            <a:off x="7406726" y="3428993"/>
            <a:ext cx="3533990" cy="2445930"/>
            <a:chOff x="7406726" y="3428993"/>
            <a:chExt cx="3533990" cy="2445930"/>
          </a:xfrm>
        </p:grpSpPr>
        <p:cxnSp>
          <p:nvCxnSpPr>
            <p:cNvPr id="6" name="Straight Connector 5">
              <a:extLst>
                <a:ext uri="{FF2B5EF4-FFF2-40B4-BE49-F238E27FC236}">
                  <a16:creationId xmlns:a16="http://schemas.microsoft.com/office/drawing/2014/main" id="{E2FE7602-FFC1-3B8B-D4A2-6507F566F808}"/>
                </a:ext>
              </a:extLst>
            </p:cNvPr>
            <p:cNvCxnSpPr>
              <a:cxnSpLocks/>
            </p:cNvCxnSpPr>
            <p:nvPr/>
          </p:nvCxnSpPr>
          <p:spPr>
            <a:xfrm>
              <a:off x="7660121" y="3710793"/>
              <a:ext cx="1819874" cy="179693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86D6D52-669F-3181-32C1-918230AB22CB}"/>
                </a:ext>
              </a:extLst>
            </p:cNvPr>
            <p:cNvCxnSpPr>
              <a:cxnSpLocks/>
            </p:cNvCxnSpPr>
            <p:nvPr/>
          </p:nvCxnSpPr>
          <p:spPr>
            <a:xfrm flipV="1">
              <a:off x="9612415" y="4609819"/>
              <a:ext cx="1101395" cy="90183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1948853-851C-4595-EE65-15C5C1161041}"/>
                </a:ext>
              </a:extLst>
            </p:cNvPr>
            <p:cNvCxnSpPr>
              <a:cxnSpLocks/>
            </p:cNvCxnSpPr>
            <p:nvPr/>
          </p:nvCxnSpPr>
          <p:spPr>
            <a:xfrm>
              <a:off x="9598815" y="3700072"/>
              <a:ext cx="1101395" cy="901833"/>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7D70BE2-9D38-35C7-A6A8-9BCBCF3A7B10}"/>
                </a:ext>
              </a:extLst>
            </p:cNvPr>
            <p:cNvCxnSpPr/>
            <p:nvPr/>
          </p:nvCxnSpPr>
          <p:spPr>
            <a:xfrm>
              <a:off x="7625760" y="5507730"/>
              <a:ext cx="18842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413273-08BA-F6C1-051C-7A59DD28ACEF}"/>
                </a:ext>
              </a:extLst>
            </p:cNvPr>
            <p:cNvCxnSpPr/>
            <p:nvPr/>
          </p:nvCxnSpPr>
          <p:spPr>
            <a:xfrm>
              <a:off x="7639361" y="3688235"/>
              <a:ext cx="188429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50EA03B7-4CE3-9F3F-41F0-22D6DEC08CF8}"/>
                </a:ext>
              </a:extLst>
            </p:cNvPr>
            <p:cNvGrpSpPr/>
            <p:nvPr/>
          </p:nvGrpSpPr>
          <p:grpSpPr>
            <a:xfrm>
              <a:off x="9271696" y="5248488"/>
              <a:ext cx="476721" cy="620155"/>
              <a:chOff x="2002054" y="2666198"/>
              <a:chExt cx="356133" cy="422478"/>
            </a:xfrm>
          </p:grpSpPr>
          <p:sp>
            <p:nvSpPr>
              <p:cNvPr id="26" name="Oval 25">
                <a:extLst>
                  <a:ext uri="{FF2B5EF4-FFF2-40B4-BE49-F238E27FC236}">
                    <a16:creationId xmlns:a16="http://schemas.microsoft.com/office/drawing/2014/main" id="{4B33DCF1-3A7F-90CA-8CD6-1ADF332A8AAD}"/>
                  </a:ext>
                </a:extLst>
              </p:cNvPr>
              <p:cNvSpPr/>
              <p:nvPr/>
            </p:nvSpPr>
            <p:spPr>
              <a:xfrm>
                <a:off x="2002054" y="2666198"/>
                <a:ext cx="356133" cy="369332"/>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TextBox 26">
                <a:extLst>
                  <a:ext uri="{FF2B5EF4-FFF2-40B4-BE49-F238E27FC236}">
                    <a16:creationId xmlns:a16="http://schemas.microsoft.com/office/drawing/2014/main" id="{0C8736AE-D366-F9B4-6153-DE02C4D0D234}"/>
                  </a:ext>
                </a:extLst>
              </p:cNvPr>
              <p:cNvSpPr txBox="1"/>
              <p:nvPr/>
            </p:nvSpPr>
            <p:spPr>
              <a:xfrm>
                <a:off x="2062168" y="2719344"/>
                <a:ext cx="269507" cy="369332"/>
              </a:xfrm>
              <a:prstGeom prst="rect">
                <a:avLst/>
              </a:prstGeom>
              <a:noFill/>
              <a:ln>
                <a:noFill/>
              </a:ln>
            </p:spPr>
            <p:txBody>
              <a:bodyPr wrap="square" rtlCol="0">
                <a:spAutoFit/>
              </a:bodyPr>
              <a:lstStyle/>
              <a:p>
                <a:r>
                  <a:rPr lang="en-US" dirty="0"/>
                  <a:t>D</a:t>
                </a:r>
                <a:endParaRPr lang="en-ID" dirty="0"/>
              </a:p>
            </p:txBody>
          </p:sp>
        </p:grpSp>
        <p:grpSp>
          <p:nvGrpSpPr>
            <p:cNvPr id="12" name="Group 11">
              <a:extLst>
                <a:ext uri="{FF2B5EF4-FFF2-40B4-BE49-F238E27FC236}">
                  <a16:creationId xmlns:a16="http://schemas.microsoft.com/office/drawing/2014/main" id="{545087E0-10CD-C12A-57E6-BD42FABF5149}"/>
                </a:ext>
              </a:extLst>
            </p:cNvPr>
            <p:cNvGrpSpPr/>
            <p:nvPr/>
          </p:nvGrpSpPr>
          <p:grpSpPr>
            <a:xfrm>
              <a:off x="10463995" y="4326393"/>
              <a:ext cx="476721" cy="627869"/>
              <a:chOff x="2002054" y="2666198"/>
              <a:chExt cx="356133" cy="427732"/>
            </a:xfrm>
          </p:grpSpPr>
          <p:sp>
            <p:nvSpPr>
              <p:cNvPr id="24" name="Oval 23">
                <a:extLst>
                  <a:ext uri="{FF2B5EF4-FFF2-40B4-BE49-F238E27FC236}">
                    <a16:creationId xmlns:a16="http://schemas.microsoft.com/office/drawing/2014/main" id="{FFA712BC-5827-8939-76BD-25FD224FFBA8}"/>
                  </a:ext>
                </a:extLst>
              </p:cNvPr>
              <p:cNvSpPr/>
              <p:nvPr/>
            </p:nvSpPr>
            <p:spPr>
              <a:xfrm>
                <a:off x="2002054" y="2666198"/>
                <a:ext cx="356133" cy="369332"/>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TextBox 24">
                <a:extLst>
                  <a:ext uri="{FF2B5EF4-FFF2-40B4-BE49-F238E27FC236}">
                    <a16:creationId xmlns:a16="http://schemas.microsoft.com/office/drawing/2014/main" id="{E124842F-B33C-CE82-7ECF-06998A37E5EF}"/>
                  </a:ext>
                </a:extLst>
              </p:cNvPr>
              <p:cNvSpPr txBox="1"/>
              <p:nvPr/>
            </p:nvSpPr>
            <p:spPr>
              <a:xfrm>
                <a:off x="2076470" y="2724598"/>
                <a:ext cx="269507" cy="369332"/>
              </a:xfrm>
              <a:prstGeom prst="rect">
                <a:avLst/>
              </a:prstGeom>
              <a:noFill/>
              <a:ln>
                <a:noFill/>
              </a:ln>
            </p:spPr>
            <p:txBody>
              <a:bodyPr wrap="square" rtlCol="0">
                <a:spAutoFit/>
              </a:bodyPr>
              <a:lstStyle/>
              <a:p>
                <a:r>
                  <a:rPr lang="en-US" dirty="0"/>
                  <a:t>E</a:t>
                </a:r>
                <a:endParaRPr lang="en-ID" dirty="0"/>
              </a:p>
            </p:txBody>
          </p:sp>
        </p:grpSp>
        <p:grpSp>
          <p:nvGrpSpPr>
            <p:cNvPr id="13" name="Group 12">
              <a:extLst>
                <a:ext uri="{FF2B5EF4-FFF2-40B4-BE49-F238E27FC236}">
                  <a16:creationId xmlns:a16="http://schemas.microsoft.com/office/drawing/2014/main" id="{7583F90B-50CF-505E-3CCA-A2065297742E}"/>
                </a:ext>
              </a:extLst>
            </p:cNvPr>
            <p:cNvGrpSpPr/>
            <p:nvPr/>
          </p:nvGrpSpPr>
          <p:grpSpPr>
            <a:xfrm>
              <a:off x="7406726" y="5254768"/>
              <a:ext cx="476721" cy="620155"/>
              <a:chOff x="2002054" y="2666198"/>
              <a:chExt cx="356133" cy="422478"/>
            </a:xfrm>
          </p:grpSpPr>
          <p:sp>
            <p:nvSpPr>
              <p:cNvPr id="22" name="Oval 21">
                <a:extLst>
                  <a:ext uri="{FF2B5EF4-FFF2-40B4-BE49-F238E27FC236}">
                    <a16:creationId xmlns:a16="http://schemas.microsoft.com/office/drawing/2014/main" id="{515AE0DD-5B31-030F-1A3B-5F333509252B}"/>
                  </a:ext>
                </a:extLst>
              </p:cNvPr>
              <p:cNvSpPr/>
              <p:nvPr/>
            </p:nvSpPr>
            <p:spPr>
              <a:xfrm>
                <a:off x="2002054" y="2666198"/>
                <a:ext cx="356133" cy="369332"/>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TextBox 22">
                <a:extLst>
                  <a:ext uri="{FF2B5EF4-FFF2-40B4-BE49-F238E27FC236}">
                    <a16:creationId xmlns:a16="http://schemas.microsoft.com/office/drawing/2014/main" id="{CB4DDC59-B1B9-6E43-4809-313105511B0B}"/>
                  </a:ext>
                </a:extLst>
              </p:cNvPr>
              <p:cNvSpPr txBox="1"/>
              <p:nvPr/>
            </p:nvSpPr>
            <p:spPr>
              <a:xfrm>
                <a:off x="2070188" y="2719344"/>
                <a:ext cx="269507" cy="369332"/>
              </a:xfrm>
              <a:prstGeom prst="rect">
                <a:avLst/>
              </a:prstGeom>
              <a:noFill/>
              <a:ln>
                <a:noFill/>
              </a:ln>
            </p:spPr>
            <p:txBody>
              <a:bodyPr wrap="square" rtlCol="0">
                <a:spAutoFit/>
              </a:bodyPr>
              <a:lstStyle/>
              <a:p>
                <a:r>
                  <a:rPr lang="en-US" dirty="0"/>
                  <a:t>C</a:t>
                </a:r>
                <a:endParaRPr lang="en-ID" dirty="0"/>
              </a:p>
            </p:txBody>
          </p:sp>
        </p:grpSp>
        <p:grpSp>
          <p:nvGrpSpPr>
            <p:cNvPr id="14" name="Group 13">
              <a:extLst>
                <a:ext uri="{FF2B5EF4-FFF2-40B4-BE49-F238E27FC236}">
                  <a16:creationId xmlns:a16="http://schemas.microsoft.com/office/drawing/2014/main" id="{877FB39C-F683-AAB2-EF5A-30B448306C73}"/>
                </a:ext>
              </a:extLst>
            </p:cNvPr>
            <p:cNvGrpSpPr/>
            <p:nvPr/>
          </p:nvGrpSpPr>
          <p:grpSpPr>
            <a:xfrm>
              <a:off x="9285296" y="3428993"/>
              <a:ext cx="476721" cy="620155"/>
              <a:chOff x="2002054" y="2666198"/>
              <a:chExt cx="356133" cy="422478"/>
            </a:xfrm>
          </p:grpSpPr>
          <p:sp>
            <p:nvSpPr>
              <p:cNvPr id="20" name="Oval 19">
                <a:extLst>
                  <a:ext uri="{FF2B5EF4-FFF2-40B4-BE49-F238E27FC236}">
                    <a16:creationId xmlns:a16="http://schemas.microsoft.com/office/drawing/2014/main" id="{76B4833A-A476-EC6E-89E7-950DB947CDCA}"/>
                  </a:ext>
                </a:extLst>
              </p:cNvPr>
              <p:cNvSpPr/>
              <p:nvPr/>
            </p:nvSpPr>
            <p:spPr>
              <a:xfrm>
                <a:off x="2002054" y="2666198"/>
                <a:ext cx="356133" cy="369332"/>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TextBox 20">
                <a:extLst>
                  <a:ext uri="{FF2B5EF4-FFF2-40B4-BE49-F238E27FC236}">
                    <a16:creationId xmlns:a16="http://schemas.microsoft.com/office/drawing/2014/main" id="{1FEF978F-06FD-32F2-70EE-0F89BFAF8066}"/>
                  </a:ext>
                </a:extLst>
              </p:cNvPr>
              <p:cNvSpPr txBox="1"/>
              <p:nvPr/>
            </p:nvSpPr>
            <p:spPr>
              <a:xfrm>
                <a:off x="2062168" y="2719344"/>
                <a:ext cx="269507" cy="369332"/>
              </a:xfrm>
              <a:prstGeom prst="rect">
                <a:avLst/>
              </a:prstGeom>
              <a:noFill/>
              <a:ln>
                <a:noFill/>
              </a:ln>
            </p:spPr>
            <p:txBody>
              <a:bodyPr wrap="square" rtlCol="0">
                <a:spAutoFit/>
              </a:bodyPr>
              <a:lstStyle/>
              <a:p>
                <a:r>
                  <a:rPr lang="en-US" dirty="0"/>
                  <a:t>B</a:t>
                </a:r>
                <a:endParaRPr lang="en-ID" dirty="0"/>
              </a:p>
            </p:txBody>
          </p:sp>
        </p:grpSp>
        <p:grpSp>
          <p:nvGrpSpPr>
            <p:cNvPr id="15" name="Group 14">
              <a:extLst>
                <a:ext uri="{FF2B5EF4-FFF2-40B4-BE49-F238E27FC236}">
                  <a16:creationId xmlns:a16="http://schemas.microsoft.com/office/drawing/2014/main" id="{CA875081-82F5-FD80-4BED-D18212FAD8A1}"/>
                </a:ext>
              </a:extLst>
            </p:cNvPr>
            <p:cNvGrpSpPr/>
            <p:nvPr/>
          </p:nvGrpSpPr>
          <p:grpSpPr>
            <a:xfrm>
              <a:off x="7420326" y="3435274"/>
              <a:ext cx="476721" cy="609645"/>
              <a:chOff x="2002054" y="2666198"/>
              <a:chExt cx="356133" cy="415318"/>
            </a:xfrm>
          </p:grpSpPr>
          <p:sp>
            <p:nvSpPr>
              <p:cNvPr id="18" name="Oval 17">
                <a:extLst>
                  <a:ext uri="{FF2B5EF4-FFF2-40B4-BE49-F238E27FC236}">
                    <a16:creationId xmlns:a16="http://schemas.microsoft.com/office/drawing/2014/main" id="{E7B8E989-E05E-586C-BCF8-2AA5E6D04BB4}"/>
                  </a:ext>
                </a:extLst>
              </p:cNvPr>
              <p:cNvSpPr/>
              <p:nvPr/>
            </p:nvSpPr>
            <p:spPr>
              <a:xfrm>
                <a:off x="2002054" y="2666198"/>
                <a:ext cx="356133" cy="369332"/>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TextBox 18">
                <a:extLst>
                  <a:ext uri="{FF2B5EF4-FFF2-40B4-BE49-F238E27FC236}">
                    <a16:creationId xmlns:a16="http://schemas.microsoft.com/office/drawing/2014/main" id="{9359BE39-D8B8-3E5F-8A11-63BA510A7A6D}"/>
                  </a:ext>
                </a:extLst>
              </p:cNvPr>
              <p:cNvSpPr txBox="1"/>
              <p:nvPr/>
            </p:nvSpPr>
            <p:spPr>
              <a:xfrm>
                <a:off x="2054485" y="2712184"/>
                <a:ext cx="269507" cy="369332"/>
              </a:xfrm>
              <a:prstGeom prst="rect">
                <a:avLst/>
              </a:prstGeom>
              <a:noFill/>
              <a:ln>
                <a:noFill/>
              </a:ln>
            </p:spPr>
            <p:txBody>
              <a:bodyPr wrap="square" rtlCol="0">
                <a:spAutoFit/>
              </a:bodyPr>
              <a:lstStyle/>
              <a:p>
                <a:r>
                  <a:rPr lang="en-US" dirty="0"/>
                  <a:t>A</a:t>
                </a:r>
                <a:endParaRPr lang="en-ID" dirty="0"/>
              </a:p>
            </p:txBody>
          </p:sp>
        </p:grpSp>
        <p:cxnSp>
          <p:nvCxnSpPr>
            <p:cNvPr id="16" name="Straight Connector 15">
              <a:extLst>
                <a:ext uri="{FF2B5EF4-FFF2-40B4-BE49-F238E27FC236}">
                  <a16:creationId xmlns:a16="http://schemas.microsoft.com/office/drawing/2014/main" id="{8885EEDA-C81B-5857-909C-C1C2BBEA26B5}"/>
                </a:ext>
              </a:extLst>
            </p:cNvPr>
            <p:cNvCxnSpPr>
              <a:cxnSpLocks/>
            </p:cNvCxnSpPr>
            <p:nvPr/>
          </p:nvCxnSpPr>
          <p:spPr>
            <a:xfrm flipH="1" flipV="1">
              <a:off x="7650572" y="3973799"/>
              <a:ext cx="7420" cy="12878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1FB5C3F-4C6B-3FB0-6024-DE5AD669779C}"/>
                </a:ext>
              </a:extLst>
            </p:cNvPr>
            <p:cNvCxnSpPr/>
            <p:nvPr/>
          </p:nvCxnSpPr>
          <p:spPr>
            <a:xfrm flipV="1">
              <a:off x="9502590" y="3966951"/>
              <a:ext cx="13600" cy="1277351"/>
            </a:xfrm>
            <a:prstGeom prst="line">
              <a:avLst/>
            </a:prstGeom>
          </p:spPr>
          <p:style>
            <a:lnRef idx="1">
              <a:schemeClr val="accent1"/>
            </a:lnRef>
            <a:fillRef idx="0">
              <a:schemeClr val="accent1"/>
            </a:fillRef>
            <a:effectRef idx="0">
              <a:schemeClr val="accent1"/>
            </a:effectRef>
            <a:fontRef idx="minor">
              <a:schemeClr val="tx1"/>
            </a:fontRef>
          </p:style>
        </p:cxnSp>
      </p:grpSp>
      <p:sp>
        <p:nvSpPr>
          <p:cNvPr id="28" name="TextBox 27">
            <a:extLst>
              <a:ext uri="{FF2B5EF4-FFF2-40B4-BE49-F238E27FC236}">
                <a16:creationId xmlns:a16="http://schemas.microsoft.com/office/drawing/2014/main" id="{4AF0438E-D076-8A92-30C4-D7A0BC772874}"/>
              </a:ext>
            </a:extLst>
          </p:cNvPr>
          <p:cNvSpPr txBox="1"/>
          <p:nvPr/>
        </p:nvSpPr>
        <p:spPr>
          <a:xfrm>
            <a:off x="8371840" y="3234088"/>
            <a:ext cx="304800" cy="369332"/>
          </a:xfrm>
          <a:prstGeom prst="rect">
            <a:avLst/>
          </a:prstGeom>
          <a:noFill/>
        </p:spPr>
        <p:txBody>
          <a:bodyPr wrap="square" rtlCol="0">
            <a:spAutoFit/>
          </a:bodyPr>
          <a:lstStyle/>
          <a:p>
            <a:r>
              <a:rPr lang="en-US" dirty="0"/>
              <a:t>5</a:t>
            </a:r>
            <a:endParaRPr lang="en-ID" dirty="0"/>
          </a:p>
        </p:txBody>
      </p:sp>
      <p:sp>
        <p:nvSpPr>
          <p:cNvPr id="29" name="TextBox 28">
            <a:extLst>
              <a:ext uri="{FF2B5EF4-FFF2-40B4-BE49-F238E27FC236}">
                <a16:creationId xmlns:a16="http://schemas.microsoft.com/office/drawing/2014/main" id="{C355A623-B279-826C-1148-35B3ACFC3E52}"/>
              </a:ext>
            </a:extLst>
          </p:cNvPr>
          <p:cNvSpPr txBox="1"/>
          <p:nvPr/>
        </p:nvSpPr>
        <p:spPr>
          <a:xfrm>
            <a:off x="8465406" y="5535280"/>
            <a:ext cx="304800" cy="369332"/>
          </a:xfrm>
          <a:prstGeom prst="rect">
            <a:avLst/>
          </a:prstGeom>
          <a:noFill/>
        </p:spPr>
        <p:txBody>
          <a:bodyPr wrap="square" rtlCol="0">
            <a:spAutoFit/>
          </a:bodyPr>
          <a:lstStyle/>
          <a:p>
            <a:r>
              <a:rPr lang="en-US" dirty="0"/>
              <a:t>7</a:t>
            </a:r>
            <a:endParaRPr lang="en-ID" dirty="0"/>
          </a:p>
        </p:txBody>
      </p:sp>
      <p:sp>
        <p:nvSpPr>
          <p:cNvPr id="30" name="TextBox 29">
            <a:extLst>
              <a:ext uri="{FF2B5EF4-FFF2-40B4-BE49-F238E27FC236}">
                <a16:creationId xmlns:a16="http://schemas.microsoft.com/office/drawing/2014/main" id="{0939B924-9064-8988-5F3B-8F2FBB3FE757}"/>
              </a:ext>
            </a:extLst>
          </p:cNvPr>
          <p:cNvSpPr txBox="1"/>
          <p:nvPr/>
        </p:nvSpPr>
        <p:spPr>
          <a:xfrm>
            <a:off x="7051928" y="4465177"/>
            <a:ext cx="476721" cy="369332"/>
          </a:xfrm>
          <a:prstGeom prst="rect">
            <a:avLst/>
          </a:prstGeom>
          <a:noFill/>
        </p:spPr>
        <p:txBody>
          <a:bodyPr wrap="square" rtlCol="0">
            <a:spAutoFit/>
          </a:bodyPr>
          <a:lstStyle/>
          <a:p>
            <a:r>
              <a:rPr lang="en-US" dirty="0"/>
              <a:t>10</a:t>
            </a:r>
            <a:endParaRPr lang="en-ID" dirty="0"/>
          </a:p>
        </p:txBody>
      </p:sp>
      <p:sp>
        <p:nvSpPr>
          <p:cNvPr id="31" name="TextBox 30">
            <a:extLst>
              <a:ext uri="{FF2B5EF4-FFF2-40B4-BE49-F238E27FC236}">
                <a16:creationId xmlns:a16="http://schemas.microsoft.com/office/drawing/2014/main" id="{1693F29F-3D53-BD9D-CA22-959BB01F9E47}"/>
              </a:ext>
            </a:extLst>
          </p:cNvPr>
          <p:cNvSpPr txBox="1"/>
          <p:nvPr/>
        </p:nvSpPr>
        <p:spPr>
          <a:xfrm>
            <a:off x="10109793" y="3710793"/>
            <a:ext cx="304800" cy="369332"/>
          </a:xfrm>
          <a:prstGeom prst="rect">
            <a:avLst/>
          </a:prstGeom>
          <a:noFill/>
        </p:spPr>
        <p:txBody>
          <a:bodyPr wrap="square" rtlCol="0">
            <a:spAutoFit/>
          </a:bodyPr>
          <a:lstStyle/>
          <a:p>
            <a:r>
              <a:rPr lang="en-US" dirty="0"/>
              <a:t>3</a:t>
            </a:r>
            <a:endParaRPr lang="en-ID" dirty="0"/>
          </a:p>
        </p:txBody>
      </p:sp>
      <p:sp>
        <p:nvSpPr>
          <p:cNvPr id="32" name="TextBox 31">
            <a:extLst>
              <a:ext uri="{FF2B5EF4-FFF2-40B4-BE49-F238E27FC236}">
                <a16:creationId xmlns:a16="http://schemas.microsoft.com/office/drawing/2014/main" id="{78D0C18C-11E4-517F-0CBA-B32ED01D2024}"/>
              </a:ext>
            </a:extLst>
          </p:cNvPr>
          <p:cNvSpPr txBox="1"/>
          <p:nvPr/>
        </p:nvSpPr>
        <p:spPr>
          <a:xfrm>
            <a:off x="10109793" y="5059636"/>
            <a:ext cx="304800" cy="369332"/>
          </a:xfrm>
          <a:prstGeom prst="rect">
            <a:avLst/>
          </a:prstGeom>
          <a:noFill/>
        </p:spPr>
        <p:txBody>
          <a:bodyPr wrap="square" rtlCol="0">
            <a:spAutoFit/>
          </a:bodyPr>
          <a:lstStyle/>
          <a:p>
            <a:r>
              <a:rPr lang="en-US" dirty="0"/>
              <a:t>8</a:t>
            </a:r>
            <a:endParaRPr lang="en-ID" dirty="0"/>
          </a:p>
        </p:txBody>
      </p:sp>
      <p:sp>
        <p:nvSpPr>
          <p:cNvPr id="33" name="TextBox 32">
            <a:extLst>
              <a:ext uri="{FF2B5EF4-FFF2-40B4-BE49-F238E27FC236}">
                <a16:creationId xmlns:a16="http://schemas.microsoft.com/office/drawing/2014/main" id="{10F88EDA-06A3-7948-CD0E-E2F348165E70}"/>
              </a:ext>
            </a:extLst>
          </p:cNvPr>
          <p:cNvSpPr txBox="1"/>
          <p:nvPr/>
        </p:nvSpPr>
        <p:spPr>
          <a:xfrm>
            <a:off x="8300997" y="4584930"/>
            <a:ext cx="304800" cy="369332"/>
          </a:xfrm>
          <a:prstGeom prst="rect">
            <a:avLst/>
          </a:prstGeom>
          <a:noFill/>
        </p:spPr>
        <p:txBody>
          <a:bodyPr wrap="square" rtlCol="0">
            <a:spAutoFit/>
          </a:bodyPr>
          <a:lstStyle/>
          <a:p>
            <a:r>
              <a:rPr lang="en-US" dirty="0"/>
              <a:t>5</a:t>
            </a:r>
            <a:endParaRPr lang="en-ID" dirty="0"/>
          </a:p>
        </p:txBody>
      </p:sp>
      <p:sp>
        <p:nvSpPr>
          <p:cNvPr id="34" name="TextBox 33">
            <a:extLst>
              <a:ext uri="{FF2B5EF4-FFF2-40B4-BE49-F238E27FC236}">
                <a16:creationId xmlns:a16="http://schemas.microsoft.com/office/drawing/2014/main" id="{D7DC53BF-0FEC-7F47-C810-97079138E696}"/>
              </a:ext>
            </a:extLst>
          </p:cNvPr>
          <p:cNvSpPr txBox="1"/>
          <p:nvPr/>
        </p:nvSpPr>
        <p:spPr>
          <a:xfrm>
            <a:off x="9134876" y="4313858"/>
            <a:ext cx="304800" cy="369332"/>
          </a:xfrm>
          <a:prstGeom prst="rect">
            <a:avLst/>
          </a:prstGeom>
          <a:noFill/>
        </p:spPr>
        <p:txBody>
          <a:bodyPr wrap="square" rtlCol="0">
            <a:spAutoFit/>
          </a:bodyPr>
          <a:lstStyle/>
          <a:p>
            <a:r>
              <a:rPr lang="en-US" dirty="0"/>
              <a:t>2</a:t>
            </a:r>
            <a:endParaRPr lang="en-ID" dirty="0"/>
          </a:p>
        </p:txBody>
      </p:sp>
    </p:spTree>
    <p:extLst>
      <p:ext uri="{BB962C8B-B14F-4D97-AF65-F5344CB8AC3E}">
        <p14:creationId xmlns:p14="http://schemas.microsoft.com/office/powerpoint/2010/main" val="1748808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8E544B-D3AE-90D6-8A59-BA66137A0824}"/>
              </a:ext>
            </a:extLst>
          </p:cNvPr>
          <p:cNvSpPr txBox="1"/>
          <p:nvPr/>
        </p:nvSpPr>
        <p:spPr>
          <a:xfrm>
            <a:off x="702645" y="1097280"/>
            <a:ext cx="2491644" cy="461665"/>
          </a:xfrm>
          <a:prstGeom prst="rect">
            <a:avLst/>
          </a:prstGeom>
          <a:noFill/>
        </p:spPr>
        <p:txBody>
          <a:bodyPr wrap="none" rtlCol="0">
            <a:spAutoFit/>
          </a:bodyPr>
          <a:lstStyle/>
          <a:p>
            <a:r>
              <a:rPr lang="en-US" sz="2400" b="1" dirty="0" err="1"/>
              <a:t>Algoritma</a:t>
            </a:r>
            <a:r>
              <a:rPr lang="en-US" sz="2400" b="1" dirty="0"/>
              <a:t> </a:t>
            </a:r>
            <a:r>
              <a:rPr lang="id-ID" sz="2400" b="1" dirty="0"/>
              <a:t>Dijkstra</a:t>
            </a:r>
            <a:endParaRPr lang="en-ID" sz="2400" b="1" dirty="0"/>
          </a:p>
        </p:txBody>
      </p:sp>
      <p:sp>
        <p:nvSpPr>
          <p:cNvPr id="3" name="TextBox 2">
            <a:extLst>
              <a:ext uri="{FF2B5EF4-FFF2-40B4-BE49-F238E27FC236}">
                <a16:creationId xmlns:a16="http://schemas.microsoft.com/office/drawing/2014/main" id="{7510ADE1-37F9-DD71-41F4-29ED71D176EF}"/>
              </a:ext>
            </a:extLst>
          </p:cNvPr>
          <p:cNvSpPr txBox="1"/>
          <p:nvPr/>
        </p:nvSpPr>
        <p:spPr>
          <a:xfrm>
            <a:off x="702644" y="1752742"/>
            <a:ext cx="10280316" cy="1323439"/>
          </a:xfrm>
          <a:prstGeom prst="rect">
            <a:avLst/>
          </a:prstGeom>
          <a:noFill/>
        </p:spPr>
        <p:txBody>
          <a:bodyPr wrap="square" rtlCol="0">
            <a:spAutoFit/>
          </a:bodyPr>
          <a:lstStyle/>
          <a:p>
            <a:r>
              <a:rPr lang="id-ID" sz="2000" dirty="0">
                <a:effectLst/>
                <a:latin typeface="Calibri" panose="020F0502020204030204" pitchFamily="34" charset="0"/>
                <a:ea typeface="Malgun Gothic" panose="020B0503020000020004" pitchFamily="34" charset="-127"/>
                <a:cs typeface="Times New Roman" panose="02020603050405020304" pitchFamily="18" charset="0"/>
              </a:rPr>
              <a:t>Algoritme Dijkstra ditemukan oleh Edsger Dijstra, adalah sebuah algoritma yang dipakai dalam memecahkan permasalahan jarak terpendek (shortest path problem) untuk sebuah Graph berarah (directed graph).</a:t>
            </a:r>
            <a:endParaRPr lang="en-ID" sz="2000" dirty="0">
              <a:effectLst/>
              <a:latin typeface="Calibri" panose="020F0502020204030204" pitchFamily="34" charset="0"/>
              <a:ea typeface="Malgun Gothic" panose="020B0503020000020004" pitchFamily="34" charset="-127"/>
              <a:cs typeface="Times New Roman" panose="02020603050405020304" pitchFamily="18" charset="0"/>
            </a:endParaRPr>
          </a:p>
          <a:p>
            <a:endParaRPr lang="en-ID" sz="2000" dirty="0"/>
          </a:p>
        </p:txBody>
      </p:sp>
      <p:sp>
        <p:nvSpPr>
          <p:cNvPr id="4" name="TextBox 3">
            <a:extLst>
              <a:ext uri="{FF2B5EF4-FFF2-40B4-BE49-F238E27FC236}">
                <a16:creationId xmlns:a16="http://schemas.microsoft.com/office/drawing/2014/main" id="{F1A4FEA2-7993-65CA-C34F-691C29E3D442}"/>
              </a:ext>
            </a:extLst>
          </p:cNvPr>
          <p:cNvSpPr txBox="1"/>
          <p:nvPr/>
        </p:nvSpPr>
        <p:spPr>
          <a:xfrm>
            <a:off x="692484" y="3157461"/>
            <a:ext cx="10107596" cy="2464008"/>
          </a:xfrm>
          <a:prstGeom prst="rect">
            <a:avLst/>
          </a:prstGeom>
          <a:noFill/>
        </p:spPr>
        <p:txBody>
          <a:bodyPr wrap="square" rtlCol="0">
            <a:spAutoFit/>
          </a:bodyPr>
          <a:lstStyle/>
          <a:p>
            <a:pPr algn="just">
              <a:lnSpc>
                <a:spcPct val="107000"/>
              </a:lnSpc>
              <a:spcAft>
                <a:spcPts val="800"/>
              </a:spcAft>
            </a:pPr>
            <a:r>
              <a:rPr lang="id-ID" sz="2000" b="1" dirty="0">
                <a:effectLst/>
                <a:latin typeface="Calibri" panose="020F0502020204030204" pitchFamily="34" charset="0"/>
                <a:ea typeface="Malgun Gothic" panose="020B0503020000020004" pitchFamily="34" charset="-127"/>
                <a:cs typeface="Times New Roman" panose="02020603050405020304" pitchFamily="18" charset="0"/>
              </a:rPr>
              <a:t>Cara Kerja Algoritma Dijkstra</a:t>
            </a:r>
            <a:endParaRPr lang="en-ID" sz="2000" dirty="0">
              <a:effectLst/>
              <a:latin typeface="Calibri" panose="020F0502020204030204" pitchFamily="34" charset="0"/>
              <a:ea typeface="Malgun Gothic" panose="020B0503020000020004" pitchFamily="34" charset="-127"/>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id-ID" sz="2000" b="1" dirty="0">
                <a:effectLst/>
                <a:latin typeface="Calibri" panose="020F0502020204030204" pitchFamily="34" charset="0"/>
                <a:ea typeface="Malgun Gothic" panose="020B0503020000020004" pitchFamily="34" charset="-127"/>
                <a:cs typeface="Times New Roman" panose="02020603050405020304" pitchFamily="18" charset="0"/>
              </a:rPr>
              <a:t>Inisialisasi</a:t>
            </a:r>
            <a:r>
              <a:rPr lang="id-ID" sz="2000" dirty="0">
                <a:effectLst/>
                <a:latin typeface="Calibri" panose="020F0502020204030204" pitchFamily="34" charset="0"/>
                <a:ea typeface="Malgun Gothic" panose="020B0503020000020004" pitchFamily="34" charset="-127"/>
                <a:cs typeface="Times New Roman" panose="02020603050405020304" pitchFamily="18" charset="0"/>
              </a:rPr>
              <a:t>:</a:t>
            </a:r>
            <a:endParaRPr lang="en-ID" sz="2000" dirty="0">
              <a:effectLst/>
              <a:latin typeface="Calibri" panose="020F0502020204030204" pitchFamily="34" charset="0"/>
              <a:ea typeface="Malgun Gothic" panose="020B0503020000020004" pitchFamily="34" charset="-127"/>
              <a:cs typeface="Times New Roman" panose="02020603050405020304" pitchFamily="18" charset="0"/>
            </a:endParaRPr>
          </a:p>
          <a:p>
            <a:pPr marL="742950" lvl="1" indent="-285750" algn="just">
              <a:lnSpc>
                <a:spcPct val="107000"/>
              </a:lnSpc>
              <a:spcAft>
                <a:spcPts val="800"/>
              </a:spcAft>
              <a:buFont typeface="Wingdings" panose="05000000000000000000" pitchFamily="2" charset="2"/>
              <a:buChar char=""/>
            </a:pPr>
            <a:r>
              <a:rPr lang="id-ID" sz="2000" dirty="0">
                <a:effectLst/>
                <a:latin typeface="Calibri" panose="020F0502020204030204" pitchFamily="34" charset="0"/>
                <a:ea typeface="Malgun Gothic" panose="020B0503020000020004" pitchFamily="34" charset="-127"/>
                <a:cs typeface="Times New Roman" panose="02020603050405020304" pitchFamily="18" charset="0"/>
              </a:rPr>
              <a:t>Tetapkan jarak awal dari simpul sumber (source) ke semua simpul lainnya sebagai tak terhingga (∞), kecuali jarak ke simpul sumber itu sendiri yang bernilai 0.</a:t>
            </a:r>
            <a:endParaRPr lang="en-ID" sz="2000" dirty="0">
              <a:effectLst/>
              <a:latin typeface="Calibri" panose="020F0502020204030204" pitchFamily="34" charset="0"/>
              <a:ea typeface="Malgun Gothic" panose="020B0503020000020004" pitchFamily="34" charset="-127"/>
              <a:cs typeface="Times New Roman" panose="02020603050405020304" pitchFamily="18" charset="0"/>
            </a:endParaRPr>
          </a:p>
          <a:p>
            <a:pPr marL="742950" lvl="1" indent="-285750" algn="just">
              <a:lnSpc>
                <a:spcPct val="107000"/>
              </a:lnSpc>
              <a:spcAft>
                <a:spcPts val="800"/>
              </a:spcAft>
              <a:buFont typeface="Wingdings" panose="05000000000000000000" pitchFamily="2" charset="2"/>
              <a:buChar char=""/>
            </a:pPr>
            <a:r>
              <a:rPr lang="id-ID" sz="2000" dirty="0">
                <a:effectLst/>
                <a:latin typeface="Calibri" panose="020F0502020204030204" pitchFamily="34" charset="0"/>
                <a:ea typeface="Malgun Gothic" panose="020B0503020000020004" pitchFamily="34" charset="-127"/>
                <a:cs typeface="Times New Roman" panose="02020603050405020304" pitchFamily="18" charset="0"/>
              </a:rPr>
              <a:t>Tetapkan semua simpul sebagai belum dikunjungi.</a:t>
            </a:r>
            <a:endParaRPr lang="en-ID" sz="2000" dirty="0">
              <a:effectLst/>
              <a:latin typeface="Calibri" panose="020F0502020204030204" pitchFamily="34" charset="0"/>
              <a:ea typeface="Malgun Gothic" panose="020B0503020000020004" pitchFamily="34" charset="-127"/>
              <a:cs typeface="Times New Roman" panose="02020603050405020304" pitchFamily="18" charset="0"/>
            </a:endParaRPr>
          </a:p>
          <a:p>
            <a:pPr marL="742950" lvl="1" indent="-285750" algn="just">
              <a:lnSpc>
                <a:spcPct val="107000"/>
              </a:lnSpc>
              <a:spcAft>
                <a:spcPts val="800"/>
              </a:spcAft>
              <a:buFont typeface="Wingdings" panose="05000000000000000000" pitchFamily="2" charset="2"/>
              <a:buChar char=""/>
            </a:pPr>
            <a:r>
              <a:rPr lang="id-ID" sz="2000" dirty="0">
                <a:effectLst/>
                <a:latin typeface="Calibri" panose="020F0502020204030204" pitchFamily="34" charset="0"/>
                <a:ea typeface="Malgun Gothic" panose="020B0503020000020004" pitchFamily="34" charset="-127"/>
                <a:cs typeface="Times New Roman" panose="02020603050405020304" pitchFamily="18" charset="0"/>
              </a:rPr>
              <a:t>Tetapkan simpul sumber sebagai simpul saat ini.</a:t>
            </a:r>
            <a:endParaRPr lang="en-ID" sz="20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3253419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1130</TotalTime>
  <Words>923</Words>
  <Application>Microsoft Office PowerPoint</Application>
  <PresentationFormat>Widescreen</PresentationFormat>
  <Paragraphs>113</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Mongolian Baiti</vt:lpstr>
      <vt:lpstr>Montserrat</vt:lpstr>
      <vt:lpstr>Times New Arabic</vt:lpstr>
      <vt:lpstr>Wingdings</vt:lpstr>
      <vt:lpstr>Office Theme</vt:lpstr>
      <vt:lpstr>    GRAPH  Struktur Data dan Algoritma Freddy Maramis -- 230401010201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Statistik Ekonomi &amp; Bisnis II Program Studi Manajemen  Sesi 1 – Ruang Lingkup Statistik Inferensial</dc:title>
  <dc:creator>rizky kinoy</dc:creator>
  <cp:lastModifiedBy>freddy maramis</cp:lastModifiedBy>
  <cp:revision>84</cp:revision>
  <dcterms:created xsi:type="dcterms:W3CDTF">2021-09-06T16:17:13Z</dcterms:created>
  <dcterms:modified xsi:type="dcterms:W3CDTF">2024-08-03T03:01:58Z</dcterms:modified>
</cp:coreProperties>
</file>