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78A2B1-9C1B-180B-0790-CC69EEB76B7B}" v="387" dt="2020-06-23T06:55:14.010"/>
    <p1510:client id="{80C346B2-20E1-9542-C1AE-3B35656D8896}" v="136" dt="2020-06-23T17:37:13.561"/>
    <p1510:client id="{B15B8A88-B49E-BD43-2496-D22365490BC7}" v="508" dt="2020-06-23T17:29:56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9">
            <a:extLst>
              <a:ext uri="{FF2B5EF4-FFF2-40B4-BE49-F238E27FC236}">
                <a16:creationId xmlns:a16="http://schemas.microsoft.com/office/drawing/2014/main" id="{22A0957A-2F82-42FE-BC48-E411CA36C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137" y="1564491"/>
            <a:ext cx="4099727" cy="362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0FA95F2-8D22-478D-86D0-28EF979F54D0}"/>
              </a:ext>
            </a:extLst>
          </p:cNvPr>
          <p:cNvSpPr txBox="1"/>
          <p:nvPr/>
        </p:nvSpPr>
        <p:spPr>
          <a:xfrm>
            <a:off x="830349" y="3049674"/>
            <a:ext cx="1028815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5400" b="1">
                <a:solidFill>
                  <a:schemeClr val="bg1"/>
                </a:solidFill>
                <a:ea typeface="+mn-lt"/>
              </a:rPr>
              <a:t>histogram</a:t>
            </a:r>
            <a:r>
              <a:rPr lang="zh-TW" altLang="en-US" sz="5400" b="1">
                <a:solidFill>
                  <a:schemeClr val="bg1"/>
                </a:solidFill>
                <a:ea typeface="新細明體"/>
              </a:rPr>
              <a:t> </a:t>
            </a:r>
            <a:r>
              <a:rPr lang="en-US" sz="5400" b="1">
                <a:solidFill>
                  <a:schemeClr val="bg1"/>
                </a:solidFill>
                <a:ea typeface="+mn-lt"/>
              </a:rPr>
              <a:t>equalization</a:t>
            </a:r>
            <a:r>
              <a:rPr lang="zh-TW" sz="5400" b="1">
                <a:solidFill>
                  <a:schemeClr val="bg1"/>
                </a:solidFill>
                <a:ea typeface="新細明體"/>
              </a:rPr>
              <a:t> 的概念</a:t>
            </a:r>
            <a:endParaRPr lang="zh-TW" sz="5400">
              <a:solidFill>
                <a:schemeClr val="bg1"/>
              </a:solidFill>
              <a:ea typeface="+mn-lt"/>
              <a:cs typeface="+mn-lt"/>
            </a:endParaRPr>
          </a:p>
          <a:p>
            <a:endParaRPr lang="zh-TW" altLang="en-US" sz="5400" b="1">
              <a:solidFill>
                <a:schemeClr val="bg1"/>
              </a:solidFill>
              <a:ea typeface="新細明體"/>
              <a:cs typeface="Calibri"/>
            </a:endParaRPr>
          </a:p>
        </p:txBody>
      </p:sp>
      <p:pic>
        <p:nvPicPr>
          <p:cNvPr id="4" name="圖片 4" descr="一張含有 光 的圖片&#10;&#10;描述是以非常高的可信度產生">
            <a:extLst>
              <a:ext uri="{FF2B5EF4-FFF2-40B4-BE49-F238E27FC236}">
                <a16:creationId xmlns:a16="http://schemas.microsoft.com/office/drawing/2014/main" id="{DCF38C41-B4F1-4030-93C1-354ABF24E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928" y="-51619"/>
            <a:ext cx="1604387" cy="144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1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2593" y="-48863"/>
            <a:ext cx="9144000" cy="16557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7200" b="1">
                <a:solidFill>
                  <a:schemeClr val="bg1"/>
                </a:solidFill>
                <a:ea typeface="+mn-lt"/>
                <a:cs typeface="Calibri"/>
              </a:rPr>
              <a:t>histogram</a:t>
            </a:r>
            <a:r>
              <a:rPr lang="zh-TW" altLang="en-US" sz="7200" b="1" dirty="0">
                <a:solidFill>
                  <a:schemeClr val="bg1"/>
                </a:solidFill>
                <a:ea typeface="+mn-lt"/>
                <a:cs typeface="Calibri"/>
              </a:rPr>
              <a:t> </a:t>
            </a:r>
            <a:r>
              <a:rPr lang="en-US" sz="7200" b="1">
                <a:solidFill>
                  <a:schemeClr val="bg1"/>
                </a:solidFill>
                <a:ea typeface="+mn-lt"/>
                <a:cs typeface="Calibri"/>
              </a:rPr>
              <a:t>equalization</a:t>
            </a:r>
            <a:r>
              <a:rPr lang="zh-TW" altLang="en-US" sz="7200" b="1" dirty="0">
                <a:solidFill>
                  <a:schemeClr val="bg1"/>
                </a:solidFill>
                <a:ea typeface="+mn-lt"/>
                <a:cs typeface="Calibri"/>
              </a:rPr>
              <a:t> </a:t>
            </a:r>
            <a:endParaRPr lang="zh-TW" dirty="0">
              <a:solidFill>
                <a:schemeClr val="bg1"/>
              </a:solidFill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65AF40A2-3ED1-474F-8901-E115DA61E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653" y="-51619"/>
            <a:ext cx="1453662" cy="1292294"/>
          </a:xfrm>
          <a:prstGeom prst="rect">
            <a:avLst/>
          </a:prstGeom>
        </p:spPr>
      </p:pic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2146711-69DD-4B09-9391-4749DCC1B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410465"/>
              </p:ext>
            </p:extLst>
          </p:nvPr>
        </p:nvGraphicFramePr>
        <p:xfrm>
          <a:off x="547352" y="2328928"/>
          <a:ext cx="3835161" cy="3179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387">
                  <a:extLst>
                    <a:ext uri="{9D8B030D-6E8A-4147-A177-3AD203B41FA5}">
                      <a16:colId xmlns:a16="http://schemas.microsoft.com/office/drawing/2014/main" val="924402106"/>
                    </a:ext>
                  </a:extLst>
                </a:gridCol>
                <a:gridCol w="1278387">
                  <a:extLst>
                    <a:ext uri="{9D8B030D-6E8A-4147-A177-3AD203B41FA5}">
                      <a16:colId xmlns:a16="http://schemas.microsoft.com/office/drawing/2014/main" val="3213693707"/>
                    </a:ext>
                  </a:extLst>
                </a:gridCol>
                <a:gridCol w="1278387">
                  <a:extLst>
                    <a:ext uri="{9D8B030D-6E8A-4147-A177-3AD203B41FA5}">
                      <a16:colId xmlns:a16="http://schemas.microsoft.com/office/drawing/2014/main" val="996521549"/>
                    </a:ext>
                  </a:extLst>
                </a:gridCol>
              </a:tblGrid>
              <a:tr h="1059823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357970"/>
                  </a:ext>
                </a:extLst>
              </a:tr>
              <a:tr h="1059823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61608"/>
                  </a:ext>
                </a:extLst>
              </a:tr>
              <a:tr h="1059823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617173"/>
                  </a:ext>
                </a:extLst>
              </a:tr>
            </a:tbl>
          </a:graphicData>
        </a:graphic>
      </p:graphicFrame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07EFA367-3D5A-4E05-8622-6BBC0C2E5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290909"/>
              </p:ext>
            </p:extLst>
          </p:nvPr>
        </p:nvGraphicFramePr>
        <p:xfrm>
          <a:off x="933719" y="2597239"/>
          <a:ext cx="3579159" cy="2950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053">
                  <a:extLst>
                    <a:ext uri="{9D8B030D-6E8A-4147-A177-3AD203B41FA5}">
                      <a16:colId xmlns:a16="http://schemas.microsoft.com/office/drawing/2014/main" val="924402106"/>
                    </a:ext>
                  </a:extLst>
                </a:gridCol>
                <a:gridCol w="1193053">
                  <a:extLst>
                    <a:ext uri="{9D8B030D-6E8A-4147-A177-3AD203B41FA5}">
                      <a16:colId xmlns:a16="http://schemas.microsoft.com/office/drawing/2014/main" val="3213693707"/>
                    </a:ext>
                  </a:extLst>
                </a:gridCol>
                <a:gridCol w="1193053">
                  <a:extLst>
                    <a:ext uri="{9D8B030D-6E8A-4147-A177-3AD203B41FA5}">
                      <a16:colId xmlns:a16="http://schemas.microsoft.com/office/drawing/2014/main" val="996521549"/>
                    </a:ext>
                  </a:extLst>
                </a:gridCol>
              </a:tblGrid>
              <a:tr h="983363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357970"/>
                  </a:ext>
                </a:extLst>
              </a:tr>
              <a:tr h="983363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61608"/>
                  </a:ext>
                </a:extLst>
              </a:tr>
              <a:tr h="983363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617173"/>
                  </a:ext>
                </a:extLst>
              </a:tr>
            </a:tbl>
          </a:graphicData>
        </a:graphic>
      </p:graphicFrame>
      <p:graphicFrame>
        <p:nvGraphicFramePr>
          <p:cNvPr id="10" name="表格 5">
            <a:extLst>
              <a:ext uri="{FF2B5EF4-FFF2-40B4-BE49-F238E27FC236}">
                <a16:creationId xmlns:a16="http://schemas.microsoft.com/office/drawing/2014/main" id="{70EDDA32-69B9-4E41-A17D-C5BC7C663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597560"/>
              </p:ext>
            </p:extLst>
          </p:nvPr>
        </p:nvGraphicFramePr>
        <p:xfrm>
          <a:off x="1395211" y="2983605"/>
          <a:ext cx="3227925" cy="2669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975">
                  <a:extLst>
                    <a:ext uri="{9D8B030D-6E8A-4147-A177-3AD203B41FA5}">
                      <a16:colId xmlns:a16="http://schemas.microsoft.com/office/drawing/2014/main" val="924402106"/>
                    </a:ext>
                  </a:extLst>
                </a:gridCol>
                <a:gridCol w="1075975">
                  <a:extLst>
                    <a:ext uri="{9D8B030D-6E8A-4147-A177-3AD203B41FA5}">
                      <a16:colId xmlns:a16="http://schemas.microsoft.com/office/drawing/2014/main" val="3213693707"/>
                    </a:ext>
                  </a:extLst>
                </a:gridCol>
                <a:gridCol w="1075975">
                  <a:extLst>
                    <a:ext uri="{9D8B030D-6E8A-4147-A177-3AD203B41FA5}">
                      <a16:colId xmlns:a16="http://schemas.microsoft.com/office/drawing/2014/main" val="996521549"/>
                    </a:ext>
                  </a:extLst>
                </a:gridCol>
              </a:tblGrid>
              <a:tr h="889893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357970"/>
                  </a:ext>
                </a:extLst>
              </a:tr>
              <a:tr h="889893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61608"/>
                  </a:ext>
                </a:extLst>
              </a:tr>
              <a:tr h="889893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617173"/>
                  </a:ext>
                </a:extLst>
              </a:tr>
            </a:tbl>
          </a:graphicData>
        </a:graphic>
      </p:graphicFrame>
      <p:sp>
        <p:nvSpPr>
          <p:cNvPr id="7" name="箭號: 向右 6">
            <a:extLst>
              <a:ext uri="{FF2B5EF4-FFF2-40B4-BE49-F238E27FC236}">
                <a16:creationId xmlns:a16="http://schemas.microsoft.com/office/drawing/2014/main" id="{EF3F4458-43E4-47F4-9639-8F71093C147B}"/>
              </a:ext>
            </a:extLst>
          </p:cNvPr>
          <p:cNvSpPr/>
          <p:nvPr/>
        </p:nvSpPr>
        <p:spPr>
          <a:xfrm>
            <a:off x="5004171" y="3727730"/>
            <a:ext cx="1013271" cy="80305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E1AE980-5753-4261-8012-3771C390D44E}"/>
              </a:ext>
            </a:extLst>
          </p:cNvPr>
          <p:cNvSpPr txBox="1"/>
          <p:nvPr/>
        </p:nvSpPr>
        <p:spPr>
          <a:xfrm>
            <a:off x="6981630" y="3471307"/>
            <a:ext cx="8296275" cy="13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>
                <a:solidFill>
                  <a:schemeClr val="bg1"/>
                </a:solidFill>
                <a:ea typeface="+mn-lt"/>
                <a:cs typeface="+mn-lt"/>
              </a:rPr>
              <a:t>假設我們要G channel </a:t>
            </a:r>
            <a:endParaRPr lang="zh-TW" altLang="en-US" sz="2800" b="1">
              <a:solidFill>
                <a:schemeClr val="bg1"/>
              </a:solidFill>
              <a:ea typeface="新細明體" panose="02020500000000000000" pitchFamily="18" charset="-120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sz="2800" b="1">
                <a:solidFill>
                  <a:schemeClr val="bg1"/>
                </a:solidFill>
                <a:ea typeface="+mn-lt"/>
                <a:cs typeface="+mn-lt"/>
              </a:rPr>
              <a:t>寫法為 img[:, :, 1] </a:t>
            </a:r>
            <a:endParaRPr lang="zh-TW" altLang="en-US" sz="2800" b="1">
              <a:solidFill>
                <a:schemeClr val="bg1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0314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2593" y="-48863"/>
            <a:ext cx="9144000" cy="16557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7200" b="1">
                <a:solidFill>
                  <a:schemeClr val="bg1"/>
                </a:solidFill>
                <a:ea typeface="+mn-lt"/>
                <a:cs typeface="Calibri"/>
              </a:rPr>
              <a:t>histogram</a:t>
            </a:r>
            <a:r>
              <a:rPr lang="zh-TW" altLang="en-US" sz="7200" b="1" dirty="0">
                <a:solidFill>
                  <a:schemeClr val="bg1"/>
                </a:solidFill>
                <a:ea typeface="+mn-lt"/>
                <a:cs typeface="Calibri"/>
              </a:rPr>
              <a:t> </a:t>
            </a:r>
            <a:r>
              <a:rPr lang="en-US" sz="7200" b="1">
                <a:solidFill>
                  <a:schemeClr val="bg1"/>
                </a:solidFill>
                <a:ea typeface="+mn-lt"/>
                <a:cs typeface="Calibri"/>
              </a:rPr>
              <a:t>equalization</a:t>
            </a:r>
            <a:r>
              <a:rPr lang="zh-TW" altLang="en-US" sz="7200" b="1" dirty="0">
                <a:solidFill>
                  <a:schemeClr val="bg1"/>
                </a:solidFill>
                <a:ea typeface="+mn-lt"/>
                <a:cs typeface="Calibri"/>
              </a:rPr>
              <a:t> </a:t>
            </a:r>
            <a:endParaRPr lang="zh-TW" dirty="0">
              <a:solidFill>
                <a:schemeClr val="bg1"/>
              </a:solidFill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65AF40A2-3ED1-474F-8901-E115DA61E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653" y="-51619"/>
            <a:ext cx="1453662" cy="1292294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E1AE980-5753-4261-8012-3771C390D44E}"/>
              </a:ext>
            </a:extLst>
          </p:cNvPr>
          <p:cNvSpPr txBox="1"/>
          <p:nvPr/>
        </p:nvSpPr>
        <p:spPr>
          <a:xfrm>
            <a:off x="980880" y="2013982"/>
            <a:ext cx="10144125" cy="27031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TW" sz="2800" b="1">
                <a:solidFill>
                  <a:schemeClr val="bg1"/>
                </a:solidFill>
                <a:ea typeface="+mn-lt"/>
                <a:cs typeface="+mn-lt"/>
              </a:rPr>
              <a:t>OpenCV 會以</a:t>
            </a:r>
            <a:r>
              <a:rPr lang="zh-TW" sz="3200" b="1">
                <a:solidFill>
                  <a:srgbClr val="FF0000"/>
                </a:solidFill>
                <a:ea typeface="+mn-lt"/>
                <a:cs typeface="+mn-lt"/>
              </a:rPr>
              <a:t> 0~255 </a:t>
            </a:r>
            <a:r>
              <a:rPr lang="zh-TW" sz="2800" b="1">
                <a:solidFill>
                  <a:schemeClr val="bg1"/>
                </a:solidFill>
                <a:ea typeface="+mn-lt"/>
                <a:cs typeface="+mn-lt"/>
              </a:rPr>
              <a:t>的值表</a:t>
            </a:r>
            <a:r>
              <a:rPr lang="zh-TW" altLang="en-US" sz="2800" b="1">
                <a:solidFill>
                  <a:schemeClr val="bg1"/>
                </a:solidFill>
                <a:ea typeface="+mn-lt"/>
                <a:cs typeface="+mn-lt"/>
              </a:rPr>
              <a:t>示 </a:t>
            </a:r>
            <a:endParaRPr lang="zh-TW" altLang="en-US" b="1">
              <a:solidFill>
                <a:schemeClr val="bg1"/>
              </a:solidFill>
              <a:ea typeface="新細明體" panose="02020500000000000000" pitchFamily="18" charset="-120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sz="2800" b="1">
                <a:solidFill>
                  <a:schemeClr val="bg1"/>
                </a:solidFill>
                <a:ea typeface="+mn-lt"/>
                <a:cs typeface="+mn-lt"/>
              </a:rPr>
              <a:t>       </a:t>
            </a:r>
            <a:r>
              <a:rPr lang="zh-TW" sz="2800" b="1">
                <a:solidFill>
                  <a:schemeClr val="bg1"/>
                </a:solidFill>
                <a:ea typeface="+mn-lt"/>
                <a:cs typeface="+mn-lt"/>
              </a:rPr>
              <a:t>• 有些值是以百分比或是包含負值的方式表</a:t>
            </a:r>
            <a:r>
              <a:rPr lang="zh-TW" altLang="en-US" sz="2800" b="1">
                <a:solidFill>
                  <a:schemeClr val="bg1"/>
                </a:solidFill>
                <a:ea typeface="+mn-lt"/>
                <a:cs typeface="+mn-lt"/>
              </a:rPr>
              <a:t>示</a:t>
            </a:r>
            <a:endParaRPr lang="zh-TW" altLang="en-US" sz="2800" b="1">
              <a:solidFill>
                <a:schemeClr val="bg1"/>
              </a:solidFill>
              <a:ea typeface="新細明體" panose="02020500000000000000" pitchFamily="18" charset="-120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TW" sz="2800" b="1">
                <a:solidFill>
                  <a:schemeClr val="bg1"/>
                </a:solidFill>
                <a:ea typeface="+mn-lt"/>
                <a:cs typeface="+mn-lt"/>
              </a:rPr>
              <a:t>OpenCV 顯示圖片會以 uint8 (可儲存範圍 0~255) 方式表示</a:t>
            </a:r>
            <a:endParaRPr lang="zh-TW" altLang="en-US" sz="2800" b="1">
              <a:solidFill>
                <a:schemeClr val="bg1"/>
              </a:solidFill>
              <a:ea typeface="新細明體" panose="02020500000000000000" pitchFamily="18" charset="-120"/>
              <a:cs typeface="+mn-lt"/>
            </a:endParaRPr>
          </a:p>
          <a:p>
            <a:pPr>
              <a:lnSpc>
                <a:spcPct val="150000"/>
              </a:lnSpc>
            </a:pPr>
            <a:endParaRPr lang="zh-TW" sz="2800" b="1" dirty="0">
              <a:solidFill>
                <a:schemeClr val="bg1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757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2593" y="-48863"/>
            <a:ext cx="9144000" cy="16557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7200" b="1">
                <a:solidFill>
                  <a:schemeClr val="bg1"/>
                </a:solidFill>
                <a:ea typeface="新細明體"/>
                <a:cs typeface="Calibri"/>
              </a:rPr>
              <a:t>大綱</a:t>
            </a: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65AF40A2-3ED1-474F-8901-E115DA61E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906" y="-51619"/>
            <a:ext cx="1470409" cy="130066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C3F8214-962F-4909-BED6-41CE57D159AF}"/>
              </a:ext>
            </a:extLst>
          </p:cNvPr>
          <p:cNvSpPr txBox="1"/>
          <p:nvPr/>
        </p:nvSpPr>
        <p:spPr>
          <a:xfrm>
            <a:off x="1400070" y="2019719"/>
            <a:ext cx="7147727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TW" sz="3600" b="1">
                <a:solidFill>
                  <a:schemeClr val="bg1"/>
                </a:solidFill>
                <a:ea typeface="+mn-lt"/>
                <a:cs typeface="+mn-lt"/>
              </a:rPr>
              <a:t>透過 OpenCV 讀取圖片</a:t>
            </a:r>
            <a:endParaRPr lang="zh-TW"/>
          </a:p>
          <a:p>
            <a:pPr>
              <a:lnSpc>
                <a:spcPct val="150000"/>
              </a:lnSpc>
            </a:pPr>
            <a:r>
              <a:rPr lang="zh-TW" altLang="en-US" sz="3600" b="1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zh-TW" sz="3600" b="1">
                <a:solidFill>
                  <a:schemeClr val="bg1"/>
                </a:solidFill>
                <a:ea typeface="+mn-lt"/>
                <a:cs typeface="+mn-lt"/>
              </a:rPr>
              <a:t>Color presentation 的概念</a:t>
            </a:r>
          </a:p>
          <a:p>
            <a:pPr>
              <a:lnSpc>
                <a:spcPct val="150000"/>
              </a:lnSpc>
            </a:pPr>
            <a:r>
              <a:rPr lang="en-US" altLang="zh-TW" sz="3600" b="1">
                <a:solidFill>
                  <a:schemeClr val="bg1"/>
                </a:solidFill>
                <a:ea typeface="+mn-lt"/>
                <a:cs typeface="+mn-lt"/>
              </a:rPr>
              <a:t>histogram</a:t>
            </a:r>
            <a:r>
              <a:rPr lang="zh-TW" altLang="en-US" sz="3600" b="1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zh-TW" sz="3600" b="1">
                <a:solidFill>
                  <a:schemeClr val="bg1"/>
                </a:solidFill>
                <a:ea typeface="+mn-lt"/>
                <a:cs typeface="+mn-lt"/>
              </a:rPr>
              <a:t>equalization</a:t>
            </a:r>
            <a:r>
              <a:rPr lang="zh-TW" altLang="en-US" sz="3600" b="1">
                <a:solidFill>
                  <a:schemeClr val="bg1"/>
                </a:solidFill>
                <a:ea typeface="+mn-lt"/>
                <a:cs typeface="+mn-lt"/>
              </a:rPr>
              <a:t> 的概念</a:t>
            </a:r>
            <a:endParaRPr lang="zh-TW" sz="3600" b="1">
              <a:solidFill>
                <a:schemeClr val="bg1"/>
              </a:solidFill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zh-TW" sz="3600" b="1">
                <a:solidFill>
                  <a:schemeClr val="bg1"/>
                </a:solidFill>
                <a:ea typeface="+mn-lt"/>
                <a:cs typeface="+mn-lt"/>
              </a:rPr>
              <a:t>翻轉</a:t>
            </a:r>
            <a:r>
              <a:rPr lang="zh-TW" altLang="en-US" sz="3600" b="1">
                <a:solidFill>
                  <a:schemeClr val="bg1"/>
                </a:solidFill>
                <a:ea typeface="+mn-lt"/>
                <a:cs typeface="+mn-lt"/>
              </a:rPr>
              <a:t>、</a:t>
            </a:r>
            <a:r>
              <a:rPr lang="zh-TW" sz="3600" b="1">
                <a:solidFill>
                  <a:schemeClr val="bg1"/>
                </a:solidFill>
                <a:ea typeface="+mn-lt"/>
                <a:cs typeface="+mn-lt"/>
              </a:rPr>
              <a:t>縮放與平移幾何轉換</a:t>
            </a:r>
            <a:endParaRPr lang="zh-TW" b="1">
              <a:solidFill>
                <a:schemeClr val="bg1"/>
              </a:solidFill>
              <a:ea typeface="+mn-lt"/>
              <a:cs typeface="+mn-lt"/>
            </a:endParaRPr>
          </a:p>
          <a:p>
            <a:endParaRPr lang="zh-TW" alt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284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0FA95F2-8D22-478D-86D0-28EF979F54D0}"/>
              </a:ext>
            </a:extLst>
          </p:cNvPr>
          <p:cNvSpPr txBox="1"/>
          <p:nvPr/>
        </p:nvSpPr>
        <p:spPr>
          <a:xfrm>
            <a:off x="2287674" y="3049674"/>
            <a:ext cx="740730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5400" b="1">
                <a:solidFill>
                  <a:srgbClr val="FFFFFF"/>
                </a:solidFill>
                <a:ea typeface="新細明體"/>
              </a:rPr>
              <a:t>透過 OpenCV 讀取圖片</a:t>
            </a:r>
            <a:endParaRPr lang="zh-TW" altLang="en-US" sz="540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93406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2593" y="-48863"/>
            <a:ext cx="9144000" cy="1655762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l">
              <a:lnSpc>
                <a:spcPct val="150000"/>
              </a:lnSpc>
            </a:pPr>
            <a:r>
              <a:rPr lang="zh-TW" sz="7200" b="1">
                <a:solidFill>
                  <a:schemeClr val="bg1"/>
                </a:solidFill>
                <a:ea typeface="新細明體"/>
                <a:cs typeface="Calibri"/>
              </a:rPr>
              <a:t>透過 OpenCV 讀取圖片</a:t>
            </a:r>
            <a:endParaRPr lang="zh-TW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65AF40A2-3ED1-474F-8901-E115DA61E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048" y="-51619"/>
            <a:ext cx="1579267" cy="140115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C3F8214-962F-4909-BED6-41CE57D159AF}"/>
              </a:ext>
            </a:extLst>
          </p:cNvPr>
          <p:cNvSpPr txBox="1"/>
          <p:nvPr/>
        </p:nvSpPr>
        <p:spPr>
          <a:xfrm>
            <a:off x="679938" y="1441939"/>
            <a:ext cx="7147727" cy="13162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1" err="1">
                <a:solidFill>
                  <a:schemeClr val="bg1"/>
                </a:solidFill>
                <a:ea typeface="+mn-lt"/>
                <a:cs typeface="+mn-lt"/>
              </a:rPr>
              <a:t>im</a:t>
            </a:r>
            <a:r>
              <a:rPr lang="zh-TW" sz="2800" b="1">
                <a:solidFill>
                  <a:schemeClr val="bg1"/>
                </a:solidFill>
                <a:ea typeface="+mn-lt"/>
                <a:cs typeface="+mn-lt"/>
              </a:rPr>
              <a:t>p</a:t>
            </a:r>
            <a:r>
              <a:rPr lang="en-US" altLang="zh-TW" sz="2800" b="1">
                <a:solidFill>
                  <a:schemeClr val="bg1"/>
                </a:solidFill>
                <a:ea typeface="+mn-lt"/>
                <a:cs typeface="+mn-lt"/>
              </a:rPr>
              <a:t>ort cv2</a:t>
            </a:r>
          </a:p>
          <a:p>
            <a:pPr>
              <a:lnSpc>
                <a:spcPct val="150000"/>
              </a:lnSpc>
            </a:pPr>
            <a:r>
              <a:rPr lang="en-US" altLang="zh-TW" sz="2800" b="1">
                <a:solidFill>
                  <a:schemeClr val="bg1"/>
                </a:solidFill>
                <a:ea typeface="新細明體"/>
                <a:cs typeface="Calibri"/>
              </a:rPr>
              <a:t>cv2.imread ("lena.jpg",</a:t>
            </a:r>
            <a:r>
              <a:rPr lang="en-US" altLang="zh-TW" sz="2800" b="1" err="1">
                <a:solidFill>
                  <a:schemeClr val="bg1"/>
                </a:solidFill>
                <a:ea typeface="新細明體"/>
                <a:cs typeface="Calibri"/>
              </a:rPr>
              <a:t>arg</a:t>
            </a:r>
            <a:r>
              <a:rPr lang="en-US" altLang="zh-TW" sz="2800" b="1">
                <a:solidFill>
                  <a:schemeClr val="bg1"/>
                </a:solidFill>
                <a:ea typeface="新細明體"/>
                <a:cs typeface="Calibri"/>
              </a:rPr>
              <a:t>)</a:t>
            </a:r>
            <a:endParaRPr lang="en-US" altLang="zh-TW" sz="2800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2" name="圖片 4" descr="一張含有 個人, 女性, 髮, 穿著 的圖片&#10;&#10;描述是以非常高的可信度產生">
            <a:extLst>
              <a:ext uri="{FF2B5EF4-FFF2-40B4-BE49-F238E27FC236}">
                <a16:creationId xmlns:a16="http://schemas.microsoft.com/office/drawing/2014/main" id="{5621F71F-046D-41E3-B047-F1F5BBBD7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851" y="3430674"/>
            <a:ext cx="2743200" cy="2743200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213A5D44-730C-4185-9CF2-A8128F2A6F85}"/>
              </a:ext>
            </a:extLst>
          </p:cNvPr>
          <p:cNvSpPr/>
          <p:nvPr/>
        </p:nvSpPr>
        <p:spPr>
          <a:xfrm>
            <a:off x="4911786" y="4693937"/>
            <a:ext cx="1214175" cy="53591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7" descr="一張含有 標誌, 坐, 綠色, 街道 的圖片&#10;&#10;描述是以非常高的可信度產生">
            <a:extLst>
              <a:ext uri="{FF2B5EF4-FFF2-40B4-BE49-F238E27FC236}">
                <a16:creationId xmlns:a16="http://schemas.microsoft.com/office/drawing/2014/main" id="{D504DE32-42BE-47D7-9297-72C0B0525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807" y="3432784"/>
            <a:ext cx="2835309" cy="273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65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2593" y="-48863"/>
            <a:ext cx="9144000" cy="1655762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l">
              <a:lnSpc>
                <a:spcPct val="150000"/>
              </a:lnSpc>
            </a:pPr>
            <a:r>
              <a:rPr lang="zh-TW" sz="7200" b="1">
                <a:solidFill>
                  <a:schemeClr val="bg1"/>
                </a:solidFill>
                <a:ea typeface="新細明體"/>
                <a:cs typeface="Calibri"/>
              </a:rPr>
              <a:t>透過 OpenCV 讀取圖片</a:t>
            </a:r>
            <a:endParaRPr lang="zh-TW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65AF40A2-3ED1-474F-8901-E115DA61E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389" y="-51619"/>
            <a:ext cx="1369926" cy="121693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C3F8214-962F-4909-BED6-41CE57D159AF}"/>
              </a:ext>
            </a:extLst>
          </p:cNvPr>
          <p:cNvSpPr txBox="1"/>
          <p:nvPr/>
        </p:nvSpPr>
        <p:spPr>
          <a:xfrm>
            <a:off x="679938" y="1441939"/>
            <a:ext cx="7147727" cy="51961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1" err="1">
                <a:solidFill>
                  <a:schemeClr val="bg1"/>
                </a:solidFill>
                <a:ea typeface="+mn-lt"/>
                <a:cs typeface="+mn-lt"/>
              </a:rPr>
              <a:t>im</a:t>
            </a:r>
            <a:r>
              <a:rPr lang="zh-TW" sz="2800" b="1">
                <a:solidFill>
                  <a:schemeClr val="bg1"/>
                </a:solidFill>
                <a:ea typeface="+mn-lt"/>
                <a:cs typeface="+mn-lt"/>
              </a:rPr>
              <a:t>p</a:t>
            </a:r>
            <a:r>
              <a:rPr lang="en-US" altLang="zh-TW" sz="2800" b="1">
                <a:solidFill>
                  <a:schemeClr val="bg1"/>
                </a:solidFill>
                <a:ea typeface="+mn-lt"/>
                <a:cs typeface="+mn-lt"/>
              </a:rPr>
              <a:t>ort cv2</a:t>
            </a:r>
          </a:p>
          <a:p>
            <a:pPr>
              <a:lnSpc>
                <a:spcPct val="150000"/>
              </a:lnSpc>
            </a:pPr>
            <a:r>
              <a:rPr lang="en-US" altLang="zh-TW" sz="2800" b="1">
                <a:solidFill>
                  <a:schemeClr val="bg1"/>
                </a:solidFill>
                <a:ea typeface="新細明體"/>
                <a:cs typeface="Calibri"/>
              </a:rPr>
              <a:t> </a:t>
            </a:r>
            <a:r>
              <a:rPr lang="en-US" altLang="zh-TW" sz="2800" b="1" err="1">
                <a:solidFill>
                  <a:schemeClr val="bg1"/>
                </a:solidFill>
                <a:ea typeface="新細明體"/>
                <a:cs typeface="Calibri"/>
              </a:rPr>
              <a:t>變數名</a:t>
            </a:r>
            <a:r>
              <a:rPr lang="en-US" altLang="zh-TW" sz="2800" b="1">
                <a:solidFill>
                  <a:schemeClr val="bg1"/>
                </a:solidFill>
                <a:ea typeface="新細明體"/>
                <a:cs typeface="Calibri"/>
              </a:rPr>
              <a:t> = cv2.imread ("lena.jpg",</a:t>
            </a:r>
            <a:r>
              <a:rPr lang="en-US" altLang="zh-TW" sz="2800" b="1" err="1">
                <a:solidFill>
                  <a:schemeClr val="bg1"/>
                </a:solidFill>
                <a:ea typeface="新細明體"/>
                <a:cs typeface="Calibri"/>
              </a:rPr>
              <a:t>arg</a:t>
            </a:r>
            <a:r>
              <a:rPr lang="en-US" altLang="zh-TW" sz="2800" b="1">
                <a:solidFill>
                  <a:schemeClr val="bg1"/>
                </a:solidFill>
                <a:ea typeface="新細明體"/>
                <a:cs typeface="Calibri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800" b="1">
                <a:solidFill>
                  <a:schemeClr val="bg1"/>
                </a:solidFill>
                <a:ea typeface="新細明體"/>
                <a:cs typeface="+mn-lt"/>
              </a:rPr>
              <a:t>While True :</a:t>
            </a:r>
          </a:p>
          <a:p>
            <a:pPr>
              <a:lnSpc>
                <a:spcPct val="150000"/>
              </a:lnSpc>
            </a:pPr>
            <a:r>
              <a:rPr lang="en-US" sz="2800" b="1">
                <a:solidFill>
                  <a:schemeClr val="bg1"/>
                </a:solidFill>
                <a:ea typeface="+mn-lt"/>
                <a:cs typeface="+mn-lt"/>
              </a:rPr>
              <a:t>    cv2.imshow("</a:t>
            </a:r>
            <a:r>
              <a:rPr lang="zh-CN" altLang="en-US" sz="2800" b="1">
                <a:solidFill>
                  <a:schemeClr val="bg1"/>
                </a:solidFill>
                <a:ea typeface="+mn-lt"/>
                <a:cs typeface="+mn-lt"/>
              </a:rPr>
              <a:t>名稱</a:t>
            </a:r>
            <a:r>
              <a:rPr lang="en-US" sz="2800" b="1">
                <a:solidFill>
                  <a:schemeClr val="bg1"/>
                </a:solidFill>
                <a:ea typeface="+mn-lt"/>
                <a:cs typeface="+mn-lt"/>
              </a:rPr>
              <a:t>",</a:t>
            </a:r>
            <a:r>
              <a:rPr lang="zh-CN" altLang="en-US" sz="2800" b="1">
                <a:solidFill>
                  <a:schemeClr val="bg1"/>
                </a:solidFill>
                <a:ea typeface="+mn-lt"/>
                <a:cs typeface="+mn-lt"/>
              </a:rPr>
              <a:t>變數名</a:t>
            </a:r>
            <a:r>
              <a:rPr lang="en-US" sz="2800" b="1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en-US" sz="2800" b="1">
              <a:solidFill>
                <a:schemeClr val="bg1"/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800" b="1">
                <a:solidFill>
                  <a:schemeClr val="bg1"/>
                </a:solidFill>
                <a:ea typeface="+mn-lt"/>
                <a:cs typeface="+mn-lt"/>
              </a:rPr>
              <a:t>    key = cv2.waitKey(1)</a:t>
            </a:r>
            <a:endParaRPr lang="en-US" b="1">
              <a:solidFill>
                <a:schemeClr val="bg1"/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800" b="1">
                <a:solidFill>
                  <a:schemeClr val="bg1"/>
                </a:solidFill>
                <a:ea typeface="+mn-lt"/>
                <a:cs typeface="+mn-lt"/>
              </a:rPr>
              <a:t>    if key == 27 :</a:t>
            </a:r>
            <a:endParaRPr lang="en-US" b="1">
              <a:solidFill>
                <a:schemeClr val="bg1"/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800" b="1">
                <a:solidFill>
                  <a:schemeClr val="bg1"/>
                </a:solidFill>
                <a:ea typeface="+mn-lt"/>
                <a:cs typeface="+mn-lt"/>
              </a:rPr>
              <a:t>        break</a:t>
            </a:r>
            <a:endParaRPr lang="en-US" b="1">
              <a:solidFill>
                <a:schemeClr val="bg1"/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800" b="1">
                <a:solidFill>
                  <a:schemeClr val="bg1"/>
                </a:solidFill>
                <a:ea typeface="+mn-lt"/>
                <a:cs typeface="+mn-lt"/>
              </a:rPr>
              <a:t>cv2.destroyAllWindows()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2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2593" y="-48863"/>
            <a:ext cx="9144000" cy="1655762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l">
              <a:lnSpc>
                <a:spcPct val="150000"/>
              </a:lnSpc>
            </a:pPr>
            <a:r>
              <a:rPr lang="zh-TW" sz="7200" b="1">
                <a:solidFill>
                  <a:schemeClr val="bg1"/>
                </a:solidFill>
                <a:ea typeface="新細明體"/>
                <a:cs typeface="Calibri"/>
              </a:rPr>
              <a:t>透過 OpenCV 讀取圖片</a:t>
            </a:r>
            <a:endParaRPr lang="zh-TW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65AF40A2-3ED1-474F-8901-E115DA61E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928" y="-51619"/>
            <a:ext cx="1604387" cy="144301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C3F8214-962F-4909-BED6-41CE57D159AF}"/>
              </a:ext>
            </a:extLst>
          </p:cNvPr>
          <p:cNvSpPr txBox="1"/>
          <p:nvPr/>
        </p:nvSpPr>
        <p:spPr>
          <a:xfrm>
            <a:off x="705059" y="1383324"/>
            <a:ext cx="7147727" cy="671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1">
                <a:solidFill>
                  <a:schemeClr val="bg1"/>
                </a:solidFill>
                <a:ea typeface="新細明體"/>
                <a:cs typeface="Calibri"/>
              </a:rPr>
              <a:t>cv2.imread ( "lena.jpg", </a:t>
            </a:r>
            <a:r>
              <a:rPr lang="en-US" altLang="zh-TW" sz="2800" b="1">
                <a:solidFill>
                  <a:srgbClr val="FF0000"/>
                </a:solidFill>
                <a:ea typeface="新細明體"/>
                <a:cs typeface="Calibri"/>
              </a:rPr>
              <a:t>arg </a:t>
            </a:r>
            <a:r>
              <a:rPr lang="en-US" altLang="zh-TW" sz="2800" b="1" dirty="0">
                <a:solidFill>
                  <a:schemeClr val="bg1"/>
                </a:solidFill>
                <a:ea typeface="新細明體"/>
                <a:cs typeface="Calibri"/>
              </a:rPr>
              <a:t>)</a:t>
            </a:r>
            <a:endParaRPr lang="en-US" altLang="zh-TW" sz="2800" b="1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9" name="圖片 9" descr="一張含有 個人, 女性, 文字, 書 的圖片&#10;&#10;描述是以非常高的可信度產生">
            <a:extLst>
              <a:ext uri="{FF2B5EF4-FFF2-40B4-BE49-F238E27FC236}">
                <a16:creationId xmlns:a16="http://schemas.microsoft.com/office/drawing/2014/main" id="{E961028F-0C2B-4988-98BF-9E645FC89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191" y="3328539"/>
            <a:ext cx="2743200" cy="2930723"/>
          </a:xfrm>
          <a:prstGeom prst="rect">
            <a:avLst/>
          </a:prstGeom>
        </p:spPr>
      </p:pic>
      <p:pic>
        <p:nvPicPr>
          <p:cNvPr id="10" name="圖片 10" descr="一張含有 個人, 女性, 服飾, 相片 的圖片&#10;&#10;描述是以非常高的可信度產生">
            <a:extLst>
              <a:ext uri="{FF2B5EF4-FFF2-40B4-BE49-F238E27FC236}">
                <a16:creationId xmlns:a16="http://schemas.microsoft.com/office/drawing/2014/main" id="{44F02882-D404-4D3F-83C8-35B440CAD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8555" y="3328905"/>
            <a:ext cx="2743200" cy="2929994"/>
          </a:xfrm>
          <a:prstGeom prst="rect">
            <a:avLst/>
          </a:prstGeom>
        </p:spPr>
      </p:pic>
      <p:pic>
        <p:nvPicPr>
          <p:cNvPr id="11" name="圖片 11" descr="一張含有 個人, 女性, 穿著, 帽 的圖片&#10;&#10;描述是以非常高的可信度產生">
            <a:extLst>
              <a:ext uri="{FF2B5EF4-FFF2-40B4-BE49-F238E27FC236}">
                <a16:creationId xmlns:a16="http://schemas.microsoft.com/office/drawing/2014/main" id="{5B007B00-A729-4D8B-94AB-14D9D3B809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13" y="3362408"/>
            <a:ext cx="2743200" cy="2896481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9CE3698C-CA56-4E16-806C-24855DE84DF3}"/>
              </a:ext>
            </a:extLst>
          </p:cNvPr>
          <p:cNvSpPr txBox="1"/>
          <p:nvPr/>
        </p:nvSpPr>
        <p:spPr>
          <a:xfrm>
            <a:off x="587827" y="2748225"/>
            <a:ext cx="7147727" cy="5890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rgbClr val="FFFFFF"/>
                </a:solidFill>
                <a:ea typeface="+mn-lt"/>
                <a:cs typeface="+mn-lt"/>
              </a:rPr>
              <a:t>cv2.IMREAD_COLOR</a:t>
            </a:r>
            <a:endParaRPr lang="zh-TW" altLang="en-US" sz="2400" b="1">
              <a:solidFill>
                <a:srgbClr val="FFFFFF"/>
              </a:solidFill>
              <a:ea typeface="新細明體"/>
              <a:cs typeface="Calibri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907BFEC-2183-4690-BAB7-B0E462F83B81}"/>
              </a:ext>
            </a:extLst>
          </p:cNvPr>
          <p:cNvSpPr txBox="1"/>
          <p:nvPr/>
        </p:nvSpPr>
        <p:spPr>
          <a:xfrm>
            <a:off x="4163366" y="2748225"/>
            <a:ext cx="7147727" cy="5890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cv2.IMREAD_UNCHANGED</a:t>
            </a:r>
            <a:endParaRPr lang="zh-TW" altLang="en-US" sz="2400" b="1">
              <a:solidFill>
                <a:schemeClr val="bg1"/>
              </a:solidFill>
              <a:ea typeface="新細明體"/>
              <a:cs typeface="Calibri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53A9B62-5AB4-455A-A8E1-BA2B64D9ED50}"/>
              </a:ext>
            </a:extLst>
          </p:cNvPr>
          <p:cNvSpPr txBox="1"/>
          <p:nvPr/>
        </p:nvSpPr>
        <p:spPr>
          <a:xfrm>
            <a:off x="8132465" y="2748224"/>
            <a:ext cx="7147727" cy="5890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cv2.IMREAD_GRAYSCALE </a:t>
            </a:r>
            <a:endParaRPr lang="zh-TW" altLang="en-US" sz="2400" b="1">
              <a:solidFill>
                <a:schemeClr val="bg1"/>
              </a:solidFill>
              <a:ea typeface="新細明體"/>
              <a:cs typeface="Calibri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C5E701E-2646-4C06-B39B-1083C03B5E5B}"/>
              </a:ext>
            </a:extLst>
          </p:cNvPr>
          <p:cNvCxnSpPr/>
          <p:nvPr/>
        </p:nvCxnSpPr>
        <p:spPr>
          <a:xfrm>
            <a:off x="4902967" y="1968012"/>
            <a:ext cx="3711192" cy="939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F487828-A307-4C3E-988F-D8429B00D0A1}"/>
              </a:ext>
            </a:extLst>
          </p:cNvPr>
          <p:cNvCxnSpPr/>
          <p:nvPr/>
        </p:nvCxnSpPr>
        <p:spPr>
          <a:xfrm>
            <a:off x="4417821" y="1935040"/>
            <a:ext cx="713433" cy="10316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7DD97B4-B7E9-4200-9F6B-E10357BEE8EE}"/>
              </a:ext>
            </a:extLst>
          </p:cNvPr>
          <p:cNvCxnSpPr/>
          <p:nvPr/>
        </p:nvCxnSpPr>
        <p:spPr>
          <a:xfrm flipH="1">
            <a:off x="2134019" y="1969058"/>
            <a:ext cx="2141973" cy="981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710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0FA95F2-8D22-478D-86D0-28EF979F54D0}"/>
              </a:ext>
            </a:extLst>
          </p:cNvPr>
          <p:cNvSpPr txBox="1"/>
          <p:nvPr/>
        </p:nvSpPr>
        <p:spPr>
          <a:xfrm>
            <a:off x="2287674" y="3049674"/>
            <a:ext cx="88308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5400" b="1">
                <a:solidFill>
                  <a:schemeClr val="bg1"/>
                </a:solidFill>
                <a:ea typeface="新細明體"/>
              </a:rPr>
              <a:t> </a:t>
            </a:r>
            <a:r>
              <a:rPr lang="en-US" altLang="zh-TW" sz="5400" b="1">
                <a:solidFill>
                  <a:schemeClr val="bg1"/>
                </a:solidFill>
                <a:ea typeface="新細明體"/>
              </a:rPr>
              <a:t>Color</a:t>
            </a:r>
            <a:r>
              <a:rPr lang="zh-TW" altLang="en-US" sz="5400" b="1">
                <a:solidFill>
                  <a:schemeClr val="bg1"/>
                </a:solidFill>
                <a:ea typeface="新細明體"/>
              </a:rPr>
              <a:t> </a:t>
            </a:r>
            <a:r>
              <a:rPr lang="zh-TW" sz="5400" b="1">
                <a:solidFill>
                  <a:schemeClr val="bg1"/>
                </a:solidFill>
                <a:ea typeface="新細明體"/>
              </a:rPr>
              <a:t>p</a:t>
            </a:r>
            <a:r>
              <a:rPr lang="en-US" altLang="zh-TW" sz="5400" b="1">
                <a:solidFill>
                  <a:schemeClr val="bg1"/>
                </a:solidFill>
                <a:ea typeface="新細明體"/>
              </a:rPr>
              <a:t>res</a:t>
            </a:r>
            <a:r>
              <a:rPr lang="zh-TW" sz="5400" b="1">
                <a:solidFill>
                  <a:schemeClr val="bg1"/>
                </a:solidFill>
                <a:ea typeface="新細明體"/>
              </a:rPr>
              <a:t>en</a:t>
            </a:r>
            <a:r>
              <a:rPr lang="en-US" altLang="zh-TW" sz="5400" b="1" err="1">
                <a:solidFill>
                  <a:schemeClr val="bg1"/>
                </a:solidFill>
                <a:ea typeface="新細明體"/>
              </a:rPr>
              <a:t>tation</a:t>
            </a:r>
            <a:r>
              <a:rPr lang="zh-TW" altLang="en-US" sz="5400" b="1">
                <a:solidFill>
                  <a:schemeClr val="bg1"/>
                </a:solidFill>
                <a:ea typeface="新細明體"/>
              </a:rPr>
              <a:t> 的概念</a:t>
            </a:r>
            <a:endParaRPr lang="zh-TW">
              <a:solidFill>
                <a:schemeClr val="bg1"/>
              </a:solidFill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E5F0E919-E572-4D8A-A22F-5CAB4EDEB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928" y="-51619"/>
            <a:ext cx="1604387" cy="144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06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2593" y="-48863"/>
            <a:ext cx="9144000" cy="16557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TW" sz="7200" b="1">
                <a:solidFill>
                  <a:schemeClr val="bg1"/>
                </a:solidFill>
                <a:ea typeface="+mn-lt"/>
                <a:cs typeface="Calibri"/>
              </a:rPr>
              <a:t>Color</a:t>
            </a:r>
            <a:r>
              <a:rPr lang="zh-TW" altLang="en-US" sz="7200" b="1">
                <a:solidFill>
                  <a:schemeClr val="bg1"/>
                </a:solidFill>
                <a:ea typeface="新細明體"/>
                <a:cs typeface="Calibri"/>
              </a:rPr>
              <a:t> </a:t>
            </a:r>
            <a:r>
              <a:rPr lang="zh-TW" sz="7200" b="1">
                <a:solidFill>
                  <a:schemeClr val="bg1"/>
                </a:solidFill>
                <a:ea typeface="新細明體"/>
                <a:cs typeface="Calibri"/>
              </a:rPr>
              <a:t>p</a:t>
            </a:r>
            <a:r>
              <a:rPr lang="en-US" altLang="zh-TW" sz="7200" b="1">
                <a:solidFill>
                  <a:schemeClr val="bg1"/>
                </a:solidFill>
                <a:ea typeface="+mn-lt"/>
                <a:cs typeface="Calibri"/>
              </a:rPr>
              <a:t>res</a:t>
            </a:r>
            <a:r>
              <a:rPr lang="zh-TW" sz="7200" b="1">
                <a:solidFill>
                  <a:schemeClr val="bg1"/>
                </a:solidFill>
                <a:ea typeface="新細明體"/>
                <a:cs typeface="Calibri"/>
              </a:rPr>
              <a:t>en</a:t>
            </a:r>
            <a:r>
              <a:rPr lang="en-US" altLang="zh-TW" sz="7200" b="1" err="1">
                <a:solidFill>
                  <a:schemeClr val="bg1"/>
                </a:solidFill>
                <a:ea typeface="+mn-lt"/>
                <a:cs typeface="Calibri"/>
              </a:rPr>
              <a:t>tation</a:t>
            </a:r>
            <a:endParaRPr lang="zh-TW" err="1">
              <a:solidFill>
                <a:schemeClr val="bg1"/>
              </a:solidFill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65AF40A2-3ED1-474F-8901-E115DA61E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653" y="-51619"/>
            <a:ext cx="1453662" cy="1292294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E1AE980-5753-4261-8012-3771C390D44E}"/>
              </a:ext>
            </a:extLst>
          </p:cNvPr>
          <p:cNvSpPr txBox="1"/>
          <p:nvPr/>
        </p:nvSpPr>
        <p:spPr>
          <a:xfrm>
            <a:off x="1947601" y="2239631"/>
            <a:ext cx="82962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3600" b="1">
                <a:solidFill>
                  <a:schemeClr val="bg1"/>
                </a:solidFill>
                <a:ea typeface="+mn-lt"/>
                <a:cs typeface="+mn-lt"/>
              </a:rPr>
              <a:t>甚麼顏色？顏色多鮮豔？顏色多亮？</a:t>
            </a:r>
            <a:endParaRPr lang="zh-TW" sz="3600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17" name="圖片 17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6D7C7C87-F37B-4FA5-B37A-C1EEC4D10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235050"/>
            <a:ext cx="8848725" cy="228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61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2593" y="-48863"/>
            <a:ext cx="9144000" cy="16557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TW" sz="7200" b="1">
                <a:solidFill>
                  <a:schemeClr val="bg1"/>
                </a:solidFill>
                <a:ea typeface="+mn-lt"/>
                <a:cs typeface="Calibri"/>
              </a:rPr>
              <a:t>Color</a:t>
            </a:r>
            <a:r>
              <a:rPr lang="zh-TW" altLang="en-US" sz="7200" b="1">
                <a:solidFill>
                  <a:schemeClr val="bg1"/>
                </a:solidFill>
                <a:ea typeface="新細明體"/>
                <a:cs typeface="Calibri"/>
              </a:rPr>
              <a:t> </a:t>
            </a:r>
            <a:r>
              <a:rPr lang="zh-TW" sz="7200" b="1">
                <a:solidFill>
                  <a:schemeClr val="bg1"/>
                </a:solidFill>
                <a:ea typeface="新細明體"/>
                <a:cs typeface="Calibri"/>
              </a:rPr>
              <a:t>p</a:t>
            </a:r>
            <a:r>
              <a:rPr lang="en-US" altLang="zh-TW" sz="7200" b="1">
                <a:solidFill>
                  <a:schemeClr val="bg1"/>
                </a:solidFill>
                <a:ea typeface="+mn-lt"/>
                <a:cs typeface="Calibri"/>
              </a:rPr>
              <a:t>res</a:t>
            </a:r>
            <a:r>
              <a:rPr lang="zh-TW" sz="7200" b="1">
                <a:solidFill>
                  <a:schemeClr val="bg1"/>
                </a:solidFill>
                <a:ea typeface="新細明體"/>
                <a:cs typeface="Calibri"/>
              </a:rPr>
              <a:t>en</a:t>
            </a:r>
            <a:r>
              <a:rPr lang="en-US" altLang="zh-TW" sz="7200" b="1" err="1">
                <a:solidFill>
                  <a:schemeClr val="bg1"/>
                </a:solidFill>
                <a:ea typeface="+mn-lt"/>
                <a:cs typeface="Calibri"/>
              </a:rPr>
              <a:t>tation</a:t>
            </a:r>
            <a:endParaRPr lang="zh-TW" err="1">
              <a:solidFill>
                <a:schemeClr val="bg1"/>
              </a:solidFill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65AF40A2-3ED1-474F-8901-E115DA61E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653" y="-51619"/>
            <a:ext cx="1453662" cy="1292294"/>
          </a:xfrm>
          <a:prstGeom prst="rect">
            <a:avLst/>
          </a:prstGeom>
        </p:spPr>
      </p:pic>
      <p:pic>
        <p:nvPicPr>
          <p:cNvPr id="8" name="圖片 8">
            <a:extLst>
              <a:ext uri="{FF2B5EF4-FFF2-40B4-BE49-F238E27FC236}">
                <a16:creationId xmlns:a16="http://schemas.microsoft.com/office/drawing/2014/main" id="{CB3F1151-04E5-4F61-A8B4-70E6ABC5D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467" y="980155"/>
            <a:ext cx="4828232" cy="4931184"/>
          </a:xfrm>
          <a:prstGeom prst="rect">
            <a:avLst/>
          </a:prstGeom>
        </p:spPr>
      </p:pic>
      <p:sp>
        <p:nvSpPr>
          <p:cNvPr id="11" name="箭號: 弧形右彎 10">
            <a:extLst>
              <a:ext uri="{FF2B5EF4-FFF2-40B4-BE49-F238E27FC236}">
                <a16:creationId xmlns:a16="http://schemas.microsoft.com/office/drawing/2014/main" id="{ECEFAC5D-2110-4716-955C-E67ED82117E7}"/>
              </a:ext>
            </a:extLst>
          </p:cNvPr>
          <p:cNvSpPr/>
          <p:nvPr/>
        </p:nvSpPr>
        <p:spPr>
          <a:xfrm>
            <a:off x="3060099" y="1875751"/>
            <a:ext cx="1147186" cy="139839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bg1"/>
                </a:solidFill>
                <a:ea typeface="新細明體"/>
                <a:cs typeface="Calibri"/>
              </a:rPr>
              <a:t>Hue</a:t>
            </a:r>
          </a:p>
        </p:txBody>
      </p:sp>
      <p:sp>
        <p:nvSpPr>
          <p:cNvPr id="12" name="箭號: 向上 11">
            <a:extLst>
              <a:ext uri="{FF2B5EF4-FFF2-40B4-BE49-F238E27FC236}">
                <a16:creationId xmlns:a16="http://schemas.microsoft.com/office/drawing/2014/main" id="{8D6AB590-5CB5-435A-A500-EE487FE6C7C6}"/>
              </a:ext>
            </a:extLst>
          </p:cNvPr>
          <p:cNvSpPr/>
          <p:nvPr/>
        </p:nvSpPr>
        <p:spPr>
          <a:xfrm>
            <a:off x="6600507" y="2849256"/>
            <a:ext cx="485670" cy="26460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E16FB48C-AC74-445C-9793-4D0049F133C0}"/>
              </a:ext>
            </a:extLst>
          </p:cNvPr>
          <p:cNvSpPr/>
          <p:nvPr/>
        </p:nvSpPr>
        <p:spPr>
          <a:xfrm>
            <a:off x="4972494" y="1765261"/>
            <a:ext cx="1423516" cy="48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ea typeface="新細明體"/>
                <a:cs typeface="Calibri"/>
              </a:rPr>
              <a:t>Saturation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4F58B45-A0E6-4FC8-88FD-29765886E925}"/>
              </a:ext>
            </a:extLst>
          </p:cNvPr>
          <p:cNvSpPr txBox="1"/>
          <p:nvPr/>
        </p:nvSpPr>
        <p:spPr>
          <a:xfrm rot="16200000">
            <a:off x="5447672" y="33123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b="1">
                <a:solidFill>
                  <a:schemeClr val="bg1"/>
                </a:solidFill>
                <a:ea typeface="新細明體"/>
                <a:cs typeface="Calibri"/>
              </a:rPr>
              <a:t>Brightness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E1AE980-5753-4261-8012-3771C390D44E}"/>
              </a:ext>
            </a:extLst>
          </p:cNvPr>
          <p:cNvSpPr txBox="1"/>
          <p:nvPr/>
        </p:nvSpPr>
        <p:spPr>
          <a:xfrm>
            <a:off x="3890701" y="5992481"/>
            <a:ext cx="35909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b="1">
                <a:solidFill>
                  <a:schemeClr val="bg1"/>
                </a:solidFill>
                <a:ea typeface="+mn-lt"/>
                <a:cs typeface="+mn-lt"/>
              </a:rPr>
              <a:t>HSB </a:t>
            </a:r>
            <a:r>
              <a:rPr lang="en-US" altLang="zh-TW" b="1">
                <a:solidFill>
                  <a:schemeClr val="bg1"/>
                </a:solidFill>
                <a:ea typeface="+mn-lt"/>
                <a:cs typeface="+mn-lt"/>
              </a:rPr>
              <a:t>==</a:t>
            </a:r>
            <a:r>
              <a:rPr lang="zh-TW" altLang="en-US" b="1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zh-TW" b="1">
                <a:solidFill>
                  <a:schemeClr val="bg1"/>
                </a:solidFill>
                <a:ea typeface="+mn-lt"/>
                <a:cs typeface="+mn-lt"/>
              </a:rPr>
              <a:t>HSV</a:t>
            </a:r>
            <a:r>
              <a:rPr lang="zh-TW" altLang="en-US" b="1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zh-TW" b="1">
                <a:solidFill>
                  <a:schemeClr val="bg1"/>
                </a:solidFill>
                <a:ea typeface="+mn-lt"/>
                <a:cs typeface="+mn-lt"/>
              </a:rPr>
              <a:t>⾊彩空間⽰意圖</a:t>
            </a:r>
            <a:endParaRPr lang="zh-TW" b="1">
              <a:solidFill>
                <a:schemeClr val="bg1"/>
              </a:solidFill>
              <a:ea typeface="新細明體"/>
              <a:cs typeface="Calibr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5682C84-A4BB-4043-94EE-5471D9EAA9A1}"/>
              </a:ext>
            </a:extLst>
          </p:cNvPr>
          <p:cNvSpPr txBox="1"/>
          <p:nvPr/>
        </p:nvSpPr>
        <p:spPr>
          <a:xfrm>
            <a:off x="123825" y="1828800"/>
            <a:ext cx="30575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sz="3200" b="1">
                <a:solidFill>
                  <a:srgbClr val="C00000"/>
                </a:solidFill>
                <a:ea typeface="+mn-lt"/>
                <a:cs typeface="+mn-lt"/>
              </a:rPr>
              <a:t>360 度</a:t>
            </a:r>
            <a:r>
              <a:rPr lang="zh-TW" sz="2800" b="1">
                <a:solidFill>
                  <a:schemeClr val="bg1"/>
                </a:solidFill>
                <a:ea typeface="+mn-lt"/>
                <a:cs typeface="+mn-lt"/>
              </a:rPr>
              <a:t>決定顏</a:t>
            </a:r>
            <a:r>
              <a:rPr lang="zh-TW" altLang="en-US" sz="2800" b="1">
                <a:solidFill>
                  <a:schemeClr val="bg1"/>
                </a:solidFill>
                <a:ea typeface="+mn-lt"/>
                <a:cs typeface="+mn-lt"/>
              </a:rPr>
              <a:t>色</a:t>
            </a:r>
            <a:endParaRPr lang="en-US" altLang="zh-TW" sz="2800" b="1">
              <a:solidFill>
                <a:schemeClr val="bg1"/>
              </a:solidFill>
              <a:ea typeface="新細明體"/>
              <a:cs typeface="Calibri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952A71E-ADFB-4606-B3AE-66B6E9489B4C}"/>
              </a:ext>
            </a:extLst>
          </p:cNvPr>
          <p:cNvSpPr txBox="1"/>
          <p:nvPr/>
        </p:nvSpPr>
        <p:spPr>
          <a:xfrm>
            <a:off x="7562849" y="3886200"/>
            <a:ext cx="30575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sz="3200" b="1">
                <a:solidFill>
                  <a:srgbClr val="C00000"/>
                </a:solidFill>
                <a:ea typeface="+mn-lt"/>
                <a:cs typeface="+mn-lt"/>
              </a:rPr>
              <a:t>0</a:t>
            </a:r>
            <a:r>
              <a:rPr lang="en-US" altLang="zh-TW" sz="3200" b="1">
                <a:solidFill>
                  <a:srgbClr val="C00000"/>
                </a:solidFill>
                <a:ea typeface="+mn-lt"/>
                <a:cs typeface="+mn-lt"/>
              </a:rPr>
              <a:t>~100%</a:t>
            </a:r>
            <a:r>
              <a:rPr lang="en-US" altLang="zh-TW" sz="3200" b="1">
                <a:solidFill>
                  <a:schemeClr val="bg1"/>
                </a:solidFill>
                <a:ea typeface="+mn-lt"/>
                <a:cs typeface="+mn-lt"/>
              </a:rPr>
              <a:t>飽和度</a:t>
            </a:r>
            <a:endParaRPr lang="zh-TW" altLang="en-US" sz="2800" b="1">
              <a:solidFill>
                <a:schemeClr val="bg1"/>
              </a:solidFill>
              <a:ea typeface="新細明體"/>
              <a:cs typeface="Calibri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27F480B-C63C-45A6-A84F-C4A4FB8236C0}"/>
              </a:ext>
            </a:extLst>
          </p:cNvPr>
          <p:cNvSpPr txBox="1"/>
          <p:nvPr/>
        </p:nvSpPr>
        <p:spPr>
          <a:xfrm>
            <a:off x="6629399" y="1543050"/>
            <a:ext cx="30575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sz="3200" b="1">
                <a:solidFill>
                  <a:srgbClr val="C00000"/>
                </a:solidFill>
                <a:ea typeface="+mn-lt"/>
                <a:cs typeface="+mn-lt"/>
              </a:rPr>
              <a:t>0</a:t>
            </a:r>
            <a:r>
              <a:rPr lang="en-US" altLang="zh-TW" sz="3200" b="1">
                <a:solidFill>
                  <a:srgbClr val="C00000"/>
                </a:solidFill>
                <a:ea typeface="+mn-lt"/>
                <a:cs typeface="+mn-lt"/>
              </a:rPr>
              <a:t>~100%</a:t>
            </a:r>
            <a:r>
              <a:rPr lang="en-US" altLang="zh-TW" sz="3200" b="1">
                <a:solidFill>
                  <a:schemeClr val="bg1"/>
                </a:solidFill>
                <a:ea typeface="+mn-lt"/>
                <a:cs typeface="+mn-lt"/>
              </a:rPr>
              <a:t>亮度</a:t>
            </a:r>
            <a:endParaRPr lang="zh-TW" altLang="en-US" sz="2800" b="1">
              <a:solidFill>
                <a:schemeClr val="bg1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226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12</Slides>
  <Notes>0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revision>101</cp:revision>
  <dcterms:created xsi:type="dcterms:W3CDTF">2020-06-22T17:26:25Z</dcterms:created>
  <dcterms:modified xsi:type="dcterms:W3CDTF">2020-06-24T02:15:41Z</dcterms:modified>
</cp:coreProperties>
</file>