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9" r:id="rId2"/>
    <p:sldId id="256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EBB"/>
    <a:srgbClr val="FFA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>
        <p:scale>
          <a:sx n="100" d="100"/>
          <a:sy n="100" d="100"/>
        </p:scale>
        <p:origin x="90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3EEE4-83CB-D440-8517-C3F6C597FEB7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CCC-D91D-CE40-AAFD-68C6172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7CCC-D91D-CE40-AAFD-68C6172AF5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06CD-F7B2-174E-A516-E8B015FF9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4DAF4-ACAA-C748-9E8A-43408D2E7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C320-A57C-4C4C-B7AC-FBD1CDA1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1AEB-B8B5-3E43-A51C-F372FDEA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541A-6377-744B-A46B-CE19A451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F00C-F872-FF43-9B20-73659741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03A37-E2A1-7A45-A213-DD1D7946B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E815-FF8E-1440-9E6B-D842F136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E449-0062-0440-8FB7-8D3C5974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8BE4-331B-3D43-BF7B-1E7AAF37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B9634-9885-6A40-95B9-F2F7BB837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5C437-867A-9A48-88C4-E920D95E2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78A5-7649-0E4E-B0D0-0A4A4027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2953-ED4E-154A-B074-62459372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777A-4581-2645-91B6-4F4A0F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E103-107F-EA41-B86B-ABC2E415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494B-9DCF-1B4D-BADC-15A5E655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D065-CC28-B143-B6D6-4B953E7E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8442-8B8F-184E-88AF-FDD4FE66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1B19-6D68-7D48-9DE6-809AF263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AEA6-9850-584D-BFFF-3346C557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BB09-1536-214B-BED7-EA8EE58A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E5AE-E1EE-874C-9BD4-99B0DCA7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661C-2200-164B-A2F4-4395E5EE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0F63-A4BD-FE42-9444-852B514E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283-7530-AA41-A5C7-4B6CD609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E51F-1F90-7247-9964-D9CD25E70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A3E96-D2AB-5B4A-8C5D-1FC88ECA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77DE8-329A-BB4B-9828-C909EBEB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ECF6-B9A4-BC4F-A8FD-CB30C293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10C49-E4BB-4B46-B9DC-52F42797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78D2-DAF9-3B41-BCE6-7C55972A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DAF3-DC83-4C46-9C7E-9F28AC18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2DA9B-97BE-B94B-8842-BA301595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DE4C7-A260-B34E-BA63-65036E92F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4F3F4-C719-B94C-AF62-9EA5A4F76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E3638-7E6E-0745-B0B4-F5378FAC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AC3B3-4690-DE4C-9BBC-21ABECC2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F8F2A-F377-F741-B465-712F4908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AFB2-D446-FC4E-9C60-ECEA19BB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87F81-47D1-C54F-8893-A4CBC16E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C3992-0AB0-0642-8A14-188BA983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C6970-B76F-FA49-BF0B-197B40E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EA6BF-5C32-3F4B-9AAB-3A58320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F150F-79E3-0949-9433-0F2CD036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13826-F92E-A945-BAF2-B82A42A3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A04-6424-5540-B515-B541B16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6318-CBDD-3547-B4B9-A9B372C9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0E691-80DA-C64B-B03C-8AE44FB2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8CDC-1712-964F-86ED-CA5683B6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8080A-D22F-1E44-82C8-68380490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3207-C002-9D4B-945A-994663E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49CF-0D28-C84B-B33F-0092CA46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3C183-87C2-3741-ACB6-95D7E3184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F4263-8381-ED4D-8C04-8690B0A4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D70F3-0526-E24E-8C26-A5944DC0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D99D-4E3D-C34A-823B-7E36BED2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4B28-EA72-404C-873A-E8FB97B8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2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94623-3732-684D-8134-1CF90415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0E107-E709-444A-BFD1-D2FCED31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4756-2E88-4840-A5FB-DCED2F0A3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16F6-1A71-3240-8815-4770A9C75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B4F6-BAEB-CF47-A39E-C390654F1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346513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24F48-09C9-474A-8CFC-2AD2F804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08" y="831849"/>
            <a:ext cx="7640108" cy="5336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285E4-4C10-5143-81D1-F7A4FE372FA7}"/>
              </a:ext>
            </a:extLst>
          </p:cNvPr>
          <p:cNvSpPr txBox="1"/>
          <p:nvPr/>
        </p:nvSpPr>
        <p:spPr>
          <a:xfrm rot="18131995">
            <a:off x="4811940" y="3610431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REP)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70970-FE83-5642-A7AE-F628931B03D4}"/>
              </a:ext>
            </a:extLst>
          </p:cNvPr>
          <p:cNvSpPr txBox="1"/>
          <p:nvPr/>
        </p:nvSpPr>
        <p:spPr>
          <a:xfrm>
            <a:off x="3134660" y="1256599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CRP)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6CA65-F4C5-C34B-A580-774DDED4B35B}"/>
              </a:ext>
            </a:extLst>
          </p:cNvPr>
          <p:cNvSpPr txBox="1"/>
          <p:nvPr/>
        </p:nvSpPr>
        <p:spPr>
          <a:xfrm rot="3514579">
            <a:off x="1240546" y="3444626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CCP)</a:t>
            </a:r>
          </a:p>
        </p:txBody>
      </p:sp>
    </p:spTree>
    <p:extLst>
      <p:ext uri="{BB962C8B-B14F-4D97-AF65-F5344CB8AC3E}">
        <p14:creationId xmlns:p14="http://schemas.microsoft.com/office/powerpoint/2010/main" val="293522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AD515-D1ED-DD4B-AD72-4A474719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78" y="298450"/>
            <a:ext cx="7023100" cy="4229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E6809A-564A-2242-8340-7367B73E5C91}"/>
              </a:ext>
            </a:extLst>
          </p:cNvPr>
          <p:cNvSpPr/>
          <p:nvPr/>
        </p:nvSpPr>
        <p:spPr>
          <a:xfrm>
            <a:off x="5225143" y="2569029"/>
            <a:ext cx="3801836" cy="1958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8ACD0-6053-5748-ACB7-C7D5CA77C845}"/>
              </a:ext>
            </a:extLst>
          </p:cNvPr>
          <p:cNvSpPr txBox="1"/>
          <p:nvPr/>
        </p:nvSpPr>
        <p:spPr>
          <a:xfrm>
            <a:off x="1890485" y="4436283"/>
            <a:ext cx="84110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The Problem</a:t>
            </a:r>
            <a:endParaRPr lang="en-US" sz="1600" b="1" i="1" dirty="0"/>
          </a:p>
          <a:p>
            <a:pPr marL="285750" indent="-285750">
              <a:buFontTx/>
              <a:buChar char="-"/>
            </a:pPr>
            <a:r>
              <a:rPr lang="en-US" sz="1600" i="1" dirty="0"/>
              <a:t>Entities </a:t>
            </a:r>
            <a:r>
              <a:rPr lang="en-US" sz="1600" dirty="0"/>
              <a:t>needs a pinned version of </a:t>
            </a:r>
            <a:r>
              <a:rPr lang="en-US" sz="1600" i="1" dirty="0"/>
              <a:t>Authorizer</a:t>
            </a:r>
            <a:r>
              <a:rPr lang="en-US" sz="1600" dirty="0"/>
              <a:t> to be built.</a:t>
            </a:r>
          </a:p>
          <a:p>
            <a:pPr marL="285750" indent="-285750">
              <a:buFontTx/>
              <a:buChar char="-"/>
            </a:pPr>
            <a:r>
              <a:rPr lang="en-US" sz="1600" i="1" dirty="0"/>
              <a:t>Authorizer</a:t>
            </a:r>
            <a:r>
              <a:rPr lang="en-US" sz="1600" dirty="0"/>
              <a:t> needs a pinned version if </a:t>
            </a:r>
            <a:r>
              <a:rPr lang="en-US" sz="1600" i="1" dirty="0"/>
              <a:t>Interactors</a:t>
            </a:r>
            <a:r>
              <a:rPr lang="en-US" sz="1600" dirty="0"/>
              <a:t> to be built.</a:t>
            </a:r>
          </a:p>
          <a:p>
            <a:pPr marL="285750" indent="-285750">
              <a:buFontTx/>
              <a:buChar char="-"/>
            </a:pPr>
            <a:r>
              <a:rPr lang="en-US" sz="1600" i="1" dirty="0"/>
              <a:t>Interactor</a:t>
            </a:r>
            <a:r>
              <a:rPr lang="en-US" sz="1600" b="1" i="1" dirty="0"/>
              <a:t> </a:t>
            </a:r>
            <a:r>
              <a:rPr lang="en-US" sz="1600" dirty="0"/>
              <a:t>needs a pinned version of </a:t>
            </a:r>
            <a:r>
              <a:rPr lang="en-US" sz="1600" i="1" dirty="0"/>
              <a:t>Entities.</a:t>
            </a:r>
          </a:p>
          <a:p>
            <a:r>
              <a:rPr lang="en-US" sz="1600" dirty="0"/>
              <a:t>All components depend on each other and the only way to build them is to coordinate the build versions between them. </a:t>
            </a:r>
            <a:r>
              <a:rPr lang="en-US" sz="1600" b="1" dirty="0"/>
              <a:t>They now behave like a single coupled component.</a:t>
            </a:r>
          </a:p>
          <a:p>
            <a:pPr marL="285750" indent="-285750">
              <a:buFontTx/>
              <a:buChar char="-"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3724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0B9174-CFB7-E748-9AE4-6346A8C7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71" y="1522185"/>
            <a:ext cx="7040546" cy="38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2C31B-AE4B-FF49-B371-3EBF0DBE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2" y="1475203"/>
            <a:ext cx="6587671" cy="39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6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V</a:t>
            </a:r>
          </a:p>
        </p:txBody>
      </p:sp>
    </p:spTree>
    <p:extLst>
      <p:ext uri="{BB962C8B-B14F-4D97-AF65-F5344CB8AC3E}">
        <p14:creationId xmlns:p14="http://schemas.microsoft.com/office/powerpoint/2010/main" val="221359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4463B7-C36D-6848-956E-092115CFC68E}"/>
              </a:ext>
            </a:extLst>
          </p:cNvPr>
          <p:cNvSpPr/>
          <p:nvPr/>
        </p:nvSpPr>
        <p:spPr>
          <a:xfrm>
            <a:off x="1545770" y="1208314"/>
            <a:ext cx="2405744" cy="674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9A17F-A63A-1F4C-BE9E-9E68572B8197}"/>
              </a:ext>
            </a:extLst>
          </p:cNvPr>
          <p:cNvSpPr/>
          <p:nvPr/>
        </p:nvSpPr>
        <p:spPr>
          <a:xfrm>
            <a:off x="1545770" y="2111827"/>
            <a:ext cx="2405744" cy="957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Specific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validations)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C0AD9D-1456-704B-B3FB-5D173A369BF9}"/>
              </a:ext>
            </a:extLst>
          </p:cNvPr>
          <p:cNvSpPr/>
          <p:nvPr/>
        </p:nvSpPr>
        <p:spPr>
          <a:xfrm>
            <a:off x="1545770" y="3254826"/>
            <a:ext cx="2405744" cy="117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Independent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approval process)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882F4B-A190-C140-B891-56D19CBECE29}"/>
              </a:ext>
            </a:extLst>
          </p:cNvPr>
          <p:cNvSpPr/>
          <p:nvPr/>
        </p:nvSpPr>
        <p:spPr>
          <a:xfrm>
            <a:off x="1545770" y="4615539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92550-6A8B-3A4E-8261-60B138EBE887}"/>
              </a:ext>
            </a:extLst>
          </p:cNvPr>
          <p:cNvSpPr/>
          <p:nvPr/>
        </p:nvSpPr>
        <p:spPr>
          <a:xfrm>
            <a:off x="1545770" y="5540828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 among others…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5211A2-FD9E-754C-BDE0-B07ED56CDEC5}"/>
              </a:ext>
            </a:extLst>
          </p:cNvPr>
          <p:cNvSpPr/>
          <p:nvPr/>
        </p:nvSpPr>
        <p:spPr>
          <a:xfrm>
            <a:off x="4495799" y="1208314"/>
            <a:ext cx="2405744" cy="674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44E70C-3BF8-B440-B9F4-48F20C8485CB}"/>
              </a:ext>
            </a:extLst>
          </p:cNvPr>
          <p:cNvSpPr/>
          <p:nvPr/>
        </p:nvSpPr>
        <p:spPr>
          <a:xfrm>
            <a:off x="4495799" y="2111827"/>
            <a:ext cx="2405744" cy="957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Specific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validations)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A7BDA-1011-3D4E-B591-C264D86B98CD}"/>
              </a:ext>
            </a:extLst>
          </p:cNvPr>
          <p:cNvSpPr/>
          <p:nvPr/>
        </p:nvSpPr>
        <p:spPr>
          <a:xfrm>
            <a:off x="4495799" y="3254826"/>
            <a:ext cx="2405744" cy="117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Independent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refund process)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3AADE-4203-BB46-989D-62F7758B7503}"/>
              </a:ext>
            </a:extLst>
          </p:cNvPr>
          <p:cNvSpPr/>
          <p:nvPr/>
        </p:nvSpPr>
        <p:spPr>
          <a:xfrm>
            <a:off x="4495799" y="4615539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01A3B1-0D9A-3E4C-A6D3-C4E9BD0F4ACF}"/>
              </a:ext>
            </a:extLst>
          </p:cNvPr>
          <p:cNvSpPr/>
          <p:nvPr/>
        </p:nvSpPr>
        <p:spPr>
          <a:xfrm>
            <a:off x="4495799" y="5540828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 among others…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F53C59-8B7D-A54E-8672-AD7A725DE1C5}"/>
              </a:ext>
            </a:extLst>
          </p:cNvPr>
          <p:cNvCxnSpPr>
            <a:cxnSpLocks/>
          </p:cNvCxnSpPr>
          <p:nvPr/>
        </p:nvCxnSpPr>
        <p:spPr>
          <a:xfrm>
            <a:off x="4212771" y="555171"/>
            <a:ext cx="0" cy="5649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45B73D-F9B6-224D-BDFF-941806B869F7}"/>
              </a:ext>
            </a:extLst>
          </p:cNvPr>
          <p:cNvSpPr txBox="1"/>
          <p:nvPr/>
        </p:nvSpPr>
        <p:spPr>
          <a:xfrm>
            <a:off x="2176211" y="447683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Use Case:</a:t>
            </a:r>
            <a:br>
              <a:rPr lang="en-US" i="1" dirty="0"/>
            </a:br>
            <a:r>
              <a:rPr lang="en-US" i="1" dirty="0"/>
              <a:t>Add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DA5B03-024F-0C4B-9A25-9C6339D4E8E3}"/>
              </a:ext>
            </a:extLst>
          </p:cNvPr>
          <p:cNvSpPr txBox="1"/>
          <p:nvPr/>
        </p:nvSpPr>
        <p:spPr>
          <a:xfrm>
            <a:off x="4989311" y="469455"/>
            <a:ext cx="13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Use Case:</a:t>
            </a:r>
            <a:br>
              <a:rPr lang="en-US" i="1" dirty="0"/>
            </a:br>
            <a:r>
              <a:rPr lang="en-US" i="1" dirty="0"/>
              <a:t>Delete Order</a:t>
            </a:r>
          </a:p>
        </p:txBody>
      </p:sp>
    </p:spTree>
    <p:extLst>
      <p:ext uri="{BB962C8B-B14F-4D97-AF65-F5344CB8AC3E}">
        <p14:creationId xmlns:p14="http://schemas.microsoft.com/office/powerpoint/2010/main" val="171270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721BD6-CBC2-B740-B923-1E4AF51F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35" y="1098551"/>
            <a:ext cx="6083300" cy="374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DD9A59-0AB1-AB4E-8642-C80986222A4A}"/>
              </a:ext>
            </a:extLst>
          </p:cNvPr>
          <p:cNvSpPr txBox="1"/>
          <p:nvPr/>
        </p:nvSpPr>
        <p:spPr>
          <a:xfrm>
            <a:off x="2618487" y="5113118"/>
            <a:ext cx="6635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DB and the GUI components </a:t>
            </a:r>
            <a:r>
              <a:rPr lang="en-US" b="1" dirty="0"/>
              <a:t>act as plugins</a:t>
            </a:r>
            <a:r>
              <a:rPr lang="en-US" dirty="0"/>
              <a:t> to the business rules.</a:t>
            </a:r>
            <a:br>
              <a:rPr lang="en-US" dirty="0"/>
            </a:br>
            <a:r>
              <a:rPr lang="en-US" dirty="0"/>
              <a:t>This establishes a</a:t>
            </a:r>
            <a:r>
              <a:rPr lang="en-US" b="1" dirty="0"/>
              <a:t> </a:t>
            </a:r>
            <a:r>
              <a:rPr lang="en-US" dirty="0"/>
              <a:t>pattern for the other components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85056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441CA6-0A2C-6B47-B58C-03D59287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79" y="1676400"/>
            <a:ext cx="6540500" cy="492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78518-F0D1-5943-A1C8-6512875F6F46}"/>
              </a:ext>
            </a:extLst>
          </p:cNvPr>
          <p:cNvSpPr txBox="1"/>
          <p:nvPr/>
        </p:nvSpPr>
        <p:spPr>
          <a:xfrm>
            <a:off x="7707087" y="5370286"/>
            <a:ext cx="236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Cases</a:t>
            </a:r>
            <a:r>
              <a:rPr lang="en-US" dirty="0"/>
              <a:t> coordinate the use of </a:t>
            </a:r>
            <a:r>
              <a:rPr lang="en-US" b="1" dirty="0"/>
              <a:t>Entities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34F25D-E5BE-3342-B0F2-E56BB162B4F4}"/>
              </a:ext>
            </a:extLst>
          </p:cNvPr>
          <p:cNvCxnSpPr>
            <a:endCxn id="5" idx="1"/>
          </p:cNvCxnSpPr>
          <p:nvPr/>
        </p:nvCxnSpPr>
        <p:spPr>
          <a:xfrm>
            <a:off x="4354286" y="5646057"/>
            <a:ext cx="3352801" cy="473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E36609-D2AE-7043-8472-D0A6A5E7A31A}"/>
              </a:ext>
            </a:extLst>
          </p:cNvPr>
          <p:cNvSpPr txBox="1"/>
          <p:nvPr/>
        </p:nvSpPr>
        <p:spPr>
          <a:xfrm>
            <a:off x="925286" y="1015295"/>
            <a:ext cx="361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 Case Example</a:t>
            </a:r>
          </a:p>
        </p:txBody>
      </p:sp>
    </p:spTree>
    <p:extLst>
      <p:ext uri="{BB962C8B-B14F-4D97-AF65-F5344CB8AC3E}">
        <p14:creationId xmlns:p14="http://schemas.microsoft.com/office/powerpoint/2010/main" val="1131985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466773-946F-D744-8BC8-BF1394ACA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0"/>
            <a:ext cx="9337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F55515-B8CD-0C4F-9A9F-330AAC7D628E}"/>
              </a:ext>
            </a:extLst>
          </p:cNvPr>
          <p:cNvSpPr txBox="1"/>
          <p:nvPr/>
        </p:nvSpPr>
        <p:spPr>
          <a:xfrm>
            <a:off x="7376885" y="3744686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Crossing Boundaries Example</a:t>
            </a:r>
          </a:p>
        </p:txBody>
      </p:sp>
    </p:spTree>
    <p:extLst>
      <p:ext uri="{BB962C8B-B14F-4D97-AF65-F5344CB8AC3E}">
        <p14:creationId xmlns:p14="http://schemas.microsoft.com/office/powerpoint/2010/main" val="483959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 - esakik/clean-architecture-python: Some examples of &quot;Clean  Architecture&quot; written in Python.">
            <a:extLst>
              <a:ext uri="{FF2B5EF4-FFF2-40B4-BE49-F238E27FC236}">
                <a16:creationId xmlns:a16="http://schemas.microsoft.com/office/drawing/2014/main" id="{3F817678-4EB0-7E4B-945D-8E71A1324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0"/>
            <a:ext cx="9699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066F11-7CAE-CD46-8FB3-E0DA052D9359}"/>
              </a:ext>
            </a:extLst>
          </p:cNvPr>
          <p:cNvSpPr txBox="1"/>
          <p:nvPr/>
        </p:nvSpPr>
        <p:spPr>
          <a:xfrm>
            <a:off x="9173028" y="1625602"/>
            <a:ext cx="23222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Monaco" pitchFamily="2" charset="77"/>
              </a:rPr>
              <a:t>Note:</a:t>
            </a:r>
            <a:br>
              <a:rPr lang="en-US" sz="1200" dirty="0">
                <a:latin typeface="Monaco" pitchFamily="2" charset="77"/>
              </a:rPr>
            </a:br>
            <a:r>
              <a:rPr lang="en-US" sz="1200" dirty="0">
                <a:latin typeface="Monaco" pitchFamily="2" charset="77"/>
              </a:rPr>
              <a:t>This is a </a:t>
            </a:r>
            <a:r>
              <a:rPr lang="en-US" sz="1200" b="1" dirty="0">
                <a:latin typeface="Monaco" pitchFamily="2" charset="77"/>
              </a:rPr>
              <a:t>source code dependency diagram. </a:t>
            </a:r>
            <a:r>
              <a:rPr lang="en-US" sz="1200" dirty="0">
                <a:latin typeface="Monaco" pitchFamily="2" charset="77"/>
              </a:rPr>
              <a:t>It doesn’t determine anything about the </a:t>
            </a:r>
            <a:r>
              <a:rPr lang="en-US" sz="1200" b="1" dirty="0">
                <a:latin typeface="Monaco" pitchFamily="2" charset="77"/>
              </a:rPr>
              <a:t>flow  of control</a:t>
            </a:r>
            <a:r>
              <a:rPr lang="en-US" sz="1200" dirty="0">
                <a:latin typeface="Monaco" pitchFamily="2" charset="77"/>
              </a:rPr>
              <a:t> from the actual </a:t>
            </a:r>
            <a:r>
              <a:rPr lang="en-US" sz="1200" b="1" dirty="0">
                <a:latin typeface="Monaco" pitchFamily="2" charset="77"/>
              </a:rPr>
              <a:t>implementation.</a:t>
            </a:r>
            <a:endParaRPr lang="en-US" sz="12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960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9CE1B-17A8-454F-B286-26B27717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64" y="711174"/>
            <a:ext cx="7879444" cy="43021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22AAD-EA21-ED4C-9ED9-94A997B75FA9}"/>
              </a:ext>
            </a:extLst>
          </p:cNvPr>
          <p:cNvGrpSpPr/>
          <p:nvPr/>
        </p:nvGrpSpPr>
        <p:grpSpPr>
          <a:xfrm>
            <a:off x="2211974" y="2827230"/>
            <a:ext cx="2076209" cy="778341"/>
            <a:chOff x="3039288" y="4077133"/>
            <a:chExt cx="2076209" cy="7783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EDBAA5-9E11-A147-BAE3-793023A93E08}"/>
                </a:ext>
              </a:extLst>
            </p:cNvPr>
            <p:cNvSpPr txBox="1"/>
            <p:nvPr/>
          </p:nvSpPr>
          <p:spPr>
            <a:xfrm>
              <a:off x="3039288" y="4209143"/>
              <a:ext cx="20762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Flow of control </a:t>
              </a:r>
              <a:br>
                <a:rPr lang="en-US" dirty="0"/>
              </a:br>
              <a:r>
                <a:rPr lang="en-US" dirty="0"/>
                <a:t>(aka execution flow)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C32E44-510D-2445-BB4D-60F24FB6F46D}"/>
                </a:ext>
              </a:extLst>
            </p:cNvPr>
            <p:cNvCxnSpPr/>
            <p:nvPr/>
          </p:nvCxnSpPr>
          <p:spPr>
            <a:xfrm>
              <a:off x="3160486" y="4077133"/>
              <a:ext cx="1053192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2C7C03-3921-B344-AE50-86C69272F70B}"/>
              </a:ext>
            </a:extLst>
          </p:cNvPr>
          <p:cNvGrpSpPr/>
          <p:nvPr/>
        </p:nvGrpSpPr>
        <p:grpSpPr>
          <a:xfrm>
            <a:off x="2186710" y="3985406"/>
            <a:ext cx="2233497" cy="730506"/>
            <a:chOff x="3039288" y="5035075"/>
            <a:chExt cx="2233497" cy="7305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38336D-4EC5-A64A-95E9-C63D9708F262}"/>
                </a:ext>
              </a:extLst>
            </p:cNvPr>
            <p:cNvSpPr txBox="1"/>
            <p:nvPr/>
          </p:nvSpPr>
          <p:spPr>
            <a:xfrm>
              <a:off x="3039288" y="5119250"/>
              <a:ext cx="22334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code </a:t>
              </a:r>
              <a:br>
                <a:rPr lang="en-US" dirty="0"/>
              </a:br>
              <a:r>
                <a:rPr lang="en-US" dirty="0"/>
                <a:t>dependency direction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DA59327-1BC7-2A47-ABC7-718BFBF2F4A0}"/>
                </a:ext>
              </a:extLst>
            </p:cNvPr>
            <p:cNvCxnSpPr/>
            <p:nvPr/>
          </p:nvCxnSpPr>
          <p:spPr>
            <a:xfrm>
              <a:off x="3160486" y="5035075"/>
              <a:ext cx="105319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D9BD49-13C8-8749-BC41-9DC24CBE6653}"/>
              </a:ext>
            </a:extLst>
          </p:cNvPr>
          <p:cNvSpPr txBox="1"/>
          <p:nvPr/>
        </p:nvSpPr>
        <p:spPr>
          <a:xfrm>
            <a:off x="8595967" y="274320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DB0415-3904-F043-9A26-8368A07051F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68343" y="2743200"/>
            <a:ext cx="627624" cy="18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4AFDD2-AC34-A34C-8E7A-3B089AE51804}"/>
              </a:ext>
            </a:extLst>
          </p:cNvPr>
          <p:cNvSpPr txBox="1"/>
          <p:nvPr/>
        </p:nvSpPr>
        <p:spPr>
          <a:xfrm>
            <a:off x="5765681" y="90351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 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BF2689-87E0-FF4C-A78C-0D007761F1CF}"/>
              </a:ext>
            </a:extLst>
          </p:cNvPr>
          <p:cNvCxnSpPr>
            <a:cxnSpLocks/>
          </p:cNvCxnSpPr>
          <p:nvPr/>
        </p:nvCxnSpPr>
        <p:spPr>
          <a:xfrm>
            <a:off x="6670102" y="1272847"/>
            <a:ext cx="122584" cy="501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FC8BBC-4B6B-A746-A661-D21F5FE411C5}"/>
              </a:ext>
            </a:extLst>
          </p:cNvPr>
          <p:cNvSpPr txBox="1"/>
          <p:nvPr/>
        </p:nvSpPr>
        <p:spPr>
          <a:xfrm>
            <a:off x="9008135" y="903515"/>
            <a:ext cx="10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BF0DBB-6519-5149-931D-E63E334540F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8479971" y="1088181"/>
            <a:ext cx="528164" cy="87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AFD6E3-A682-FE4C-A6B8-DB1A528FCB66}"/>
              </a:ext>
            </a:extLst>
          </p:cNvPr>
          <p:cNvSpPr txBox="1"/>
          <p:nvPr/>
        </p:nvSpPr>
        <p:spPr>
          <a:xfrm>
            <a:off x="1237202" y="5228588"/>
            <a:ext cx="1043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Dependency Inversion: </a:t>
            </a:r>
            <a:r>
              <a:rPr lang="en-US" dirty="0"/>
              <a:t>The source code dependency direction does not follow the execution flow.</a:t>
            </a:r>
            <a:br>
              <a:rPr lang="en-US" dirty="0"/>
            </a:br>
            <a:r>
              <a:rPr lang="en-US" b="1" dirty="0"/>
              <a:t>Polymorphism </a:t>
            </a:r>
            <a:r>
              <a:rPr lang="en-US" dirty="0"/>
              <a:t>allows us to decided the direction of source code dependency that is best for our architecture.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237ECC-C20F-8B43-A352-9E893606C666}"/>
              </a:ext>
            </a:extLst>
          </p:cNvPr>
          <p:cNvSpPr txBox="1"/>
          <p:nvPr/>
        </p:nvSpPr>
        <p:spPr>
          <a:xfrm>
            <a:off x="2501015" y="1512042"/>
            <a:ext cx="66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6B25BA-CBC6-9045-A99E-21E2F3BDC274}"/>
              </a:ext>
            </a:extLst>
          </p:cNvPr>
          <p:cNvSpPr txBox="1"/>
          <p:nvPr/>
        </p:nvSpPr>
        <p:spPr>
          <a:xfrm>
            <a:off x="8595967" y="344573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307733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3D308D-3E8C-0A44-B8EE-61DC2BF3F659}"/>
              </a:ext>
            </a:extLst>
          </p:cNvPr>
          <p:cNvSpPr/>
          <p:nvPr/>
        </p:nvSpPr>
        <p:spPr>
          <a:xfrm>
            <a:off x="740227" y="1426029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Users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64273-A137-F746-9AAD-379FB0180EDF}"/>
              </a:ext>
            </a:extLst>
          </p:cNvPr>
          <p:cNvSpPr/>
          <p:nvPr/>
        </p:nvSpPr>
        <p:spPr>
          <a:xfrm>
            <a:off x="740227" y="2471057"/>
            <a:ext cx="2405744" cy="957943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List All Users Data Access &lt;Interface&gt;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41668-0062-2E4F-B5FD-184E002CBB88}"/>
              </a:ext>
            </a:extLst>
          </p:cNvPr>
          <p:cNvSpPr/>
          <p:nvPr/>
        </p:nvSpPr>
        <p:spPr>
          <a:xfrm>
            <a:off x="740226" y="4267199"/>
            <a:ext cx="5344887" cy="664028"/>
          </a:xfrm>
          <a:prstGeom prst="rect">
            <a:avLst/>
          </a:prstGeom>
          <a:solidFill>
            <a:srgbClr val="A3FEB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Users Repository implements both interfaces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702C3-A659-4344-9D23-3B4515F259C7}"/>
              </a:ext>
            </a:extLst>
          </p:cNvPr>
          <p:cNvSpPr/>
          <p:nvPr/>
        </p:nvSpPr>
        <p:spPr>
          <a:xfrm>
            <a:off x="3690256" y="1426029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Admin Users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2F1D81-D4CF-FA4C-B806-CEA8E6C219D5}"/>
              </a:ext>
            </a:extLst>
          </p:cNvPr>
          <p:cNvSpPr/>
          <p:nvPr/>
        </p:nvSpPr>
        <p:spPr>
          <a:xfrm>
            <a:off x="3690256" y="2471057"/>
            <a:ext cx="2405744" cy="957943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List All Admin Users Data Access &lt;Interface&gt;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D14738-A59A-9B41-8006-E35202E55BFA}"/>
              </a:ext>
            </a:extLst>
          </p:cNvPr>
          <p:cNvCxnSpPr>
            <a:cxnSpLocks/>
          </p:cNvCxnSpPr>
          <p:nvPr/>
        </p:nvCxnSpPr>
        <p:spPr>
          <a:xfrm>
            <a:off x="3407227" y="1426029"/>
            <a:ext cx="1" cy="2383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240901-75D7-504F-B2A1-60C514026818}"/>
              </a:ext>
            </a:extLst>
          </p:cNvPr>
          <p:cNvCxnSpPr>
            <a:cxnSpLocks/>
          </p:cNvCxnSpPr>
          <p:nvPr/>
        </p:nvCxnSpPr>
        <p:spPr>
          <a:xfrm>
            <a:off x="740227" y="3810002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A5F3E-9083-3943-AB7F-313ED0E19879}"/>
              </a:ext>
            </a:extLst>
          </p:cNvPr>
          <p:cNvCxnSpPr>
            <a:cxnSpLocks/>
          </p:cNvCxnSpPr>
          <p:nvPr/>
        </p:nvCxnSpPr>
        <p:spPr>
          <a:xfrm>
            <a:off x="729341" y="3907973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58D93-A203-7548-8463-B2329AF7950B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943099" y="2100943"/>
            <a:ext cx="0" cy="370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87DABD-ABBE-6F40-822C-C436FF5A33F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893128" y="2100943"/>
            <a:ext cx="0" cy="370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C3D708-9278-7147-BA63-6CDE3246DA4F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1943099" y="3429000"/>
            <a:ext cx="1469571" cy="8381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B3FB55-09B6-C44E-A089-B9107397A067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3412670" y="3429000"/>
            <a:ext cx="1480458" cy="8381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40D90-5582-794E-B00D-C83BCD5CA821}"/>
              </a:ext>
            </a:extLst>
          </p:cNvPr>
          <p:cNvSpPr/>
          <p:nvPr/>
        </p:nvSpPr>
        <p:spPr>
          <a:xfrm>
            <a:off x="6553199" y="1484087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Users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6B27D4-332D-6140-9896-07F9ADCF3E78}"/>
              </a:ext>
            </a:extLst>
          </p:cNvPr>
          <p:cNvSpPr/>
          <p:nvPr/>
        </p:nvSpPr>
        <p:spPr>
          <a:xfrm>
            <a:off x="6553198" y="4267199"/>
            <a:ext cx="5344887" cy="664028"/>
          </a:xfrm>
          <a:prstGeom prst="rect">
            <a:avLst/>
          </a:prstGeom>
          <a:solidFill>
            <a:srgbClr val="A3FEB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Users Repository implements read and write needs for both use cases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11790A-D68D-514B-9A2F-7E7314F05F5E}"/>
              </a:ext>
            </a:extLst>
          </p:cNvPr>
          <p:cNvSpPr/>
          <p:nvPr/>
        </p:nvSpPr>
        <p:spPr>
          <a:xfrm>
            <a:off x="9503228" y="1484087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Admin Users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8D7A70-1F30-E142-A7F8-531553DEE4A4}"/>
              </a:ext>
            </a:extLst>
          </p:cNvPr>
          <p:cNvCxnSpPr>
            <a:cxnSpLocks/>
          </p:cNvCxnSpPr>
          <p:nvPr/>
        </p:nvCxnSpPr>
        <p:spPr>
          <a:xfrm>
            <a:off x="9220199" y="1426029"/>
            <a:ext cx="1" cy="2383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08C8DB-6D2A-5B4E-9AF8-470C8C005319}"/>
              </a:ext>
            </a:extLst>
          </p:cNvPr>
          <p:cNvCxnSpPr>
            <a:cxnSpLocks/>
          </p:cNvCxnSpPr>
          <p:nvPr/>
        </p:nvCxnSpPr>
        <p:spPr>
          <a:xfrm>
            <a:off x="6553199" y="3810002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4F90FC-0397-C648-959C-070E88CE612C}"/>
              </a:ext>
            </a:extLst>
          </p:cNvPr>
          <p:cNvCxnSpPr>
            <a:cxnSpLocks/>
          </p:cNvCxnSpPr>
          <p:nvPr/>
        </p:nvCxnSpPr>
        <p:spPr>
          <a:xfrm>
            <a:off x="6542313" y="3907973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2759C4-FA5F-0F45-8A4D-6E97DBD9590B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7756071" y="2159001"/>
            <a:ext cx="0" cy="2108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C531EB-5C79-6342-B6A3-2742D12BDD8E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0706100" y="2159001"/>
            <a:ext cx="0" cy="2108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5677B8C-3A20-F04F-A649-F23E14BEECD6}"/>
              </a:ext>
            </a:extLst>
          </p:cNvPr>
          <p:cNvSpPr txBox="1"/>
          <p:nvPr/>
        </p:nvSpPr>
        <p:spPr>
          <a:xfrm>
            <a:off x="729342" y="5097530"/>
            <a:ext cx="5344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If the Users Repository Changes, both use cases need to be recompiled.</a:t>
            </a:r>
            <a:br>
              <a:rPr lang="en-US" sz="1600" dirty="0"/>
            </a:br>
            <a:r>
              <a:rPr lang="en-US" sz="1600" dirty="0"/>
              <a:t>- Some work will be required to re-establish the strict vertical boundary.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D5683D-9C1B-C04F-A007-8DD5AC703CD1}"/>
              </a:ext>
            </a:extLst>
          </p:cNvPr>
          <p:cNvSpPr txBox="1"/>
          <p:nvPr/>
        </p:nvSpPr>
        <p:spPr>
          <a:xfrm>
            <a:off x="6542313" y="5097530"/>
            <a:ext cx="5344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The source code dependency boundary is being crossed in the wrong direction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Higher risk of making it hard to split vertically in the future if needed.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729756-96FA-B445-B13E-1879AF7318B8}"/>
              </a:ext>
            </a:extLst>
          </p:cNvPr>
          <p:cNvSpPr txBox="1"/>
          <p:nvPr/>
        </p:nvSpPr>
        <p:spPr>
          <a:xfrm>
            <a:off x="1625600" y="762001"/>
            <a:ext cx="390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Split Interfaces, Group Implementation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3A6670-5E74-A141-BB8F-29CD11668A8B}"/>
              </a:ext>
            </a:extLst>
          </p:cNvPr>
          <p:cNvSpPr txBox="1"/>
          <p:nvPr/>
        </p:nvSpPr>
        <p:spPr>
          <a:xfrm>
            <a:off x="7346120" y="719240"/>
            <a:ext cx="375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Interfaces, Group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4527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3D308D-3E8C-0A44-B8EE-61DC2BF3F659}"/>
              </a:ext>
            </a:extLst>
          </p:cNvPr>
          <p:cNvSpPr/>
          <p:nvPr/>
        </p:nvSpPr>
        <p:spPr>
          <a:xfrm>
            <a:off x="1545770" y="1469570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41668-0062-2E4F-B5FD-184E002CBB88}"/>
              </a:ext>
            </a:extLst>
          </p:cNvPr>
          <p:cNvSpPr/>
          <p:nvPr/>
        </p:nvSpPr>
        <p:spPr>
          <a:xfrm>
            <a:off x="1545769" y="2989941"/>
            <a:ext cx="5344887" cy="664028"/>
          </a:xfrm>
          <a:prstGeom prst="rect">
            <a:avLst/>
          </a:prstGeom>
          <a:solidFill>
            <a:srgbClr val="A3FEB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Users Façade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(single place for all user related reads and writes)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702C3-A659-4344-9D23-3B4515F259C7}"/>
              </a:ext>
            </a:extLst>
          </p:cNvPr>
          <p:cNvSpPr/>
          <p:nvPr/>
        </p:nvSpPr>
        <p:spPr>
          <a:xfrm>
            <a:off x="4495799" y="1469570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Admin Users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D14738-A59A-9B41-8006-E35202E55BFA}"/>
              </a:ext>
            </a:extLst>
          </p:cNvPr>
          <p:cNvCxnSpPr>
            <a:cxnSpLocks/>
          </p:cNvCxnSpPr>
          <p:nvPr/>
        </p:nvCxnSpPr>
        <p:spPr>
          <a:xfrm>
            <a:off x="4212770" y="1469570"/>
            <a:ext cx="0" cy="1063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240901-75D7-504F-B2A1-60C514026818}"/>
              </a:ext>
            </a:extLst>
          </p:cNvPr>
          <p:cNvCxnSpPr>
            <a:cxnSpLocks/>
          </p:cNvCxnSpPr>
          <p:nvPr/>
        </p:nvCxnSpPr>
        <p:spPr>
          <a:xfrm>
            <a:off x="1545770" y="2532744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A5F3E-9083-3943-AB7F-313ED0E19879}"/>
              </a:ext>
            </a:extLst>
          </p:cNvPr>
          <p:cNvCxnSpPr>
            <a:cxnSpLocks/>
          </p:cNvCxnSpPr>
          <p:nvPr/>
        </p:nvCxnSpPr>
        <p:spPr>
          <a:xfrm>
            <a:off x="1534884" y="2630715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58D93-A203-7548-8463-B2329AF7950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748642" y="2144484"/>
            <a:ext cx="0" cy="845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87DABD-ABBE-6F40-822C-C436FF5A33F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98671" y="2144484"/>
            <a:ext cx="0" cy="845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36425-3ACB-DD46-A38B-1228AEA5800B}"/>
              </a:ext>
            </a:extLst>
          </p:cNvPr>
          <p:cNvSpPr/>
          <p:nvPr/>
        </p:nvSpPr>
        <p:spPr>
          <a:xfrm>
            <a:off x="1534885" y="3998689"/>
            <a:ext cx="2677886" cy="664028"/>
          </a:xfrm>
          <a:prstGeom prst="rect">
            <a:avLst/>
          </a:prstGeom>
          <a:solidFill>
            <a:srgbClr val="A3FEB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Users 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FF02D8-8512-1540-BDAD-508BA6C14B26}"/>
              </a:ext>
            </a:extLst>
          </p:cNvPr>
          <p:cNvSpPr/>
          <p:nvPr/>
        </p:nvSpPr>
        <p:spPr>
          <a:xfrm>
            <a:off x="4495799" y="4013194"/>
            <a:ext cx="2394857" cy="664028"/>
          </a:xfrm>
          <a:prstGeom prst="rect">
            <a:avLst/>
          </a:prstGeom>
          <a:solidFill>
            <a:srgbClr val="A3FEB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Admin Users Repository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457B06-426C-414F-A56B-B8C362122816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873828" y="3653969"/>
            <a:ext cx="1344385" cy="344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88C484-AF95-4B4C-A851-C6DE698B36A0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218213" y="3653969"/>
            <a:ext cx="1475015" cy="3592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9C646C2-632A-1F4A-A69F-CA47539513FE}"/>
              </a:ext>
            </a:extLst>
          </p:cNvPr>
          <p:cNvSpPr txBox="1"/>
          <p:nvPr/>
        </p:nvSpPr>
        <p:spPr>
          <a:xfrm>
            <a:off x="1534884" y="4953472"/>
            <a:ext cx="5344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The source code dependency boundary is being crossed in the wrong direction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The ”splitable”  components are kept under the hood but centralized in the façade for cognitive simplicity.</a:t>
            </a:r>
          </a:p>
        </p:txBody>
      </p:sp>
    </p:spTree>
    <p:extLst>
      <p:ext uri="{BB962C8B-B14F-4D97-AF65-F5344CB8AC3E}">
        <p14:creationId xmlns:p14="http://schemas.microsoft.com/office/powerpoint/2010/main" val="2318893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00CA14-4D60-3240-A176-B378A9905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5" r="806"/>
          <a:stretch/>
        </p:blipFill>
        <p:spPr>
          <a:xfrm>
            <a:off x="362858" y="351971"/>
            <a:ext cx="4920342" cy="5141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0F70CA-3B06-3B4D-B549-C3DD0253210A}"/>
              </a:ext>
            </a:extLst>
          </p:cNvPr>
          <p:cNvSpPr txBox="1"/>
          <p:nvPr/>
        </p:nvSpPr>
        <p:spPr>
          <a:xfrm>
            <a:off x="4339773" y="2409371"/>
            <a:ext cx="69756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Parcels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1FE48-B1A6-5D43-933E-21642AED2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902" y="376301"/>
            <a:ext cx="6304240" cy="4602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2F9AAA-E118-3C4C-A609-675816565A54}"/>
              </a:ext>
            </a:extLst>
          </p:cNvPr>
          <p:cNvSpPr txBox="1"/>
          <p:nvPr/>
        </p:nvSpPr>
        <p:spPr>
          <a:xfrm>
            <a:off x="7601132" y="2941743"/>
            <a:ext cx="6380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Monaco" pitchFamily="2" charset="77"/>
                <a:cs typeface="Calibri" panose="020F0502020204030204" pitchFamily="34" charset="0"/>
              </a:rPr>
              <a:t>Parcel Finder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1235E-08B7-9B41-9C6A-D6F75BC97DB7}"/>
              </a:ext>
            </a:extLst>
          </p:cNvPr>
          <p:cNvSpPr txBox="1"/>
          <p:nvPr/>
        </p:nvSpPr>
        <p:spPr>
          <a:xfrm>
            <a:off x="7522525" y="4460931"/>
            <a:ext cx="6380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Monaco" pitchFamily="2" charset="77"/>
                <a:cs typeface="Calibri" panose="020F0502020204030204" pitchFamily="34" charset="0"/>
              </a:rPr>
              <a:t>Parcel Selector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EACD7-9A23-EE48-A6D5-2F5749F2FE7E}"/>
              </a:ext>
            </a:extLst>
          </p:cNvPr>
          <p:cNvSpPr txBox="1"/>
          <p:nvPr/>
        </p:nvSpPr>
        <p:spPr>
          <a:xfrm>
            <a:off x="10042739" y="4460930"/>
            <a:ext cx="7856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Monaco" pitchFamily="2" charset="77"/>
                <a:cs typeface="Calibri" panose="020F0502020204030204" pitchFamily="34" charset="0"/>
              </a:rPr>
              <a:t>Parcel Dispatcher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E8622-F20D-9245-B79E-A90CCB004EE5}"/>
              </a:ext>
            </a:extLst>
          </p:cNvPr>
          <p:cNvSpPr txBox="1"/>
          <p:nvPr/>
        </p:nvSpPr>
        <p:spPr>
          <a:xfrm>
            <a:off x="10828421" y="522593"/>
            <a:ext cx="7856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Monaco" pitchFamily="2" charset="77"/>
                <a:cs typeface="Calibri" panose="020F0502020204030204" pitchFamily="34" charset="0"/>
              </a:rPr>
              <a:t>Parcel Supplier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092754-35E1-D44F-9938-0ECDF3031EFE}"/>
              </a:ext>
            </a:extLst>
          </p:cNvPr>
          <p:cNvSpPr txBox="1"/>
          <p:nvPr/>
        </p:nvSpPr>
        <p:spPr>
          <a:xfrm>
            <a:off x="144060" y="5668332"/>
            <a:ext cx="550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The Architecture of the System Ignoring the Current Microservices</a:t>
            </a:r>
            <a:endParaRPr lang="en-US" sz="1600" dirty="0"/>
          </a:p>
          <a:p>
            <a:r>
              <a:rPr lang="en-US" sz="1600" dirty="0"/>
              <a:t>- It maintains the Rides and the Parcels business logic separate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F1620-54C6-7D4C-870A-6C61D479C274}"/>
              </a:ext>
            </a:extLst>
          </p:cNvPr>
          <p:cNvSpPr txBox="1"/>
          <p:nvPr/>
        </p:nvSpPr>
        <p:spPr>
          <a:xfrm>
            <a:off x="6028324" y="5125300"/>
            <a:ext cx="6019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Implementation of the Architecture in the Current State of Microservices</a:t>
            </a:r>
          </a:p>
          <a:p>
            <a:r>
              <a:rPr lang="en-US" sz="1600" dirty="0"/>
              <a:t>- Each service represents one horizontal layer for each use case (business line). Not ideal but we cannot do anything about this.</a:t>
            </a:r>
            <a:br>
              <a:rPr lang="en-US" sz="1600" dirty="0"/>
            </a:br>
            <a:r>
              <a:rPr lang="en-US" sz="1600" dirty="0"/>
              <a:t>- We use internal component boundaries so that code for the different businesses lines is kept separate.</a:t>
            </a:r>
          </a:p>
        </p:txBody>
      </p:sp>
    </p:spTree>
    <p:extLst>
      <p:ext uri="{BB962C8B-B14F-4D97-AF65-F5344CB8AC3E}">
        <p14:creationId xmlns:p14="http://schemas.microsoft.com/office/powerpoint/2010/main" val="2963114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56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E13E93C-B3B0-3044-8B52-864F44FD3149}"/>
              </a:ext>
            </a:extLst>
          </p:cNvPr>
          <p:cNvGrpSpPr/>
          <p:nvPr/>
        </p:nvGrpSpPr>
        <p:grpSpPr>
          <a:xfrm>
            <a:off x="1248446" y="662419"/>
            <a:ext cx="10463641" cy="4542784"/>
            <a:chOff x="1248446" y="662419"/>
            <a:chExt cx="10463641" cy="454278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06F721-9AC8-D247-A44B-54AABA60311C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55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62E7FB5-B10B-1C40-940C-FB32BA343B3E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57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7545DAE-D72B-3746-93F8-D427A9254FE6}"/>
                </a:ext>
              </a:extLst>
            </p:cNvPr>
            <p:cNvGrpSpPr/>
            <p:nvPr/>
          </p:nvGrpSpPr>
          <p:grpSpPr>
            <a:xfrm>
              <a:off x="3431815" y="925286"/>
              <a:ext cx="77920" cy="3404110"/>
              <a:chOff x="3444419" y="925286"/>
              <a:chExt cx="65316" cy="401682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17F39D6-12F6-EE45-A26F-02956B4D2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735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6740764-8274-9E44-8A56-D4A96A44D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419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F59B6C-171C-8642-AD33-689CE9A1B2C0}"/>
                </a:ext>
              </a:extLst>
            </p:cNvPr>
            <p:cNvSpPr/>
            <p:nvPr/>
          </p:nvSpPr>
          <p:spPr>
            <a:xfrm>
              <a:off x="1281295" y="1588922"/>
              <a:ext cx="132039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B9CA88-9B91-B14B-B9F5-961EFABD27EF}"/>
                </a:ext>
              </a:extLst>
            </p:cNvPr>
            <p:cNvSpPr/>
            <p:nvPr/>
          </p:nvSpPr>
          <p:spPr>
            <a:xfrm>
              <a:off x="3858987" y="1588922"/>
              <a:ext cx="271054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Business Rules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D3D157-F849-4848-9AF7-CB7971B12D31}"/>
                </a:ext>
              </a:extLst>
            </p:cNvPr>
            <p:cNvSpPr/>
            <p:nvPr/>
          </p:nvSpPr>
          <p:spPr>
            <a:xfrm>
              <a:off x="7532915" y="1588531"/>
              <a:ext cx="1524000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1F8B42D-9B2E-F54F-9185-B34676EAC7FE}"/>
                </a:ext>
              </a:extLst>
            </p:cNvPr>
            <p:cNvCxnSpPr>
              <a:cxnSpLocks/>
            </p:cNvCxnSpPr>
            <p:nvPr/>
          </p:nvCxnSpPr>
          <p:spPr>
            <a:xfrm>
              <a:off x="4517571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5F1FE8-C60E-4B41-B368-02895545C619}"/>
                </a:ext>
              </a:extLst>
            </p:cNvPr>
            <p:cNvCxnSpPr>
              <a:cxnSpLocks/>
            </p:cNvCxnSpPr>
            <p:nvPr/>
          </p:nvCxnSpPr>
          <p:spPr>
            <a:xfrm>
              <a:off x="6569529" y="1781810"/>
              <a:ext cx="96338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D073FF-53A4-FE4F-BE6D-CD643D0C5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1687" y="1781810"/>
              <a:ext cx="12573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727F30-6429-8144-9F4B-F4DCCF787594}"/>
                </a:ext>
              </a:extLst>
            </p:cNvPr>
            <p:cNvGrpSpPr/>
            <p:nvPr/>
          </p:nvGrpSpPr>
          <p:grpSpPr>
            <a:xfrm>
              <a:off x="9478590" y="1781810"/>
              <a:ext cx="2076209" cy="778341"/>
              <a:chOff x="3039288" y="4077133"/>
              <a:chExt cx="2076209" cy="77834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C89134-F72D-0646-8543-EFB3242A6FB5}"/>
                  </a:ext>
                </a:extLst>
              </p:cNvPr>
              <p:cNvSpPr txBox="1"/>
              <p:nvPr/>
            </p:nvSpPr>
            <p:spPr>
              <a:xfrm>
                <a:off x="3039288" y="4209143"/>
                <a:ext cx="20762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Flow of control </a:t>
                </a:r>
                <a:br>
                  <a:rPr lang="en-US" dirty="0"/>
                </a:br>
                <a:r>
                  <a:rPr lang="en-US" dirty="0"/>
                  <a:t>(aka execution flow)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9396A49-899E-8A47-9C86-473D79C332B9}"/>
                  </a:ext>
                </a:extLst>
              </p:cNvPr>
              <p:cNvCxnSpPr/>
              <p:nvPr/>
            </p:nvCxnSpPr>
            <p:spPr>
              <a:xfrm>
                <a:off x="3160486" y="4077133"/>
                <a:ext cx="105319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E2B841-6221-9F45-A2A4-FEFCA566FABC}"/>
                </a:ext>
              </a:extLst>
            </p:cNvPr>
            <p:cNvGrpSpPr/>
            <p:nvPr/>
          </p:nvGrpSpPr>
          <p:grpSpPr>
            <a:xfrm>
              <a:off x="9462808" y="3008508"/>
              <a:ext cx="2233497" cy="730506"/>
              <a:chOff x="3039288" y="5035075"/>
              <a:chExt cx="2233497" cy="73050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669501-C2B7-3E4A-B622-ABCEAC8D3208}"/>
                  </a:ext>
                </a:extLst>
              </p:cNvPr>
              <p:cNvSpPr txBox="1"/>
              <p:nvPr/>
            </p:nvSpPr>
            <p:spPr>
              <a:xfrm>
                <a:off x="3039288" y="5119250"/>
                <a:ext cx="22334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Source code </a:t>
                </a:r>
                <a:br>
                  <a:rPr lang="en-US" dirty="0"/>
                </a:br>
                <a:r>
                  <a:rPr lang="en-US" dirty="0"/>
                  <a:t>dependency direction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39CFABF-F2DD-FE4B-8918-007036A9C0CC}"/>
                  </a:ext>
                </a:extLst>
              </p:cNvPr>
              <p:cNvCxnSpPr/>
              <p:nvPr/>
            </p:nvCxnSpPr>
            <p:spPr>
              <a:xfrm>
                <a:off x="3160486" y="5035075"/>
                <a:ext cx="1053192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0CA971-D142-814E-8CD6-08C50BFC2F60}"/>
                </a:ext>
              </a:extLst>
            </p:cNvPr>
            <p:cNvSpPr/>
            <p:nvPr/>
          </p:nvSpPr>
          <p:spPr>
            <a:xfrm>
              <a:off x="5806167" y="3200400"/>
              <a:ext cx="3250747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61564D-206E-B547-BCA4-019198B949B8}"/>
                </a:ext>
              </a:extLst>
            </p:cNvPr>
            <p:cNvCxnSpPr>
              <a:cxnSpLocks/>
            </p:cNvCxnSpPr>
            <p:nvPr/>
          </p:nvCxnSpPr>
          <p:spPr>
            <a:xfrm>
              <a:off x="6150428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230E39A-5AC8-CC4E-824C-751E8956B030}"/>
                </a:ext>
              </a:extLst>
            </p:cNvPr>
            <p:cNvCxnSpPr>
              <a:cxnSpLocks/>
            </p:cNvCxnSpPr>
            <p:nvPr/>
          </p:nvCxnSpPr>
          <p:spPr>
            <a:xfrm>
              <a:off x="148781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559D6EC-9F5D-C04E-BE1C-73E20AE8C4D1}"/>
                </a:ext>
              </a:extLst>
            </p:cNvPr>
            <p:cNvCxnSpPr>
              <a:cxnSpLocks/>
            </p:cNvCxnSpPr>
            <p:nvPr/>
          </p:nvCxnSpPr>
          <p:spPr>
            <a:xfrm>
              <a:off x="877388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60C1A4-BD1F-ED45-8217-8F31C83EDD6B}"/>
                </a:ext>
              </a:extLst>
            </p:cNvPr>
            <p:cNvSpPr txBox="1"/>
            <p:nvPr/>
          </p:nvSpPr>
          <p:spPr>
            <a:xfrm>
              <a:off x="743154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E42B16-CB6B-DB4F-8195-A08CA1C01641}"/>
                </a:ext>
              </a:extLst>
            </p:cNvPr>
            <p:cNvSpPr txBox="1"/>
            <p:nvPr/>
          </p:nvSpPr>
          <p:spPr>
            <a:xfrm>
              <a:off x="151719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4C374A-B97C-7D47-B100-90EAB3F1A933}"/>
                </a:ext>
              </a:extLst>
            </p:cNvPr>
            <p:cNvSpPr txBox="1"/>
            <p:nvPr/>
          </p:nvSpPr>
          <p:spPr>
            <a:xfrm>
              <a:off x="3748238" y="662419"/>
              <a:ext cx="2776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Independently Deployable</a:t>
              </a:r>
              <a:br>
                <a:rPr lang="en-US" dirty="0"/>
              </a:br>
              <a:r>
                <a:rPr lang="en-US" dirty="0"/>
                <a:t>Independently Developable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60E86B-EBAA-CC43-8088-16FB729A8CD9}"/>
                </a:ext>
              </a:extLst>
            </p:cNvPr>
            <p:cNvSpPr/>
            <p:nvPr/>
          </p:nvSpPr>
          <p:spPr>
            <a:xfrm>
              <a:off x="1281295" y="3200400"/>
              <a:ext cx="3747906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77EFFFE-434A-C540-9A9D-8A2CE4243365}"/>
                </a:ext>
              </a:extLst>
            </p:cNvPr>
            <p:cNvGrpSpPr/>
            <p:nvPr/>
          </p:nvGrpSpPr>
          <p:grpSpPr>
            <a:xfrm>
              <a:off x="9358429" y="4212772"/>
              <a:ext cx="2353658" cy="567318"/>
              <a:chOff x="9358429" y="4212772"/>
              <a:chExt cx="2353658" cy="5673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0D3E471-E725-5146-B738-822DD3650E91}"/>
                  </a:ext>
                </a:extLst>
              </p:cNvPr>
              <p:cNvGrpSpPr/>
              <p:nvPr/>
            </p:nvGrpSpPr>
            <p:grpSpPr>
              <a:xfrm>
                <a:off x="9511339" y="4212772"/>
                <a:ext cx="615045" cy="50801"/>
                <a:chOff x="9511339" y="4212772"/>
                <a:chExt cx="615045" cy="50801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1617DF1-0D5F-4947-A428-EE1BF9E0D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12772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16DD7BA-2A95-4C41-BE0C-889440AF8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63573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D5C02DB-47CC-B14D-AA21-B8B9D1287DD5}"/>
                  </a:ext>
                </a:extLst>
              </p:cNvPr>
              <p:cNvSpPr txBox="1"/>
              <p:nvPr/>
            </p:nvSpPr>
            <p:spPr>
              <a:xfrm>
                <a:off x="9358429" y="4410758"/>
                <a:ext cx="2353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Architectural Boundary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BC7A9-7CB2-5C40-96EA-430BA017DA32}"/>
                </a:ext>
              </a:extLst>
            </p:cNvPr>
            <p:cNvSpPr txBox="1"/>
            <p:nvPr/>
          </p:nvSpPr>
          <p:spPr>
            <a:xfrm>
              <a:off x="1248446" y="4681983"/>
              <a:ext cx="7775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“</a:t>
              </a:r>
              <a:r>
                <a:rPr lang="en-US" sz="1400" i="1" dirty="0"/>
                <a:t>Business</a:t>
              </a:r>
              <a:r>
                <a:rPr lang="en-US" sz="1400" dirty="0"/>
                <a:t> </a:t>
              </a:r>
              <a:r>
                <a:rPr lang="en-US" sz="1400" i="1" dirty="0"/>
                <a:t>Rules</a:t>
              </a:r>
              <a:r>
                <a:rPr lang="en-US" sz="1400" dirty="0"/>
                <a:t>” </a:t>
              </a:r>
              <a:r>
                <a:rPr lang="en-US" sz="1400" b="1" dirty="0"/>
                <a:t>define</a:t>
              </a:r>
              <a:r>
                <a:rPr lang="en-US" sz="1400" dirty="0"/>
                <a:t> the interface it needs from the </a:t>
              </a:r>
              <a:r>
                <a:rPr lang="en-US" sz="1400" i="1" dirty="0"/>
                <a:t>UI</a:t>
              </a:r>
              <a:r>
                <a:rPr lang="en-US" sz="1400" dirty="0"/>
                <a:t> and it is up to the UI to </a:t>
              </a:r>
              <a:r>
                <a:rPr lang="en-US" sz="1400" b="1" dirty="0"/>
                <a:t>implement</a:t>
              </a:r>
              <a:r>
                <a:rPr lang="en-US" sz="1400" dirty="0"/>
                <a:t> it.</a:t>
              </a:r>
              <a:br>
                <a:rPr lang="en-US" sz="1400" dirty="0"/>
              </a:br>
              <a:r>
                <a:rPr lang="en-US" sz="1400" dirty="0"/>
                <a:t>Hence, the </a:t>
              </a:r>
              <a:r>
                <a:rPr lang="en-US" sz="1400" i="1" dirty="0"/>
                <a:t>UI</a:t>
              </a:r>
              <a:r>
                <a:rPr lang="en-US" sz="1400" dirty="0"/>
                <a:t> </a:t>
              </a:r>
              <a:r>
                <a:rPr lang="en-US" sz="1400" b="1" dirty="0"/>
                <a:t>depends</a:t>
              </a:r>
              <a:r>
                <a:rPr lang="en-US" sz="1400" dirty="0"/>
                <a:t> </a:t>
              </a:r>
              <a:r>
                <a:rPr lang="en-US" sz="1400" b="1" dirty="0"/>
                <a:t>on</a:t>
              </a:r>
              <a:r>
                <a:rPr lang="en-US" sz="1400" dirty="0"/>
                <a:t> the </a:t>
              </a:r>
              <a:r>
                <a:rPr lang="en-US" sz="1400" i="1" dirty="0"/>
                <a:t>Business Rules</a:t>
              </a:r>
              <a:r>
                <a:rPr lang="en-US" sz="1400" dirty="0"/>
                <a:t> (more specifically on the </a:t>
              </a:r>
              <a:r>
                <a:rPr lang="en-US" sz="1400" i="1" dirty="0"/>
                <a:t>interface</a:t>
              </a:r>
              <a:r>
                <a:rPr lang="en-US" sz="1400" dirty="0"/>
                <a:t> defined by the BRs).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0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26486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1939B9-5807-564A-8AFF-F07AB34E0A3B}"/>
              </a:ext>
            </a:extLst>
          </p:cNvPr>
          <p:cNvGrpSpPr/>
          <p:nvPr/>
        </p:nvGrpSpPr>
        <p:grpSpPr>
          <a:xfrm>
            <a:off x="1291379" y="748496"/>
            <a:ext cx="9306371" cy="4761053"/>
            <a:chOff x="1291379" y="748496"/>
            <a:chExt cx="9306371" cy="47610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36AF730-3275-9A4D-8351-D6A4FEC3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380" y="748496"/>
              <a:ext cx="3797381" cy="268050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4A69C5-8C6B-2D40-83CC-CB4249F09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261" y="3849095"/>
              <a:ext cx="3653500" cy="145168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2A5D6-E561-8D40-9A82-7E4B3D973171}"/>
                </a:ext>
              </a:extLst>
            </p:cNvPr>
            <p:cNvSpPr txBox="1"/>
            <p:nvPr/>
          </p:nvSpPr>
          <p:spPr>
            <a:xfrm>
              <a:off x="5088761" y="1442417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Each of these operations are used by (and are the responsibility of) different “</a:t>
              </a:r>
              <a:r>
                <a:rPr lang="en-US" b="1" dirty="0"/>
                <a:t>actors</a:t>
              </a:r>
              <a:r>
                <a:rPr lang="en-US" dirty="0"/>
                <a:t>” in the real world.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DD2C44-3E1B-684D-B2BE-F97D7094A88F}"/>
                </a:ext>
              </a:extLst>
            </p:cNvPr>
            <p:cNvSpPr/>
            <p:nvPr/>
          </p:nvSpPr>
          <p:spPr>
            <a:xfrm>
              <a:off x="1291379" y="3631482"/>
              <a:ext cx="3797381" cy="1878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Employee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7E05F4-A876-0445-8B7D-0B45E65892BC}"/>
                </a:ext>
              </a:extLst>
            </p:cNvPr>
            <p:cNvSpPr txBox="1"/>
            <p:nvPr/>
          </p:nvSpPr>
          <p:spPr>
            <a:xfrm>
              <a:off x="5232642" y="2925765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Internally, the </a:t>
              </a:r>
              <a:r>
                <a:rPr lang="en-US" b="1" dirty="0"/>
                <a:t>Employee</a:t>
              </a:r>
              <a:r>
                <a:rPr lang="en-US" dirty="0"/>
                <a:t> module uses a shared method </a:t>
              </a:r>
              <a:r>
                <a:rPr lang="en-US" i="1" dirty="0" err="1"/>
                <a:t>regularHours</a:t>
              </a:r>
              <a:r>
                <a:rPr lang="en-US" dirty="0"/>
                <a:t> to calculate data used by different actors.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60C945-53F0-2D48-B98E-F75247420525}"/>
                </a:ext>
              </a:extLst>
            </p:cNvPr>
            <p:cNvSpPr txBox="1"/>
            <p:nvPr/>
          </p:nvSpPr>
          <p:spPr>
            <a:xfrm>
              <a:off x="5232642" y="4309220"/>
              <a:ext cx="53651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the CFO orders a tweak in the way hours are calculated </a:t>
              </a:r>
              <a:r>
                <a:rPr lang="en-US" u="sng" dirty="0"/>
                <a:t>for payroll purposes</a:t>
              </a:r>
              <a:r>
                <a:rPr lang="en-US" dirty="0"/>
                <a:t>, the tweak will indirectly change how </a:t>
              </a:r>
              <a:r>
                <a:rPr lang="en-US" i="1" dirty="0" err="1"/>
                <a:t>reportHours</a:t>
              </a:r>
              <a:r>
                <a:rPr lang="en-US" dirty="0"/>
                <a:t> work for operations purposes.  This is accidental duplication of logic.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57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B19552-8C6F-AA4A-929D-FC0E7A7D394F}"/>
              </a:ext>
            </a:extLst>
          </p:cNvPr>
          <p:cNvGrpSpPr/>
          <p:nvPr/>
        </p:nvGrpSpPr>
        <p:grpSpPr>
          <a:xfrm>
            <a:off x="344712" y="1049565"/>
            <a:ext cx="10355946" cy="4256519"/>
            <a:chOff x="344712" y="1049565"/>
            <a:chExt cx="10355946" cy="42565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ABDAAA-37FB-F04E-944D-EFB01473E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81"/>
            <a:stretch/>
          </p:blipFill>
          <p:spPr>
            <a:xfrm>
              <a:off x="1879599" y="1049565"/>
              <a:ext cx="8708933" cy="26370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7A53FC-CE8F-354C-9F7C-0E048044830A}"/>
                </a:ext>
              </a:extLst>
            </p:cNvPr>
            <p:cNvSpPr txBox="1"/>
            <p:nvPr/>
          </p:nvSpPr>
          <p:spPr>
            <a:xfrm>
              <a:off x="344712" y="3618299"/>
              <a:ext cx="377008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Has very little code.</a:t>
              </a:r>
              <a:br>
                <a:rPr lang="en-US" dirty="0"/>
              </a:br>
              <a:r>
                <a:rPr lang="en-US" dirty="0"/>
                <a:t>- Exists just for convenience to avoid having to deal with 3 separate classes.</a:t>
              </a:r>
            </a:p>
            <a:p>
              <a:r>
                <a:rPr lang="en-US" dirty="0"/>
                <a:t>- Instantiate and delegate.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A4E9B2-733A-6042-8E4D-80EB35A6D244}"/>
                </a:ext>
              </a:extLst>
            </p:cNvPr>
            <p:cNvSpPr txBox="1"/>
            <p:nvPr/>
          </p:nvSpPr>
          <p:spPr>
            <a:xfrm>
              <a:off x="4566736" y="3828756"/>
              <a:ext cx="346692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all the heavy lifting</a:t>
              </a:r>
            </a:p>
            <a:p>
              <a:r>
                <a:rPr lang="en-US" dirty="0"/>
                <a:t>Very slim public interface (probably one method) but may have many private methods to support the functionality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0EE73D-7AC6-1E4A-89F3-5527E24923F5}"/>
                </a:ext>
              </a:extLst>
            </p:cNvPr>
            <p:cNvSpPr txBox="1"/>
            <p:nvPr/>
          </p:nvSpPr>
          <p:spPr>
            <a:xfrm>
              <a:off x="8240486" y="3040298"/>
              <a:ext cx="2460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Simple data structure with no methods.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4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9D5D4-374A-6645-9D4C-7F805EC0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95" y="1650993"/>
            <a:ext cx="5457805" cy="295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873B31-F77E-AB4F-A11C-FFC0536F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4" y="1716081"/>
            <a:ext cx="5217450" cy="3412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F076E-2765-5B43-9BD3-060E97FA9BD3}"/>
              </a:ext>
            </a:extLst>
          </p:cNvPr>
          <p:cNvSpPr txBox="1"/>
          <p:nvPr/>
        </p:nvSpPr>
        <p:spPr>
          <a:xfrm>
            <a:off x="765551" y="5429121"/>
            <a:ext cx="53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 in OPS will require all 3 User classes to be recompiled and redeployed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62041-22DE-184B-833F-BDE9B6B358F1}"/>
              </a:ext>
            </a:extLst>
          </p:cNvPr>
          <p:cNvSpPr txBox="1"/>
          <p:nvPr/>
        </p:nvSpPr>
        <p:spPr>
          <a:xfrm>
            <a:off x="6368114" y="5429121"/>
            <a:ext cx="533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make each User class only depend on the actual operations they depend on, recompilation and redeployment only need to happen if the dependent operation changes.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F98D5-8C99-CF40-ABB3-54A2A6705C0C}"/>
              </a:ext>
            </a:extLst>
          </p:cNvPr>
          <p:cNvSpPr txBox="1"/>
          <p:nvPr/>
        </p:nvSpPr>
        <p:spPr>
          <a:xfrm>
            <a:off x="638196" y="896963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Violating ISP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F470C-4C1B-1E4B-9E97-55D4F1F21A08}"/>
              </a:ext>
            </a:extLst>
          </p:cNvPr>
          <p:cNvSpPr txBox="1"/>
          <p:nvPr/>
        </p:nvSpPr>
        <p:spPr>
          <a:xfrm>
            <a:off x="6368114" y="946201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ISP Compliant Code</a:t>
            </a:r>
          </a:p>
        </p:txBody>
      </p:sp>
    </p:spTree>
    <p:extLst>
      <p:ext uri="{BB962C8B-B14F-4D97-AF65-F5344CB8AC3E}">
        <p14:creationId xmlns:p14="http://schemas.microsoft.com/office/powerpoint/2010/main" val="328980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23CDF-7BCF-B348-B191-535FEF68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1238250"/>
            <a:ext cx="7124700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496D-656B-D745-91AA-60319900881B}"/>
              </a:ext>
            </a:extLst>
          </p:cNvPr>
          <p:cNvSpPr txBox="1"/>
          <p:nvPr/>
        </p:nvSpPr>
        <p:spPr>
          <a:xfrm>
            <a:off x="7329489" y="242003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Architectural Boundary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D301A-CAA7-EE43-B939-1A371447D067}"/>
              </a:ext>
            </a:extLst>
          </p:cNvPr>
          <p:cNvSpPr txBox="1"/>
          <p:nvPr/>
        </p:nvSpPr>
        <p:spPr>
          <a:xfrm>
            <a:off x="7329489" y="1510097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279B3-B9F7-AD4C-96E9-5C8887E94E01}"/>
              </a:ext>
            </a:extLst>
          </p:cNvPr>
          <p:cNvSpPr txBox="1"/>
          <p:nvPr/>
        </p:nvSpPr>
        <p:spPr>
          <a:xfrm>
            <a:off x="7329489" y="342230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Concretions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6628B3-D867-1C42-A356-D2874C063D4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101014" y="1879429"/>
            <a:ext cx="0" cy="54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3B0A6E-39C0-F644-B685-4C83BE2F353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101014" y="3066365"/>
            <a:ext cx="0" cy="35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189F37-F76A-5A49-A3EF-E81464EA5C88}"/>
              </a:ext>
            </a:extLst>
          </p:cNvPr>
          <p:cNvSpPr txBox="1"/>
          <p:nvPr/>
        </p:nvSpPr>
        <p:spPr>
          <a:xfrm>
            <a:off x="5457826" y="4068635"/>
            <a:ext cx="4057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*Lines only cross in one direction.</a:t>
            </a:r>
          </a:p>
          <a:p>
            <a:r>
              <a:rPr lang="en-US" dirty="0"/>
              <a:t>*Lines always flow from the concrete to the abstract.</a:t>
            </a:r>
          </a:p>
          <a:p>
            <a:r>
              <a:rPr lang="en-US" dirty="0"/>
              <a:t>*The flow of control is inverted from the source code dependency.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E1C4F-EA3E-7B48-B88A-7A561D2E3A52}"/>
              </a:ext>
            </a:extLst>
          </p:cNvPr>
          <p:cNvSpPr txBox="1"/>
          <p:nvPr/>
        </p:nvSpPr>
        <p:spPr>
          <a:xfrm>
            <a:off x="1528763" y="660943"/>
            <a:ext cx="474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ServiceFactory&lt;I&gt;.makeSvc returns an object that complies with the Service &lt;I&gt;.</a:t>
            </a:r>
          </a:p>
        </p:txBody>
      </p:sp>
    </p:spTree>
    <p:extLst>
      <p:ext uri="{BB962C8B-B14F-4D97-AF65-F5344CB8AC3E}">
        <p14:creationId xmlns:p14="http://schemas.microsoft.com/office/powerpoint/2010/main" val="252693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IV</a:t>
            </a:r>
          </a:p>
        </p:txBody>
      </p:sp>
    </p:spTree>
    <p:extLst>
      <p:ext uri="{BB962C8B-B14F-4D97-AF65-F5344CB8AC3E}">
        <p14:creationId xmlns:p14="http://schemas.microsoft.com/office/powerpoint/2010/main" val="423299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35153</TotalTime>
  <Words>881</Words>
  <Application>Microsoft Macintosh PowerPoint</Application>
  <PresentationFormat>Widescreen</PresentationFormat>
  <Paragraphs>99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Monaco</vt:lpstr>
      <vt:lpstr>Office Theme</vt:lpstr>
      <vt:lpstr>PART II</vt:lpstr>
      <vt:lpstr>PowerPoint Presentation</vt:lpstr>
      <vt:lpstr>PowerPoint Presentation</vt:lpstr>
      <vt:lpstr>PART III</vt:lpstr>
      <vt:lpstr>PowerPoint Presentation</vt:lpstr>
      <vt:lpstr>PowerPoint Presentation</vt:lpstr>
      <vt:lpstr>PowerPoint Presentation</vt:lpstr>
      <vt:lpstr>PowerPoint Presentation</vt:lpstr>
      <vt:lpstr>PART IV</vt:lpstr>
      <vt:lpstr>PowerPoint Presentation</vt:lpstr>
      <vt:lpstr>PowerPoint Presentation</vt:lpstr>
      <vt:lpstr>PowerPoint Presentation</vt:lpstr>
      <vt:lpstr>PowerPoint Presentation</vt:lpstr>
      <vt:lpstr>PART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42</cp:revision>
  <dcterms:created xsi:type="dcterms:W3CDTF">2020-08-19T11:21:11Z</dcterms:created>
  <dcterms:modified xsi:type="dcterms:W3CDTF">2020-09-19T07:47:09Z</dcterms:modified>
</cp:coreProperties>
</file>