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8" r:id="rId2"/>
    <p:sldId id="269" r:id="rId3"/>
    <p:sldId id="270" r:id="rId4"/>
    <p:sldId id="271" r:id="rId5"/>
    <p:sldId id="299" r:id="rId6"/>
    <p:sldId id="272" r:id="rId7"/>
    <p:sldId id="273" r:id="rId8"/>
    <p:sldId id="274" r:id="rId9"/>
    <p:sldId id="276" r:id="rId10"/>
    <p:sldId id="277" r:id="rId11"/>
    <p:sldId id="278" r:id="rId12"/>
    <p:sldId id="279" r:id="rId13"/>
    <p:sldId id="280" r:id="rId14"/>
    <p:sldId id="303" r:id="rId15"/>
    <p:sldId id="295" r:id="rId16"/>
    <p:sldId id="298" r:id="rId17"/>
    <p:sldId id="300" r:id="rId18"/>
    <p:sldId id="283" r:id="rId19"/>
    <p:sldId id="284" r:id="rId20"/>
    <p:sldId id="285" r:id="rId21"/>
    <p:sldId id="286" r:id="rId22"/>
    <p:sldId id="287" r:id="rId23"/>
    <p:sldId id="288" r:id="rId24"/>
    <p:sldId id="301" r:id="rId25"/>
    <p:sldId id="289" r:id="rId26"/>
    <p:sldId id="302" r:id="rId27"/>
    <p:sldId id="290" r:id="rId28"/>
    <p:sldId id="291" r:id="rId29"/>
    <p:sldId id="292" r:id="rId30"/>
    <p:sldId id="293" r:id="rId31"/>
    <p:sldId id="294" r:id="rId32"/>
    <p:sldId id="297"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81352" autoAdjust="0"/>
  </p:normalViewPr>
  <p:slideViewPr>
    <p:cSldViewPr snapToGrid="0">
      <p:cViewPr varScale="1">
        <p:scale>
          <a:sx n="72" d="100"/>
          <a:sy n="72" d="100"/>
        </p:scale>
        <p:origin x="117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4D062-EA75-4C6B-BEC1-2907735AB70C}" type="datetimeFigureOut">
              <a:rPr lang="en-US" smtClean="0"/>
              <a:t>01-Oct-18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C9EA0-9163-4BDB-BCDF-F58E238F5124}" type="slidenum">
              <a:rPr lang="en-US" smtClean="0"/>
              <a:t>‹#›</a:t>
            </a:fld>
            <a:endParaRPr lang="en-US"/>
          </a:p>
        </p:txBody>
      </p:sp>
    </p:spTree>
    <p:extLst>
      <p:ext uri="{BB962C8B-B14F-4D97-AF65-F5344CB8AC3E}">
        <p14:creationId xmlns:p14="http://schemas.microsoft.com/office/powerpoint/2010/main" val="425929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3D530-3419-45A5-AB8A-2242E8FDFF4E}" type="datetime8">
              <a:rPr lang="en-US" smtClean="0"/>
              <a:t>01-Oct-18 9:42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892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10</a:t>
            </a:fld>
            <a:endParaRPr lang="en-US"/>
          </a:p>
        </p:txBody>
      </p:sp>
    </p:spTree>
    <p:extLst>
      <p:ext uri="{BB962C8B-B14F-4D97-AF65-F5344CB8AC3E}">
        <p14:creationId xmlns:p14="http://schemas.microsoft.com/office/powerpoint/2010/main" val="2673560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operations are handled by a scrubber, which is commonly run as a “operation” within the uploader framework. We cant just take all sensitive data and replace it with random garbage either, as we need to be able to locate data in case of desired deletion, and for auditing reasons. For reasons of certifications and CPU power, we cant just use any hash. As of now, SHA1 is not considered safe for long term storage, and SHA2 is preferred. We will probably have to upgrade within the foreseeable future.</a:t>
            </a:r>
          </a:p>
        </p:txBody>
      </p:sp>
      <p:sp>
        <p:nvSpPr>
          <p:cNvPr id="4" name="Slide Number Placeholder 3"/>
          <p:cNvSpPr>
            <a:spLocks noGrp="1"/>
          </p:cNvSpPr>
          <p:nvPr>
            <p:ph type="sldNum" sz="quarter" idx="10"/>
          </p:nvPr>
        </p:nvSpPr>
        <p:spPr/>
        <p:txBody>
          <a:bodyPr/>
          <a:lstStyle/>
          <a:p>
            <a:fld id="{804B5133-BA54-45D7-A7E7-8D45F4EE3D95}" type="slidenum">
              <a:rPr lang="en-US" smtClean="0"/>
              <a:t>11</a:t>
            </a:fld>
            <a:endParaRPr lang="en-US"/>
          </a:p>
        </p:txBody>
      </p:sp>
    </p:spTree>
    <p:extLst>
      <p:ext uri="{BB962C8B-B14F-4D97-AF65-F5344CB8AC3E}">
        <p14:creationId xmlns:p14="http://schemas.microsoft.com/office/powerpoint/2010/main" val="28139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provide anonymity by hashing users ids or other information that can be used to potentially identify a person or customer, a scrubber can  provide security. This might be relevant if one for whatever reason </a:t>
            </a:r>
            <a:r>
              <a:rPr lang="en-US" i="1" dirty="0"/>
              <a:t>have</a:t>
            </a:r>
            <a:r>
              <a:rPr lang="en-US" dirty="0"/>
              <a:t> to put something sensitive in cold storage – for example for the sake of debugging some specific issue for a specific customer (this happens!). The key points here are that we make sure to have sufficiently strong encryption – we need to ensure that we meet all certifications. Actually, which encryption implementations can make a difference (only native is compliant)). We also need to adhere to very strict schemes for managing encryption keys, and their versions.</a:t>
            </a:r>
          </a:p>
        </p:txBody>
      </p:sp>
      <p:sp>
        <p:nvSpPr>
          <p:cNvPr id="4" name="Slide Number Placeholder 3"/>
          <p:cNvSpPr>
            <a:spLocks noGrp="1"/>
          </p:cNvSpPr>
          <p:nvPr>
            <p:ph type="sldNum" sz="quarter" idx="10"/>
          </p:nvPr>
        </p:nvSpPr>
        <p:spPr/>
        <p:txBody>
          <a:bodyPr/>
          <a:lstStyle/>
          <a:p>
            <a:fld id="{804B5133-BA54-45D7-A7E7-8D45F4EE3D95}" type="slidenum">
              <a:rPr lang="en-US" smtClean="0"/>
              <a:t>12</a:t>
            </a:fld>
            <a:endParaRPr lang="en-US"/>
          </a:p>
        </p:txBody>
      </p:sp>
    </p:spTree>
    <p:extLst>
      <p:ext uri="{BB962C8B-B14F-4D97-AF65-F5344CB8AC3E}">
        <p14:creationId xmlns:p14="http://schemas.microsoft.com/office/powerpoint/2010/main" val="764258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topic for scrubbers is how we detect that something needs to be done. There are multiple possibilities here, for example the use of annotations. If we know that a given column will need to be scrubbed, it is typically possible to do this with configurations. If only a parts of a log message needs scrubbing, it is common to use manual annotations. This is probably the thing that is most commented on in code reviews. Sometimes it is also possible to do automated scrubbing. Sadly, this is somewhat error prone and potentially expensive </a:t>
            </a:r>
            <a:r>
              <a:rPr lang="en-US" dirty="0" err="1"/>
              <a:t>wrt</a:t>
            </a:r>
            <a:r>
              <a:rPr lang="en-US" dirty="0"/>
              <a:t>. CPU consumption.</a:t>
            </a:r>
          </a:p>
        </p:txBody>
      </p:sp>
      <p:sp>
        <p:nvSpPr>
          <p:cNvPr id="4" name="Slide Number Placeholder 3"/>
          <p:cNvSpPr>
            <a:spLocks noGrp="1"/>
          </p:cNvSpPr>
          <p:nvPr>
            <p:ph type="sldNum" sz="quarter" idx="10"/>
          </p:nvPr>
        </p:nvSpPr>
        <p:spPr/>
        <p:txBody>
          <a:bodyPr/>
          <a:lstStyle/>
          <a:p>
            <a:fld id="{804B5133-BA54-45D7-A7E7-8D45F4EE3D95}" type="slidenum">
              <a:rPr lang="en-US" smtClean="0"/>
              <a:t>13</a:t>
            </a:fld>
            <a:endParaRPr lang="en-US"/>
          </a:p>
        </p:txBody>
      </p:sp>
    </p:spTree>
    <p:extLst>
      <p:ext uri="{BB962C8B-B14F-4D97-AF65-F5344CB8AC3E}">
        <p14:creationId xmlns:p14="http://schemas.microsoft.com/office/powerpoint/2010/main" val="262536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15</a:t>
            </a:fld>
            <a:endParaRPr lang="en-US"/>
          </a:p>
        </p:txBody>
      </p:sp>
    </p:spTree>
    <p:extLst>
      <p:ext uri="{BB962C8B-B14F-4D97-AF65-F5344CB8AC3E}">
        <p14:creationId xmlns:p14="http://schemas.microsoft.com/office/powerpoint/2010/main" val="345649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16</a:t>
            </a:fld>
            <a:endParaRPr lang="en-US"/>
          </a:p>
        </p:txBody>
      </p:sp>
    </p:spTree>
    <p:extLst>
      <p:ext uri="{BB962C8B-B14F-4D97-AF65-F5344CB8AC3E}">
        <p14:creationId xmlns:p14="http://schemas.microsoft.com/office/powerpoint/2010/main" val="1392527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17</a:t>
            </a:fld>
            <a:endParaRPr lang="en-US"/>
          </a:p>
        </p:txBody>
      </p:sp>
    </p:spTree>
    <p:extLst>
      <p:ext uri="{BB962C8B-B14F-4D97-AF65-F5344CB8AC3E}">
        <p14:creationId xmlns:p14="http://schemas.microsoft.com/office/powerpoint/2010/main" val="851738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18</a:t>
            </a:fld>
            <a:endParaRPr lang="en-US"/>
          </a:p>
        </p:txBody>
      </p:sp>
    </p:spTree>
    <p:extLst>
      <p:ext uri="{BB962C8B-B14F-4D97-AF65-F5344CB8AC3E}">
        <p14:creationId xmlns:p14="http://schemas.microsoft.com/office/powerpoint/2010/main" val="3925441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19</a:t>
            </a:fld>
            <a:endParaRPr lang="en-US"/>
          </a:p>
        </p:txBody>
      </p:sp>
    </p:spTree>
    <p:extLst>
      <p:ext uri="{BB962C8B-B14F-4D97-AF65-F5344CB8AC3E}">
        <p14:creationId xmlns:p14="http://schemas.microsoft.com/office/powerpoint/2010/main" val="336375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20</a:t>
            </a:fld>
            <a:endParaRPr lang="en-US"/>
          </a:p>
        </p:txBody>
      </p:sp>
    </p:spTree>
    <p:extLst>
      <p:ext uri="{BB962C8B-B14F-4D97-AF65-F5344CB8AC3E}">
        <p14:creationId xmlns:p14="http://schemas.microsoft.com/office/powerpoint/2010/main" val="37107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B5133-BA54-45D7-A7E7-8D45F4EE3D95}" type="slidenum">
              <a:rPr lang="en-US" smtClean="0"/>
              <a:t>2</a:t>
            </a:fld>
            <a:endParaRPr lang="en-US"/>
          </a:p>
        </p:txBody>
      </p:sp>
    </p:spTree>
    <p:extLst>
      <p:ext uri="{BB962C8B-B14F-4D97-AF65-F5344CB8AC3E}">
        <p14:creationId xmlns:p14="http://schemas.microsoft.com/office/powerpoint/2010/main" val="408478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21</a:t>
            </a:fld>
            <a:endParaRPr lang="en-US"/>
          </a:p>
        </p:txBody>
      </p:sp>
    </p:spTree>
    <p:extLst>
      <p:ext uri="{BB962C8B-B14F-4D97-AF65-F5344CB8AC3E}">
        <p14:creationId xmlns:p14="http://schemas.microsoft.com/office/powerpoint/2010/main" val="290809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22</a:t>
            </a:fld>
            <a:endParaRPr lang="en-US"/>
          </a:p>
        </p:txBody>
      </p:sp>
    </p:spTree>
    <p:extLst>
      <p:ext uri="{BB962C8B-B14F-4D97-AF65-F5344CB8AC3E}">
        <p14:creationId xmlns:p14="http://schemas.microsoft.com/office/powerpoint/2010/main" val="229047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23</a:t>
            </a:fld>
            <a:endParaRPr lang="en-US"/>
          </a:p>
        </p:txBody>
      </p:sp>
    </p:spTree>
    <p:extLst>
      <p:ext uri="{BB962C8B-B14F-4D97-AF65-F5344CB8AC3E}">
        <p14:creationId xmlns:p14="http://schemas.microsoft.com/office/powerpoint/2010/main" val="1664046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24</a:t>
            </a:fld>
            <a:endParaRPr lang="en-US"/>
          </a:p>
        </p:txBody>
      </p:sp>
    </p:spTree>
    <p:extLst>
      <p:ext uri="{BB962C8B-B14F-4D97-AF65-F5344CB8AC3E}">
        <p14:creationId xmlns:p14="http://schemas.microsoft.com/office/powerpoint/2010/main" val="1909776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25</a:t>
            </a:fld>
            <a:endParaRPr lang="en-US"/>
          </a:p>
        </p:txBody>
      </p:sp>
    </p:spTree>
    <p:extLst>
      <p:ext uri="{BB962C8B-B14F-4D97-AF65-F5344CB8AC3E}">
        <p14:creationId xmlns:p14="http://schemas.microsoft.com/office/powerpoint/2010/main" val="2180419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26</a:t>
            </a:fld>
            <a:endParaRPr lang="en-US"/>
          </a:p>
        </p:txBody>
      </p:sp>
    </p:spTree>
    <p:extLst>
      <p:ext uri="{BB962C8B-B14F-4D97-AF65-F5344CB8AC3E}">
        <p14:creationId xmlns:p14="http://schemas.microsoft.com/office/powerpoint/2010/main" val="320720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27</a:t>
            </a:fld>
            <a:endParaRPr lang="en-US"/>
          </a:p>
        </p:txBody>
      </p:sp>
    </p:spTree>
    <p:extLst>
      <p:ext uri="{BB962C8B-B14F-4D97-AF65-F5344CB8AC3E}">
        <p14:creationId xmlns:p14="http://schemas.microsoft.com/office/powerpoint/2010/main" val="2378307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28</a:t>
            </a:fld>
            <a:endParaRPr lang="en-US"/>
          </a:p>
        </p:txBody>
      </p:sp>
    </p:spTree>
    <p:extLst>
      <p:ext uri="{BB962C8B-B14F-4D97-AF65-F5344CB8AC3E}">
        <p14:creationId xmlns:p14="http://schemas.microsoft.com/office/powerpoint/2010/main" val="1509333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29</a:t>
            </a:fld>
            <a:endParaRPr lang="en-US"/>
          </a:p>
        </p:txBody>
      </p:sp>
    </p:spTree>
    <p:extLst>
      <p:ext uri="{BB962C8B-B14F-4D97-AF65-F5344CB8AC3E}">
        <p14:creationId xmlns:p14="http://schemas.microsoft.com/office/powerpoint/2010/main" val="3540225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30</a:t>
            </a:fld>
            <a:endParaRPr lang="en-US"/>
          </a:p>
        </p:txBody>
      </p:sp>
    </p:spTree>
    <p:extLst>
      <p:ext uri="{BB962C8B-B14F-4D97-AF65-F5344CB8AC3E}">
        <p14:creationId xmlns:p14="http://schemas.microsoft.com/office/powerpoint/2010/main" val="53669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from last lecture that we operate with Hot, Warm, and Cold path. Azure Data Lake corresponds to the storage and computation platform for </a:t>
            </a:r>
            <a:r>
              <a:rPr lang="en-US" dirty="0" err="1"/>
              <a:t>Microsofts</a:t>
            </a:r>
            <a:r>
              <a:rPr lang="en-US" dirty="0"/>
              <a:t> cold path, and that is also how you will use it for the mandatory exercises. Recall that we use the cold path to store both logs and metrics. This means that pretty much all the telemetry we collect end up here. The key trait, in addition to analytics capabilities is the long retention times: We can store data for months and even years when not in raw format. The con is that we are unable to do low latency queries, as we can with the hot and warm path, and that there is some delay on data entry</a:t>
            </a:r>
          </a:p>
        </p:txBody>
      </p:sp>
      <p:sp>
        <p:nvSpPr>
          <p:cNvPr id="4" name="Slide Number Placeholder 3"/>
          <p:cNvSpPr>
            <a:spLocks noGrp="1"/>
          </p:cNvSpPr>
          <p:nvPr>
            <p:ph type="sldNum" sz="quarter" idx="10"/>
          </p:nvPr>
        </p:nvSpPr>
        <p:spPr/>
        <p:txBody>
          <a:bodyPr/>
          <a:lstStyle/>
          <a:p>
            <a:fld id="{804B5133-BA54-45D7-A7E7-8D45F4EE3D95}" type="slidenum">
              <a:rPr lang="en-US" smtClean="0"/>
              <a:t>3</a:t>
            </a:fld>
            <a:endParaRPr lang="en-US"/>
          </a:p>
        </p:txBody>
      </p:sp>
    </p:spTree>
    <p:extLst>
      <p:ext uri="{BB962C8B-B14F-4D97-AF65-F5344CB8AC3E}">
        <p14:creationId xmlns:p14="http://schemas.microsoft.com/office/powerpoint/2010/main" val="960802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31</a:t>
            </a:fld>
            <a:endParaRPr lang="en-US"/>
          </a:p>
        </p:txBody>
      </p:sp>
    </p:spTree>
    <p:extLst>
      <p:ext uri="{BB962C8B-B14F-4D97-AF65-F5344CB8AC3E}">
        <p14:creationId xmlns:p14="http://schemas.microsoft.com/office/powerpoint/2010/main" val="3858359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32</a:t>
            </a:fld>
            <a:endParaRPr lang="en-US"/>
          </a:p>
        </p:txBody>
      </p:sp>
    </p:spTree>
    <p:extLst>
      <p:ext uri="{BB962C8B-B14F-4D97-AF65-F5344CB8AC3E}">
        <p14:creationId xmlns:p14="http://schemas.microsoft.com/office/powerpoint/2010/main" val="2143679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33</a:t>
            </a:fld>
            <a:endParaRPr lang="en-US"/>
          </a:p>
        </p:txBody>
      </p:sp>
    </p:spTree>
    <p:extLst>
      <p:ext uri="{BB962C8B-B14F-4D97-AF65-F5344CB8AC3E}">
        <p14:creationId xmlns:p14="http://schemas.microsoft.com/office/powerpoint/2010/main" val="2276482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us in Microsoft Cosmos/Azure Data Lake is the one stop shop for data and analytics. It provides us with a cloud scale file system; we can operate with the concept of multi terabyte files even though they are stored over countless machines and even more parts. It also gives us access to large compute resources, often with data locality, which allows us to do rather expensive things within reasonable time. For a developer, the main pro is that we are given a uniform set of APIs and management tools for working with all these data across multiple geographies, data centers, and data sources.</a:t>
            </a:r>
          </a:p>
        </p:txBody>
      </p:sp>
      <p:sp>
        <p:nvSpPr>
          <p:cNvPr id="4" name="Slide Number Placeholder 3"/>
          <p:cNvSpPr>
            <a:spLocks noGrp="1"/>
          </p:cNvSpPr>
          <p:nvPr>
            <p:ph type="sldNum" sz="quarter" idx="10"/>
          </p:nvPr>
        </p:nvSpPr>
        <p:spPr/>
        <p:txBody>
          <a:bodyPr/>
          <a:lstStyle/>
          <a:p>
            <a:fld id="{804B5133-BA54-45D7-A7E7-8D45F4EE3D95}" type="slidenum">
              <a:rPr lang="en-US" smtClean="0"/>
              <a:t>4</a:t>
            </a:fld>
            <a:endParaRPr lang="en-US"/>
          </a:p>
        </p:txBody>
      </p:sp>
    </p:spTree>
    <p:extLst>
      <p:ext uri="{BB962C8B-B14F-4D97-AF65-F5344CB8AC3E}">
        <p14:creationId xmlns:p14="http://schemas.microsoft.com/office/powerpoint/2010/main" val="97078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uploaders? To explain this it might be useful to do a quick recap of our problem domain. Because we have so incredibly many machines, centralizing the management of the logs and how these are uploaded will be hard to scale. This is made even harder by the fact that since so many machines are involved, some are constantly failing or inaccessible. Instead, we push this responsibility to the edge – the machines doing the actual logging, while ADL storage simply receives these (with some validation), and stores them. </a:t>
            </a:r>
            <a:r>
              <a:rPr lang="en-US"/>
              <a:t>The code doing the uploading on each machine is called a uploader. </a:t>
            </a:r>
            <a:endParaRPr lang="en-US" dirty="0"/>
          </a:p>
        </p:txBody>
      </p:sp>
      <p:sp>
        <p:nvSpPr>
          <p:cNvPr id="4" name="Slide Number Placeholder 3"/>
          <p:cNvSpPr>
            <a:spLocks noGrp="1"/>
          </p:cNvSpPr>
          <p:nvPr>
            <p:ph type="sldNum" sz="quarter" idx="10"/>
          </p:nvPr>
        </p:nvSpPr>
        <p:spPr/>
        <p:txBody>
          <a:bodyPr/>
          <a:lstStyle/>
          <a:p>
            <a:fld id="{804B5133-BA54-45D7-A7E7-8D45F4EE3D95}" type="slidenum">
              <a:rPr lang="en-US" smtClean="0"/>
              <a:t>5</a:t>
            </a:fld>
            <a:endParaRPr lang="en-US"/>
          </a:p>
        </p:txBody>
      </p:sp>
    </p:spTree>
    <p:extLst>
      <p:ext uri="{BB962C8B-B14F-4D97-AF65-F5344CB8AC3E}">
        <p14:creationId xmlns:p14="http://schemas.microsoft.com/office/powerpoint/2010/main" val="345587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heterogeneity of the edge machines, we need to take some considerations when designing an uploader framework. For example, the language should preferably run on multiple OS’s. We also need to ensure availability of any libraries we depend on. As mentioned before, we need to take failures into consideration. This means retrying in case ADL is down/unreachable, and using some sort of persistent watermarking scheme to know how far we have gotten. This will help us recover if a machine goes down for maintenance or crashes.</a:t>
            </a:r>
          </a:p>
        </p:txBody>
      </p:sp>
      <p:sp>
        <p:nvSpPr>
          <p:cNvPr id="4" name="Slide Number Placeholder 3"/>
          <p:cNvSpPr>
            <a:spLocks noGrp="1"/>
          </p:cNvSpPr>
          <p:nvPr>
            <p:ph type="sldNum" sz="quarter" idx="10"/>
          </p:nvPr>
        </p:nvSpPr>
        <p:spPr/>
        <p:txBody>
          <a:bodyPr/>
          <a:lstStyle/>
          <a:p>
            <a:fld id="{804B5133-BA54-45D7-A7E7-8D45F4EE3D95}" type="slidenum">
              <a:rPr lang="en-US" smtClean="0"/>
              <a:t>6</a:t>
            </a:fld>
            <a:endParaRPr lang="en-US"/>
          </a:p>
        </p:txBody>
      </p:sp>
    </p:spTree>
    <p:extLst>
      <p:ext uri="{BB962C8B-B14F-4D97-AF65-F5344CB8AC3E}">
        <p14:creationId xmlns:p14="http://schemas.microsoft.com/office/powerpoint/2010/main" val="1666936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further considerations that should be taken into account. For instance, we know that there are some operations that one might want to do to logs. For example, there are certain compliance/privacy issues that must be attended to very often.</a:t>
            </a:r>
          </a:p>
        </p:txBody>
      </p:sp>
      <p:sp>
        <p:nvSpPr>
          <p:cNvPr id="4" name="Slide Number Placeholder 3"/>
          <p:cNvSpPr>
            <a:spLocks noGrp="1"/>
          </p:cNvSpPr>
          <p:nvPr>
            <p:ph type="sldNum" sz="quarter" idx="10"/>
          </p:nvPr>
        </p:nvSpPr>
        <p:spPr/>
        <p:txBody>
          <a:bodyPr/>
          <a:lstStyle/>
          <a:p>
            <a:fld id="{804B5133-BA54-45D7-A7E7-8D45F4EE3D95}" type="slidenum">
              <a:rPr lang="en-US" smtClean="0"/>
              <a:t>7</a:t>
            </a:fld>
            <a:endParaRPr lang="en-US"/>
          </a:p>
        </p:txBody>
      </p:sp>
    </p:spTree>
    <p:extLst>
      <p:ext uri="{BB962C8B-B14F-4D97-AF65-F5344CB8AC3E}">
        <p14:creationId xmlns:p14="http://schemas.microsoft.com/office/powerpoint/2010/main" val="57765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mentioned previously, ADL gives us the stream abstraction, allowing us to reason about peta-scale files. However, it is clear that we these don’t originate from a single machine. Also, since these streams “continue forever” it makes sense to have the uploaders work on pieces of data that support this mode of operation. That piece is a chunk, or “part” of a file/stream. A stream is just a collection of such pieces, one after another. These chunks are uploaded one at a time. The policy – or rules – governing when these chunks are uploaded can differ. For example, it can be based on size, a max age, or a combination of the two. There is also a tradeoff with chunk size, and how this impact recovery actions. To order the chunks, one commonly uses a sequence number, and it is also possible to use some chunk summary scheme where one keeps some metadata that might be useful.</a:t>
            </a:r>
          </a:p>
        </p:txBody>
      </p:sp>
      <p:sp>
        <p:nvSpPr>
          <p:cNvPr id="4" name="Slide Number Placeholder 3"/>
          <p:cNvSpPr>
            <a:spLocks noGrp="1"/>
          </p:cNvSpPr>
          <p:nvPr>
            <p:ph type="sldNum" sz="quarter" idx="10"/>
          </p:nvPr>
        </p:nvSpPr>
        <p:spPr/>
        <p:txBody>
          <a:bodyPr/>
          <a:lstStyle/>
          <a:p>
            <a:fld id="{804B5133-BA54-45D7-A7E7-8D45F4EE3D95}" type="slidenum">
              <a:rPr lang="en-US" smtClean="0"/>
              <a:t>8</a:t>
            </a:fld>
            <a:endParaRPr lang="en-US"/>
          </a:p>
        </p:txBody>
      </p:sp>
    </p:spTree>
    <p:extLst>
      <p:ext uri="{BB962C8B-B14F-4D97-AF65-F5344CB8AC3E}">
        <p14:creationId xmlns:p14="http://schemas.microsoft.com/office/powerpoint/2010/main" val="88120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rule of thumb, one should never put sensitive data into cold storage in raw form. However, sometimes there is no helping some sensitive data be stored locally for debugging/auditing purposes. This means that some operations must be performed in order to ensure that the logs are “made anonymous” before they enter ADL. This must be done in such as way that traceability, e.g. for GDPR and auditing is maintained.</a:t>
            </a:r>
          </a:p>
        </p:txBody>
      </p:sp>
      <p:sp>
        <p:nvSpPr>
          <p:cNvPr id="4" name="Slide Number Placeholder 3"/>
          <p:cNvSpPr>
            <a:spLocks noGrp="1"/>
          </p:cNvSpPr>
          <p:nvPr>
            <p:ph type="sldNum" sz="quarter" idx="10"/>
          </p:nvPr>
        </p:nvSpPr>
        <p:spPr/>
        <p:txBody>
          <a:bodyPr/>
          <a:lstStyle/>
          <a:p>
            <a:fld id="{804B5133-BA54-45D7-A7E7-8D45F4EE3D95}" type="slidenum">
              <a:rPr lang="en-US" smtClean="0"/>
              <a:t>9</a:t>
            </a:fld>
            <a:endParaRPr lang="en-US"/>
          </a:p>
        </p:txBody>
      </p:sp>
    </p:spTree>
    <p:extLst>
      <p:ext uri="{BB962C8B-B14F-4D97-AF65-F5344CB8AC3E}">
        <p14:creationId xmlns:p14="http://schemas.microsoft.com/office/powerpoint/2010/main" val="237473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4EB1-AFD2-4CEF-A26D-90DFAA169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C24DAA-6CE4-47AC-9DA7-A855B5021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64433C-EA37-4BE9-8AAF-369DBF94C0BC}"/>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5" name="Footer Placeholder 4">
            <a:extLst>
              <a:ext uri="{FF2B5EF4-FFF2-40B4-BE49-F238E27FC236}">
                <a16:creationId xmlns:a16="http://schemas.microsoft.com/office/drawing/2014/main" id="{B3B22852-EA06-42F3-A396-352EADE3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E29B5-BDD2-43D0-A3A0-0BAE06BEE790}"/>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252631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68F3-FBC5-4575-9DAC-AD8E3A7D3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76657-7CC7-4B11-ACDA-8442E3F8DD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293FE-6314-4CFF-B51F-C6B54402A18E}"/>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5" name="Footer Placeholder 4">
            <a:extLst>
              <a:ext uri="{FF2B5EF4-FFF2-40B4-BE49-F238E27FC236}">
                <a16:creationId xmlns:a16="http://schemas.microsoft.com/office/drawing/2014/main" id="{759FB869-13A9-4EA5-AD3B-DB9B45544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F8FC-35DA-48C7-8C6A-D8BB02BE2B08}"/>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53917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930E8-7896-41FD-A441-B9FA5BF39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57C28E-006B-436C-A53C-5A081DA8B8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08277-2437-4C14-AF1C-46EB01B7F9A8}"/>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5" name="Footer Placeholder 4">
            <a:extLst>
              <a:ext uri="{FF2B5EF4-FFF2-40B4-BE49-F238E27FC236}">
                <a16:creationId xmlns:a16="http://schemas.microsoft.com/office/drawing/2014/main" id="{3CC6C3CF-44F1-4B92-99F1-4F56928FF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D1D30-FFF6-44CB-92F8-33C433C1D2AD}"/>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186820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alkin (event name)">
    <p:bg>
      <p:bgRef idx="1001">
        <a:schemeClr val="bg1"/>
      </p:bgRef>
    </p:bg>
    <p:spTree>
      <p:nvGrpSpPr>
        <p:cNvPr id="1" name=""/>
        <p:cNvGrpSpPr/>
        <p:nvPr/>
      </p:nvGrpSpPr>
      <p:grpSpPr>
        <a:xfrm>
          <a:off x="0" y="0"/>
          <a:ext cx="0" cy="0"/>
          <a:chOff x="0" y="0"/>
          <a:chExt cx="0" cy="0"/>
        </a:xfrm>
      </p:grpSpPr>
      <p:sp>
        <p:nvSpPr>
          <p:cNvPr id="65" name="Rectangle 64"/>
          <p:cNvSpPr/>
          <p:nvPr userDrawn="1"/>
        </p:nvSpPr>
        <p:spPr bwMode="gray">
          <a:xfrm>
            <a:off x="5334973" y="0"/>
            <a:ext cx="685702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1187622"/>
            <a:ext cx="4840694" cy="1793104"/>
          </a:xfrm>
          <a:noFill/>
        </p:spPr>
        <p:txBody>
          <a:bodyPr lIns="146304" tIns="91440" rIns="146304" bIns="91440" anchor="b" anchorCtr="0"/>
          <a:lstStyle>
            <a:lvl1pPr>
              <a:defRPr sz="4705" spc="-98"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69301" y="2980725"/>
            <a:ext cx="4840694"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69240" y="3696656"/>
            <a:ext cx="4840694"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64" name="MS logo gray - EMF"/>
          <p:cNvPicPr>
            <a:picLocks noChangeAspect="1"/>
          </p:cNvPicPr>
          <p:nvPr userDrawn="1"/>
        </p:nvPicPr>
        <p:blipFill>
          <a:blip r:embed="rId2"/>
          <a:stretch>
            <a:fillRect/>
          </a:stretch>
        </p:blipFill>
        <p:spPr bwMode="black">
          <a:xfrm>
            <a:off x="454013" y="470067"/>
            <a:ext cx="1423303" cy="304828"/>
          </a:xfrm>
          <a:prstGeom prst="rect">
            <a:avLst/>
          </a:prstGeom>
        </p:spPr>
      </p:pic>
      <p:grpSp>
        <p:nvGrpSpPr>
          <p:cNvPr id="1201" name="Group 1200"/>
          <p:cNvGrpSpPr>
            <a:grpSpLocks noChangeAspect="1"/>
          </p:cNvGrpSpPr>
          <p:nvPr userDrawn="1"/>
        </p:nvGrpSpPr>
        <p:grpSpPr bwMode="gray">
          <a:xfrm>
            <a:off x="6590390" y="802632"/>
            <a:ext cx="4346192" cy="5471167"/>
            <a:chOff x="942975" y="1641475"/>
            <a:chExt cx="1282700" cy="1614487"/>
          </a:xfrm>
        </p:grpSpPr>
        <p:sp>
          <p:nvSpPr>
            <p:cNvPr id="7" name="Freeform 6"/>
            <p:cNvSpPr>
              <a:spLocks/>
            </p:cNvSpPr>
            <p:nvPr userDrawn="1"/>
          </p:nvSpPr>
          <p:spPr bwMode="gray">
            <a:xfrm>
              <a:off x="1285875" y="2513013"/>
              <a:ext cx="76200" cy="127000"/>
            </a:xfrm>
            <a:custGeom>
              <a:avLst/>
              <a:gdLst>
                <a:gd name="T0" fmla="*/ 71 w 79"/>
                <a:gd name="T1" fmla="*/ 0 h 131"/>
                <a:gd name="T2" fmla="*/ 0 w 79"/>
                <a:gd name="T3" fmla="*/ 15 h 131"/>
                <a:gd name="T4" fmla="*/ 9 w 79"/>
                <a:gd name="T5" fmla="*/ 85 h 131"/>
                <a:gd name="T6" fmla="*/ 50 w 79"/>
                <a:gd name="T7" fmla="*/ 127 h 131"/>
                <a:gd name="T8" fmla="*/ 77 w 79"/>
                <a:gd name="T9" fmla="*/ 75 h 131"/>
                <a:gd name="T10" fmla="*/ 71 w 79"/>
                <a:gd name="T11" fmla="*/ 0 h 131"/>
              </a:gdLst>
              <a:ahLst/>
              <a:cxnLst>
                <a:cxn ang="0">
                  <a:pos x="T0" y="T1"/>
                </a:cxn>
                <a:cxn ang="0">
                  <a:pos x="T2" y="T3"/>
                </a:cxn>
                <a:cxn ang="0">
                  <a:pos x="T4" y="T5"/>
                </a:cxn>
                <a:cxn ang="0">
                  <a:pos x="T6" y="T7"/>
                </a:cxn>
                <a:cxn ang="0">
                  <a:pos x="T8" y="T9"/>
                </a:cxn>
                <a:cxn ang="0">
                  <a:pos x="T10" y="T11"/>
                </a:cxn>
              </a:cxnLst>
              <a:rect l="0" t="0" r="r" b="b"/>
              <a:pathLst>
                <a:path w="79" h="131">
                  <a:moveTo>
                    <a:pt x="71" y="0"/>
                  </a:moveTo>
                  <a:cubicBezTo>
                    <a:pt x="0" y="15"/>
                    <a:pt x="0" y="15"/>
                    <a:pt x="0" y="15"/>
                  </a:cubicBezTo>
                  <a:cubicBezTo>
                    <a:pt x="0" y="15"/>
                    <a:pt x="6" y="68"/>
                    <a:pt x="9" y="85"/>
                  </a:cubicBezTo>
                  <a:cubicBezTo>
                    <a:pt x="12" y="99"/>
                    <a:pt x="20" y="131"/>
                    <a:pt x="50" y="127"/>
                  </a:cubicBezTo>
                  <a:cubicBezTo>
                    <a:pt x="79" y="122"/>
                    <a:pt x="77" y="90"/>
                    <a:pt x="77" y="75"/>
                  </a:cubicBezTo>
                  <a:cubicBezTo>
                    <a:pt x="75" y="57"/>
                    <a:pt x="71" y="0"/>
                    <a:pt x="71" y="0"/>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7"/>
            <p:cNvSpPr>
              <a:spLocks/>
            </p:cNvSpPr>
            <p:nvPr userDrawn="1"/>
          </p:nvSpPr>
          <p:spPr bwMode="gray">
            <a:xfrm>
              <a:off x="1296988" y="2532063"/>
              <a:ext cx="60325" cy="31750"/>
            </a:xfrm>
            <a:custGeom>
              <a:avLst/>
              <a:gdLst>
                <a:gd name="T0" fmla="*/ 0 w 63"/>
                <a:gd name="T1" fmla="*/ 9 h 34"/>
                <a:gd name="T2" fmla="*/ 63 w 63"/>
                <a:gd name="T3" fmla="*/ 17 h 34"/>
                <a:gd name="T4" fmla="*/ 62 w 63"/>
                <a:gd name="T5" fmla="*/ 0 h 34"/>
                <a:gd name="T6" fmla="*/ 0 w 63"/>
                <a:gd name="T7" fmla="*/ 9 h 34"/>
              </a:gdLst>
              <a:ahLst/>
              <a:cxnLst>
                <a:cxn ang="0">
                  <a:pos x="T0" y="T1"/>
                </a:cxn>
                <a:cxn ang="0">
                  <a:pos x="T2" y="T3"/>
                </a:cxn>
                <a:cxn ang="0">
                  <a:pos x="T4" y="T5"/>
                </a:cxn>
                <a:cxn ang="0">
                  <a:pos x="T6" y="T7"/>
                </a:cxn>
              </a:cxnLst>
              <a:rect l="0" t="0" r="r" b="b"/>
              <a:pathLst>
                <a:path w="63" h="34">
                  <a:moveTo>
                    <a:pt x="0" y="9"/>
                  </a:moveTo>
                  <a:cubicBezTo>
                    <a:pt x="1" y="34"/>
                    <a:pt x="46" y="23"/>
                    <a:pt x="63" y="17"/>
                  </a:cubicBezTo>
                  <a:cubicBezTo>
                    <a:pt x="62" y="0"/>
                    <a:pt x="62" y="0"/>
                    <a:pt x="62" y="0"/>
                  </a:cubicBezTo>
                  <a:lnTo>
                    <a:pt x="0" y="9"/>
                  </a:ln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gray">
            <a:xfrm>
              <a:off x="1192213" y="2368550"/>
              <a:ext cx="187325" cy="187325"/>
            </a:xfrm>
            <a:custGeom>
              <a:avLst/>
              <a:gdLst>
                <a:gd name="T0" fmla="*/ 136 w 195"/>
                <a:gd name="T1" fmla="*/ 64 h 196"/>
                <a:gd name="T2" fmla="*/ 5 w 195"/>
                <a:gd name="T3" fmla="*/ 112 h 196"/>
                <a:gd name="T4" fmla="*/ 102 w 195"/>
                <a:gd name="T5" fmla="*/ 193 h 196"/>
                <a:gd name="T6" fmla="*/ 179 w 195"/>
                <a:gd name="T7" fmla="*/ 168 h 196"/>
                <a:gd name="T8" fmla="*/ 191 w 195"/>
                <a:gd name="T9" fmla="*/ 152 h 196"/>
                <a:gd name="T10" fmla="*/ 170 w 195"/>
                <a:gd name="T11" fmla="*/ 105 h 196"/>
                <a:gd name="T12" fmla="*/ 175 w 195"/>
                <a:gd name="T13" fmla="*/ 88 h 196"/>
                <a:gd name="T14" fmla="*/ 141 w 195"/>
                <a:gd name="T15" fmla="*/ 69 h 196"/>
                <a:gd name="T16" fmla="*/ 136 w 195"/>
                <a:gd name="T17" fmla="*/ 64 h 196"/>
                <a:gd name="T18" fmla="*/ 136 w 195"/>
                <a:gd name="T19" fmla="*/ 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196">
                  <a:moveTo>
                    <a:pt x="136" y="64"/>
                  </a:moveTo>
                  <a:cubicBezTo>
                    <a:pt x="78" y="0"/>
                    <a:pt x="0" y="49"/>
                    <a:pt x="5" y="112"/>
                  </a:cubicBezTo>
                  <a:cubicBezTo>
                    <a:pt x="9" y="174"/>
                    <a:pt x="60" y="192"/>
                    <a:pt x="102" y="193"/>
                  </a:cubicBezTo>
                  <a:cubicBezTo>
                    <a:pt x="134" y="196"/>
                    <a:pt x="165" y="176"/>
                    <a:pt x="179" y="168"/>
                  </a:cubicBezTo>
                  <a:cubicBezTo>
                    <a:pt x="195" y="160"/>
                    <a:pt x="191" y="152"/>
                    <a:pt x="191" y="152"/>
                  </a:cubicBezTo>
                  <a:cubicBezTo>
                    <a:pt x="186" y="143"/>
                    <a:pt x="169" y="112"/>
                    <a:pt x="170" y="105"/>
                  </a:cubicBezTo>
                  <a:cubicBezTo>
                    <a:pt x="187" y="91"/>
                    <a:pt x="177" y="89"/>
                    <a:pt x="175" y="88"/>
                  </a:cubicBezTo>
                  <a:cubicBezTo>
                    <a:pt x="172" y="86"/>
                    <a:pt x="144" y="73"/>
                    <a:pt x="141" y="69"/>
                  </a:cubicBezTo>
                  <a:cubicBezTo>
                    <a:pt x="139" y="67"/>
                    <a:pt x="138" y="65"/>
                    <a:pt x="136" y="64"/>
                  </a:cubicBezTo>
                  <a:cubicBezTo>
                    <a:pt x="136" y="64"/>
                    <a:pt x="136" y="64"/>
                    <a:pt x="136" y="64"/>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gray">
            <a:xfrm>
              <a:off x="1265238" y="2482850"/>
              <a:ext cx="19050" cy="30162"/>
            </a:xfrm>
            <a:custGeom>
              <a:avLst/>
              <a:gdLst>
                <a:gd name="T0" fmla="*/ 9 w 20"/>
                <a:gd name="T1" fmla="*/ 0 h 32"/>
                <a:gd name="T2" fmla="*/ 0 w 20"/>
                <a:gd name="T3" fmla="*/ 7 h 32"/>
                <a:gd name="T4" fmla="*/ 11 w 20"/>
                <a:gd name="T5" fmla="*/ 24 h 32"/>
                <a:gd name="T6" fmla="*/ 20 w 20"/>
                <a:gd name="T7" fmla="*/ 32 h 32"/>
                <a:gd name="T8" fmla="*/ 9 w 20"/>
                <a:gd name="T9" fmla="*/ 0 h 32"/>
              </a:gdLst>
              <a:ahLst/>
              <a:cxnLst>
                <a:cxn ang="0">
                  <a:pos x="T0" y="T1"/>
                </a:cxn>
                <a:cxn ang="0">
                  <a:pos x="T2" y="T3"/>
                </a:cxn>
                <a:cxn ang="0">
                  <a:pos x="T4" y="T5"/>
                </a:cxn>
                <a:cxn ang="0">
                  <a:pos x="T6" y="T7"/>
                </a:cxn>
                <a:cxn ang="0">
                  <a:pos x="T8" y="T9"/>
                </a:cxn>
              </a:cxnLst>
              <a:rect l="0" t="0" r="r" b="b"/>
              <a:pathLst>
                <a:path w="20" h="32">
                  <a:moveTo>
                    <a:pt x="9" y="0"/>
                  </a:moveTo>
                  <a:cubicBezTo>
                    <a:pt x="4" y="1"/>
                    <a:pt x="0" y="3"/>
                    <a:pt x="0" y="7"/>
                  </a:cubicBezTo>
                  <a:cubicBezTo>
                    <a:pt x="1" y="13"/>
                    <a:pt x="5" y="19"/>
                    <a:pt x="11" y="24"/>
                  </a:cubicBezTo>
                  <a:cubicBezTo>
                    <a:pt x="14" y="27"/>
                    <a:pt x="18" y="30"/>
                    <a:pt x="20" y="32"/>
                  </a:cubicBezTo>
                  <a:cubicBezTo>
                    <a:pt x="16" y="26"/>
                    <a:pt x="4" y="9"/>
                    <a:pt x="9" y="0"/>
                  </a:cubicBez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gray">
            <a:xfrm>
              <a:off x="1171575" y="2378075"/>
              <a:ext cx="155575" cy="176212"/>
            </a:xfrm>
            <a:custGeom>
              <a:avLst/>
              <a:gdLst>
                <a:gd name="T0" fmla="*/ 150 w 161"/>
                <a:gd name="T1" fmla="*/ 54 h 183"/>
                <a:gd name="T2" fmla="*/ 127 w 161"/>
                <a:gd name="T3" fmla="*/ 41 h 183"/>
                <a:gd name="T4" fmla="*/ 147 w 161"/>
                <a:gd name="T5" fmla="*/ 57 h 183"/>
                <a:gd name="T6" fmla="*/ 121 w 161"/>
                <a:gd name="T7" fmla="*/ 101 h 183"/>
                <a:gd name="T8" fmla="*/ 105 w 161"/>
                <a:gd name="T9" fmla="*/ 108 h 183"/>
                <a:gd name="T10" fmla="*/ 96 w 161"/>
                <a:gd name="T11" fmla="*/ 115 h 183"/>
                <a:gd name="T12" fmla="*/ 107 w 161"/>
                <a:gd name="T13" fmla="*/ 132 h 183"/>
                <a:gd name="T14" fmla="*/ 116 w 161"/>
                <a:gd name="T15" fmla="*/ 140 h 183"/>
                <a:gd name="T16" fmla="*/ 123 w 161"/>
                <a:gd name="T17" fmla="*/ 183 h 183"/>
                <a:gd name="T18" fmla="*/ 123 w 161"/>
                <a:gd name="T19" fmla="*/ 183 h 183"/>
                <a:gd name="T20" fmla="*/ 56 w 161"/>
                <a:gd name="T21" fmla="*/ 165 h 183"/>
                <a:gd name="T22" fmla="*/ 38 w 161"/>
                <a:gd name="T23" fmla="*/ 45 h 183"/>
                <a:gd name="T24" fmla="*/ 161 w 161"/>
                <a:gd name="T25" fmla="*/ 44 h 183"/>
                <a:gd name="T26" fmla="*/ 150 w 161"/>
                <a:gd name="T27" fmla="*/ 5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183">
                  <a:moveTo>
                    <a:pt x="150" y="54"/>
                  </a:moveTo>
                  <a:cubicBezTo>
                    <a:pt x="148" y="50"/>
                    <a:pt x="127" y="40"/>
                    <a:pt x="127" y="41"/>
                  </a:cubicBezTo>
                  <a:cubicBezTo>
                    <a:pt x="126" y="42"/>
                    <a:pt x="149" y="55"/>
                    <a:pt x="147" y="57"/>
                  </a:cubicBezTo>
                  <a:cubicBezTo>
                    <a:pt x="139" y="66"/>
                    <a:pt x="94" y="68"/>
                    <a:pt x="121" y="101"/>
                  </a:cubicBezTo>
                  <a:cubicBezTo>
                    <a:pt x="125" y="106"/>
                    <a:pt x="113" y="107"/>
                    <a:pt x="105" y="108"/>
                  </a:cubicBezTo>
                  <a:cubicBezTo>
                    <a:pt x="100" y="109"/>
                    <a:pt x="96" y="111"/>
                    <a:pt x="96" y="115"/>
                  </a:cubicBezTo>
                  <a:cubicBezTo>
                    <a:pt x="97" y="121"/>
                    <a:pt x="101" y="127"/>
                    <a:pt x="107" y="132"/>
                  </a:cubicBezTo>
                  <a:cubicBezTo>
                    <a:pt x="110" y="135"/>
                    <a:pt x="114" y="138"/>
                    <a:pt x="116" y="140"/>
                  </a:cubicBezTo>
                  <a:cubicBezTo>
                    <a:pt x="123" y="144"/>
                    <a:pt x="136" y="169"/>
                    <a:pt x="123" y="183"/>
                  </a:cubicBezTo>
                  <a:cubicBezTo>
                    <a:pt x="123" y="183"/>
                    <a:pt x="123" y="183"/>
                    <a:pt x="123" y="183"/>
                  </a:cubicBezTo>
                  <a:cubicBezTo>
                    <a:pt x="123" y="183"/>
                    <a:pt x="79" y="181"/>
                    <a:pt x="56" y="165"/>
                  </a:cubicBezTo>
                  <a:cubicBezTo>
                    <a:pt x="24" y="141"/>
                    <a:pt x="0" y="95"/>
                    <a:pt x="38" y="45"/>
                  </a:cubicBezTo>
                  <a:cubicBezTo>
                    <a:pt x="72" y="0"/>
                    <a:pt x="135" y="1"/>
                    <a:pt x="161" y="44"/>
                  </a:cubicBezTo>
                  <a:lnTo>
                    <a:pt x="150" y="5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gray">
            <a:xfrm>
              <a:off x="1311275" y="2451100"/>
              <a:ext cx="12700" cy="11112"/>
            </a:xfrm>
            <a:custGeom>
              <a:avLst/>
              <a:gdLst>
                <a:gd name="T0" fmla="*/ 7 w 12"/>
                <a:gd name="T1" fmla="*/ 8 h 12"/>
                <a:gd name="T2" fmla="*/ 12 w 12"/>
                <a:gd name="T3" fmla="*/ 8 h 12"/>
                <a:gd name="T4" fmla="*/ 11 w 12"/>
                <a:gd name="T5" fmla="*/ 4 h 12"/>
                <a:gd name="T6" fmla="*/ 4 w 12"/>
                <a:gd name="T7" fmla="*/ 1 h 12"/>
                <a:gd name="T8" fmla="*/ 1 w 12"/>
                <a:gd name="T9" fmla="*/ 9 h 12"/>
                <a:gd name="T10" fmla="*/ 4 w 12"/>
                <a:gd name="T11" fmla="*/ 12 h 12"/>
                <a:gd name="T12" fmla="*/ 7 w 12"/>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7" y="8"/>
                  </a:moveTo>
                  <a:cubicBezTo>
                    <a:pt x="9" y="7"/>
                    <a:pt x="10" y="7"/>
                    <a:pt x="12" y="8"/>
                  </a:cubicBezTo>
                  <a:cubicBezTo>
                    <a:pt x="12" y="7"/>
                    <a:pt x="12" y="6"/>
                    <a:pt x="11" y="4"/>
                  </a:cubicBezTo>
                  <a:cubicBezTo>
                    <a:pt x="10" y="1"/>
                    <a:pt x="7" y="0"/>
                    <a:pt x="4" y="1"/>
                  </a:cubicBezTo>
                  <a:cubicBezTo>
                    <a:pt x="1" y="3"/>
                    <a:pt x="0" y="6"/>
                    <a:pt x="1" y="9"/>
                  </a:cubicBezTo>
                  <a:cubicBezTo>
                    <a:pt x="1" y="10"/>
                    <a:pt x="2" y="11"/>
                    <a:pt x="4" y="12"/>
                  </a:cubicBezTo>
                  <a:cubicBezTo>
                    <a:pt x="4" y="10"/>
                    <a:pt x="5" y="9"/>
                    <a:pt x="7"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gray">
            <a:xfrm>
              <a:off x="1344613" y="2490788"/>
              <a:ext cx="22225" cy="7937"/>
            </a:xfrm>
            <a:custGeom>
              <a:avLst/>
              <a:gdLst>
                <a:gd name="T0" fmla="*/ 0 w 23"/>
                <a:gd name="T1" fmla="*/ 9 h 9"/>
                <a:gd name="T2" fmla="*/ 11 w 23"/>
                <a:gd name="T3" fmla="*/ 5 h 9"/>
                <a:gd name="T4" fmla="*/ 18 w 23"/>
                <a:gd name="T5" fmla="*/ 2 h 9"/>
                <a:gd name="T6" fmla="*/ 21 w 23"/>
                <a:gd name="T7" fmla="*/ 0 h 9"/>
                <a:gd name="T8" fmla="*/ 23 w 23"/>
                <a:gd name="T9" fmla="*/ 1 h 9"/>
                <a:gd name="T10" fmla="*/ 22 w 23"/>
                <a:gd name="T11" fmla="*/ 2 h 9"/>
                <a:gd name="T12" fmla="*/ 22 w 23"/>
                <a:gd name="T13" fmla="*/ 3 h 9"/>
                <a:gd name="T14" fmla="*/ 22 w 23"/>
                <a:gd name="T15" fmla="*/ 3 h 9"/>
                <a:gd name="T16" fmla="*/ 19 w 23"/>
                <a:gd name="T17" fmla="*/ 4 h 9"/>
                <a:gd name="T18" fmla="*/ 11 w 23"/>
                <a:gd name="T19" fmla="*/ 7 h 9"/>
                <a:gd name="T20" fmla="*/ 0 w 23"/>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9">
                  <a:moveTo>
                    <a:pt x="0" y="9"/>
                  </a:moveTo>
                  <a:cubicBezTo>
                    <a:pt x="0" y="9"/>
                    <a:pt x="5" y="8"/>
                    <a:pt x="11" y="5"/>
                  </a:cubicBezTo>
                  <a:cubicBezTo>
                    <a:pt x="13" y="4"/>
                    <a:pt x="16" y="3"/>
                    <a:pt x="18" y="2"/>
                  </a:cubicBezTo>
                  <a:cubicBezTo>
                    <a:pt x="20" y="1"/>
                    <a:pt x="21" y="0"/>
                    <a:pt x="21" y="0"/>
                  </a:cubicBezTo>
                  <a:cubicBezTo>
                    <a:pt x="21" y="0"/>
                    <a:pt x="22" y="0"/>
                    <a:pt x="23" y="1"/>
                  </a:cubicBezTo>
                  <a:cubicBezTo>
                    <a:pt x="23" y="1"/>
                    <a:pt x="23" y="2"/>
                    <a:pt x="22" y="2"/>
                  </a:cubicBezTo>
                  <a:cubicBezTo>
                    <a:pt x="22" y="2"/>
                    <a:pt x="22" y="2"/>
                    <a:pt x="22" y="3"/>
                  </a:cubicBezTo>
                  <a:cubicBezTo>
                    <a:pt x="22" y="3"/>
                    <a:pt x="22" y="3"/>
                    <a:pt x="22" y="3"/>
                  </a:cubicBezTo>
                  <a:cubicBezTo>
                    <a:pt x="22" y="3"/>
                    <a:pt x="21" y="3"/>
                    <a:pt x="19" y="4"/>
                  </a:cubicBezTo>
                  <a:cubicBezTo>
                    <a:pt x="17" y="5"/>
                    <a:pt x="14" y="6"/>
                    <a:pt x="11" y="7"/>
                  </a:cubicBezTo>
                  <a:cubicBezTo>
                    <a:pt x="5" y="8"/>
                    <a:pt x="0" y="9"/>
                    <a:pt x="0" y="9"/>
                  </a:cubicBezTo>
                  <a:close/>
                </a:path>
              </a:pathLst>
            </a:custGeom>
            <a:solidFill>
              <a:srgbClr val="910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Freeform 13"/>
            <p:cNvSpPr>
              <a:spLocks/>
            </p:cNvSpPr>
            <p:nvPr userDrawn="1"/>
          </p:nvSpPr>
          <p:spPr bwMode="gray">
            <a:xfrm>
              <a:off x="1344613" y="2492375"/>
              <a:ext cx="23813" cy="6350"/>
            </a:xfrm>
            <a:custGeom>
              <a:avLst/>
              <a:gdLst>
                <a:gd name="T0" fmla="*/ 0 w 24"/>
                <a:gd name="T1" fmla="*/ 7 h 7"/>
                <a:gd name="T2" fmla="*/ 11 w 24"/>
                <a:gd name="T3" fmla="*/ 4 h 7"/>
                <a:gd name="T4" fmla="*/ 18 w 24"/>
                <a:gd name="T5" fmla="*/ 2 h 7"/>
                <a:gd name="T6" fmla="*/ 22 w 24"/>
                <a:gd name="T7" fmla="*/ 1 h 7"/>
                <a:gd name="T8" fmla="*/ 23 w 24"/>
                <a:gd name="T9" fmla="*/ 1 h 7"/>
                <a:gd name="T10" fmla="*/ 23 w 24"/>
                <a:gd name="T11" fmla="*/ 3 h 7"/>
                <a:gd name="T12" fmla="*/ 23 w 24"/>
                <a:gd name="T13" fmla="*/ 3 h 7"/>
                <a:gd name="T14" fmla="*/ 23 w 24"/>
                <a:gd name="T15" fmla="*/ 3 h 7"/>
                <a:gd name="T16" fmla="*/ 19 w 24"/>
                <a:gd name="T17" fmla="*/ 4 h 7"/>
                <a:gd name="T18" fmla="*/ 11 w 24"/>
                <a:gd name="T19" fmla="*/ 6 h 7"/>
                <a:gd name="T20" fmla="*/ 0 w 24"/>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7">
                  <a:moveTo>
                    <a:pt x="0" y="7"/>
                  </a:moveTo>
                  <a:cubicBezTo>
                    <a:pt x="0" y="7"/>
                    <a:pt x="5" y="6"/>
                    <a:pt x="11" y="4"/>
                  </a:cubicBezTo>
                  <a:cubicBezTo>
                    <a:pt x="14" y="4"/>
                    <a:pt x="16" y="3"/>
                    <a:pt x="18" y="2"/>
                  </a:cubicBezTo>
                  <a:cubicBezTo>
                    <a:pt x="20" y="1"/>
                    <a:pt x="22" y="1"/>
                    <a:pt x="22" y="1"/>
                  </a:cubicBezTo>
                  <a:cubicBezTo>
                    <a:pt x="22" y="0"/>
                    <a:pt x="23" y="0"/>
                    <a:pt x="23" y="1"/>
                  </a:cubicBezTo>
                  <a:cubicBezTo>
                    <a:pt x="24" y="2"/>
                    <a:pt x="24" y="3"/>
                    <a:pt x="23" y="3"/>
                  </a:cubicBezTo>
                  <a:cubicBezTo>
                    <a:pt x="23" y="3"/>
                    <a:pt x="23" y="3"/>
                    <a:pt x="23" y="3"/>
                  </a:cubicBezTo>
                  <a:cubicBezTo>
                    <a:pt x="23" y="3"/>
                    <a:pt x="23" y="3"/>
                    <a:pt x="23" y="3"/>
                  </a:cubicBezTo>
                  <a:cubicBezTo>
                    <a:pt x="23" y="3"/>
                    <a:pt x="21" y="4"/>
                    <a:pt x="19" y="4"/>
                  </a:cubicBezTo>
                  <a:cubicBezTo>
                    <a:pt x="17" y="5"/>
                    <a:pt x="14" y="5"/>
                    <a:pt x="11" y="6"/>
                  </a:cubicBezTo>
                  <a:cubicBezTo>
                    <a:pt x="5" y="7"/>
                    <a:pt x="0" y="7"/>
                    <a:pt x="0" y="7"/>
                  </a:cubicBezTo>
                  <a:close/>
                </a:path>
              </a:pathLst>
            </a:custGeom>
            <a:solidFill>
              <a:srgbClr val="910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4"/>
            <p:cNvSpPr>
              <a:spLocks/>
            </p:cNvSpPr>
            <p:nvPr userDrawn="1"/>
          </p:nvSpPr>
          <p:spPr bwMode="gray">
            <a:xfrm>
              <a:off x="942975" y="3194050"/>
              <a:ext cx="1282700" cy="61912"/>
            </a:xfrm>
            <a:custGeom>
              <a:avLst/>
              <a:gdLst>
                <a:gd name="T0" fmla="*/ 1298 w 1331"/>
                <a:gd name="T1" fmla="*/ 65 h 65"/>
                <a:gd name="T2" fmla="*/ 33 w 1331"/>
                <a:gd name="T3" fmla="*/ 65 h 65"/>
                <a:gd name="T4" fmla="*/ 0 w 1331"/>
                <a:gd name="T5" fmla="*/ 32 h 65"/>
                <a:gd name="T6" fmla="*/ 33 w 1331"/>
                <a:gd name="T7" fmla="*/ 0 h 65"/>
                <a:gd name="T8" fmla="*/ 1298 w 1331"/>
                <a:gd name="T9" fmla="*/ 0 h 65"/>
                <a:gd name="T10" fmla="*/ 1331 w 1331"/>
                <a:gd name="T11" fmla="*/ 32 h 65"/>
                <a:gd name="T12" fmla="*/ 1298 w 1331"/>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1331" h="65">
                  <a:moveTo>
                    <a:pt x="1298" y="65"/>
                  </a:moveTo>
                  <a:cubicBezTo>
                    <a:pt x="33" y="65"/>
                    <a:pt x="33" y="65"/>
                    <a:pt x="33" y="65"/>
                  </a:cubicBezTo>
                  <a:cubicBezTo>
                    <a:pt x="15" y="65"/>
                    <a:pt x="0" y="50"/>
                    <a:pt x="0" y="32"/>
                  </a:cubicBezTo>
                  <a:cubicBezTo>
                    <a:pt x="0" y="14"/>
                    <a:pt x="15" y="0"/>
                    <a:pt x="33" y="0"/>
                  </a:cubicBezTo>
                  <a:cubicBezTo>
                    <a:pt x="1298" y="0"/>
                    <a:pt x="1298" y="0"/>
                    <a:pt x="1298" y="0"/>
                  </a:cubicBezTo>
                  <a:cubicBezTo>
                    <a:pt x="1316" y="0"/>
                    <a:pt x="1331" y="14"/>
                    <a:pt x="1331" y="32"/>
                  </a:cubicBezTo>
                  <a:cubicBezTo>
                    <a:pt x="1331" y="50"/>
                    <a:pt x="1316" y="65"/>
                    <a:pt x="1298" y="65"/>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Freeform 15"/>
            <p:cNvSpPr>
              <a:spLocks/>
            </p:cNvSpPr>
            <p:nvPr userDrawn="1"/>
          </p:nvSpPr>
          <p:spPr bwMode="gray">
            <a:xfrm>
              <a:off x="1512888" y="3189288"/>
              <a:ext cx="207963" cy="53975"/>
            </a:xfrm>
            <a:custGeom>
              <a:avLst/>
              <a:gdLst>
                <a:gd name="T0" fmla="*/ 0 w 217"/>
                <a:gd name="T1" fmla="*/ 15 h 57"/>
                <a:gd name="T2" fmla="*/ 5 w 217"/>
                <a:gd name="T3" fmla="*/ 48 h 57"/>
                <a:gd name="T4" fmla="*/ 27 w 217"/>
                <a:gd name="T5" fmla="*/ 56 h 57"/>
                <a:gd name="T6" fmla="*/ 128 w 217"/>
                <a:gd name="T7" fmla="*/ 47 h 57"/>
                <a:gd name="T8" fmla="*/ 196 w 217"/>
                <a:gd name="T9" fmla="*/ 32 h 57"/>
                <a:gd name="T10" fmla="*/ 200 w 217"/>
                <a:gd name="T11" fmla="*/ 16 h 57"/>
                <a:gd name="T12" fmla="*/ 103 w 217"/>
                <a:gd name="T13" fmla="*/ 4 h 57"/>
                <a:gd name="T14" fmla="*/ 0 w 217"/>
                <a:gd name="T15" fmla="*/ 15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57">
                  <a:moveTo>
                    <a:pt x="0" y="15"/>
                  </a:moveTo>
                  <a:cubicBezTo>
                    <a:pt x="5" y="48"/>
                    <a:pt x="5" y="48"/>
                    <a:pt x="5" y="48"/>
                  </a:cubicBezTo>
                  <a:cubicBezTo>
                    <a:pt x="8" y="56"/>
                    <a:pt x="16" y="57"/>
                    <a:pt x="27" y="56"/>
                  </a:cubicBezTo>
                  <a:cubicBezTo>
                    <a:pt x="128" y="47"/>
                    <a:pt x="128" y="47"/>
                    <a:pt x="128" y="47"/>
                  </a:cubicBezTo>
                  <a:cubicBezTo>
                    <a:pt x="145" y="45"/>
                    <a:pt x="196" y="32"/>
                    <a:pt x="196" y="32"/>
                  </a:cubicBezTo>
                  <a:cubicBezTo>
                    <a:pt x="217" y="25"/>
                    <a:pt x="205" y="16"/>
                    <a:pt x="200" y="16"/>
                  </a:cubicBezTo>
                  <a:cubicBezTo>
                    <a:pt x="182" y="17"/>
                    <a:pt x="138" y="9"/>
                    <a:pt x="103" y="4"/>
                  </a:cubicBezTo>
                  <a:cubicBezTo>
                    <a:pt x="73" y="0"/>
                    <a:pt x="0" y="15"/>
                    <a:pt x="0"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Freeform 16"/>
            <p:cNvSpPr>
              <a:spLocks/>
            </p:cNvSpPr>
            <p:nvPr userDrawn="1"/>
          </p:nvSpPr>
          <p:spPr bwMode="gray">
            <a:xfrm>
              <a:off x="1509713" y="3168650"/>
              <a:ext cx="139700" cy="42862"/>
            </a:xfrm>
            <a:custGeom>
              <a:avLst/>
              <a:gdLst>
                <a:gd name="T0" fmla="*/ 1 w 144"/>
                <a:gd name="T1" fmla="*/ 9 h 45"/>
                <a:gd name="T2" fmla="*/ 2 w 144"/>
                <a:gd name="T3" fmla="*/ 36 h 45"/>
                <a:gd name="T4" fmla="*/ 125 w 144"/>
                <a:gd name="T5" fmla="*/ 37 h 45"/>
                <a:gd name="T6" fmla="*/ 138 w 144"/>
                <a:gd name="T7" fmla="*/ 30 h 45"/>
                <a:gd name="T8" fmla="*/ 47 w 144"/>
                <a:gd name="T9" fmla="*/ 0 h 45"/>
                <a:gd name="T10" fmla="*/ 1 w 144"/>
                <a:gd name="T11" fmla="*/ 9 h 45"/>
              </a:gdLst>
              <a:ahLst/>
              <a:cxnLst>
                <a:cxn ang="0">
                  <a:pos x="T0" y="T1"/>
                </a:cxn>
                <a:cxn ang="0">
                  <a:pos x="T2" y="T3"/>
                </a:cxn>
                <a:cxn ang="0">
                  <a:pos x="T4" y="T5"/>
                </a:cxn>
                <a:cxn ang="0">
                  <a:pos x="T6" y="T7"/>
                </a:cxn>
                <a:cxn ang="0">
                  <a:pos x="T8" y="T9"/>
                </a:cxn>
                <a:cxn ang="0">
                  <a:pos x="T10" y="T11"/>
                </a:cxn>
              </a:cxnLst>
              <a:rect l="0" t="0" r="r" b="b"/>
              <a:pathLst>
                <a:path w="144" h="45">
                  <a:moveTo>
                    <a:pt x="1" y="9"/>
                  </a:moveTo>
                  <a:cubicBezTo>
                    <a:pt x="2" y="19"/>
                    <a:pt x="0" y="30"/>
                    <a:pt x="2" y="36"/>
                  </a:cubicBezTo>
                  <a:cubicBezTo>
                    <a:pt x="4" y="45"/>
                    <a:pt x="125" y="37"/>
                    <a:pt x="125" y="37"/>
                  </a:cubicBezTo>
                  <a:cubicBezTo>
                    <a:pt x="128" y="36"/>
                    <a:pt x="144" y="31"/>
                    <a:pt x="138" y="30"/>
                  </a:cubicBezTo>
                  <a:cubicBezTo>
                    <a:pt x="108" y="26"/>
                    <a:pt x="47" y="12"/>
                    <a:pt x="47" y="0"/>
                  </a:cubicBezTo>
                  <a:lnTo>
                    <a:pt x="1" y="9"/>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Freeform 17"/>
            <p:cNvSpPr>
              <a:spLocks/>
            </p:cNvSpPr>
            <p:nvPr userDrawn="1"/>
          </p:nvSpPr>
          <p:spPr bwMode="gray">
            <a:xfrm>
              <a:off x="1562100" y="2930525"/>
              <a:ext cx="136525" cy="274637"/>
            </a:xfrm>
            <a:custGeom>
              <a:avLst/>
              <a:gdLst>
                <a:gd name="T0" fmla="*/ 51 w 86"/>
                <a:gd name="T1" fmla="*/ 172 h 173"/>
                <a:gd name="T2" fmla="*/ 86 w 86"/>
                <a:gd name="T3" fmla="*/ 173 h 173"/>
                <a:gd name="T4" fmla="*/ 29 w 86"/>
                <a:gd name="T5" fmla="*/ 0 h 173"/>
                <a:gd name="T6" fmla="*/ 0 w 86"/>
                <a:gd name="T7" fmla="*/ 8 h 173"/>
                <a:gd name="T8" fmla="*/ 51 w 86"/>
                <a:gd name="T9" fmla="*/ 172 h 173"/>
              </a:gdLst>
              <a:ahLst/>
              <a:cxnLst>
                <a:cxn ang="0">
                  <a:pos x="T0" y="T1"/>
                </a:cxn>
                <a:cxn ang="0">
                  <a:pos x="T2" y="T3"/>
                </a:cxn>
                <a:cxn ang="0">
                  <a:pos x="T4" y="T5"/>
                </a:cxn>
                <a:cxn ang="0">
                  <a:pos x="T6" y="T7"/>
                </a:cxn>
                <a:cxn ang="0">
                  <a:pos x="T8" y="T9"/>
                </a:cxn>
              </a:cxnLst>
              <a:rect l="0" t="0" r="r" b="b"/>
              <a:pathLst>
                <a:path w="86" h="173">
                  <a:moveTo>
                    <a:pt x="51" y="172"/>
                  </a:moveTo>
                  <a:lnTo>
                    <a:pt x="86" y="173"/>
                  </a:lnTo>
                  <a:lnTo>
                    <a:pt x="29" y="0"/>
                  </a:lnTo>
                  <a:lnTo>
                    <a:pt x="0" y="8"/>
                  </a:lnTo>
                  <a:lnTo>
                    <a:pt x="51" y="172"/>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Freeform 18"/>
            <p:cNvSpPr>
              <a:spLocks/>
            </p:cNvSpPr>
            <p:nvPr userDrawn="1"/>
          </p:nvSpPr>
          <p:spPr bwMode="gray">
            <a:xfrm>
              <a:off x="1470025" y="2949575"/>
              <a:ext cx="96838" cy="254000"/>
            </a:xfrm>
            <a:custGeom>
              <a:avLst/>
              <a:gdLst>
                <a:gd name="T0" fmla="*/ 28 w 61"/>
                <a:gd name="T1" fmla="*/ 160 h 160"/>
                <a:gd name="T2" fmla="*/ 61 w 61"/>
                <a:gd name="T3" fmla="*/ 158 h 160"/>
                <a:gd name="T4" fmla="*/ 34 w 61"/>
                <a:gd name="T5" fmla="*/ 0 h 160"/>
                <a:gd name="T6" fmla="*/ 0 w 61"/>
                <a:gd name="T7" fmla="*/ 0 h 160"/>
                <a:gd name="T8" fmla="*/ 28 w 61"/>
                <a:gd name="T9" fmla="*/ 160 h 160"/>
              </a:gdLst>
              <a:ahLst/>
              <a:cxnLst>
                <a:cxn ang="0">
                  <a:pos x="T0" y="T1"/>
                </a:cxn>
                <a:cxn ang="0">
                  <a:pos x="T2" y="T3"/>
                </a:cxn>
                <a:cxn ang="0">
                  <a:pos x="T4" y="T5"/>
                </a:cxn>
                <a:cxn ang="0">
                  <a:pos x="T6" y="T7"/>
                </a:cxn>
                <a:cxn ang="0">
                  <a:pos x="T8" y="T9"/>
                </a:cxn>
              </a:cxnLst>
              <a:rect l="0" t="0" r="r" b="b"/>
              <a:pathLst>
                <a:path w="61" h="160">
                  <a:moveTo>
                    <a:pt x="28" y="160"/>
                  </a:moveTo>
                  <a:lnTo>
                    <a:pt x="61" y="158"/>
                  </a:lnTo>
                  <a:lnTo>
                    <a:pt x="34" y="0"/>
                  </a:lnTo>
                  <a:lnTo>
                    <a:pt x="0" y="0"/>
                  </a:lnTo>
                  <a:lnTo>
                    <a:pt x="28" y="160"/>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Freeform 19"/>
            <p:cNvSpPr>
              <a:spLocks noEditPoints="1"/>
            </p:cNvSpPr>
            <p:nvPr userDrawn="1"/>
          </p:nvSpPr>
          <p:spPr bwMode="gray">
            <a:xfrm>
              <a:off x="1852613" y="2770188"/>
              <a:ext cx="171450" cy="457200"/>
            </a:xfrm>
            <a:custGeom>
              <a:avLst/>
              <a:gdLst>
                <a:gd name="T0" fmla="*/ 165 w 178"/>
                <a:gd name="T1" fmla="*/ 477 h 477"/>
                <a:gd name="T2" fmla="*/ 156 w 178"/>
                <a:gd name="T3" fmla="*/ 475 h 477"/>
                <a:gd name="T4" fmla="*/ 134 w 178"/>
                <a:gd name="T5" fmla="*/ 452 h 477"/>
                <a:gd name="T6" fmla="*/ 0 w 178"/>
                <a:gd name="T7" fmla="*/ 6 h 477"/>
                <a:gd name="T8" fmla="*/ 1 w 178"/>
                <a:gd name="T9" fmla="*/ 2 h 477"/>
                <a:gd name="T10" fmla="*/ 4 w 178"/>
                <a:gd name="T11" fmla="*/ 0 h 477"/>
                <a:gd name="T12" fmla="*/ 99 w 178"/>
                <a:gd name="T13" fmla="*/ 0 h 477"/>
                <a:gd name="T14" fmla="*/ 103 w 178"/>
                <a:gd name="T15" fmla="*/ 4 h 477"/>
                <a:gd name="T16" fmla="*/ 178 w 178"/>
                <a:gd name="T17" fmla="*/ 470 h 477"/>
                <a:gd name="T18" fmla="*/ 175 w 178"/>
                <a:gd name="T19" fmla="*/ 475 h 477"/>
                <a:gd name="T20" fmla="*/ 165 w 178"/>
                <a:gd name="T21" fmla="*/ 477 h 477"/>
                <a:gd name="T22" fmla="*/ 10 w 178"/>
                <a:gd name="T23" fmla="*/ 9 h 477"/>
                <a:gd name="T24" fmla="*/ 142 w 178"/>
                <a:gd name="T25" fmla="*/ 448 h 477"/>
                <a:gd name="T26" fmla="*/ 159 w 178"/>
                <a:gd name="T27" fmla="*/ 467 h 477"/>
                <a:gd name="T28" fmla="*/ 169 w 178"/>
                <a:gd name="T29" fmla="*/ 468 h 477"/>
                <a:gd name="T30" fmla="*/ 95 w 178"/>
                <a:gd name="T31" fmla="*/ 9 h 477"/>
                <a:gd name="T32" fmla="*/ 10 w 178"/>
                <a:gd name="T33" fmla="*/ 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477">
                  <a:moveTo>
                    <a:pt x="165" y="477"/>
                  </a:moveTo>
                  <a:cubicBezTo>
                    <a:pt x="163" y="477"/>
                    <a:pt x="159" y="476"/>
                    <a:pt x="156" y="475"/>
                  </a:cubicBezTo>
                  <a:cubicBezTo>
                    <a:pt x="147" y="472"/>
                    <a:pt x="140" y="464"/>
                    <a:pt x="134" y="452"/>
                  </a:cubicBezTo>
                  <a:cubicBezTo>
                    <a:pt x="120" y="421"/>
                    <a:pt x="5" y="22"/>
                    <a:pt x="0" y="6"/>
                  </a:cubicBezTo>
                  <a:cubicBezTo>
                    <a:pt x="0" y="4"/>
                    <a:pt x="0" y="3"/>
                    <a:pt x="1" y="2"/>
                  </a:cubicBezTo>
                  <a:cubicBezTo>
                    <a:pt x="2" y="1"/>
                    <a:pt x="3" y="0"/>
                    <a:pt x="4" y="0"/>
                  </a:cubicBezTo>
                  <a:cubicBezTo>
                    <a:pt x="99" y="0"/>
                    <a:pt x="99" y="0"/>
                    <a:pt x="99" y="0"/>
                  </a:cubicBezTo>
                  <a:cubicBezTo>
                    <a:pt x="101" y="0"/>
                    <a:pt x="103" y="1"/>
                    <a:pt x="103" y="4"/>
                  </a:cubicBezTo>
                  <a:cubicBezTo>
                    <a:pt x="178" y="470"/>
                    <a:pt x="178" y="470"/>
                    <a:pt x="178" y="470"/>
                  </a:cubicBezTo>
                  <a:cubicBezTo>
                    <a:pt x="178" y="472"/>
                    <a:pt x="177" y="474"/>
                    <a:pt x="175" y="475"/>
                  </a:cubicBezTo>
                  <a:cubicBezTo>
                    <a:pt x="175" y="475"/>
                    <a:pt x="171" y="477"/>
                    <a:pt x="165" y="477"/>
                  </a:cubicBezTo>
                  <a:close/>
                  <a:moveTo>
                    <a:pt x="10" y="9"/>
                  </a:moveTo>
                  <a:cubicBezTo>
                    <a:pt x="24" y="58"/>
                    <a:pt x="129" y="420"/>
                    <a:pt x="142" y="448"/>
                  </a:cubicBezTo>
                  <a:cubicBezTo>
                    <a:pt x="147" y="458"/>
                    <a:pt x="152" y="464"/>
                    <a:pt x="159" y="467"/>
                  </a:cubicBezTo>
                  <a:cubicBezTo>
                    <a:pt x="163" y="468"/>
                    <a:pt x="166" y="468"/>
                    <a:pt x="169" y="468"/>
                  </a:cubicBezTo>
                  <a:cubicBezTo>
                    <a:pt x="95" y="9"/>
                    <a:pt x="95" y="9"/>
                    <a:pt x="95" y="9"/>
                  </a:cubicBezTo>
                  <a:lnTo>
                    <a:pt x="10" y="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Freeform 20"/>
            <p:cNvSpPr>
              <a:spLocks noEditPoints="1"/>
            </p:cNvSpPr>
            <p:nvPr userDrawn="1"/>
          </p:nvSpPr>
          <p:spPr bwMode="gray">
            <a:xfrm>
              <a:off x="1116013" y="2770188"/>
              <a:ext cx="171450" cy="457200"/>
            </a:xfrm>
            <a:custGeom>
              <a:avLst/>
              <a:gdLst>
                <a:gd name="T0" fmla="*/ 13 w 178"/>
                <a:gd name="T1" fmla="*/ 477 h 477"/>
                <a:gd name="T2" fmla="*/ 3 w 178"/>
                <a:gd name="T3" fmla="*/ 475 h 477"/>
                <a:gd name="T4" fmla="*/ 0 w 178"/>
                <a:gd name="T5" fmla="*/ 470 h 477"/>
                <a:gd name="T6" fmla="*/ 75 w 178"/>
                <a:gd name="T7" fmla="*/ 4 h 477"/>
                <a:gd name="T8" fmla="*/ 79 w 178"/>
                <a:gd name="T9" fmla="*/ 0 h 477"/>
                <a:gd name="T10" fmla="*/ 174 w 178"/>
                <a:gd name="T11" fmla="*/ 0 h 477"/>
                <a:gd name="T12" fmla="*/ 177 w 178"/>
                <a:gd name="T13" fmla="*/ 2 h 477"/>
                <a:gd name="T14" fmla="*/ 178 w 178"/>
                <a:gd name="T15" fmla="*/ 6 h 477"/>
                <a:gd name="T16" fmla="*/ 44 w 178"/>
                <a:gd name="T17" fmla="*/ 452 h 477"/>
                <a:gd name="T18" fmla="*/ 22 w 178"/>
                <a:gd name="T19" fmla="*/ 475 h 477"/>
                <a:gd name="T20" fmla="*/ 13 w 178"/>
                <a:gd name="T21" fmla="*/ 477 h 477"/>
                <a:gd name="T22" fmla="*/ 9 w 178"/>
                <a:gd name="T23" fmla="*/ 468 h 477"/>
                <a:gd name="T24" fmla="*/ 36 w 178"/>
                <a:gd name="T25" fmla="*/ 448 h 477"/>
                <a:gd name="T26" fmla="*/ 168 w 178"/>
                <a:gd name="T27" fmla="*/ 9 h 477"/>
                <a:gd name="T28" fmla="*/ 83 w 178"/>
                <a:gd name="T29" fmla="*/ 9 h 477"/>
                <a:gd name="T30" fmla="*/ 9 w 178"/>
                <a:gd name="T31" fmla="*/ 468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 h="477">
                  <a:moveTo>
                    <a:pt x="13" y="477"/>
                  </a:moveTo>
                  <a:cubicBezTo>
                    <a:pt x="7" y="477"/>
                    <a:pt x="3" y="475"/>
                    <a:pt x="3" y="475"/>
                  </a:cubicBezTo>
                  <a:cubicBezTo>
                    <a:pt x="1" y="474"/>
                    <a:pt x="0" y="472"/>
                    <a:pt x="0" y="470"/>
                  </a:cubicBezTo>
                  <a:cubicBezTo>
                    <a:pt x="75" y="4"/>
                    <a:pt x="75" y="4"/>
                    <a:pt x="75" y="4"/>
                  </a:cubicBezTo>
                  <a:cubicBezTo>
                    <a:pt x="75" y="1"/>
                    <a:pt x="77" y="0"/>
                    <a:pt x="79" y="0"/>
                  </a:cubicBezTo>
                  <a:cubicBezTo>
                    <a:pt x="174" y="0"/>
                    <a:pt x="174" y="0"/>
                    <a:pt x="174" y="0"/>
                  </a:cubicBezTo>
                  <a:cubicBezTo>
                    <a:pt x="175" y="0"/>
                    <a:pt x="176" y="1"/>
                    <a:pt x="177" y="2"/>
                  </a:cubicBezTo>
                  <a:cubicBezTo>
                    <a:pt x="178" y="3"/>
                    <a:pt x="178" y="4"/>
                    <a:pt x="178" y="6"/>
                  </a:cubicBezTo>
                  <a:cubicBezTo>
                    <a:pt x="173" y="22"/>
                    <a:pt x="58" y="421"/>
                    <a:pt x="44" y="452"/>
                  </a:cubicBezTo>
                  <a:cubicBezTo>
                    <a:pt x="38" y="464"/>
                    <a:pt x="31" y="472"/>
                    <a:pt x="22" y="475"/>
                  </a:cubicBezTo>
                  <a:cubicBezTo>
                    <a:pt x="18" y="476"/>
                    <a:pt x="15" y="477"/>
                    <a:pt x="13" y="477"/>
                  </a:cubicBezTo>
                  <a:close/>
                  <a:moveTo>
                    <a:pt x="9" y="468"/>
                  </a:moveTo>
                  <a:cubicBezTo>
                    <a:pt x="15" y="469"/>
                    <a:pt x="27" y="468"/>
                    <a:pt x="36" y="448"/>
                  </a:cubicBezTo>
                  <a:cubicBezTo>
                    <a:pt x="49" y="420"/>
                    <a:pt x="154" y="58"/>
                    <a:pt x="168" y="9"/>
                  </a:cubicBezTo>
                  <a:cubicBezTo>
                    <a:pt x="83" y="9"/>
                    <a:pt x="83" y="9"/>
                    <a:pt x="83" y="9"/>
                  </a:cubicBezTo>
                  <a:lnTo>
                    <a:pt x="9" y="46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Freeform 21"/>
            <p:cNvSpPr>
              <a:spLocks/>
            </p:cNvSpPr>
            <p:nvPr userDrawn="1"/>
          </p:nvSpPr>
          <p:spPr bwMode="gray">
            <a:xfrm>
              <a:off x="1087438" y="2770188"/>
              <a:ext cx="965200" cy="60325"/>
            </a:xfrm>
            <a:custGeom>
              <a:avLst/>
              <a:gdLst>
                <a:gd name="T0" fmla="*/ 501 w 1002"/>
                <a:gd name="T1" fmla="*/ 33 h 63"/>
                <a:gd name="T2" fmla="*/ 11 w 1002"/>
                <a:gd name="T3" fmla="*/ 0 h 63"/>
                <a:gd name="T4" fmla="*/ 0 w 1002"/>
                <a:gd name="T5" fmla="*/ 0 h 63"/>
                <a:gd name="T6" fmla="*/ 0 w 1002"/>
                <a:gd name="T7" fmla="*/ 22 h 63"/>
                <a:gd name="T8" fmla="*/ 501 w 1002"/>
                <a:gd name="T9" fmla="*/ 63 h 63"/>
                <a:gd name="T10" fmla="*/ 1002 w 1002"/>
                <a:gd name="T11" fmla="*/ 22 h 63"/>
                <a:gd name="T12" fmla="*/ 1002 w 1002"/>
                <a:gd name="T13" fmla="*/ 0 h 63"/>
                <a:gd name="T14" fmla="*/ 991 w 1002"/>
                <a:gd name="T15" fmla="*/ 0 h 63"/>
                <a:gd name="T16" fmla="*/ 501 w 1002"/>
                <a:gd name="T17" fmla="*/ 3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2" h="63">
                  <a:moveTo>
                    <a:pt x="501" y="33"/>
                  </a:moveTo>
                  <a:cubicBezTo>
                    <a:pt x="260" y="33"/>
                    <a:pt x="59" y="19"/>
                    <a:pt x="11" y="0"/>
                  </a:cubicBezTo>
                  <a:cubicBezTo>
                    <a:pt x="0" y="0"/>
                    <a:pt x="0" y="0"/>
                    <a:pt x="0" y="0"/>
                  </a:cubicBezTo>
                  <a:cubicBezTo>
                    <a:pt x="0" y="22"/>
                    <a:pt x="0" y="22"/>
                    <a:pt x="0" y="22"/>
                  </a:cubicBezTo>
                  <a:cubicBezTo>
                    <a:pt x="0" y="45"/>
                    <a:pt x="224" y="63"/>
                    <a:pt x="501" y="63"/>
                  </a:cubicBezTo>
                  <a:cubicBezTo>
                    <a:pt x="778" y="63"/>
                    <a:pt x="1002" y="45"/>
                    <a:pt x="1002" y="22"/>
                  </a:cubicBezTo>
                  <a:cubicBezTo>
                    <a:pt x="1002" y="0"/>
                    <a:pt x="1002" y="0"/>
                    <a:pt x="1002" y="0"/>
                  </a:cubicBezTo>
                  <a:cubicBezTo>
                    <a:pt x="991" y="0"/>
                    <a:pt x="991" y="0"/>
                    <a:pt x="991" y="0"/>
                  </a:cubicBezTo>
                  <a:cubicBezTo>
                    <a:pt x="943" y="19"/>
                    <a:pt x="742" y="33"/>
                    <a:pt x="501" y="3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Oval 22"/>
            <p:cNvSpPr>
              <a:spLocks noChangeArrowheads="1"/>
            </p:cNvSpPr>
            <p:nvPr userDrawn="1"/>
          </p:nvSpPr>
          <p:spPr bwMode="gray">
            <a:xfrm>
              <a:off x="1087438" y="2730500"/>
              <a:ext cx="965200" cy="77787"/>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Rectangle 23"/>
            <p:cNvSpPr>
              <a:spLocks noChangeArrowheads="1"/>
            </p:cNvSpPr>
            <p:nvPr userDrawn="1"/>
          </p:nvSpPr>
          <p:spPr bwMode="gray">
            <a:xfrm>
              <a:off x="1522413" y="2763838"/>
              <a:ext cx="476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6" name="Freeform 24"/>
            <p:cNvSpPr>
              <a:spLocks/>
            </p:cNvSpPr>
            <p:nvPr userDrawn="1"/>
          </p:nvSpPr>
          <p:spPr bwMode="gray">
            <a:xfrm>
              <a:off x="1317625" y="2770188"/>
              <a:ext cx="211138" cy="19050"/>
            </a:xfrm>
            <a:custGeom>
              <a:avLst/>
              <a:gdLst>
                <a:gd name="T0" fmla="*/ 217 w 219"/>
                <a:gd name="T1" fmla="*/ 2 h 20"/>
                <a:gd name="T2" fmla="*/ 217 w 219"/>
                <a:gd name="T3" fmla="*/ 0 h 20"/>
                <a:gd name="T4" fmla="*/ 21 w 219"/>
                <a:gd name="T5" fmla="*/ 0 h 20"/>
                <a:gd name="T6" fmla="*/ 16 w 219"/>
                <a:gd name="T7" fmla="*/ 2 h 20"/>
                <a:gd name="T8" fmla="*/ 1 w 219"/>
                <a:gd name="T9" fmla="*/ 18 h 20"/>
                <a:gd name="T10" fmla="*/ 2 w 219"/>
                <a:gd name="T11" fmla="*/ 20 h 20"/>
                <a:gd name="T12" fmla="*/ 198 w 219"/>
                <a:gd name="T13" fmla="*/ 20 h 20"/>
                <a:gd name="T14" fmla="*/ 203 w 219"/>
                <a:gd name="T15" fmla="*/ 18 h 20"/>
                <a:gd name="T16" fmla="*/ 217 w 21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20">
                  <a:moveTo>
                    <a:pt x="217" y="2"/>
                  </a:moveTo>
                  <a:cubicBezTo>
                    <a:pt x="219" y="1"/>
                    <a:pt x="218" y="0"/>
                    <a:pt x="217" y="0"/>
                  </a:cubicBezTo>
                  <a:cubicBezTo>
                    <a:pt x="21" y="0"/>
                    <a:pt x="21" y="0"/>
                    <a:pt x="21" y="0"/>
                  </a:cubicBezTo>
                  <a:cubicBezTo>
                    <a:pt x="19" y="0"/>
                    <a:pt x="17" y="1"/>
                    <a:pt x="16" y="2"/>
                  </a:cubicBezTo>
                  <a:cubicBezTo>
                    <a:pt x="1" y="18"/>
                    <a:pt x="1" y="18"/>
                    <a:pt x="1" y="18"/>
                  </a:cubicBezTo>
                  <a:cubicBezTo>
                    <a:pt x="0" y="19"/>
                    <a:pt x="1" y="20"/>
                    <a:pt x="2" y="20"/>
                  </a:cubicBezTo>
                  <a:cubicBezTo>
                    <a:pt x="198" y="20"/>
                    <a:pt x="198" y="20"/>
                    <a:pt x="198" y="20"/>
                  </a:cubicBezTo>
                  <a:cubicBezTo>
                    <a:pt x="200" y="20"/>
                    <a:pt x="202" y="19"/>
                    <a:pt x="203" y="18"/>
                  </a:cubicBezTo>
                  <a:lnTo>
                    <a:pt x="217"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 name="Freeform 25"/>
            <p:cNvSpPr>
              <a:spLocks/>
            </p:cNvSpPr>
            <p:nvPr userDrawn="1"/>
          </p:nvSpPr>
          <p:spPr bwMode="gray">
            <a:xfrm>
              <a:off x="1317625" y="2762250"/>
              <a:ext cx="211138" cy="20637"/>
            </a:xfrm>
            <a:custGeom>
              <a:avLst/>
              <a:gdLst>
                <a:gd name="T0" fmla="*/ 217 w 219"/>
                <a:gd name="T1" fmla="*/ 2 h 20"/>
                <a:gd name="T2" fmla="*/ 217 w 219"/>
                <a:gd name="T3" fmla="*/ 0 h 20"/>
                <a:gd name="T4" fmla="*/ 21 w 219"/>
                <a:gd name="T5" fmla="*/ 0 h 20"/>
                <a:gd name="T6" fmla="*/ 16 w 219"/>
                <a:gd name="T7" fmla="*/ 2 h 20"/>
                <a:gd name="T8" fmla="*/ 1 w 219"/>
                <a:gd name="T9" fmla="*/ 18 h 20"/>
                <a:gd name="T10" fmla="*/ 2 w 219"/>
                <a:gd name="T11" fmla="*/ 20 h 20"/>
                <a:gd name="T12" fmla="*/ 198 w 219"/>
                <a:gd name="T13" fmla="*/ 20 h 20"/>
                <a:gd name="T14" fmla="*/ 203 w 219"/>
                <a:gd name="T15" fmla="*/ 18 h 20"/>
                <a:gd name="T16" fmla="*/ 217 w 21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20">
                  <a:moveTo>
                    <a:pt x="217" y="2"/>
                  </a:moveTo>
                  <a:cubicBezTo>
                    <a:pt x="219" y="1"/>
                    <a:pt x="218" y="0"/>
                    <a:pt x="217" y="0"/>
                  </a:cubicBezTo>
                  <a:cubicBezTo>
                    <a:pt x="21" y="0"/>
                    <a:pt x="21" y="0"/>
                    <a:pt x="21" y="0"/>
                  </a:cubicBezTo>
                  <a:cubicBezTo>
                    <a:pt x="19" y="0"/>
                    <a:pt x="17" y="1"/>
                    <a:pt x="16" y="2"/>
                  </a:cubicBezTo>
                  <a:cubicBezTo>
                    <a:pt x="1" y="18"/>
                    <a:pt x="1" y="18"/>
                    <a:pt x="1" y="18"/>
                  </a:cubicBezTo>
                  <a:cubicBezTo>
                    <a:pt x="0" y="19"/>
                    <a:pt x="1" y="20"/>
                    <a:pt x="2" y="20"/>
                  </a:cubicBezTo>
                  <a:cubicBezTo>
                    <a:pt x="198" y="20"/>
                    <a:pt x="198" y="20"/>
                    <a:pt x="198" y="20"/>
                  </a:cubicBezTo>
                  <a:cubicBezTo>
                    <a:pt x="200" y="20"/>
                    <a:pt x="202" y="19"/>
                    <a:pt x="203" y="18"/>
                  </a:cubicBezTo>
                  <a:lnTo>
                    <a:pt x="21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 name="Rectangle 26"/>
            <p:cNvSpPr>
              <a:spLocks noChangeArrowheads="1"/>
            </p:cNvSpPr>
            <p:nvPr userDrawn="1"/>
          </p:nvSpPr>
          <p:spPr bwMode="gray">
            <a:xfrm>
              <a:off x="1677988" y="2759075"/>
              <a:ext cx="1793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Freeform 27"/>
            <p:cNvSpPr>
              <a:spLocks/>
            </p:cNvSpPr>
            <p:nvPr userDrawn="1"/>
          </p:nvSpPr>
          <p:spPr bwMode="gray">
            <a:xfrm>
              <a:off x="1671638" y="2746375"/>
              <a:ext cx="190500" cy="14287"/>
            </a:xfrm>
            <a:custGeom>
              <a:avLst/>
              <a:gdLst>
                <a:gd name="T0" fmla="*/ 154 w 198"/>
                <a:gd name="T1" fmla="*/ 0 h 14"/>
                <a:gd name="T2" fmla="*/ 170 w 198"/>
                <a:gd name="T3" fmla="*/ 3 h 14"/>
                <a:gd name="T4" fmla="*/ 182 w 198"/>
                <a:gd name="T5" fmla="*/ 8 h 14"/>
                <a:gd name="T6" fmla="*/ 190 w 198"/>
                <a:gd name="T7" fmla="*/ 11 h 14"/>
                <a:gd name="T8" fmla="*/ 185 w 198"/>
                <a:gd name="T9" fmla="*/ 14 h 14"/>
                <a:gd name="T10" fmla="*/ 156 w 198"/>
                <a:gd name="T11" fmla="*/ 14 h 14"/>
                <a:gd name="T12" fmla="*/ 154 w 198"/>
                <a:gd name="T13" fmla="*/ 14 h 14"/>
                <a:gd name="T14" fmla="*/ 11 w 198"/>
                <a:gd name="T15" fmla="*/ 14 h 14"/>
                <a:gd name="T16" fmla="*/ 10 w 198"/>
                <a:gd name="T17" fmla="*/ 10 h 14"/>
                <a:gd name="T18" fmla="*/ 24 w 198"/>
                <a:gd name="T19" fmla="*/ 4 h 14"/>
                <a:gd name="T20" fmla="*/ 48 w 198"/>
                <a:gd name="T21" fmla="*/ 0 h 14"/>
                <a:gd name="T22" fmla="*/ 154 w 198"/>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14">
                  <a:moveTo>
                    <a:pt x="154" y="0"/>
                  </a:moveTo>
                  <a:cubicBezTo>
                    <a:pt x="154" y="0"/>
                    <a:pt x="162" y="0"/>
                    <a:pt x="170" y="3"/>
                  </a:cubicBezTo>
                  <a:cubicBezTo>
                    <a:pt x="182" y="8"/>
                    <a:pt x="182" y="8"/>
                    <a:pt x="182" y="8"/>
                  </a:cubicBezTo>
                  <a:cubicBezTo>
                    <a:pt x="190" y="11"/>
                    <a:pt x="190" y="11"/>
                    <a:pt x="190" y="11"/>
                  </a:cubicBezTo>
                  <a:cubicBezTo>
                    <a:pt x="190" y="11"/>
                    <a:pt x="198" y="14"/>
                    <a:pt x="185" y="14"/>
                  </a:cubicBezTo>
                  <a:cubicBezTo>
                    <a:pt x="156" y="14"/>
                    <a:pt x="156" y="14"/>
                    <a:pt x="156" y="14"/>
                  </a:cubicBezTo>
                  <a:cubicBezTo>
                    <a:pt x="154" y="14"/>
                    <a:pt x="154" y="14"/>
                    <a:pt x="154" y="14"/>
                  </a:cubicBezTo>
                  <a:cubicBezTo>
                    <a:pt x="11" y="14"/>
                    <a:pt x="11" y="14"/>
                    <a:pt x="11" y="14"/>
                  </a:cubicBezTo>
                  <a:cubicBezTo>
                    <a:pt x="11" y="14"/>
                    <a:pt x="0" y="14"/>
                    <a:pt x="10" y="10"/>
                  </a:cubicBezTo>
                  <a:cubicBezTo>
                    <a:pt x="24" y="4"/>
                    <a:pt x="24" y="4"/>
                    <a:pt x="24" y="4"/>
                  </a:cubicBezTo>
                  <a:cubicBezTo>
                    <a:pt x="24" y="4"/>
                    <a:pt x="36" y="0"/>
                    <a:pt x="48" y="0"/>
                  </a:cubicBezTo>
                  <a:lnTo>
                    <a:pt x="15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 name="Rectangle 28"/>
            <p:cNvSpPr>
              <a:spLocks noChangeArrowheads="1"/>
            </p:cNvSpPr>
            <p:nvPr userDrawn="1"/>
          </p:nvSpPr>
          <p:spPr bwMode="gray">
            <a:xfrm>
              <a:off x="1739900" y="2687638"/>
              <a:ext cx="55563" cy="58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1" name="Freeform 29"/>
            <p:cNvSpPr>
              <a:spLocks/>
            </p:cNvSpPr>
            <p:nvPr userDrawn="1"/>
          </p:nvSpPr>
          <p:spPr bwMode="gray">
            <a:xfrm>
              <a:off x="1508125" y="2382838"/>
              <a:ext cx="519113" cy="307975"/>
            </a:xfrm>
            <a:custGeom>
              <a:avLst/>
              <a:gdLst>
                <a:gd name="T0" fmla="*/ 514 w 538"/>
                <a:gd name="T1" fmla="*/ 0 h 322"/>
                <a:gd name="T2" fmla="*/ 538 w 538"/>
                <a:gd name="T3" fmla="*/ 24 h 322"/>
                <a:gd name="T4" fmla="*/ 538 w 538"/>
                <a:gd name="T5" fmla="*/ 297 h 322"/>
                <a:gd name="T6" fmla="*/ 514 w 538"/>
                <a:gd name="T7" fmla="*/ 322 h 322"/>
                <a:gd name="T8" fmla="*/ 25 w 538"/>
                <a:gd name="T9" fmla="*/ 322 h 322"/>
                <a:gd name="T10" fmla="*/ 0 w 538"/>
                <a:gd name="T11" fmla="*/ 297 h 322"/>
                <a:gd name="T12" fmla="*/ 0 w 538"/>
                <a:gd name="T13" fmla="*/ 24 h 322"/>
                <a:gd name="T14" fmla="*/ 25 w 538"/>
                <a:gd name="T15" fmla="*/ 0 h 322"/>
                <a:gd name="T16" fmla="*/ 514 w 538"/>
                <a:gd name="T1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322">
                  <a:moveTo>
                    <a:pt x="514" y="0"/>
                  </a:moveTo>
                  <a:cubicBezTo>
                    <a:pt x="514" y="0"/>
                    <a:pt x="538" y="0"/>
                    <a:pt x="538" y="24"/>
                  </a:cubicBezTo>
                  <a:cubicBezTo>
                    <a:pt x="538" y="297"/>
                    <a:pt x="538" y="297"/>
                    <a:pt x="538" y="297"/>
                  </a:cubicBezTo>
                  <a:cubicBezTo>
                    <a:pt x="538" y="297"/>
                    <a:pt x="538" y="322"/>
                    <a:pt x="514" y="322"/>
                  </a:cubicBezTo>
                  <a:cubicBezTo>
                    <a:pt x="25" y="322"/>
                    <a:pt x="25" y="322"/>
                    <a:pt x="25" y="322"/>
                  </a:cubicBezTo>
                  <a:cubicBezTo>
                    <a:pt x="25" y="322"/>
                    <a:pt x="0" y="322"/>
                    <a:pt x="0" y="297"/>
                  </a:cubicBezTo>
                  <a:cubicBezTo>
                    <a:pt x="0" y="24"/>
                    <a:pt x="0" y="24"/>
                    <a:pt x="0" y="24"/>
                  </a:cubicBezTo>
                  <a:cubicBezTo>
                    <a:pt x="0" y="24"/>
                    <a:pt x="0" y="0"/>
                    <a:pt x="25" y="0"/>
                  </a:cubicBezTo>
                  <a:lnTo>
                    <a:pt x="5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0" name="Freeform 30"/>
            <p:cNvSpPr>
              <a:spLocks/>
            </p:cNvSpPr>
            <p:nvPr userDrawn="1"/>
          </p:nvSpPr>
          <p:spPr bwMode="gray">
            <a:xfrm>
              <a:off x="1528763" y="2400300"/>
              <a:ext cx="477838" cy="273050"/>
            </a:xfrm>
            <a:custGeom>
              <a:avLst/>
              <a:gdLst>
                <a:gd name="T0" fmla="*/ 486 w 497"/>
                <a:gd name="T1" fmla="*/ 0 h 285"/>
                <a:gd name="T2" fmla="*/ 497 w 497"/>
                <a:gd name="T3" fmla="*/ 10 h 285"/>
                <a:gd name="T4" fmla="*/ 497 w 497"/>
                <a:gd name="T5" fmla="*/ 275 h 285"/>
                <a:gd name="T6" fmla="*/ 486 w 497"/>
                <a:gd name="T7" fmla="*/ 285 h 285"/>
                <a:gd name="T8" fmla="*/ 10 w 497"/>
                <a:gd name="T9" fmla="*/ 285 h 285"/>
                <a:gd name="T10" fmla="*/ 0 w 497"/>
                <a:gd name="T11" fmla="*/ 275 h 285"/>
                <a:gd name="T12" fmla="*/ 0 w 497"/>
                <a:gd name="T13" fmla="*/ 10 h 285"/>
                <a:gd name="T14" fmla="*/ 10 w 497"/>
                <a:gd name="T15" fmla="*/ 0 h 285"/>
                <a:gd name="T16" fmla="*/ 425 w 497"/>
                <a:gd name="T17" fmla="*/ 0 h 285"/>
                <a:gd name="T18" fmla="*/ 486 w 497"/>
                <a:gd name="T1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285">
                  <a:moveTo>
                    <a:pt x="486" y="0"/>
                  </a:moveTo>
                  <a:cubicBezTo>
                    <a:pt x="486" y="0"/>
                    <a:pt x="497" y="0"/>
                    <a:pt x="497" y="10"/>
                  </a:cubicBezTo>
                  <a:cubicBezTo>
                    <a:pt x="497" y="275"/>
                    <a:pt x="497" y="275"/>
                    <a:pt x="497" y="275"/>
                  </a:cubicBezTo>
                  <a:cubicBezTo>
                    <a:pt x="497" y="275"/>
                    <a:pt x="497" y="285"/>
                    <a:pt x="486" y="285"/>
                  </a:cubicBezTo>
                  <a:cubicBezTo>
                    <a:pt x="10" y="285"/>
                    <a:pt x="10" y="285"/>
                    <a:pt x="10" y="285"/>
                  </a:cubicBezTo>
                  <a:cubicBezTo>
                    <a:pt x="10" y="285"/>
                    <a:pt x="0" y="285"/>
                    <a:pt x="0" y="275"/>
                  </a:cubicBezTo>
                  <a:cubicBezTo>
                    <a:pt x="0" y="10"/>
                    <a:pt x="0" y="10"/>
                    <a:pt x="0" y="10"/>
                  </a:cubicBezTo>
                  <a:cubicBezTo>
                    <a:pt x="0" y="10"/>
                    <a:pt x="0" y="0"/>
                    <a:pt x="10" y="0"/>
                  </a:cubicBezTo>
                  <a:cubicBezTo>
                    <a:pt x="425" y="0"/>
                    <a:pt x="425" y="0"/>
                    <a:pt x="425" y="0"/>
                  </a:cubicBezTo>
                  <a:lnTo>
                    <a:pt x="48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1" name="Freeform 31"/>
            <p:cNvSpPr>
              <a:spLocks/>
            </p:cNvSpPr>
            <p:nvPr userDrawn="1"/>
          </p:nvSpPr>
          <p:spPr bwMode="gray">
            <a:xfrm>
              <a:off x="1595438" y="2471738"/>
              <a:ext cx="115888" cy="25400"/>
            </a:xfrm>
            <a:custGeom>
              <a:avLst/>
              <a:gdLst>
                <a:gd name="T0" fmla="*/ 120 w 120"/>
                <a:gd name="T1" fmla="*/ 17 h 26"/>
                <a:gd name="T2" fmla="*/ 110 w 120"/>
                <a:gd name="T3" fmla="*/ 26 h 26"/>
                <a:gd name="T4" fmla="*/ 9 w 120"/>
                <a:gd name="T5" fmla="*/ 26 h 26"/>
                <a:gd name="T6" fmla="*/ 0 w 120"/>
                <a:gd name="T7" fmla="*/ 17 h 26"/>
                <a:gd name="T8" fmla="*/ 0 w 120"/>
                <a:gd name="T9" fmla="*/ 9 h 26"/>
                <a:gd name="T10" fmla="*/ 9 w 120"/>
                <a:gd name="T11" fmla="*/ 0 h 26"/>
                <a:gd name="T12" fmla="*/ 110 w 120"/>
                <a:gd name="T13" fmla="*/ 0 h 26"/>
                <a:gd name="T14" fmla="*/ 120 w 120"/>
                <a:gd name="T15" fmla="*/ 9 h 26"/>
                <a:gd name="T16" fmla="*/ 120 w 120"/>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26">
                  <a:moveTo>
                    <a:pt x="120" y="17"/>
                  </a:moveTo>
                  <a:cubicBezTo>
                    <a:pt x="120" y="22"/>
                    <a:pt x="115" y="26"/>
                    <a:pt x="110" y="26"/>
                  </a:cubicBezTo>
                  <a:cubicBezTo>
                    <a:pt x="9" y="26"/>
                    <a:pt x="9" y="26"/>
                    <a:pt x="9" y="26"/>
                  </a:cubicBezTo>
                  <a:cubicBezTo>
                    <a:pt x="4" y="26"/>
                    <a:pt x="0" y="22"/>
                    <a:pt x="0" y="17"/>
                  </a:cubicBezTo>
                  <a:cubicBezTo>
                    <a:pt x="0" y="9"/>
                    <a:pt x="0" y="9"/>
                    <a:pt x="0" y="9"/>
                  </a:cubicBezTo>
                  <a:cubicBezTo>
                    <a:pt x="0" y="4"/>
                    <a:pt x="4" y="0"/>
                    <a:pt x="9" y="0"/>
                  </a:cubicBezTo>
                  <a:cubicBezTo>
                    <a:pt x="110" y="0"/>
                    <a:pt x="110" y="0"/>
                    <a:pt x="110" y="0"/>
                  </a:cubicBezTo>
                  <a:cubicBezTo>
                    <a:pt x="115" y="0"/>
                    <a:pt x="120" y="4"/>
                    <a:pt x="120" y="9"/>
                  </a:cubicBezTo>
                  <a:cubicBezTo>
                    <a:pt x="120" y="17"/>
                    <a:pt x="120" y="17"/>
                    <a:pt x="120" y="17"/>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2" name="Freeform 32"/>
            <p:cNvSpPr>
              <a:spLocks/>
            </p:cNvSpPr>
            <p:nvPr userDrawn="1"/>
          </p:nvSpPr>
          <p:spPr bwMode="gray">
            <a:xfrm>
              <a:off x="1595438" y="2506663"/>
              <a:ext cx="203200" cy="25400"/>
            </a:xfrm>
            <a:custGeom>
              <a:avLst/>
              <a:gdLst>
                <a:gd name="T0" fmla="*/ 212 w 212"/>
                <a:gd name="T1" fmla="*/ 17 h 27"/>
                <a:gd name="T2" fmla="*/ 203 w 212"/>
                <a:gd name="T3" fmla="*/ 27 h 27"/>
                <a:gd name="T4" fmla="*/ 9 w 212"/>
                <a:gd name="T5" fmla="*/ 27 h 27"/>
                <a:gd name="T6" fmla="*/ 0 w 212"/>
                <a:gd name="T7" fmla="*/ 17 h 27"/>
                <a:gd name="T8" fmla="*/ 0 w 212"/>
                <a:gd name="T9" fmla="*/ 10 h 27"/>
                <a:gd name="T10" fmla="*/ 9 w 212"/>
                <a:gd name="T11" fmla="*/ 0 h 27"/>
                <a:gd name="T12" fmla="*/ 203 w 212"/>
                <a:gd name="T13" fmla="*/ 0 h 27"/>
                <a:gd name="T14" fmla="*/ 212 w 212"/>
                <a:gd name="T15" fmla="*/ 10 h 27"/>
                <a:gd name="T16" fmla="*/ 212 w 212"/>
                <a:gd name="T17"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7">
                  <a:moveTo>
                    <a:pt x="212" y="17"/>
                  </a:moveTo>
                  <a:cubicBezTo>
                    <a:pt x="212" y="22"/>
                    <a:pt x="208" y="27"/>
                    <a:pt x="203" y="27"/>
                  </a:cubicBezTo>
                  <a:cubicBezTo>
                    <a:pt x="9" y="27"/>
                    <a:pt x="9" y="27"/>
                    <a:pt x="9" y="27"/>
                  </a:cubicBezTo>
                  <a:cubicBezTo>
                    <a:pt x="4" y="27"/>
                    <a:pt x="0" y="22"/>
                    <a:pt x="0" y="17"/>
                  </a:cubicBezTo>
                  <a:cubicBezTo>
                    <a:pt x="0" y="10"/>
                    <a:pt x="0" y="10"/>
                    <a:pt x="0" y="10"/>
                  </a:cubicBezTo>
                  <a:cubicBezTo>
                    <a:pt x="0" y="5"/>
                    <a:pt x="4" y="0"/>
                    <a:pt x="9" y="0"/>
                  </a:cubicBezTo>
                  <a:cubicBezTo>
                    <a:pt x="203" y="0"/>
                    <a:pt x="203" y="0"/>
                    <a:pt x="203" y="0"/>
                  </a:cubicBezTo>
                  <a:cubicBezTo>
                    <a:pt x="208" y="0"/>
                    <a:pt x="212" y="5"/>
                    <a:pt x="212" y="10"/>
                  </a:cubicBezTo>
                  <a:cubicBezTo>
                    <a:pt x="212" y="17"/>
                    <a:pt x="212" y="17"/>
                    <a:pt x="212" y="17"/>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3" name="Freeform 33"/>
            <p:cNvSpPr>
              <a:spLocks/>
            </p:cNvSpPr>
            <p:nvPr userDrawn="1"/>
          </p:nvSpPr>
          <p:spPr bwMode="gray">
            <a:xfrm>
              <a:off x="1708150" y="2541588"/>
              <a:ext cx="203200" cy="25400"/>
            </a:xfrm>
            <a:custGeom>
              <a:avLst/>
              <a:gdLst>
                <a:gd name="T0" fmla="*/ 212 w 212"/>
                <a:gd name="T1" fmla="*/ 17 h 26"/>
                <a:gd name="T2" fmla="*/ 203 w 212"/>
                <a:gd name="T3" fmla="*/ 26 h 26"/>
                <a:gd name="T4" fmla="*/ 9 w 212"/>
                <a:gd name="T5" fmla="*/ 26 h 26"/>
                <a:gd name="T6" fmla="*/ 0 w 212"/>
                <a:gd name="T7" fmla="*/ 17 h 26"/>
                <a:gd name="T8" fmla="*/ 0 w 212"/>
                <a:gd name="T9" fmla="*/ 9 h 26"/>
                <a:gd name="T10" fmla="*/ 9 w 212"/>
                <a:gd name="T11" fmla="*/ 0 h 26"/>
                <a:gd name="T12" fmla="*/ 203 w 212"/>
                <a:gd name="T13" fmla="*/ 0 h 26"/>
                <a:gd name="T14" fmla="*/ 212 w 212"/>
                <a:gd name="T15" fmla="*/ 9 h 26"/>
                <a:gd name="T16" fmla="*/ 212 w 212"/>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6">
                  <a:moveTo>
                    <a:pt x="212" y="17"/>
                  </a:moveTo>
                  <a:cubicBezTo>
                    <a:pt x="212" y="22"/>
                    <a:pt x="208" y="26"/>
                    <a:pt x="203" y="26"/>
                  </a:cubicBezTo>
                  <a:cubicBezTo>
                    <a:pt x="9" y="26"/>
                    <a:pt x="9" y="26"/>
                    <a:pt x="9" y="26"/>
                  </a:cubicBezTo>
                  <a:cubicBezTo>
                    <a:pt x="4" y="26"/>
                    <a:pt x="0" y="22"/>
                    <a:pt x="0" y="17"/>
                  </a:cubicBezTo>
                  <a:cubicBezTo>
                    <a:pt x="0" y="9"/>
                    <a:pt x="0" y="9"/>
                    <a:pt x="0" y="9"/>
                  </a:cubicBezTo>
                  <a:cubicBezTo>
                    <a:pt x="0" y="4"/>
                    <a:pt x="4" y="0"/>
                    <a:pt x="9" y="0"/>
                  </a:cubicBezTo>
                  <a:cubicBezTo>
                    <a:pt x="203" y="0"/>
                    <a:pt x="203" y="0"/>
                    <a:pt x="203" y="0"/>
                  </a:cubicBezTo>
                  <a:cubicBezTo>
                    <a:pt x="208" y="0"/>
                    <a:pt x="212" y="4"/>
                    <a:pt x="212" y="9"/>
                  </a:cubicBezTo>
                  <a:cubicBezTo>
                    <a:pt x="212" y="17"/>
                    <a:pt x="212" y="17"/>
                    <a:pt x="212" y="17"/>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4" name="Freeform 34"/>
            <p:cNvSpPr>
              <a:spLocks/>
            </p:cNvSpPr>
            <p:nvPr userDrawn="1"/>
          </p:nvSpPr>
          <p:spPr bwMode="gray">
            <a:xfrm>
              <a:off x="1708150" y="2576513"/>
              <a:ext cx="249238" cy="25400"/>
            </a:xfrm>
            <a:custGeom>
              <a:avLst/>
              <a:gdLst>
                <a:gd name="T0" fmla="*/ 259 w 259"/>
                <a:gd name="T1" fmla="*/ 17 h 27"/>
                <a:gd name="T2" fmla="*/ 249 w 259"/>
                <a:gd name="T3" fmla="*/ 27 h 27"/>
                <a:gd name="T4" fmla="*/ 9 w 259"/>
                <a:gd name="T5" fmla="*/ 27 h 27"/>
                <a:gd name="T6" fmla="*/ 0 w 259"/>
                <a:gd name="T7" fmla="*/ 17 h 27"/>
                <a:gd name="T8" fmla="*/ 0 w 259"/>
                <a:gd name="T9" fmla="*/ 10 h 27"/>
                <a:gd name="T10" fmla="*/ 9 w 259"/>
                <a:gd name="T11" fmla="*/ 0 h 27"/>
                <a:gd name="T12" fmla="*/ 249 w 259"/>
                <a:gd name="T13" fmla="*/ 0 h 27"/>
                <a:gd name="T14" fmla="*/ 259 w 259"/>
                <a:gd name="T15" fmla="*/ 10 h 27"/>
                <a:gd name="T16" fmla="*/ 259 w 259"/>
                <a:gd name="T17"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27">
                  <a:moveTo>
                    <a:pt x="259" y="17"/>
                  </a:moveTo>
                  <a:cubicBezTo>
                    <a:pt x="259" y="22"/>
                    <a:pt x="255" y="27"/>
                    <a:pt x="249" y="27"/>
                  </a:cubicBezTo>
                  <a:cubicBezTo>
                    <a:pt x="9" y="27"/>
                    <a:pt x="9" y="27"/>
                    <a:pt x="9" y="27"/>
                  </a:cubicBezTo>
                  <a:cubicBezTo>
                    <a:pt x="4" y="27"/>
                    <a:pt x="0" y="22"/>
                    <a:pt x="0" y="17"/>
                  </a:cubicBezTo>
                  <a:cubicBezTo>
                    <a:pt x="0" y="10"/>
                    <a:pt x="0" y="10"/>
                    <a:pt x="0" y="10"/>
                  </a:cubicBezTo>
                  <a:cubicBezTo>
                    <a:pt x="0" y="5"/>
                    <a:pt x="4" y="0"/>
                    <a:pt x="9" y="0"/>
                  </a:cubicBezTo>
                  <a:cubicBezTo>
                    <a:pt x="249" y="0"/>
                    <a:pt x="249" y="0"/>
                    <a:pt x="249" y="0"/>
                  </a:cubicBezTo>
                  <a:cubicBezTo>
                    <a:pt x="255" y="0"/>
                    <a:pt x="259" y="5"/>
                    <a:pt x="259" y="10"/>
                  </a:cubicBezTo>
                  <a:cubicBezTo>
                    <a:pt x="259" y="17"/>
                    <a:pt x="259" y="17"/>
                    <a:pt x="259" y="17"/>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Freeform 35"/>
            <p:cNvSpPr>
              <a:spLocks/>
            </p:cNvSpPr>
            <p:nvPr userDrawn="1"/>
          </p:nvSpPr>
          <p:spPr bwMode="gray">
            <a:xfrm>
              <a:off x="1528763" y="2401888"/>
              <a:ext cx="474663" cy="271462"/>
            </a:xfrm>
            <a:custGeom>
              <a:avLst/>
              <a:gdLst>
                <a:gd name="T0" fmla="*/ 4 w 493"/>
                <a:gd name="T1" fmla="*/ 0 h 283"/>
                <a:gd name="T2" fmla="*/ 0 w 493"/>
                <a:gd name="T3" fmla="*/ 8 h 283"/>
                <a:gd name="T4" fmla="*/ 0 w 493"/>
                <a:gd name="T5" fmla="*/ 273 h 283"/>
                <a:gd name="T6" fmla="*/ 10 w 493"/>
                <a:gd name="T7" fmla="*/ 283 h 283"/>
                <a:gd name="T8" fmla="*/ 486 w 493"/>
                <a:gd name="T9" fmla="*/ 283 h 283"/>
                <a:gd name="T10" fmla="*/ 493 w 493"/>
                <a:gd name="T11" fmla="*/ 281 h 283"/>
                <a:gd name="T12" fmla="*/ 367 w 493"/>
                <a:gd name="T13" fmla="*/ 209 h 283"/>
                <a:gd name="T14" fmla="*/ 195 w 493"/>
                <a:gd name="T15" fmla="*/ 209 h 283"/>
                <a:gd name="T16" fmla="*/ 186 w 493"/>
                <a:gd name="T17" fmla="*/ 199 h 283"/>
                <a:gd name="T18" fmla="*/ 186 w 493"/>
                <a:gd name="T19" fmla="*/ 192 h 283"/>
                <a:gd name="T20" fmla="*/ 195 w 493"/>
                <a:gd name="T21" fmla="*/ 182 h 283"/>
                <a:gd name="T22" fmla="*/ 321 w 493"/>
                <a:gd name="T23" fmla="*/ 182 h 283"/>
                <a:gd name="T24" fmla="*/ 303 w 493"/>
                <a:gd name="T25" fmla="*/ 172 h 283"/>
                <a:gd name="T26" fmla="*/ 195 w 493"/>
                <a:gd name="T27" fmla="*/ 172 h 283"/>
                <a:gd name="T28" fmla="*/ 186 w 493"/>
                <a:gd name="T29" fmla="*/ 163 h 283"/>
                <a:gd name="T30" fmla="*/ 186 w 493"/>
                <a:gd name="T31" fmla="*/ 155 h 283"/>
                <a:gd name="T32" fmla="*/ 195 w 493"/>
                <a:gd name="T33" fmla="*/ 146 h 283"/>
                <a:gd name="T34" fmla="*/ 258 w 493"/>
                <a:gd name="T35" fmla="*/ 146 h 283"/>
                <a:gd name="T36" fmla="*/ 240 w 493"/>
                <a:gd name="T37" fmla="*/ 136 h 283"/>
                <a:gd name="T38" fmla="*/ 78 w 493"/>
                <a:gd name="T39" fmla="*/ 136 h 283"/>
                <a:gd name="T40" fmla="*/ 69 w 493"/>
                <a:gd name="T41" fmla="*/ 126 h 283"/>
                <a:gd name="T42" fmla="*/ 69 w 493"/>
                <a:gd name="T43" fmla="*/ 119 h 283"/>
                <a:gd name="T44" fmla="*/ 78 w 493"/>
                <a:gd name="T45" fmla="*/ 109 h 283"/>
                <a:gd name="T46" fmla="*/ 194 w 493"/>
                <a:gd name="T47" fmla="*/ 109 h 283"/>
                <a:gd name="T48" fmla="*/ 176 w 493"/>
                <a:gd name="T49" fmla="*/ 99 h 283"/>
                <a:gd name="T50" fmla="*/ 78 w 493"/>
                <a:gd name="T51" fmla="*/ 99 h 283"/>
                <a:gd name="T52" fmla="*/ 69 w 493"/>
                <a:gd name="T53" fmla="*/ 90 h 283"/>
                <a:gd name="T54" fmla="*/ 69 w 493"/>
                <a:gd name="T55" fmla="*/ 82 h 283"/>
                <a:gd name="T56" fmla="*/ 78 w 493"/>
                <a:gd name="T57" fmla="*/ 73 h 283"/>
                <a:gd name="T58" fmla="*/ 130 w 493"/>
                <a:gd name="T59" fmla="*/ 73 h 283"/>
                <a:gd name="T60" fmla="*/ 4 w 493"/>
                <a:gd name="T61"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3" h="283">
                  <a:moveTo>
                    <a:pt x="4" y="0"/>
                  </a:moveTo>
                  <a:cubicBezTo>
                    <a:pt x="0" y="3"/>
                    <a:pt x="0" y="8"/>
                    <a:pt x="0" y="8"/>
                  </a:cubicBezTo>
                  <a:cubicBezTo>
                    <a:pt x="0" y="273"/>
                    <a:pt x="0" y="273"/>
                    <a:pt x="0" y="273"/>
                  </a:cubicBezTo>
                  <a:cubicBezTo>
                    <a:pt x="0" y="283"/>
                    <a:pt x="10" y="283"/>
                    <a:pt x="10" y="283"/>
                  </a:cubicBezTo>
                  <a:cubicBezTo>
                    <a:pt x="486" y="283"/>
                    <a:pt x="486" y="283"/>
                    <a:pt x="486" y="283"/>
                  </a:cubicBezTo>
                  <a:cubicBezTo>
                    <a:pt x="489" y="283"/>
                    <a:pt x="491" y="282"/>
                    <a:pt x="493" y="281"/>
                  </a:cubicBezTo>
                  <a:cubicBezTo>
                    <a:pt x="367" y="209"/>
                    <a:pt x="367" y="209"/>
                    <a:pt x="367" y="209"/>
                  </a:cubicBezTo>
                  <a:cubicBezTo>
                    <a:pt x="195" y="209"/>
                    <a:pt x="195" y="209"/>
                    <a:pt x="195" y="209"/>
                  </a:cubicBezTo>
                  <a:cubicBezTo>
                    <a:pt x="190" y="209"/>
                    <a:pt x="186" y="204"/>
                    <a:pt x="186" y="199"/>
                  </a:cubicBezTo>
                  <a:cubicBezTo>
                    <a:pt x="186" y="192"/>
                    <a:pt x="186" y="192"/>
                    <a:pt x="186" y="192"/>
                  </a:cubicBezTo>
                  <a:cubicBezTo>
                    <a:pt x="186" y="187"/>
                    <a:pt x="190" y="182"/>
                    <a:pt x="195" y="182"/>
                  </a:cubicBezTo>
                  <a:cubicBezTo>
                    <a:pt x="321" y="182"/>
                    <a:pt x="321" y="182"/>
                    <a:pt x="321" y="182"/>
                  </a:cubicBezTo>
                  <a:cubicBezTo>
                    <a:pt x="303" y="172"/>
                    <a:pt x="303" y="172"/>
                    <a:pt x="303" y="172"/>
                  </a:cubicBezTo>
                  <a:cubicBezTo>
                    <a:pt x="195" y="172"/>
                    <a:pt x="195" y="172"/>
                    <a:pt x="195" y="172"/>
                  </a:cubicBezTo>
                  <a:cubicBezTo>
                    <a:pt x="190" y="172"/>
                    <a:pt x="186" y="168"/>
                    <a:pt x="186" y="163"/>
                  </a:cubicBezTo>
                  <a:cubicBezTo>
                    <a:pt x="186" y="155"/>
                    <a:pt x="186" y="155"/>
                    <a:pt x="186" y="155"/>
                  </a:cubicBezTo>
                  <a:cubicBezTo>
                    <a:pt x="186" y="150"/>
                    <a:pt x="190" y="146"/>
                    <a:pt x="195" y="146"/>
                  </a:cubicBezTo>
                  <a:cubicBezTo>
                    <a:pt x="258" y="146"/>
                    <a:pt x="258" y="146"/>
                    <a:pt x="258" y="146"/>
                  </a:cubicBezTo>
                  <a:cubicBezTo>
                    <a:pt x="240" y="136"/>
                    <a:pt x="240" y="136"/>
                    <a:pt x="240" y="136"/>
                  </a:cubicBezTo>
                  <a:cubicBezTo>
                    <a:pt x="78" y="136"/>
                    <a:pt x="78" y="136"/>
                    <a:pt x="78" y="136"/>
                  </a:cubicBezTo>
                  <a:cubicBezTo>
                    <a:pt x="73" y="136"/>
                    <a:pt x="69" y="131"/>
                    <a:pt x="69" y="126"/>
                  </a:cubicBezTo>
                  <a:cubicBezTo>
                    <a:pt x="69" y="119"/>
                    <a:pt x="69" y="119"/>
                    <a:pt x="69" y="119"/>
                  </a:cubicBezTo>
                  <a:cubicBezTo>
                    <a:pt x="69" y="114"/>
                    <a:pt x="73" y="109"/>
                    <a:pt x="78" y="109"/>
                  </a:cubicBezTo>
                  <a:cubicBezTo>
                    <a:pt x="194" y="109"/>
                    <a:pt x="194" y="109"/>
                    <a:pt x="194" y="109"/>
                  </a:cubicBezTo>
                  <a:cubicBezTo>
                    <a:pt x="176" y="99"/>
                    <a:pt x="176" y="99"/>
                    <a:pt x="176" y="99"/>
                  </a:cubicBezTo>
                  <a:cubicBezTo>
                    <a:pt x="78" y="99"/>
                    <a:pt x="78" y="99"/>
                    <a:pt x="78" y="99"/>
                  </a:cubicBezTo>
                  <a:cubicBezTo>
                    <a:pt x="73" y="99"/>
                    <a:pt x="69" y="95"/>
                    <a:pt x="69" y="90"/>
                  </a:cubicBezTo>
                  <a:cubicBezTo>
                    <a:pt x="69" y="82"/>
                    <a:pt x="69" y="82"/>
                    <a:pt x="69" y="82"/>
                  </a:cubicBezTo>
                  <a:cubicBezTo>
                    <a:pt x="69" y="77"/>
                    <a:pt x="73" y="73"/>
                    <a:pt x="78" y="73"/>
                  </a:cubicBezTo>
                  <a:cubicBezTo>
                    <a:pt x="130" y="73"/>
                    <a:pt x="130" y="73"/>
                    <a:pt x="130" y="73"/>
                  </a:cubicBezTo>
                  <a:cubicBezTo>
                    <a:pt x="4" y="0"/>
                    <a:pt x="4" y="0"/>
                    <a:pt x="4" y="0"/>
                  </a:cubicBezTo>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36"/>
            <p:cNvSpPr>
              <a:spLocks/>
            </p:cNvSpPr>
            <p:nvPr userDrawn="1"/>
          </p:nvSpPr>
          <p:spPr bwMode="gray">
            <a:xfrm>
              <a:off x="1595438" y="2471738"/>
              <a:ext cx="103188" cy="25400"/>
            </a:xfrm>
            <a:custGeom>
              <a:avLst/>
              <a:gdLst>
                <a:gd name="T0" fmla="*/ 61 w 107"/>
                <a:gd name="T1" fmla="*/ 0 h 26"/>
                <a:gd name="T2" fmla="*/ 9 w 107"/>
                <a:gd name="T3" fmla="*/ 0 h 26"/>
                <a:gd name="T4" fmla="*/ 0 w 107"/>
                <a:gd name="T5" fmla="*/ 9 h 26"/>
                <a:gd name="T6" fmla="*/ 0 w 107"/>
                <a:gd name="T7" fmla="*/ 17 h 26"/>
                <a:gd name="T8" fmla="*/ 9 w 107"/>
                <a:gd name="T9" fmla="*/ 26 h 26"/>
                <a:gd name="T10" fmla="*/ 107 w 107"/>
                <a:gd name="T11" fmla="*/ 26 h 26"/>
                <a:gd name="T12" fmla="*/ 61 w 107"/>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07" h="26">
                  <a:moveTo>
                    <a:pt x="61" y="0"/>
                  </a:moveTo>
                  <a:cubicBezTo>
                    <a:pt x="9" y="0"/>
                    <a:pt x="9" y="0"/>
                    <a:pt x="9" y="0"/>
                  </a:cubicBezTo>
                  <a:cubicBezTo>
                    <a:pt x="4" y="0"/>
                    <a:pt x="0" y="4"/>
                    <a:pt x="0" y="9"/>
                  </a:cubicBezTo>
                  <a:cubicBezTo>
                    <a:pt x="0" y="17"/>
                    <a:pt x="0" y="17"/>
                    <a:pt x="0" y="17"/>
                  </a:cubicBezTo>
                  <a:cubicBezTo>
                    <a:pt x="0" y="22"/>
                    <a:pt x="4" y="26"/>
                    <a:pt x="9" y="26"/>
                  </a:cubicBezTo>
                  <a:cubicBezTo>
                    <a:pt x="107" y="26"/>
                    <a:pt x="107" y="26"/>
                    <a:pt x="107" y="26"/>
                  </a:cubicBezTo>
                  <a:cubicBezTo>
                    <a:pt x="61" y="0"/>
                    <a:pt x="61" y="0"/>
                    <a:pt x="61"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Freeform 37"/>
            <p:cNvSpPr>
              <a:spLocks/>
            </p:cNvSpPr>
            <p:nvPr userDrawn="1"/>
          </p:nvSpPr>
          <p:spPr bwMode="gray">
            <a:xfrm>
              <a:off x="1595438" y="2506663"/>
              <a:ext cx="165100" cy="25400"/>
            </a:xfrm>
            <a:custGeom>
              <a:avLst/>
              <a:gdLst>
                <a:gd name="T0" fmla="*/ 125 w 171"/>
                <a:gd name="T1" fmla="*/ 0 h 27"/>
                <a:gd name="T2" fmla="*/ 9 w 171"/>
                <a:gd name="T3" fmla="*/ 0 h 27"/>
                <a:gd name="T4" fmla="*/ 0 w 171"/>
                <a:gd name="T5" fmla="*/ 10 h 27"/>
                <a:gd name="T6" fmla="*/ 0 w 171"/>
                <a:gd name="T7" fmla="*/ 17 h 27"/>
                <a:gd name="T8" fmla="*/ 9 w 171"/>
                <a:gd name="T9" fmla="*/ 27 h 27"/>
                <a:gd name="T10" fmla="*/ 171 w 171"/>
                <a:gd name="T11" fmla="*/ 27 h 27"/>
                <a:gd name="T12" fmla="*/ 125 w 171"/>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1" h="27">
                  <a:moveTo>
                    <a:pt x="125" y="0"/>
                  </a:moveTo>
                  <a:cubicBezTo>
                    <a:pt x="9" y="0"/>
                    <a:pt x="9" y="0"/>
                    <a:pt x="9" y="0"/>
                  </a:cubicBezTo>
                  <a:cubicBezTo>
                    <a:pt x="4" y="0"/>
                    <a:pt x="0" y="5"/>
                    <a:pt x="0" y="10"/>
                  </a:cubicBezTo>
                  <a:cubicBezTo>
                    <a:pt x="0" y="17"/>
                    <a:pt x="0" y="17"/>
                    <a:pt x="0" y="17"/>
                  </a:cubicBezTo>
                  <a:cubicBezTo>
                    <a:pt x="0" y="22"/>
                    <a:pt x="4" y="27"/>
                    <a:pt x="9" y="27"/>
                  </a:cubicBezTo>
                  <a:cubicBezTo>
                    <a:pt x="171" y="27"/>
                    <a:pt x="171" y="27"/>
                    <a:pt x="171" y="27"/>
                  </a:cubicBezTo>
                  <a:cubicBezTo>
                    <a:pt x="125" y="0"/>
                    <a:pt x="125" y="0"/>
                    <a:pt x="125"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Freeform 38"/>
            <p:cNvSpPr>
              <a:spLocks/>
            </p:cNvSpPr>
            <p:nvPr userDrawn="1"/>
          </p:nvSpPr>
          <p:spPr bwMode="gray">
            <a:xfrm>
              <a:off x="1708150" y="2541588"/>
              <a:ext cx="112713" cy="25400"/>
            </a:xfrm>
            <a:custGeom>
              <a:avLst/>
              <a:gdLst>
                <a:gd name="T0" fmla="*/ 72 w 117"/>
                <a:gd name="T1" fmla="*/ 0 h 26"/>
                <a:gd name="T2" fmla="*/ 9 w 117"/>
                <a:gd name="T3" fmla="*/ 0 h 26"/>
                <a:gd name="T4" fmla="*/ 0 w 117"/>
                <a:gd name="T5" fmla="*/ 9 h 26"/>
                <a:gd name="T6" fmla="*/ 0 w 117"/>
                <a:gd name="T7" fmla="*/ 17 h 26"/>
                <a:gd name="T8" fmla="*/ 9 w 117"/>
                <a:gd name="T9" fmla="*/ 26 h 26"/>
                <a:gd name="T10" fmla="*/ 117 w 117"/>
                <a:gd name="T11" fmla="*/ 26 h 26"/>
                <a:gd name="T12" fmla="*/ 72 w 117"/>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17" h="26">
                  <a:moveTo>
                    <a:pt x="72" y="0"/>
                  </a:moveTo>
                  <a:cubicBezTo>
                    <a:pt x="9" y="0"/>
                    <a:pt x="9" y="0"/>
                    <a:pt x="9" y="0"/>
                  </a:cubicBezTo>
                  <a:cubicBezTo>
                    <a:pt x="4" y="0"/>
                    <a:pt x="0" y="4"/>
                    <a:pt x="0" y="9"/>
                  </a:cubicBezTo>
                  <a:cubicBezTo>
                    <a:pt x="0" y="17"/>
                    <a:pt x="0" y="17"/>
                    <a:pt x="0" y="17"/>
                  </a:cubicBezTo>
                  <a:cubicBezTo>
                    <a:pt x="0" y="22"/>
                    <a:pt x="4" y="26"/>
                    <a:pt x="9" y="26"/>
                  </a:cubicBezTo>
                  <a:cubicBezTo>
                    <a:pt x="117" y="26"/>
                    <a:pt x="117" y="26"/>
                    <a:pt x="117" y="26"/>
                  </a:cubicBezTo>
                  <a:cubicBezTo>
                    <a:pt x="72" y="0"/>
                    <a:pt x="72" y="0"/>
                    <a:pt x="7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Freeform 39"/>
            <p:cNvSpPr>
              <a:spLocks/>
            </p:cNvSpPr>
            <p:nvPr userDrawn="1"/>
          </p:nvSpPr>
          <p:spPr bwMode="gray">
            <a:xfrm>
              <a:off x="1708150" y="2576513"/>
              <a:ext cx="174625" cy="25400"/>
            </a:xfrm>
            <a:custGeom>
              <a:avLst/>
              <a:gdLst>
                <a:gd name="T0" fmla="*/ 135 w 181"/>
                <a:gd name="T1" fmla="*/ 0 h 27"/>
                <a:gd name="T2" fmla="*/ 9 w 181"/>
                <a:gd name="T3" fmla="*/ 0 h 27"/>
                <a:gd name="T4" fmla="*/ 0 w 181"/>
                <a:gd name="T5" fmla="*/ 10 h 27"/>
                <a:gd name="T6" fmla="*/ 0 w 181"/>
                <a:gd name="T7" fmla="*/ 17 h 27"/>
                <a:gd name="T8" fmla="*/ 9 w 181"/>
                <a:gd name="T9" fmla="*/ 27 h 27"/>
                <a:gd name="T10" fmla="*/ 181 w 181"/>
                <a:gd name="T11" fmla="*/ 27 h 27"/>
                <a:gd name="T12" fmla="*/ 135 w 181"/>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81" h="27">
                  <a:moveTo>
                    <a:pt x="135" y="0"/>
                  </a:moveTo>
                  <a:cubicBezTo>
                    <a:pt x="9" y="0"/>
                    <a:pt x="9" y="0"/>
                    <a:pt x="9" y="0"/>
                  </a:cubicBezTo>
                  <a:cubicBezTo>
                    <a:pt x="4" y="0"/>
                    <a:pt x="0" y="5"/>
                    <a:pt x="0" y="10"/>
                  </a:cubicBezTo>
                  <a:cubicBezTo>
                    <a:pt x="0" y="17"/>
                    <a:pt x="0" y="17"/>
                    <a:pt x="0" y="17"/>
                  </a:cubicBezTo>
                  <a:cubicBezTo>
                    <a:pt x="0" y="22"/>
                    <a:pt x="4" y="27"/>
                    <a:pt x="9" y="27"/>
                  </a:cubicBezTo>
                  <a:cubicBezTo>
                    <a:pt x="181" y="27"/>
                    <a:pt x="181" y="27"/>
                    <a:pt x="181" y="27"/>
                  </a:cubicBezTo>
                  <a:cubicBezTo>
                    <a:pt x="135" y="0"/>
                    <a:pt x="135" y="0"/>
                    <a:pt x="135"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Freeform 40"/>
            <p:cNvSpPr>
              <a:spLocks/>
            </p:cNvSpPr>
            <p:nvPr userDrawn="1"/>
          </p:nvSpPr>
          <p:spPr bwMode="gray">
            <a:xfrm>
              <a:off x="1438275" y="1641475"/>
              <a:ext cx="476250" cy="268287"/>
            </a:xfrm>
            <a:custGeom>
              <a:avLst/>
              <a:gdLst>
                <a:gd name="T0" fmla="*/ 427 w 494"/>
                <a:gd name="T1" fmla="*/ 140 h 279"/>
                <a:gd name="T2" fmla="*/ 429 w 494"/>
                <a:gd name="T3" fmla="*/ 124 h 279"/>
                <a:gd name="T4" fmla="*/ 342 w 494"/>
                <a:gd name="T5" fmla="*/ 37 h 279"/>
                <a:gd name="T6" fmla="*/ 290 w 494"/>
                <a:gd name="T7" fmla="*/ 54 h 279"/>
                <a:gd name="T8" fmla="*/ 196 w 494"/>
                <a:gd name="T9" fmla="*/ 0 h 279"/>
                <a:gd name="T10" fmla="*/ 88 w 494"/>
                <a:gd name="T11" fmla="*/ 106 h 279"/>
                <a:gd name="T12" fmla="*/ 87 w 494"/>
                <a:gd name="T13" fmla="*/ 106 h 279"/>
                <a:gd name="T14" fmla="*/ 0 w 494"/>
                <a:gd name="T15" fmla="*/ 193 h 279"/>
                <a:gd name="T16" fmla="*/ 87 w 494"/>
                <a:gd name="T17" fmla="*/ 279 h 279"/>
                <a:gd name="T18" fmla="*/ 425 w 494"/>
                <a:gd name="T19" fmla="*/ 279 h 279"/>
                <a:gd name="T20" fmla="*/ 494 w 494"/>
                <a:gd name="T21" fmla="*/ 210 h 279"/>
                <a:gd name="T22" fmla="*/ 427 w 494"/>
                <a:gd name="T23" fmla="*/ 14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4" h="279">
                  <a:moveTo>
                    <a:pt x="427" y="140"/>
                  </a:moveTo>
                  <a:cubicBezTo>
                    <a:pt x="428" y="135"/>
                    <a:pt x="429" y="129"/>
                    <a:pt x="429" y="124"/>
                  </a:cubicBezTo>
                  <a:cubicBezTo>
                    <a:pt x="429" y="76"/>
                    <a:pt x="390" y="37"/>
                    <a:pt x="342" y="37"/>
                  </a:cubicBezTo>
                  <a:cubicBezTo>
                    <a:pt x="323" y="37"/>
                    <a:pt x="305" y="43"/>
                    <a:pt x="290" y="54"/>
                  </a:cubicBezTo>
                  <a:cubicBezTo>
                    <a:pt x="272" y="22"/>
                    <a:pt x="237" y="0"/>
                    <a:pt x="196" y="0"/>
                  </a:cubicBezTo>
                  <a:cubicBezTo>
                    <a:pt x="137" y="0"/>
                    <a:pt x="89" y="47"/>
                    <a:pt x="88" y="106"/>
                  </a:cubicBezTo>
                  <a:cubicBezTo>
                    <a:pt x="88" y="106"/>
                    <a:pt x="87" y="106"/>
                    <a:pt x="87" y="106"/>
                  </a:cubicBezTo>
                  <a:cubicBezTo>
                    <a:pt x="39" y="106"/>
                    <a:pt x="0" y="145"/>
                    <a:pt x="0" y="193"/>
                  </a:cubicBezTo>
                  <a:cubicBezTo>
                    <a:pt x="0" y="240"/>
                    <a:pt x="39" y="279"/>
                    <a:pt x="87" y="279"/>
                  </a:cubicBezTo>
                  <a:cubicBezTo>
                    <a:pt x="425" y="279"/>
                    <a:pt x="425" y="279"/>
                    <a:pt x="425" y="279"/>
                  </a:cubicBezTo>
                  <a:cubicBezTo>
                    <a:pt x="463" y="279"/>
                    <a:pt x="494" y="248"/>
                    <a:pt x="494" y="210"/>
                  </a:cubicBezTo>
                  <a:cubicBezTo>
                    <a:pt x="494" y="172"/>
                    <a:pt x="464" y="141"/>
                    <a:pt x="427" y="1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Freeform 41"/>
            <p:cNvSpPr>
              <a:spLocks/>
            </p:cNvSpPr>
            <p:nvPr userDrawn="1"/>
          </p:nvSpPr>
          <p:spPr bwMode="gray">
            <a:xfrm>
              <a:off x="1438275" y="1712913"/>
              <a:ext cx="444500" cy="196850"/>
            </a:xfrm>
            <a:custGeom>
              <a:avLst/>
              <a:gdLst>
                <a:gd name="T0" fmla="*/ 461 w 461"/>
                <a:gd name="T1" fmla="*/ 194 h 204"/>
                <a:gd name="T2" fmla="*/ 93 w 461"/>
                <a:gd name="T3" fmla="*/ 0 h 204"/>
                <a:gd name="T4" fmla="*/ 88 w 461"/>
                <a:gd name="T5" fmla="*/ 31 h 204"/>
                <a:gd name="T6" fmla="*/ 87 w 461"/>
                <a:gd name="T7" fmla="*/ 31 h 204"/>
                <a:gd name="T8" fmla="*/ 0 w 461"/>
                <a:gd name="T9" fmla="*/ 118 h 204"/>
                <a:gd name="T10" fmla="*/ 87 w 461"/>
                <a:gd name="T11" fmla="*/ 204 h 204"/>
                <a:gd name="T12" fmla="*/ 425 w 461"/>
                <a:gd name="T13" fmla="*/ 204 h 204"/>
                <a:gd name="T14" fmla="*/ 461 w 461"/>
                <a:gd name="T15" fmla="*/ 19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204">
                  <a:moveTo>
                    <a:pt x="461" y="194"/>
                  </a:moveTo>
                  <a:cubicBezTo>
                    <a:pt x="93" y="0"/>
                    <a:pt x="93" y="0"/>
                    <a:pt x="93" y="0"/>
                  </a:cubicBezTo>
                  <a:cubicBezTo>
                    <a:pt x="90" y="10"/>
                    <a:pt x="88" y="20"/>
                    <a:pt x="88" y="31"/>
                  </a:cubicBezTo>
                  <a:cubicBezTo>
                    <a:pt x="88" y="31"/>
                    <a:pt x="87" y="31"/>
                    <a:pt x="87" y="31"/>
                  </a:cubicBezTo>
                  <a:cubicBezTo>
                    <a:pt x="39" y="31"/>
                    <a:pt x="0" y="70"/>
                    <a:pt x="0" y="118"/>
                  </a:cubicBezTo>
                  <a:cubicBezTo>
                    <a:pt x="0" y="165"/>
                    <a:pt x="39" y="204"/>
                    <a:pt x="87" y="204"/>
                  </a:cubicBezTo>
                  <a:cubicBezTo>
                    <a:pt x="425" y="204"/>
                    <a:pt x="425" y="204"/>
                    <a:pt x="425" y="204"/>
                  </a:cubicBezTo>
                  <a:cubicBezTo>
                    <a:pt x="438" y="204"/>
                    <a:pt x="450" y="200"/>
                    <a:pt x="461" y="19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Freeform 42"/>
            <p:cNvSpPr>
              <a:spLocks/>
            </p:cNvSpPr>
            <p:nvPr userDrawn="1"/>
          </p:nvSpPr>
          <p:spPr bwMode="gray">
            <a:xfrm>
              <a:off x="1298575" y="1970088"/>
              <a:ext cx="180975" cy="101600"/>
            </a:xfrm>
            <a:custGeom>
              <a:avLst/>
              <a:gdLst>
                <a:gd name="T0" fmla="*/ 163 w 188"/>
                <a:gd name="T1" fmla="*/ 53 h 106"/>
                <a:gd name="T2" fmla="*/ 163 w 188"/>
                <a:gd name="T3" fmla="*/ 47 h 106"/>
                <a:gd name="T4" fmla="*/ 130 w 188"/>
                <a:gd name="T5" fmla="*/ 14 h 106"/>
                <a:gd name="T6" fmla="*/ 111 w 188"/>
                <a:gd name="T7" fmla="*/ 20 h 106"/>
                <a:gd name="T8" fmla="*/ 75 w 188"/>
                <a:gd name="T9" fmla="*/ 0 h 106"/>
                <a:gd name="T10" fmla="*/ 34 w 188"/>
                <a:gd name="T11" fmla="*/ 40 h 106"/>
                <a:gd name="T12" fmla="*/ 33 w 188"/>
                <a:gd name="T13" fmla="*/ 40 h 106"/>
                <a:gd name="T14" fmla="*/ 0 w 188"/>
                <a:gd name="T15" fmla="*/ 73 h 106"/>
                <a:gd name="T16" fmla="*/ 33 w 188"/>
                <a:gd name="T17" fmla="*/ 106 h 106"/>
                <a:gd name="T18" fmla="*/ 162 w 188"/>
                <a:gd name="T19" fmla="*/ 106 h 106"/>
                <a:gd name="T20" fmla="*/ 188 w 188"/>
                <a:gd name="T21" fmla="*/ 80 h 106"/>
                <a:gd name="T22" fmla="*/ 163 w 188"/>
                <a:gd name="T23"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106">
                  <a:moveTo>
                    <a:pt x="163" y="53"/>
                  </a:moveTo>
                  <a:cubicBezTo>
                    <a:pt x="163" y="51"/>
                    <a:pt x="163" y="49"/>
                    <a:pt x="163" y="47"/>
                  </a:cubicBezTo>
                  <a:cubicBezTo>
                    <a:pt x="163" y="29"/>
                    <a:pt x="149" y="14"/>
                    <a:pt x="130" y="14"/>
                  </a:cubicBezTo>
                  <a:cubicBezTo>
                    <a:pt x="123" y="14"/>
                    <a:pt x="116" y="16"/>
                    <a:pt x="111" y="20"/>
                  </a:cubicBezTo>
                  <a:cubicBezTo>
                    <a:pt x="104" y="8"/>
                    <a:pt x="90" y="0"/>
                    <a:pt x="75" y="0"/>
                  </a:cubicBezTo>
                  <a:cubicBezTo>
                    <a:pt x="53" y="0"/>
                    <a:pt x="34" y="18"/>
                    <a:pt x="34" y="40"/>
                  </a:cubicBezTo>
                  <a:cubicBezTo>
                    <a:pt x="34" y="40"/>
                    <a:pt x="34" y="40"/>
                    <a:pt x="33" y="40"/>
                  </a:cubicBezTo>
                  <a:cubicBezTo>
                    <a:pt x="15" y="40"/>
                    <a:pt x="0" y="55"/>
                    <a:pt x="0" y="73"/>
                  </a:cubicBezTo>
                  <a:cubicBezTo>
                    <a:pt x="0" y="91"/>
                    <a:pt x="15" y="106"/>
                    <a:pt x="33" y="106"/>
                  </a:cubicBezTo>
                  <a:cubicBezTo>
                    <a:pt x="162" y="106"/>
                    <a:pt x="162" y="106"/>
                    <a:pt x="162" y="106"/>
                  </a:cubicBezTo>
                  <a:cubicBezTo>
                    <a:pt x="176" y="106"/>
                    <a:pt x="188" y="94"/>
                    <a:pt x="188" y="80"/>
                  </a:cubicBezTo>
                  <a:cubicBezTo>
                    <a:pt x="188" y="65"/>
                    <a:pt x="177" y="54"/>
                    <a:pt x="163"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43"/>
            <p:cNvSpPr>
              <a:spLocks/>
            </p:cNvSpPr>
            <p:nvPr userDrawn="1"/>
          </p:nvSpPr>
          <p:spPr bwMode="gray">
            <a:xfrm>
              <a:off x="1933575" y="1663700"/>
              <a:ext cx="153988" cy="85725"/>
            </a:xfrm>
            <a:custGeom>
              <a:avLst/>
              <a:gdLst>
                <a:gd name="T0" fmla="*/ 138 w 159"/>
                <a:gd name="T1" fmla="*/ 45 h 90"/>
                <a:gd name="T2" fmla="*/ 138 w 159"/>
                <a:gd name="T3" fmla="*/ 40 h 90"/>
                <a:gd name="T4" fmla="*/ 110 w 159"/>
                <a:gd name="T5" fmla="*/ 12 h 90"/>
                <a:gd name="T6" fmla="*/ 94 w 159"/>
                <a:gd name="T7" fmla="*/ 17 h 90"/>
                <a:gd name="T8" fmla="*/ 64 w 159"/>
                <a:gd name="T9" fmla="*/ 0 h 90"/>
                <a:gd name="T10" fmla="*/ 29 w 159"/>
                <a:gd name="T11" fmla="*/ 34 h 90"/>
                <a:gd name="T12" fmla="*/ 28 w 159"/>
                <a:gd name="T13" fmla="*/ 34 h 90"/>
                <a:gd name="T14" fmla="*/ 0 w 159"/>
                <a:gd name="T15" fmla="*/ 62 h 90"/>
                <a:gd name="T16" fmla="*/ 28 w 159"/>
                <a:gd name="T17" fmla="*/ 90 h 90"/>
                <a:gd name="T18" fmla="*/ 137 w 159"/>
                <a:gd name="T19" fmla="*/ 90 h 90"/>
                <a:gd name="T20" fmla="*/ 159 w 159"/>
                <a:gd name="T21" fmla="*/ 67 h 90"/>
                <a:gd name="T22" fmla="*/ 138 w 159"/>
                <a:gd name="T23"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90">
                  <a:moveTo>
                    <a:pt x="138" y="45"/>
                  </a:moveTo>
                  <a:cubicBezTo>
                    <a:pt x="138" y="43"/>
                    <a:pt x="138" y="42"/>
                    <a:pt x="138" y="40"/>
                  </a:cubicBezTo>
                  <a:cubicBezTo>
                    <a:pt x="138" y="24"/>
                    <a:pt x="126" y="12"/>
                    <a:pt x="110" y="12"/>
                  </a:cubicBezTo>
                  <a:cubicBezTo>
                    <a:pt x="104" y="12"/>
                    <a:pt x="98" y="14"/>
                    <a:pt x="94" y="17"/>
                  </a:cubicBezTo>
                  <a:cubicBezTo>
                    <a:pt x="88" y="7"/>
                    <a:pt x="76" y="0"/>
                    <a:pt x="64" y="0"/>
                  </a:cubicBezTo>
                  <a:cubicBezTo>
                    <a:pt x="45" y="0"/>
                    <a:pt x="29" y="15"/>
                    <a:pt x="29" y="34"/>
                  </a:cubicBezTo>
                  <a:cubicBezTo>
                    <a:pt x="29" y="34"/>
                    <a:pt x="28" y="34"/>
                    <a:pt x="28" y="34"/>
                  </a:cubicBezTo>
                  <a:cubicBezTo>
                    <a:pt x="13" y="34"/>
                    <a:pt x="0" y="46"/>
                    <a:pt x="0" y="62"/>
                  </a:cubicBezTo>
                  <a:cubicBezTo>
                    <a:pt x="0" y="77"/>
                    <a:pt x="13" y="90"/>
                    <a:pt x="28" y="90"/>
                  </a:cubicBezTo>
                  <a:cubicBezTo>
                    <a:pt x="137" y="90"/>
                    <a:pt x="137" y="90"/>
                    <a:pt x="137" y="90"/>
                  </a:cubicBezTo>
                  <a:cubicBezTo>
                    <a:pt x="149" y="90"/>
                    <a:pt x="159" y="80"/>
                    <a:pt x="159" y="67"/>
                  </a:cubicBezTo>
                  <a:cubicBezTo>
                    <a:pt x="159" y="55"/>
                    <a:pt x="150" y="45"/>
                    <a:pt x="138"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Rectangle 44"/>
            <p:cNvSpPr>
              <a:spLocks noChangeArrowheads="1"/>
            </p:cNvSpPr>
            <p:nvPr userDrawn="1"/>
          </p:nvSpPr>
          <p:spPr bwMode="gray">
            <a:xfrm>
              <a:off x="1325563" y="2903538"/>
              <a:ext cx="60325" cy="222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45"/>
            <p:cNvSpPr>
              <a:spLocks/>
            </p:cNvSpPr>
            <p:nvPr userDrawn="1"/>
          </p:nvSpPr>
          <p:spPr bwMode="gray">
            <a:xfrm>
              <a:off x="1206500" y="2605088"/>
              <a:ext cx="79375" cy="157162"/>
            </a:xfrm>
            <a:custGeom>
              <a:avLst/>
              <a:gdLst>
                <a:gd name="T0" fmla="*/ 59 w 82"/>
                <a:gd name="T1" fmla="*/ 0 h 163"/>
                <a:gd name="T2" fmla="*/ 0 w 82"/>
                <a:gd name="T3" fmla="*/ 163 h 163"/>
                <a:gd name="T4" fmla="*/ 65 w 82"/>
                <a:gd name="T5" fmla="*/ 163 h 163"/>
              </a:gdLst>
              <a:ahLst/>
              <a:cxnLst>
                <a:cxn ang="0">
                  <a:pos x="T0" y="T1"/>
                </a:cxn>
                <a:cxn ang="0">
                  <a:pos x="T2" y="T3"/>
                </a:cxn>
                <a:cxn ang="0">
                  <a:pos x="T4" y="T5"/>
                </a:cxn>
              </a:cxnLst>
              <a:rect l="0" t="0" r="r" b="b"/>
              <a:pathLst>
                <a:path w="82" h="163">
                  <a:moveTo>
                    <a:pt x="59" y="0"/>
                  </a:moveTo>
                  <a:cubicBezTo>
                    <a:pt x="59" y="0"/>
                    <a:pt x="9" y="49"/>
                    <a:pt x="0" y="163"/>
                  </a:cubicBezTo>
                  <a:cubicBezTo>
                    <a:pt x="82" y="163"/>
                    <a:pt x="65" y="163"/>
                    <a:pt x="65" y="163"/>
                  </a:cubicBezTo>
                </a:path>
              </a:pathLst>
            </a:custGeom>
            <a:solidFill>
              <a:srgbClr val="87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46"/>
            <p:cNvSpPr>
              <a:spLocks/>
            </p:cNvSpPr>
            <p:nvPr userDrawn="1"/>
          </p:nvSpPr>
          <p:spPr bwMode="gray">
            <a:xfrm>
              <a:off x="1322388" y="2828925"/>
              <a:ext cx="242888" cy="349250"/>
            </a:xfrm>
            <a:custGeom>
              <a:avLst/>
              <a:gdLst>
                <a:gd name="T0" fmla="*/ 175 w 252"/>
                <a:gd name="T1" fmla="*/ 365 h 365"/>
                <a:gd name="T2" fmla="*/ 135 w 252"/>
                <a:gd name="T3" fmla="*/ 102 h 365"/>
                <a:gd name="T4" fmla="*/ 0 w 252"/>
                <a:gd name="T5" fmla="*/ 81 h 365"/>
                <a:gd name="T6" fmla="*/ 13 w 252"/>
                <a:gd name="T7" fmla="*/ 0 h 365"/>
                <a:gd name="T8" fmla="*/ 179 w 252"/>
                <a:gd name="T9" fmla="*/ 25 h 365"/>
                <a:gd name="T10" fmla="*/ 213 w 252"/>
                <a:gd name="T11" fmla="*/ 61 h 365"/>
                <a:gd name="T12" fmla="*/ 252 w 252"/>
                <a:gd name="T13" fmla="*/ 341 h 365"/>
                <a:gd name="T14" fmla="*/ 175 w 252"/>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365">
                  <a:moveTo>
                    <a:pt x="175" y="365"/>
                  </a:moveTo>
                  <a:cubicBezTo>
                    <a:pt x="135" y="102"/>
                    <a:pt x="135" y="102"/>
                    <a:pt x="135" y="102"/>
                  </a:cubicBezTo>
                  <a:cubicBezTo>
                    <a:pt x="0" y="81"/>
                    <a:pt x="0" y="81"/>
                    <a:pt x="0" y="81"/>
                  </a:cubicBezTo>
                  <a:cubicBezTo>
                    <a:pt x="13" y="0"/>
                    <a:pt x="13" y="0"/>
                    <a:pt x="13" y="0"/>
                  </a:cubicBezTo>
                  <a:cubicBezTo>
                    <a:pt x="179" y="25"/>
                    <a:pt x="179" y="25"/>
                    <a:pt x="179" y="25"/>
                  </a:cubicBezTo>
                  <a:cubicBezTo>
                    <a:pt x="197" y="28"/>
                    <a:pt x="211" y="42"/>
                    <a:pt x="213" y="61"/>
                  </a:cubicBezTo>
                  <a:cubicBezTo>
                    <a:pt x="252" y="341"/>
                    <a:pt x="252" y="341"/>
                    <a:pt x="252" y="341"/>
                  </a:cubicBezTo>
                  <a:lnTo>
                    <a:pt x="175" y="365"/>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47"/>
            <p:cNvSpPr>
              <a:spLocks/>
            </p:cNvSpPr>
            <p:nvPr userDrawn="1"/>
          </p:nvSpPr>
          <p:spPr bwMode="gray">
            <a:xfrm>
              <a:off x="1322388" y="2828925"/>
              <a:ext cx="192088" cy="349250"/>
            </a:xfrm>
            <a:custGeom>
              <a:avLst/>
              <a:gdLst>
                <a:gd name="T0" fmla="*/ 98 w 121"/>
                <a:gd name="T1" fmla="*/ 56 h 220"/>
                <a:gd name="T2" fmla="*/ 15 w 121"/>
                <a:gd name="T3" fmla="*/ 45 h 220"/>
                <a:gd name="T4" fmla="*/ 21 w 121"/>
                <a:gd name="T5" fmla="*/ 1 h 220"/>
                <a:gd name="T6" fmla="*/ 8 w 121"/>
                <a:gd name="T7" fmla="*/ 0 h 220"/>
                <a:gd name="T8" fmla="*/ 0 w 121"/>
                <a:gd name="T9" fmla="*/ 48 h 220"/>
                <a:gd name="T10" fmla="*/ 82 w 121"/>
                <a:gd name="T11" fmla="*/ 61 h 220"/>
                <a:gd name="T12" fmla="*/ 106 w 121"/>
                <a:gd name="T13" fmla="*/ 220 h 220"/>
                <a:gd name="T14" fmla="*/ 121 w 121"/>
                <a:gd name="T15" fmla="*/ 216 h 220"/>
                <a:gd name="T16" fmla="*/ 98 w 121"/>
                <a:gd name="T17" fmla="*/ 5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20">
                  <a:moveTo>
                    <a:pt x="98" y="56"/>
                  </a:moveTo>
                  <a:lnTo>
                    <a:pt x="15" y="45"/>
                  </a:lnTo>
                  <a:lnTo>
                    <a:pt x="21" y="1"/>
                  </a:lnTo>
                  <a:lnTo>
                    <a:pt x="8" y="0"/>
                  </a:lnTo>
                  <a:lnTo>
                    <a:pt x="0" y="48"/>
                  </a:lnTo>
                  <a:lnTo>
                    <a:pt x="82" y="61"/>
                  </a:lnTo>
                  <a:lnTo>
                    <a:pt x="106" y="220"/>
                  </a:lnTo>
                  <a:lnTo>
                    <a:pt x="121" y="216"/>
                  </a:lnTo>
                  <a:lnTo>
                    <a:pt x="98" y="5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48"/>
            <p:cNvSpPr>
              <a:spLocks/>
            </p:cNvSpPr>
            <p:nvPr userDrawn="1"/>
          </p:nvSpPr>
          <p:spPr bwMode="gray">
            <a:xfrm>
              <a:off x="1322388" y="2828925"/>
              <a:ext cx="192088" cy="349250"/>
            </a:xfrm>
            <a:custGeom>
              <a:avLst/>
              <a:gdLst>
                <a:gd name="T0" fmla="*/ 98 w 121"/>
                <a:gd name="T1" fmla="*/ 56 h 220"/>
                <a:gd name="T2" fmla="*/ 15 w 121"/>
                <a:gd name="T3" fmla="*/ 45 h 220"/>
                <a:gd name="T4" fmla="*/ 21 w 121"/>
                <a:gd name="T5" fmla="*/ 1 h 220"/>
                <a:gd name="T6" fmla="*/ 8 w 121"/>
                <a:gd name="T7" fmla="*/ 0 h 220"/>
                <a:gd name="T8" fmla="*/ 0 w 121"/>
                <a:gd name="T9" fmla="*/ 48 h 220"/>
                <a:gd name="T10" fmla="*/ 82 w 121"/>
                <a:gd name="T11" fmla="*/ 61 h 220"/>
                <a:gd name="T12" fmla="*/ 106 w 121"/>
                <a:gd name="T13" fmla="*/ 220 h 220"/>
                <a:gd name="T14" fmla="*/ 121 w 121"/>
                <a:gd name="T15" fmla="*/ 216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20">
                  <a:moveTo>
                    <a:pt x="98" y="56"/>
                  </a:moveTo>
                  <a:lnTo>
                    <a:pt x="15" y="45"/>
                  </a:lnTo>
                  <a:lnTo>
                    <a:pt x="21" y="1"/>
                  </a:lnTo>
                  <a:lnTo>
                    <a:pt x="8" y="0"/>
                  </a:lnTo>
                  <a:lnTo>
                    <a:pt x="0" y="48"/>
                  </a:lnTo>
                  <a:lnTo>
                    <a:pt x="82" y="61"/>
                  </a:lnTo>
                  <a:lnTo>
                    <a:pt x="106" y="220"/>
                  </a:lnTo>
                  <a:lnTo>
                    <a:pt x="121" y="2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Freeform 49"/>
            <p:cNvSpPr>
              <a:spLocks/>
            </p:cNvSpPr>
            <p:nvPr userDrawn="1"/>
          </p:nvSpPr>
          <p:spPr bwMode="gray">
            <a:xfrm>
              <a:off x="1317625" y="2838450"/>
              <a:ext cx="369888" cy="336550"/>
            </a:xfrm>
            <a:custGeom>
              <a:avLst/>
              <a:gdLst>
                <a:gd name="T0" fmla="*/ 307 w 384"/>
                <a:gd name="T1" fmla="*/ 351 h 351"/>
                <a:gd name="T2" fmla="*/ 235 w 384"/>
                <a:gd name="T3" fmla="*/ 108 h 351"/>
                <a:gd name="T4" fmla="*/ 0 w 384"/>
                <a:gd name="T5" fmla="*/ 82 h 351"/>
                <a:gd name="T6" fmla="*/ 9 w 384"/>
                <a:gd name="T7" fmla="*/ 0 h 351"/>
                <a:gd name="T8" fmla="*/ 272 w 384"/>
                <a:gd name="T9" fmla="*/ 30 h 351"/>
                <a:gd name="T10" fmla="*/ 307 w 384"/>
                <a:gd name="T11" fmla="*/ 60 h 351"/>
                <a:gd name="T12" fmla="*/ 384 w 384"/>
                <a:gd name="T13" fmla="*/ 326 h 351"/>
                <a:gd name="T14" fmla="*/ 307 w 384"/>
                <a:gd name="T15" fmla="*/ 351 h 3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351">
                  <a:moveTo>
                    <a:pt x="307" y="351"/>
                  </a:moveTo>
                  <a:cubicBezTo>
                    <a:pt x="235" y="108"/>
                    <a:pt x="235" y="108"/>
                    <a:pt x="235" y="108"/>
                  </a:cubicBezTo>
                  <a:cubicBezTo>
                    <a:pt x="0" y="82"/>
                    <a:pt x="0" y="82"/>
                    <a:pt x="0" y="82"/>
                  </a:cubicBezTo>
                  <a:cubicBezTo>
                    <a:pt x="9" y="0"/>
                    <a:pt x="9" y="0"/>
                    <a:pt x="9" y="0"/>
                  </a:cubicBezTo>
                  <a:cubicBezTo>
                    <a:pt x="272" y="30"/>
                    <a:pt x="272" y="30"/>
                    <a:pt x="272" y="30"/>
                  </a:cubicBezTo>
                  <a:cubicBezTo>
                    <a:pt x="289" y="31"/>
                    <a:pt x="303" y="44"/>
                    <a:pt x="307" y="60"/>
                  </a:cubicBezTo>
                  <a:cubicBezTo>
                    <a:pt x="384" y="326"/>
                    <a:pt x="384" y="326"/>
                    <a:pt x="384" y="326"/>
                  </a:cubicBezTo>
                  <a:lnTo>
                    <a:pt x="307" y="351"/>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Freeform 50"/>
            <p:cNvSpPr>
              <a:spLocks/>
            </p:cNvSpPr>
            <p:nvPr userDrawn="1"/>
          </p:nvSpPr>
          <p:spPr bwMode="gray">
            <a:xfrm>
              <a:off x="1317625" y="2898775"/>
              <a:ext cx="317500" cy="276225"/>
            </a:xfrm>
            <a:custGeom>
              <a:avLst/>
              <a:gdLst>
                <a:gd name="T0" fmla="*/ 307 w 330"/>
                <a:gd name="T1" fmla="*/ 289 h 289"/>
                <a:gd name="T2" fmla="*/ 330 w 330"/>
                <a:gd name="T3" fmla="*/ 281 h 289"/>
                <a:gd name="T4" fmla="*/ 261 w 330"/>
                <a:gd name="T5" fmla="*/ 56 h 289"/>
                <a:gd name="T6" fmla="*/ 226 w 330"/>
                <a:gd name="T7" fmla="*/ 25 h 289"/>
                <a:gd name="T8" fmla="*/ 2 w 330"/>
                <a:gd name="T9" fmla="*/ 0 h 289"/>
                <a:gd name="T10" fmla="*/ 0 w 330"/>
                <a:gd name="T11" fmla="*/ 20 h 289"/>
                <a:gd name="T12" fmla="*/ 235 w 330"/>
                <a:gd name="T13" fmla="*/ 46 h 289"/>
                <a:gd name="T14" fmla="*/ 307 w 330"/>
                <a:gd name="T15" fmla="*/ 289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0" h="289">
                  <a:moveTo>
                    <a:pt x="307" y="289"/>
                  </a:moveTo>
                  <a:cubicBezTo>
                    <a:pt x="330" y="281"/>
                    <a:pt x="330" y="281"/>
                    <a:pt x="330" y="281"/>
                  </a:cubicBezTo>
                  <a:cubicBezTo>
                    <a:pt x="261" y="56"/>
                    <a:pt x="261" y="56"/>
                    <a:pt x="261" y="56"/>
                  </a:cubicBezTo>
                  <a:cubicBezTo>
                    <a:pt x="257" y="39"/>
                    <a:pt x="243" y="27"/>
                    <a:pt x="226" y="25"/>
                  </a:cubicBezTo>
                  <a:cubicBezTo>
                    <a:pt x="2" y="0"/>
                    <a:pt x="2" y="0"/>
                    <a:pt x="2" y="0"/>
                  </a:cubicBezTo>
                  <a:cubicBezTo>
                    <a:pt x="0" y="20"/>
                    <a:pt x="0" y="20"/>
                    <a:pt x="0" y="20"/>
                  </a:cubicBezTo>
                  <a:cubicBezTo>
                    <a:pt x="235" y="46"/>
                    <a:pt x="235" y="46"/>
                    <a:pt x="235" y="46"/>
                  </a:cubicBezTo>
                  <a:lnTo>
                    <a:pt x="307" y="28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51"/>
            <p:cNvSpPr>
              <a:spLocks/>
            </p:cNvSpPr>
            <p:nvPr userDrawn="1"/>
          </p:nvSpPr>
          <p:spPr bwMode="gray">
            <a:xfrm>
              <a:off x="1406525" y="2847975"/>
              <a:ext cx="203200" cy="41275"/>
            </a:xfrm>
            <a:custGeom>
              <a:avLst/>
              <a:gdLst>
                <a:gd name="T0" fmla="*/ 180 w 212"/>
                <a:gd name="T1" fmla="*/ 20 h 42"/>
                <a:gd name="T2" fmla="*/ 2 w 212"/>
                <a:gd name="T3" fmla="*/ 0 h 42"/>
                <a:gd name="T4" fmla="*/ 0 w 212"/>
                <a:gd name="T5" fmla="*/ 18 h 42"/>
                <a:gd name="T6" fmla="*/ 212 w 212"/>
                <a:gd name="T7" fmla="*/ 42 h 42"/>
                <a:gd name="T8" fmla="*/ 180 w 212"/>
                <a:gd name="T9" fmla="*/ 20 h 42"/>
              </a:gdLst>
              <a:ahLst/>
              <a:cxnLst>
                <a:cxn ang="0">
                  <a:pos x="T0" y="T1"/>
                </a:cxn>
                <a:cxn ang="0">
                  <a:pos x="T2" y="T3"/>
                </a:cxn>
                <a:cxn ang="0">
                  <a:pos x="T4" y="T5"/>
                </a:cxn>
                <a:cxn ang="0">
                  <a:pos x="T6" y="T7"/>
                </a:cxn>
                <a:cxn ang="0">
                  <a:pos x="T8" y="T9"/>
                </a:cxn>
              </a:cxnLst>
              <a:rect l="0" t="0" r="r" b="b"/>
              <a:pathLst>
                <a:path w="212" h="42">
                  <a:moveTo>
                    <a:pt x="180" y="20"/>
                  </a:moveTo>
                  <a:cubicBezTo>
                    <a:pt x="2" y="0"/>
                    <a:pt x="2" y="0"/>
                    <a:pt x="2" y="0"/>
                  </a:cubicBezTo>
                  <a:cubicBezTo>
                    <a:pt x="0" y="18"/>
                    <a:pt x="0" y="18"/>
                    <a:pt x="0" y="18"/>
                  </a:cubicBezTo>
                  <a:cubicBezTo>
                    <a:pt x="212" y="42"/>
                    <a:pt x="212" y="42"/>
                    <a:pt x="212" y="42"/>
                  </a:cubicBezTo>
                  <a:cubicBezTo>
                    <a:pt x="206" y="29"/>
                    <a:pt x="194" y="21"/>
                    <a:pt x="180" y="20"/>
                  </a:cubicBez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52"/>
            <p:cNvSpPr>
              <a:spLocks/>
            </p:cNvSpPr>
            <p:nvPr userDrawn="1"/>
          </p:nvSpPr>
          <p:spPr bwMode="gray">
            <a:xfrm>
              <a:off x="1238250" y="2576513"/>
              <a:ext cx="211138" cy="365125"/>
            </a:xfrm>
            <a:custGeom>
              <a:avLst/>
              <a:gdLst>
                <a:gd name="T0" fmla="*/ 175 w 218"/>
                <a:gd name="T1" fmla="*/ 36 h 380"/>
                <a:gd name="T2" fmla="*/ 122 w 218"/>
                <a:gd name="T3" fmla="*/ 0 h 380"/>
                <a:gd name="T4" fmla="*/ 64 w 218"/>
                <a:gd name="T5" fmla="*/ 0 h 380"/>
                <a:gd name="T6" fmla="*/ 18 w 218"/>
                <a:gd name="T7" fmla="*/ 47 h 380"/>
                <a:gd name="T8" fmla="*/ 0 w 218"/>
                <a:gd name="T9" fmla="*/ 270 h 380"/>
                <a:gd name="T10" fmla="*/ 32 w 218"/>
                <a:gd name="T11" fmla="*/ 360 h 380"/>
                <a:gd name="T12" fmla="*/ 100 w 218"/>
                <a:gd name="T13" fmla="*/ 360 h 380"/>
                <a:gd name="T14" fmla="*/ 218 w 218"/>
                <a:gd name="T15" fmla="*/ 325 h 380"/>
                <a:gd name="T16" fmla="*/ 175 w 218"/>
                <a:gd name="T17" fmla="*/ 3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380">
                  <a:moveTo>
                    <a:pt x="175" y="36"/>
                  </a:moveTo>
                  <a:cubicBezTo>
                    <a:pt x="168" y="28"/>
                    <a:pt x="160" y="0"/>
                    <a:pt x="122" y="0"/>
                  </a:cubicBezTo>
                  <a:cubicBezTo>
                    <a:pt x="113" y="0"/>
                    <a:pt x="74" y="0"/>
                    <a:pt x="64" y="0"/>
                  </a:cubicBezTo>
                  <a:cubicBezTo>
                    <a:pt x="27" y="0"/>
                    <a:pt x="22" y="39"/>
                    <a:pt x="18" y="47"/>
                  </a:cubicBezTo>
                  <a:cubicBezTo>
                    <a:pt x="6" y="79"/>
                    <a:pt x="0" y="215"/>
                    <a:pt x="0" y="270"/>
                  </a:cubicBezTo>
                  <a:cubicBezTo>
                    <a:pt x="0" y="326"/>
                    <a:pt x="0" y="360"/>
                    <a:pt x="32" y="360"/>
                  </a:cubicBezTo>
                  <a:cubicBezTo>
                    <a:pt x="100" y="360"/>
                    <a:pt x="100" y="360"/>
                    <a:pt x="100" y="360"/>
                  </a:cubicBezTo>
                  <a:cubicBezTo>
                    <a:pt x="132" y="360"/>
                    <a:pt x="218" y="380"/>
                    <a:pt x="218" y="325"/>
                  </a:cubicBezTo>
                  <a:cubicBezTo>
                    <a:pt x="218" y="269"/>
                    <a:pt x="192" y="57"/>
                    <a:pt x="175" y="36"/>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53"/>
            <p:cNvSpPr>
              <a:spLocks/>
            </p:cNvSpPr>
            <p:nvPr userDrawn="1"/>
          </p:nvSpPr>
          <p:spPr bwMode="gray">
            <a:xfrm>
              <a:off x="1260475" y="2576513"/>
              <a:ext cx="117475" cy="36512"/>
            </a:xfrm>
            <a:custGeom>
              <a:avLst/>
              <a:gdLst>
                <a:gd name="T0" fmla="*/ 122 w 122"/>
                <a:gd name="T1" fmla="*/ 4 h 37"/>
                <a:gd name="T2" fmla="*/ 100 w 122"/>
                <a:gd name="T3" fmla="*/ 0 h 37"/>
                <a:gd name="T4" fmla="*/ 43 w 122"/>
                <a:gd name="T5" fmla="*/ 0 h 37"/>
                <a:gd name="T6" fmla="*/ 0 w 122"/>
                <a:gd name="T7" fmla="*/ 37 h 37"/>
                <a:gd name="T8" fmla="*/ 30 w 122"/>
                <a:gd name="T9" fmla="*/ 12 h 37"/>
                <a:gd name="T10" fmla="*/ 97 w 122"/>
                <a:gd name="T11" fmla="*/ 6 h 37"/>
                <a:gd name="T12" fmla="*/ 121 w 122"/>
                <a:gd name="T13" fmla="*/ 6 h 37"/>
                <a:gd name="T14" fmla="*/ 122 w 122"/>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37">
                  <a:moveTo>
                    <a:pt x="122" y="4"/>
                  </a:moveTo>
                  <a:cubicBezTo>
                    <a:pt x="116" y="1"/>
                    <a:pt x="109" y="0"/>
                    <a:pt x="100" y="0"/>
                  </a:cubicBezTo>
                  <a:cubicBezTo>
                    <a:pt x="91" y="0"/>
                    <a:pt x="52" y="0"/>
                    <a:pt x="43" y="0"/>
                  </a:cubicBezTo>
                  <a:cubicBezTo>
                    <a:pt x="13" y="0"/>
                    <a:pt x="4" y="23"/>
                    <a:pt x="0" y="37"/>
                  </a:cubicBezTo>
                  <a:cubicBezTo>
                    <a:pt x="6" y="28"/>
                    <a:pt x="14" y="15"/>
                    <a:pt x="30" y="12"/>
                  </a:cubicBezTo>
                  <a:cubicBezTo>
                    <a:pt x="40" y="10"/>
                    <a:pt x="87" y="8"/>
                    <a:pt x="97" y="6"/>
                  </a:cubicBezTo>
                  <a:cubicBezTo>
                    <a:pt x="106" y="5"/>
                    <a:pt x="114" y="5"/>
                    <a:pt x="121" y="6"/>
                  </a:cubicBezTo>
                  <a:lnTo>
                    <a:pt x="122" y="4"/>
                  </a:lnTo>
                  <a:close/>
                </a:path>
              </a:pathLst>
            </a:custGeom>
            <a:solidFill>
              <a:srgbClr val="87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7" name="Freeform 54"/>
            <p:cNvSpPr>
              <a:spLocks/>
            </p:cNvSpPr>
            <p:nvPr userDrawn="1"/>
          </p:nvSpPr>
          <p:spPr bwMode="gray">
            <a:xfrm>
              <a:off x="1671638" y="2028825"/>
              <a:ext cx="36513" cy="55562"/>
            </a:xfrm>
            <a:custGeom>
              <a:avLst/>
              <a:gdLst>
                <a:gd name="T0" fmla="*/ 31 w 39"/>
                <a:gd name="T1" fmla="*/ 58 h 58"/>
                <a:gd name="T2" fmla="*/ 17 w 39"/>
                <a:gd name="T3" fmla="*/ 42 h 58"/>
                <a:gd name="T4" fmla="*/ 2 w 39"/>
                <a:gd name="T5" fmla="*/ 12 h 58"/>
                <a:gd name="T6" fmla="*/ 6 w 39"/>
                <a:gd name="T7" fmla="*/ 2 h 58"/>
                <a:gd name="T8" fmla="*/ 16 w 39"/>
                <a:gd name="T9" fmla="*/ 5 h 58"/>
                <a:gd name="T10" fmla="*/ 37 w 39"/>
                <a:gd name="T11" fmla="*/ 47 h 58"/>
                <a:gd name="T12" fmla="*/ 33 w 39"/>
                <a:gd name="T13" fmla="*/ 57 h 58"/>
                <a:gd name="T14" fmla="*/ 31 w 39"/>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8">
                  <a:moveTo>
                    <a:pt x="31" y="58"/>
                  </a:moveTo>
                  <a:cubicBezTo>
                    <a:pt x="27" y="58"/>
                    <a:pt x="23" y="42"/>
                    <a:pt x="17" y="42"/>
                  </a:cubicBezTo>
                  <a:cubicBezTo>
                    <a:pt x="11" y="42"/>
                    <a:pt x="2" y="12"/>
                    <a:pt x="2" y="12"/>
                  </a:cubicBezTo>
                  <a:cubicBezTo>
                    <a:pt x="0" y="8"/>
                    <a:pt x="2" y="4"/>
                    <a:pt x="6" y="2"/>
                  </a:cubicBezTo>
                  <a:cubicBezTo>
                    <a:pt x="10" y="0"/>
                    <a:pt x="14" y="1"/>
                    <a:pt x="16" y="5"/>
                  </a:cubicBezTo>
                  <a:cubicBezTo>
                    <a:pt x="37" y="47"/>
                    <a:pt x="37" y="47"/>
                    <a:pt x="37" y="47"/>
                  </a:cubicBezTo>
                  <a:cubicBezTo>
                    <a:pt x="39" y="51"/>
                    <a:pt x="37" y="55"/>
                    <a:pt x="33" y="57"/>
                  </a:cubicBezTo>
                  <a:cubicBezTo>
                    <a:pt x="32" y="58"/>
                    <a:pt x="31" y="58"/>
                    <a:pt x="31" y="58"/>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8" name="Freeform 55"/>
            <p:cNvSpPr>
              <a:spLocks/>
            </p:cNvSpPr>
            <p:nvPr userDrawn="1"/>
          </p:nvSpPr>
          <p:spPr bwMode="gray">
            <a:xfrm>
              <a:off x="1587500" y="1862138"/>
              <a:ext cx="192088" cy="192087"/>
            </a:xfrm>
            <a:custGeom>
              <a:avLst/>
              <a:gdLst>
                <a:gd name="T0" fmla="*/ 191 w 199"/>
                <a:gd name="T1" fmla="*/ 90 h 200"/>
                <a:gd name="T2" fmla="*/ 131 w 199"/>
                <a:gd name="T3" fmla="*/ 46 h 200"/>
                <a:gd name="T4" fmla="*/ 136 w 199"/>
                <a:gd name="T5" fmla="*/ 40 h 200"/>
                <a:gd name="T6" fmla="*/ 134 w 199"/>
                <a:gd name="T7" fmla="*/ 29 h 200"/>
                <a:gd name="T8" fmla="*/ 97 w 199"/>
                <a:gd name="T9" fmla="*/ 2 h 200"/>
                <a:gd name="T10" fmla="*/ 86 w 199"/>
                <a:gd name="T11" fmla="*/ 4 h 200"/>
                <a:gd name="T12" fmla="*/ 81 w 199"/>
                <a:gd name="T13" fmla="*/ 10 h 200"/>
                <a:gd name="T14" fmla="*/ 64 w 199"/>
                <a:gd name="T15" fmla="*/ 16 h 200"/>
                <a:gd name="T16" fmla="*/ 5 w 199"/>
                <a:gd name="T17" fmla="*/ 96 h 200"/>
                <a:gd name="T18" fmla="*/ 9 w 199"/>
                <a:gd name="T19" fmla="*/ 117 h 200"/>
                <a:gd name="T20" fmla="*/ 114 w 199"/>
                <a:gd name="T21" fmla="*/ 195 h 200"/>
                <a:gd name="T22" fmla="*/ 136 w 199"/>
                <a:gd name="T23" fmla="*/ 191 h 200"/>
                <a:gd name="T24" fmla="*/ 194 w 199"/>
                <a:gd name="T25" fmla="*/ 111 h 200"/>
                <a:gd name="T26" fmla="*/ 191 w 199"/>
                <a:gd name="T27" fmla="*/ 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200">
                  <a:moveTo>
                    <a:pt x="191" y="90"/>
                  </a:moveTo>
                  <a:cubicBezTo>
                    <a:pt x="131" y="46"/>
                    <a:pt x="131" y="46"/>
                    <a:pt x="131" y="46"/>
                  </a:cubicBezTo>
                  <a:cubicBezTo>
                    <a:pt x="136" y="40"/>
                    <a:pt x="136" y="40"/>
                    <a:pt x="136" y="40"/>
                  </a:cubicBezTo>
                  <a:cubicBezTo>
                    <a:pt x="138" y="37"/>
                    <a:pt x="137" y="32"/>
                    <a:pt x="134" y="29"/>
                  </a:cubicBezTo>
                  <a:cubicBezTo>
                    <a:pt x="97" y="2"/>
                    <a:pt x="97" y="2"/>
                    <a:pt x="97" y="2"/>
                  </a:cubicBezTo>
                  <a:cubicBezTo>
                    <a:pt x="93" y="0"/>
                    <a:pt x="89" y="0"/>
                    <a:pt x="86" y="4"/>
                  </a:cubicBezTo>
                  <a:cubicBezTo>
                    <a:pt x="81" y="10"/>
                    <a:pt x="81" y="10"/>
                    <a:pt x="81" y="10"/>
                  </a:cubicBezTo>
                  <a:cubicBezTo>
                    <a:pt x="75" y="8"/>
                    <a:pt x="68" y="10"/>
                    <a:pt x="64" y="16"/>
                  </a:cubicBezTo>
                  <a:cubicBezTo>
                    <a:pt x="5" y="96"/>
                    <a:pt x="5" y="96"/>
                    <a:pt x="5" y="96"/>
                  </a:cubicBezTo>
                  <a:cubicBezTo>
                    <a:pt x="0" y="103"/>
                    <a:pt x="2" y="112"/>
                    <a:pt x="9" y="117"/>
                  </a:cubicBezTo>
                  <a:cubicBezTo>
                    <a:pt x="114" y="195"/>
                    <a:pt x="114" y="195"/>
                    <a:pt x="114" y="195"/>
                  </a:cubicBezTo>
                  <a:cubicBezTo>
                    <a:pt x="121" y="200"/>
                    <a:pt x="131" y="198"/>
                    <a:pt x="136" y="191"/>
                  </a:cubicBezTo>
                  <a:cubicBezTo>
                    <a:pt x="194" y="111"/>
                    <a:pt x="194" y="111"/>
                    <a:pt x="194" y="111"/>
                  </a:cubicBezTo>
                  <a:cubicBezTo>
                    <a:pt x="199" y="105"/>
                    <a:pt x="198" y="95"/>
                    <a:pt x="191" y="9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9" name="Freeform 56"/>
            <p:cNvSpPr>
              <a:spLocks/>
            </p:cNvSpPr>
            <p:nvPr userDrawn="1"/>
          </p:nvSpPr>
          <p:spPr bwMode="gray">
            <a:xfrm>
              <a:off x="1589088" y="1897063"/>
              <a:ext cx="198438" cy="155575"/>
            </a:xfrm>
            <a:custGeom>
              <a:avLst/>
              <a:gdLst>
                <a:gd name="T0" fmla="*/ 136 w 206"/>
                <a:gd name="T1" fmla="*/ 157 h 163"/>
                <a:gd name="T2" fmla="*/ 113 w 206"/>
                <a:gd name="T3" fmla="*/ 158 h 163"/>
                <a:gd name="T4" fmla="*/ 7 w 206"/>
                <a:gd name="T5" fmla="*/ 81 h 163"/>
                <a:gd name="T6" fmla="*/ 6 w 206"/>
                <a:gd name="T7" fmla="*/ 62 h 163"/>
                <a:gd name="T8" fmla="*/ 70 w 206"/>
                <a:gd name="T9" fmla="*/ 6 h 163"/>
                <a:gd name="T10" fmla="*/ 94 w 206"/>
                <a:gd name="T11" fmla="*/ 5 h 163"/>
                <a:gd name="T12" fmla="*/ 199 w 206"/>
                <a:gd name="T13" fmla="*/ 83 h 163"/>
                <a:gd name="T14" fmla="*/ 200 w 206"/>
                <a:gd name="T15" fmla="*/ 102 h 163"/>
                <a:gd name="T16" fmla="*/ 136 w 206"/>
                <a:gd name="T17"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63">
                  <a:moveTo>
                    <a:pt x="136" y="157"/>
                  </a:moveTo>
                  <a:cubicBezTo>
                    <a:pt x="130" y="163"/>
                    <a:pt x="119" y="163"/>
                    <a:pt x="113" y="158"/>
                  </a:cubicBezTo>
                  <a:cubicBezTo>
                    <a:pt x="7" y="81"/>
                    <a:pt x="7" y="81"/>
                    <a:pt x="7" y="81"/>
                  </a:cubicBezTo>
                  <a:cubicBezTo>
                    <a:pt x="0" y="76"/>
                    <a:pt x="0" y="67"/>
                    <a:pt x="6" y="62"/>
                  </a:cubicBezTo>
                  <a:cubicBezTo>
                    <a:pt x="70" y="6"/>
                    <a:pt x="70" y="6"/>
                    <a:pt x="70" y="6"/>
                  </a:cubicBezTo>
                  <a:cubicBezTo>
                    <a:pt x="76" y="1"/>
                    <a:pt x="87" y="0"/>
                    <a:pt x="94" y="5"/>
                  </a:cubicBezTo>
                  <a:cubicBezTo>
                    <a:pt x="199" y="83"/>
                    <a:pt x="199" y="83"/>
                    <a:pt x="199" y="83"/>
                  </a:cubicBezTo>
                  <a:cubicBezTo>
                    <a:pt x="206" y="88"/>
                    <a:pt x="206" y="96"/>
                    <a:pt x="200" y="102"/>
                  </a:cubicBezTo>
                  <a:lnTo>
                    <a:pt x="136" y="1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0" name="Freeform 57"/>
            <p:cNvSpPr>
              <a:spLocks/>
            </p:cNvSpPr>
            <p:nvPr userDrawn="1"/>
          </p:nvSpPr>
          <p:spPr bwMode="gray">
            <a:xfrm>
              <a:off x="1687513" y="1998663"/>
              <a:ext cx="19050" cy="52387"/>
            </a:xfrm>
            <a:custGeom>
              <a:avLst/>
              <a:gdLst>
                <a:gd name="T0" fmla="*/ 8 w 19"/>
                <a:gd name="T1" fmla="*/ 55 h 55"/>
                <a:gd name="T2" fmla="*/ 0 w 19"/>
                <a:gd name="T3" fmla="*/ 47 h 55"/>
                <a:gd name="T4" fmla="*/ 3 w 19"/>
                <a:gd name="T5" fmla="*/ 7 h 55"/>
                <a:gd name="T6" fmla="*/ 11 w 19"/>
                <a:gd name="T7" fmla="*/ 0 h 55"/>
                <a:gd name="T8" fmla="*/ 18 w 19"/>
                <a:gd name="T9" fmla="*/ 8 h 55"/>
                <a:gd name="T10" fmla="*/ 16 w 19"/>
                <a:gd name="T11" fmla="*/ 47 h 55"/>
                <a:gd name="T12" fmla="*/ 8 w 1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9" h="55">
                  <a:moveTo>
                    <a:pt x="8" y="55"/>
                  </a:moveTo>
                  <a:cubicBezTo>
                    <a:pt x="3" y="55"/>
                    <a:pt x="0" y="51"/>
                    <a:pt x="0" y="47"/>
                  </a:cubicBezTo>
                  <a:cubicBezTo>
                    <a:pt x="3" y="7"/>
                    <a:pt x="3" y="7"/>
                    <a:pt x="3" y="7"/>
                  </a:cubicBezTo>
                  <a:cubicBezTo>
                    <a:pt x="3" y="3"/>
                    <a:pt x="7" y="0"/>
                    <a:pt x="11" y="0"/>
                  </a:cubicBezTo>
                  <a:cubicBezTo>
                    <a:pt x="15" y="0"/>
                    <a:pt x="19" y="4"/>
                    <a:pt x="18" y="8"/>
                  </a:cubicBezTo>
                  <a:cubicBezTo>
                    <a:pt x="16" y="47"/>
                    <a:pt x="16" y="47"/>
                    <a:pt x="16" y="47"/>
                  </a:cubicBezTo>
                  <a:cubicBezTo>
                    <a:pt x="16" y="52"/>
                    <a:pt x="12" y="55"/>
                    <a:pt x="8" y="55"/>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1" name="Freeform 58"/>
            <p:cNvSpPr>
              <a:spLocks/>
            </p:cNvSpPr>
            <p:nvPr userDrawn="1"/>
          </p:nvSpPr>
          <p:spPr bwMode="gray">
            <a:xfrm>
              <a:off x="1711325" y="2009775"/>
              <a:ext cx="17463" cy="52387"/>
            </a:xfrm>
            <a:custGeom>
              <a:avLst/>
              <a:gdLst>
                <a:gd name="T0" fmla="*/ 8 w 18"/>
                <a:gd name="T1" fmla="*/ 55 h 55"/>
                <a:gd name="T2" fmla="*/ 0 w 18"/>
                <a:gd name="T3" fmla="*/ 47 h 55"/>
                <a:gd name="T4" fmla="*/ 3 w 18"/>
                <a:gd name="T5" fmla="*/ 7 h 55"/>
                <a:gd name="T6" fmla="*/ 11 w 18"/>
                <a:gd name="T7" fmla="*/ 0 h 55"/>
                <a:gd name="T8" fmla="*/ 18 w 18"/>
                <a:gd name="T9" fmla="*/ 8 h 55"/>
                <a:gd name="T10" fmla="*/ 16 w 18"/>
                <a:gd name="T11" fmla="*/ 48 h 55"/>
                <a:gd name="T12" fmla="*/ 8 w 18"/>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8" h="55">
                  <a:moveTo>
                    <a:pt x="8" y="55"/>
                  </a:moveTo>
                  <a:cubicBezTo>
                    <a:pt x="3" y="55"/>
                    <a:pt x="0" y="51"/>
                    <a:pt x="0" y="47"/>
                  </a:cubicBezTo>
                  <a:cubicBezTo>
                    <a:pt x="3" y="7"/>
                    <a:pt x="3" y="7"/>
                    <a:pt x="3" y="7"/>
                  </a:cubicBezTo>
                  <a:cubicBezTo>
                    <a:pt x="3" y="3"/>
                    <a:pt x="6" y="0"/>
                    <a:pt x="11" y="0"/>
                  </a:cubicBezTo>
                  <a:cubicBezTo>
                    <a:pt x="15" y="0"/>
                    <a:pt x="18" y="4"/>
                    <a:pt x="18" y="8"/>
                  </a:cubicBezTo>
                  <a:cubicBezTo>
                    <a:pt x="16" y="48"/>
                    <a:pt x="16" y="48"/>
                    <a:pt x="16" y="48"/>
                  </a:cubicBezTo>
                  <a:cubicBezTo>
                    <a:pt x="15" y="52"/>
                    <a:pt x="12" y="55"/>
                    <a:pt x="8" y="55"/>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2" name="Freeform 59"/>
            <p:cNvSpPr>
              <a:spLocks/>
            </p:cNvSpPr>
            <p:nvPr userDrawn="1"/>
          </p:nvSpPr>
          <p:spPr bwMode="gray">
            <a:xfrm>
              <a:off x="1724025" y="2019300"/>
              <a:ext cx="15875" cy="46037"/>
            </a:xfrm>
            <a:custGeom>
              <a:avLst/>
              <a:gdLst>
                <a:gd name="T0" fmla="*/ 7 w 17"/>
                <a:gd name="T1" fmla="*/ 48 h 48"/>
                <a:gd name="T2" fmla="*/ 0 w 17"/>
                <a:gd name="T3" fmla="*/ 40 h 48"/>
                <a:gd name="T4" fmla="*/ 2 w 17"/>
                <a:gd name="T5" fmla="*/ 7 h 48"/>
                <a:gd name="T6" fmla="*/ 10 w 17"/>
                <a:gd name="T7" fmla="*/ 0 h 48"/>
                <a:gd name="T8" fmla="*/ 17 w 17"/>
                <a:gd name="T9" fmla="*/ 8 h 48"/>
                <a:gd name="T10" fmla="*/ 15 w 17"/>
                <a:gd name="T11" fmla="*/ 41 h 48"/>
                <a:gd name="T12" fmla="*/ 7 w 17"/>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7" h="48">
                  <a:moveTo>
                    <a:pt x="7" y="48"/>
                  </a:moveTo>
                  <a:cubicBezTo>
                    <a:pt x="3" y="48"/>
                    <a:pt x="0" y="44"/>
                    <a:pt x="0" y="40"/>
                  </a:cubicBezTo>
                  <a:cubicBezTo>
                    <a:pt x="2" y="7"/>
                    <a:pt x="2" y="7"/>
                    <a:pt x="2" y="7"/>
                  </a:cubicBezTo>
                  <a:cubicBezTo>
                    <a:pt x="2" y="3"/>
                    <a:pt x="6" y="0"/>
                    <a:pt x="10" y="0"/>
                  </a:cubicBezTo>
                  <a:cubicBezTo>
                    <a:pt x="14" y="0"/>
                    <a:pt x="17" y="4"/>
                    <a:pt x="17" y="8"/>
                  </a:cubicBezTo>
                  <a:cubicBezTo>
                    <a:pt x="15" y="41"/>
                    <a:pt x="15" y="41"/>
                    <a:pt x="15" y="41"/>
                  </a:cubicBezTo>
                  <a:cubicBezTo>
                    <a:pt x="15" y="45"/>
                    <a:pt x="11" y="48"/>
                    <a:pt x="7" y="48"/>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3" name="Freeform 60"/>
            <p:cNvSpPr>
              <a:spLocks/>
            </p:cNvSpPr>
            <p:nvPr userDrawn="1"/>
          </p:nvSpPr>
          <p:spPr bwMode="gray">
            <a:xfrm>
              <a:off x="1698625" y="2005013"/>
              <a:ext cx="19050" cy="57150"/>
            </a:xfrm>
            <a:custGeom>
              <a:avLst/>
              <a:gdLst>
                <a:gd name="T0" fmla="*/ 8 w 19"/>
                <a:gd name="T1" fmla="*/ 59 h 60"/>
                <a:gd name="T2" fmla="*/ 1 w 19"/>
                <a:gd name="T3" fmla="*/ 51 h 60"/>
                <a:gd name="T4" fmla="*/ 3 w 19"/>
                <a:gd name="T5" fmla="*/ 8 h 60"/>
                <a:gd name="T6" fmla="*/ 11 w 19"/>
                <a:gd name="T7" fmla="*/ 1 h 60"/>
                <a:gd name="T8" fmla="*/ 19 w 19"/>
                <a:gd name="T9" fmla="*/ 9 h 60"/>
                <a:gd name="T10" fmla="*/ 16 w 19"/>
                <a:gd name="T11" fmla="*/ 52 h 60"/>
                <a:gd name="T12" fmla="*/ 8 w 19"/>
                <a:gd name="T13" fmla="*/ 59 h 60"/>
              </a:gdLst>
              <a:ahLst/>
              <a:cxnLst>
                <a:cxn ang="0">
                  <a:pos x="T0" y="T1"/>
                </a:cxn>
                <a:cxn ang="0">
                  <a:pos x="T2" y="T3"/>
                </a:cxn>
                <a:cxn ang="0">
                  <a:pos x="T4" y="T5"/>
                </a:cxn>
                <a:cxn ang="0">
                  <a:pos x="T6" y="T7"/>
                </a:cxn>
                <a:cxn ang="0">
                  <a:pos x="T8" y="T9"/>
                </a:cxn>
                <a:cxn ang="0">
                  <a:pos x="T10" y="T11"/>
                </a:cxn>
                <a:cxn ang="0">
                  <a:pos x="T12" y="T13"/>
                </a:cxn>
              </a:cxnLst>
              <a:rect l="0" t="0" r="r" b="b"/>
              <a:pathLst>
                <a:path w="19" h="60">
                  <a:moveTo>
                    <a:pt x="8" y="59"/>
                  </a:moveTo>
                  <a:cubicBezTo>
                    <a:pt x="4" y="59"/>
                    <a:pt x="0" y="56"/>
                    <a:pt x="1" y="51"/>
                  </a:cubicBezTo>
                  <a:cubicBezTo>
                    <a:pt x="3" y="8"/>
                    <a:pt x="3" y="8"/>
                    <a:pt x="3" y="8"/>
                  </a:cubicBezTo>
                  <a:cubicBezTo>
                    <a:pt x="3" y="4"/>
                    <a:pt x="7" y="0"/>
                    <a:pt x="11" y="1"/>
                  </a:cubicBezTo>
                  <a:cubicBezTo>
                    <a:pt x="16" y="1"/>
                    <a:pt x="19" y="4"/>
                    <a:pt x="19" y="9"/>
                  </a:cubicBezTo>
                  <a:cubicBezTo>
                    <a:pt x="16" y="52"/>
                    <a:pt x="16" y="52"/>
                    <a:pt x="16" y="52"/>
                  </a:cubicBezTo>
                  <a:cubicBezTo>
                    <a:pt x="16" y="56"/>
                    <a:pt x="12" y="60"/>
                    <a:pt x="8" y="59"/>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4" name="Freeform 61"/>
            <p:cNvSpPr>
              <a:spLocks/>
            </p:cNvSpPr>
            <p:nvPr userDrawn="1"/>
          </p:nvSpPr>
          <p:spPr bwMode="gray">
            <a:xfrm>
              <a:off x="1687513" y="2046288"/>
              <a:ext cx="55563" cy="22225"/>
            </a:xfrm>
            <a:custGeom>
              <a:avLst/>
              <a:gdLst>
                <a:gd name="T0" fmla="*/ 41 w 57"/>
                <a:gd name="T1" fmla="*/ 23 h 23"/>
                <a:gd name="T2" fmla="*/ 0 w 57"/>
                <a:gd name="T3" fmla="*/ 22 h 23"/>
                <a:gd name="T4" fmla="*/ 1 w 57"/>
                <a:gd name="T5" fmla="*/ 0 h 23"/>
                <a:gd name="T6" fmla="*/ 54 w 57"/>
                <a:gd name="T7" fmla="*/ 2 h 23"/>
                <a:gd name="T8" fmla="*/ 41 w 57"/>
                <a:gd name="T9" fmla="*/ 23 h 23"/>
              </a:gdLst>
              <a:ahLst/>
              <a:cxnLst>
                <a:cxn ang="0">
                  <a:pos x="T0" y="T1"/>
                </a:cxn>
                <a:cxn ang="0">
                  <a:pos x="T2" y="T3"/>
                </a:cxn>
                <a:cxn ang="0">
                  <a:pos x="T4" y="T5"/>
                </a:cxn>
                <a:cxn ang="0">
                  <a:pos x="T6" y="T7"/>
                </a:cxn>
                <a:cxn ang="0">
                  <a:pos x="T8" y="T9"/>
                </a:cxn>
              </a:cxnLst>
              <a:rect l="0" t="0" r="r" b="b"/>
              <a:pathLst>
                <a:path w="57" h="23">
                  <a:moveTo>
                    <a:pt x="41" y="23"/>
                  </a:moveTo>
                  <a:cubicBezTo>
                    <a:pt x="25" y="23"/>
                    <a:pt x="0" y="22"/>
                    <a:pt x="0" y="22"/>
                  </a:cubicBezTo>
                  <a:cubicBezTo>
                    <a:pt x="1" y="0"/>
                    <a:pt x="1" y="0"/>
                    <a:pt x="1" y="0"/>
                  </a:cubicBezTo>
                  <a:cubicBezTo>
                    <a:pt x="54" y="2"/>
                    <a:pt x="54" y="2"/>
                    <a:pt x="54" y="2"/>
                  </a:cubicBezTo>
                  <a:cubicBezTo>
                    <a:pt x="54" y="2"/>
                    <a:pt x="57" y="23"/>
                    <a:pt x="41" y="23"/>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5" name="Rectangle 62"/>
            <p:cNvSpPr>
              <a:spLocks noChangeArrowheads="1"/>
            </p:cNvSpPr>
            <p:nvPr userDrawn="1"/>
          </p:nvSpPr>
          <p:spPr bwMode="gray">
            <a:xfrm>
              <a:off x="1681163" y="2068513"/>
              <a:ext cx="5873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5" name="Freeform 63"/>
            <p:cNvSpPr>
              <a:spLocks/>
            </p:cNvSpPr>
            <p:nvPr userDrawn="1"/>
          </p:nvSpPr>
          <p:spPr bwMode="gray">
            <a:xfrm>
              <a:off x="1368425" y="2078038"/>
              <a:ext cx="366713" cy="585787"/>
            </a:xfrm>
            <a:custGeom>
              <a:avLst/>
              <a:gdLst>
                <a:gd name="T0" fmla="*/ 327 w 380"/>
                <a:gd name="T1" fmla="*/ 0 h 610"/>
                <a:gd name="T2" fmla="*/ 256 w 380"/>
                <a:gd name="T3" fmla="*/ 256 h 610"/>
                <a:gd name="T4" fmla="*/ 9 w 380"/>
                <a:gd name="T5" fmla="*/ 525 h 610"/>
                <a:gd name="T6" fmla="*/ 0 w 380"/>
                <a:gd name="T7" fmla="*/ 610 h 610"/>
                <a:gd name="T8" fmla="*/ 380 w 380"/>
                <a:gd name="T9" fmla="*/ 0 h 610"/>
                <a:gd name="T10" fmla="*/ 327 w 380"/>
                <a:gd name="T11" fmla="*/ 0 h 610"/>
              </a:gdLst>
              <a:ahLst/>
              <a:cxnLst>
                <a:cxn ang="0">
                  <a:pos x="T0" y="T1"/>
                </a:cxn>
                <a:cxn ang="0">
                  <a:pos x="T2" y="T3"/>
                </a:cxn>
                <a:cxn ang="0">
                  <a:pos x="T4" y="T5"/>
                </a:cxn>
                <a:cxn ang="0">
                  <a:pos x="T6" y="T7"/>
                </a:cxn>
                <a:cxn ang="0">
                  <a:pos x="T8" y="T9"/>
                </a:cxn>
                <a:cxn ang="0">
                  <a:pos x="T10" y="T11"/>
                </a:cxn>
              </a:cxnLst>
              <a:rect l="0" t="0" r="r" b="b"/>
              <a:pathLst>
                <a:path w="380" h="610">
                  <a:moveTo>
                    <a:pt x="327" y="0"/>
                  </a:moveTo>
                  <a:cubicBezTo>
                    <a:pt x="321" y="34"/>
                    <a:pt x="303" y="136"/>
                    <a:pt x="256" y="256"/>
                  </a:cubicBezTo>
                  <a:cubicBezTo>
                    <a:pt x="208" y="382"/>
                    <a:pt x="138" y="515"/>
                    <a:pt x="9" y="525"/>
                  </a:cubicBezTo>
                  <a:cubicBezTo>
                    <a:pt x="0" y="610"/>
                    <a:pt x="0" y="610"/>
                    <a:pt x="0" y="610"/>
                  </a:cubicBezTo>
                  <a:cubicBezTo>
                    <a:pt x="287" y="586"/>
                    <a:pt x="374" y="42"/>
                    <a:pt x="380" y="0"/>
                  </a:cubicBezTo>
                  <a:lnTo>
                    <a:pt x="327"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6" name="Freeform 64"/>
            <p:cNvSpPr>
              <a:spLocks/>
            </p:cNvSpPr>
            <p:nvPr userDrawn="1"/>
          </p:nvSpPr>
          <p:spPr bwMode="gray">
            <a:xfrm>
              <a:off x="1401763" y="2078038"/>
              <a:ext cx="333375" cy="846137"/>
            </a:xfrm>
            <a:custGeom>
              <a:avLst/>
              <a:gdLst>
                <a:gd name="T0" fmla="*/ 30 w 345"/>
                <a:gd name="T1" fmla="*/ 833 h 882"/>
                <a:gd name="T2" fmla="*/ 0 w 345"/>
                <a:gd name="T3" fmla="*/ 587 h 882"/>
                <a:gd name="T4" fmla="*/ 325 w 345"/>
                <a:gd name="T5" fmla="*/ 0 h 882"/>
                <a:gd name="T6" fmla="*/ 345 w 345"/>
                <a:gd name="T7" fmla="*/ 0 h 882"/>
                <a:gd name="T8" fmla="*/ 18 w 345"/>
                <a:gd name="T9" fmla="*/ 598 h 882"/>
                <a:gd name="T10" fmla="*/ 48 w 345"/>
                <a:gd name="T11" fmla="*/ 845 h 882"/>
                <a:gd name="T12" fmla="*/ 11 w 345"/>
                <a:gd name="T13" fmla="*/ 882 h 882"/>
                <a:gd name="T14" fmla="*/ 30 w 345"/>
                <a:gd name="T15" fmla="*/ 833 h 8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 h="882">
                  <a:moveTo>
                    <a:pt x="30" y="833"/>
                  </a:moveTo>
                  <a:cubicBezTo>
                    <a:pt x="30" y="791"/>
                    <a:pt x="15" y="657"/>
                    <a:pt x="0" y="587"/>
                  </a:cubicBezTo>
                  <a:cubicBezTo>
                    <a:pt x="231" y="509"/>
                    <a:pt x="311" y="84"/>
                    <a:pt x="325" y="0"/>
                  </a:cubicBezTo>
                  <a:cubicBezTo>
                    <a:pt x="345" y="0"/>
                    <a:pt x="345" y="0"/>
                    <a:pt x="345" y="0"/>
                  </a:cubicBezTo>
                  <a:cubicBezTo>
                    <a:pt x="339" y="39"/>
                    <a:pt x="263" y="515"/>
                    <a:pt x="18" y="598"/>
                  </a:cubicBezTo>
                  <a:cubicBezTo>
                    <a:pt x="33" y="668"/>
                    <a:pt x="48" y="802"/>
                    <a:pt x="48" y="845"/>
                  </a:cubicBezTo>
                  <a:cubicBezTo>
                    <a:pt x="48" y="869"/>
                    <a:pt x="32" y="879"/>
                    <a:pt x="11" y="882"/>
                  </a:cubicBezTo>
                  <a:cubicBezTo>
                    <a:pt x="11" y="882"/>
                    <a:pt x="30" y="871"/>
                    <a:pt x="30" y="833"/>
                  </a:cubicBezTo>
                  <a:close/>
                </a:path>
              </a:pathLst>
            </a:custGeom>
            <a:solidFill>
              <a:srgbClr val="87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7" name="Freeform 65"/>
            <p:cNvSpPr>
              <a:spLocks/>
            </p:cNvSpPr>
            <p:nvPr userDrawn="1"/>
          </p:nvSpPr>
          <p:spPr bwMode="gray">
            <a:xfrm>
              <a:off x="1681163" y="2041525"/>
              <a:ext cx="19050" cy="25400"/>
            </a:xfrm>
            <a:custGeom>
              <a:avLst/>
              <a:gdLst>
                <a:gd name="T0" fmla="*/ 7 w 20"/>
                <a:gd name="T1" fmla="*/ 0 h 27"/>
                <a:gd name="T2" fmla="*/ 5 w 20"/>
                <a:gd name="T3" fmla="*/ 27 h 27"/>
                <a:gd name="T4" fmla="*/ 20 w 20"/>
                <a:gd name="T5" fmla="*/ 27 h 27"/>
              </a:gdLst>
              <a:ahLst/>
              <a:cxnLst>
                <a:cxn ang="0">
                  <a:pos x="T0" y="T1"/>
                </a:cxn>
                <a:cxn ang="0">
                  <a:pos x="T2" y="T3"/>
                </a:cxn>
                <a:cxn ang="0">
                  <a:pos x="T4" y="T5"/>
                </a:cxn>
              </a:cxnLst>
              <a:rect l="0" t="0" r="r" b="b"/>
              <a:pathLst>
                <a:path w="20" h="27">
                  <a:moveTo>
                    <a:pt x="7" y="0"/>
                  </a:moveTo>
                  <a:cubicBezTo>
                    <a:pt x="7" y="0"/>
                    <a:pt x="0" y="14"/>
                    <a:pt x="5" y="27"/>
                  </a:cubicBezTo>
                  <a:cubicBezTo>
                    <a:pt x="16" y="27"/>
                    <a:pt x="20" y="27"/>
                    <a:pt x="20" y="27"/>
                  </a:cubicBezTo>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8" name="Freeform 66"/>
            <p:cNvSpPr>
              <a:spLocks/>
            </p:cNvSpPr>
            <p:nvPr userDrawn="1"/>
          </p:nvSpPr>
          <p:spPr bwMode="gray">
            <a:xfrm>
              <a:off x="1333500" y="2951163"/>
              <a:ext cx="31750" cy="238125"/>
            </a:xfrm>
            <a:custGeom>
              <a:avLst/>
              <a:gdLst>
                <a:gd name="T0" fmla="*/ 16 w 33"/>
                <a:gd name="T1" fmla="*/ 247 h 247"/>
                <a:gd name="T2" fmla="*/ 0 w 33"/>
                <a:gd name="T3" fmla="*/ 230 h 247"/>
                <a:gd name="T4" fmla="*/ 0 w 33"/>
                <a:gd name="T5" fmla="*/ 16 h 247"/>
                <a:gd name="T6" fmla="*/ 16 w 33"/>
                <a:gd name="T7" fmla="*/ 0 h 247"/>
                <a:gd name="T8" fmla="*/ 33 w 33"/>
                <a:gd name="T9" fmla="*/ 16 h 247"/>
                <a:gd name="T10" fmla="*/ 33 w 33"/>
                <a:gd name="T11" fmla="*/ 230 h 247"/>
                <a:gd name="T12" fmla="*/ 16 w 33"/>
                <a:gd name="T13" fmla="*/ 247 h 247"/>
              </a:gdLst>
              <a:ahLst/>
              <a:cxnLst>
                <a:cxn ang="0">
                  <a:pos x="T0" y="T1"/>
                </a:cxn>
                <a:cxn ang="0">
                  <a:pos x="T2" y="T3"/>
                </a:cxn>
                <a:cxn ang="0">
                  <a:pos x="T4" y="T5"/>
                </a:cxn>
                <a:cxn ang="0">
                  <a:pos x="T6" y="T7"/>
                </a:cxn>
                <a:cxn ang="0">
                  <a:pos x="T8" y="T9"/>
                </a:cxn>
                <a:cxn ang="0">
                  <a:pos x="T10" y="T11"/>
                </a:cxn>
                <a:cxn ang="0">
                  <a:pos x="T12" y="T13"/>
                </a:cxn>
              </a:cxnLst>
              <a:rect l="0" t="0" r="r" b="b"/>
              <a:pathLst>
                <a:path w="33" h="247">
                  <a:moveTo>
                    <a:pt x="16" y="247"/>
                  </a:moveTo>
                  <a:cubicBezTo>
                    <a:pt x="8" y="247"/>
                    <a:pt x="0" y="239"/>
                    <a:pt x="0" y="230"/>
                  </a:cubicBezTo>
                  <a:cubicBezTo>
                    <a:pt x="0" y="16"/>
                    <a:pt x="0" y="16"/>
                    <a:pt x="0" y="16"/>
                  </a:cubicBezTo>
                  <a:cubicBezTo>
                    <a:pt x="0" y="7"/>
                    <a:pt x="8" y="0"/>
                    <a:pt x="16" y="0"/>
                  </a:cubicBezTo>
                  <a:cubicBezTo>
                    <a:pt x="25" y="0"/>
                    <a:pt x="33" y="7"/>
                    <a:pt x="33" y="16"/>
                  </a:cubicBezTo>
                  <a:cubicBezTo>
                    <a:pt x="33" y="230"/>
                    <a:pt x="33" y="230"/>
                    <a:pt x="33" y="230"/>
                  </a:cubicBezTo>
                  <a:cubicBezTo>
                    <a:pt x="33" y="239"/>
                    <a:pt x="25" y="247"/>
                    <a:pt x="16" y="24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9" name="Freeform 67"/>
            <p:cNvSpPr>
              <a:spLocks/>
            </p:cNvSpPr>
            <p:nvPr userDrawn="1"/>
          </p:nvSpPr>
          <p:spPr bwMode="gray">
            <a:xfrm>
              <a:off x="1208088" y="2922588"/>
              <a:ext cx="284163" cy="44450"/>
            </a:xfrm>
            <a:custGeom>
              <a:avLst/>
              <a:gdLst>
                <a:gd name="T0" fmla="*/ 248 w 295"/>
                <a:gd name="T1" fmla="*/ 0 h 47"/>
                <a:gd name="T2" fmla="*/ 159 w 295"/>
                <a:gd name="T3" fmla="*/ 0 h 47"/>
                <a:gd name="T4" fmla="*/ 47 w 295"/>
                <a:gd name="T5" fmla="*/ 0 h 47"/>
                <a:gd name="T6" fmla="*/ 0 w 295"/>
                <a:gd name="T7" fmla="*/ 47 h 47"/>
                <a:gd name="T8" fmla="*/ 295 w 295"/>
                <a:gd name="T9" fmla="*/ 47 h 47"/>
                <a:gd name="T10" fmla="*/ 248 w 295"/>
                <a:gd name="T11" fmla="*/ 0 h 47"/>
              </a:gdLst>
              <a:ahLst/>
              <a:cxnLst>
                <a:cxn ang="0">
                  <a:pos x="T0" y="T1"/>
                </a:cxn>
                <a:cxn ang="0">
                  <a:pos x="T2" y="T3"/>
                </a:cxn>
                <a:cxn ang="0">
                  <a:pos x="T4" y="T5"/>
                </a:cxn>
                <a:cxn ang="0">
                  <a:pos x="T6" y="T7"/>
                </a:cxn>
                <a:cxn ang="0">
                  <a:pos x="T8" y="T9"/>
                </a:cxn>
                <a:cxn ang="0">
                  <a:pos x="T10" y="T11"/>
                </a:cxn>
              </a:cxnLst>
              <a:rect l="0" t="0" r="r" b="b"/>
              <a:pathLst>
                <a:path w="295" h="47">
                  <a:moveTo>
                    <a:pt x="248" y="0"/>
                  </a:moveTo>
                  <a:cubicBezTo>
                    <a:pt x="159" y="0"/>
                    <a:pt x="159" y="0"/>
                    <a:pt x="159" y="0"/>
                  </a:cubicBezTo>
                  <a:cubicBezTo>
                    <a:pt x="47" y="0"/>
                    <a:pt x="47" y="0"/>
                    <a:pt x="47" y="0"/>
                  </a:cubicBezTo>
                  <a:cubicBezTo>
                    <a:pt x="21" y="0"/>
                    <a:pt x="0" y="21"/>
                    <a:pt x="0" y="47"/>
                  </a:cubicBezTo>
                  <a:cubicBezTo>
                    <a:pt x="295" y="47"/>
                    <a:pt x="295" y="47"/>
                    <a:pt x="295" y="47"/>
                  </a:cubicBezTo>
                  <a:cubicBezTo>
                    <a:pt x="295" y="21"/>
                    <a:pt x="274" y="0"/>
                    <a:pt x="248" y="0"/>
                  </a:cubicBezTo>
                  <a:close/>
                </a:path>
              </a:pathLst>
            </a:custGeom>
            <a:solidFill>
              <a:srgbClr val="005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0" name="Freeform 68"/>
            <p:cNvSpPr>
              <a:spLocks/>
            </p:cNvSpPr>
            <p:nvPr userDrawn="1"/>
          </p:nvSpPr>
          <p:spPr bwMode="gray">
            <a:xfrm>
              <a:off x="1236663" y="2922588"/>
              <a:ext cx="255588" cy="44450"/>
            </a:xfrm>
            <a:custGeom>
              <a:avLst/>
              <a:gdLst>
                <a:gd name="T0" fmla="*/ 99 w 265"/>
                <a:gd name="T1" fmla="*/ 4 h 47"/>
                <a:gd name="T2" fmla="*/ 188 w 265"/>
                <a:gd name="T3" fmla="*/ 4 h 47"/>
                <a:gd name="T4" fmla="*/ 234 w 265"/>
                <a:gd name="T5" fmla="*/ 47 h 47"/>
                <a:gd name="T6" fmla="*/ 265 w 265"/>
                <a:gd name="T7" fmla="*/ 47 h 47"/>
                <a:gd name="T8" fmla="*/ 218 w 265"/>
                <a:gd name="T9" fmla="*/ 0 h 47"/>
                <a:gd name="T10" fmla="*/ 163 w 265"/>
                <a:gd name="T11" fmla="*/ 0 h 47"/>
                <a:gd name="T12" fmla="*/ 17 w 265"/>
                <a:gd name="T13" fmla="*/ 0 h 47"/>
                <a:gd name="T14" fmla="*/ 0 w 265"/>
                <a:gd name="T15" fmla="*/ 4 h 47"/>
                <a:gd name="T16" fmla="*/ 99 w 265"/>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 h="47">
                  <a:moveTo>
                    <a:pt x="99" y="4"/>
                  </a:moveTo>
                  <a:cubicBezTo>
                    <a:pt x="188" y="4"/>
                    <a:pt x="188" y="4"/>
                    <a:pt x="188" y="4"/>
                  </a:cubicBezTo>
                  <a:cubicBezTo>
                    <a:pt x="212" y="4"/>
                    <a:pt x="232" y="23"/>
                    <a:pt x="234" y="47"/>
                  </a:cubicBezTo>
                  <a:cubicBezTo>
                    <a:pt x="265" y="47"/>
                    <a:pt x="265" y="47"/>
                    <a:pt x="265" y="47"/>
                  </a:cubicBezTo>
                  <a:cubicBezTo>
                    <a:pt x="265" y="21"/>
                    <a:pt x="244" y="0"/>
                    <a:pt x="218" y="0"/>
                  </a:cubicBezTo>
                  <a:cubicBezTo>
                    <a:pt x="163" y="0"/>
                    <a:pt x="163" y="0"/>
                    <a:pt x="163" y="0"/>
                  </a:cubicBezTo>
                  <a:cubicBezTo>
                    <a:pt x="17" y="0"/>
                    <a:pt x="17" y="0"/>
                    <a:pt x="17" y="0"/>
                  </a:cubicBezTo>
                  <a:cubicBezTo>
                    <a:pt x="11" y="0"/>
                    <a:pt x="5" y="2"/>
                    <a:pt x="0" y="4"/>
                  </a:cubicBezTo>
                  <a:lnTo>
                    <a:pt x="99" y="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1" name="Freeform 69"/>
            <p:cNvSpPr>
              <a:spLocks/>
            </p:cNvSpPr>
            <p:nvPr userDrawn="1"/>
          </p:nvSpPr>
          <p:spPr bwMode="gray">
            <a:xfrm>
              <a:off x="1246188" y="3140075"/>
              <a:ext cx="207963" cy="71437"/>
            </a:xfrm>
            <a:custGeom>
              <a:avLst/>
              <a:gdLst>
                <a:gd name="T0" fmla="*/ 199 w 217"/>
                <a:gd name="T1" fmla="*/ 73 h 75"/>
                <a:gd name="T2" fmla="*/ 187 w 217"/>
                <a:gd name="T3" fmla="*/ 68 h 75"/>
                <a:gd name="T4" fmla="*/ 108 w 217"/>
                <a:gd name="T5" fmla="*/ 33 h 75"/>
                <a:gd name="T6" fmla="*/ 30 w 217"/>
                <a:gd name="T7" fmla="*/ 68 h 75"/>
                <a:gd name="T8" fmla="*/ 7 w 217"/>
                <a:gd name="T9" fmla="*/ 69 h 75"/>
                <a:gd name="T10" fmla="*/ 6 w 217"/>
                <a:gd name="T11" fmla="*/ 46 h 75"/>
                <a:gd name="T12" fmla="*/ 108 w 217"/>
                <a:gd name="T13" fmla="*/ 0 h 75"/>
                <a:gd name="T14" fmla="*/ 211 w 217"/>
                <a:gd name="T15" fmla="*/ 46 h 75"/>
                <a:gd name="T16" fmla="*/ 210 w 217"/>
                <a:gd name="T17" fmla="*/ 69 h 75"/>
                <a:gd name="T18" fmla="*/ 199 w 217"/>
                <a:gd name="T19"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75">
                  <a:moveTo>
                    <a:pt x="199" y="73"/>
                  </a:moveTo>
                  <a:cubicBezTo>
                    <a:pt x="195" y="73"/>
                    <a:pt x="191" y="71"/>
                    <a:pt x="187" y="68"/>
                  </a:cubicBezTo>
                  <a:cubicBezTo>
                    <a:pt x="167" y="46"/>
                    <a:pt x="138" y="33"/>
                    <a:pt x="108" y="33"/>
                  </a:cubicBezTo>
                  <a:cubicBezTo>
                    <a:pt x="78" y="33"/>
                    <a:pt x="50" y="46"/>
                    <a:pt x="30" y="68"/>
                  </a:cubicBezTo>
                  <a:cubicBezTo>
                    <a:pt x="24" y="75"/>
                    <a:pt x="13" y="75"/>
                    <a:pt x="7" y="69"/>
                  </a:cubicBezTo>
                  <a:cubicBezTo>
                    <a:pt x="0" y="63"/>
                    <a:pt x="0" y="53"/>
                    <a:pt x="6" y="46"/>
                  </a:cubicBezTo>
                  <a:cubicBezTo>
                    <a:pt x="32" y="17"/>
                    <a:pt x="69" y="0"/>
                    <a:pt x="108" y="0"/>
                  </a:cubicBezTo>
                  <a:cubicBezTo>
                    <a:pt x="148" y="0"/>
                    <a:pt x="185" y="17"/>
                    <a:pt x="211" y="46"/>
                  </a:cubicBezTo>
                  <a:cubicBezTo>
                    <a:pt x="217" y="53"/>
                    <a:pt x="217" y="63"/>
                    <a:pt x="210" y="69"/>
                  </a:cubicBezTo>
                  <a:cubicBezTo>
                    <a:pt x="207" y="72"/>
                    <a:pt x="203" y="73"/>
                    <a:pt x="199" y="7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2" name="Oval 70"/>
            <p:cNvSpPr>
              <a:spLocks noChangeArrowheads="1"/>
            </p:cNvSpPr>
            <p:nvPr userDrawn="1"/>
          </p:nvSpPr>
          <p:spPr bwMode="gray">
            <a:xfrm>
              <a:off x="1246188" y="3201988"/>
              <a:ext cx="33338" cy="3492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3" name="Oval 71"/>
            <p:cNvSpPr>
              <a:spLocks noChangeArrowheads="1"/>
            </p:cNvSpPr>
            <p:nvPr userDrawn="1"/>
          </p:nvSpPr>
          <p:spPr bwMode="gray">
            <a:xfrm>
              <a:off x="1420813" y="3201988"/>
              <a:ext cx="33338" cy="3492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4" name="Freeform 72"/>
            <p:cNvSpPr>
              <a:spLocks/>
            </p:cNvSpPr>
            <p:nvPr userDrawn="1"/>
          </p:nvSpPr>
          <p:spPr bwMode="gray">
            <a:xfrm>
              <a:off x="1296988" y="2692400"/>
              <a:ext cx="52388" cy="160337"/>
            </a:xfrm>
            <a:custGeom>
              <a:avLst/>
              <a:gdLst>
                <a:gd name="T0" fmla="*/ 19 w 54"/>
                <a:gd name="T1" fmla="*/ 1 h 167"/>
                <a:gd name="T2" fmla="*/ 0 w 54"/>
                <a:gd name="T3" fmla="*/ 1 h 167"/>
                <a:gd name="T4" fmla="*/ 28 w 54"/>
                <a:gd name="T5" fmla="*/ 39 h 167"/>
                <a:gd name="T6" fmla="*/ 28 w 54"/>
                <a:gd name="T7" fmla="*/ 128 h 167"/>
                <a:gd name="T8" fmla="*/ 0 w 54"/>
                <a:gd name="T9" fmla="*/ 166 h 167"/>
                <a:gd name="T10" fmla="*/ 19 w 54"/>
                <a:gd name="T11" fmla="*/ 166 h 167"/>
                <a:gd name="T12" fmla="*/ 54 w 54"/>
                <a:gd name="T13" fmla="*/ 128 h 167"/>
                <a:gd name="T14" fmla="*/ 54 w 54"/>
                <a:gd name="T15" fmla="*/ 39 h 167"/>
                <a:gd name="T16" fmla="*/ 19 w 54"/>
                <a:gd name="T17"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67">
                  <a:moveTo>
                    <a:pt x="19" y="1"/>
                  </a:moveTo>
                  <a:cubicBezTo>
                    <a:pt x="19" y="1"/>
                    <a:pt x="10" y="0"/>
                    <a:pt x="0" y="1"/>
                  </a:cubicBezTo>
                  <a:cubicBezTo>
                    <a:pt x="15" y="5"/>
                    <a:pt x="28" y="22"/>
                    <a:pt x="28" y="39"/>
                  </a:cubicBezTo>
                  <a:cubicBezTo>
                    <a:pt x="28" y="128"/>
                    <a:pt x="28" y="128"/>
                    <a:pt x="28" y="128"/>
                  </a:cubicBezTo>
                  <a:cubicBezTo>
                    <a:pt x="28" y="146"/>
                    <a:pt x="16" y="163"/>
                    <a:pt x="0" y="166"/>
                  </a:cubicBezTo>
                  <a:cubicBezTo>
                    <a:pt x="10" y="167"/>
                    <a:pt x="19" y="166"/>
                    <a:pt x="19" y="166"/>
                  </a:cubicBezTo>
                  <a:cubicBezTo>
                    <a:pt x="38" y="166"/>
                    <a:pt x="54" y="149"/>
                    <a:pt x="54" y="128"/>
                  </a:cubicBezTo>
                  <a:cubicBezTo>
                    <a:pt x="54" y="39"/>
                    <a:pt x="54" y="39"/>
                    <a:pt x="54" y="39"/>
                  </a:cubicBezTo>
                  <a:cubicBezTo>
                    <a:pt x="54" y="18"/>
                    <a:pt x="38" y="1"/>
                    <a:pt x="19" y="1"/>
                  </a:cubicBezTo>
                  <a:close/>
                </a:path>
              </a:pathLst>
            </a:custGeom>
            <a:solidFill>
              <a:srgbClr val="005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5" name="Freeform 73"/>
            <p:cNvSpPr>
              <a:spLocks/>
            </p:cNvSpPr>
            <p:nvPr userDrawn="1"/>
          </p:nvSpPr>
          <p:spPr bwMode="gray">
            <a:xfrm>
              <a:off x="1206500" y="2692400"/>
              <a:ext cx="125413" cy="158750"/>
            </a:xfrm>
            <a:custGeom>
              <a:avLst/>
              <a:gdLst>
                <a:gd name="T0" fmla="*/ 129 w 129"/>
                <a:gd name="T1" fmla="*/ 127 h 165"/>
                <a:gd name="T2" fmla="*/ 94 w 129"/>
                <a:gd name="T3" fmla="*/ 165 h 165"/>
                <a:gd name="T4" fmla="*/ 64 w 129"/>
                <a:gd name="T5" fmla="*/ 164 h 165"/>
                <a:gd name="T6" fmla="*/ 35 w 129"/>
                <a:gd name="T7" fmla="*/ 165 h 165"/>
                <a:gd name="T8" fmla="*/ 0 w 129"/>
                <a:gd name="T9" fmla="*/ 127 h 165"/>
                <a:gd name="T10" fmla="*/ 0 w 129"/>
                <a:gd name="T11" fmla="*/ 38 h 165"/>
                <a:gd name="T12" fmla="*/ 35 w 129"/>
                <a:gd name="T13" fmla="*/ 0 h 165"/>
                <a:gd name="T14" fmla="*/ 64 w 129"/>
                <a:gd name="T15" fmla="*/ 2 h 165"/>
                <a:gd name="T16" fmla="*/ 94 w 129"/>
                <a:gd name="T17" fmla="*/ 0 h 165"/>
                <a:gd name="T18" fmla="*/ 129 w 129"/>
                <a:gd name="T19" fmla="*/ 38 h 165"/>
                <a:gd name="T20" fmla="*/ 129 w 129"/>
                <a:gd name="T21" fmla="*/ 12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65">
                  <a:moveTo>
                    <a:pt x="129" y="127"/>
                  </a:moveTo>
                  <a:cubicBezTo>
                    <a:pt x="129" y="148"/>
                    <a:pt x="113" y="165"/>
                    <a:pt x="94" y="165"/>
                  </a:cubicBezTo>
                  <a:cubicBezTo>
                    <a:pt x="94" y="165"/>
                    <a:pt x="75" y="164"/>
                    <a:pt x="64" y="164"/>
                  </a:cubicBezTo>
                  <a:cubicBezTo>
                    <a:pt x="54" y="164"/>
                    <a:pt x="35" y="165"/>
                    <a:pt x="35" y="165"/>
                  </a:cubicBezTo>
                  <a:cubicBezTo>
                    <a:pt x="16" y="165"/>
                    <a:pt x="0" y="148"/>
                    <a:pt x="0" y="127"/>
                  </a:cubicBezTo>
                  <a:cubicBezTo>
                    <a:pt x="0" y="38"/>
                    <a:pt x="0" y="38"/>
                    <a:pt x="0" y="38"/>
                  </a:cubicBezTo>
                  <a:cubicBezTo>
                    <a:pt x="0" y="17"/>
                    <a:pt x="16" y="0"/>
                    <a:pt x="35" y="0"/>
                  </a:cubicBezTo>
                  <a:cubicBezTo>
                    <a:pt x="35" y="0"/>
                    <a:pt x="51" y="2"/>
                    <a:pt x="64" y="2"/>
                  </a:cubicBezTo>
                  <a:cubicBezTo>
                    <a:pt x="78" y="2"/>
                    <a:pt x="94" y="0"/>
                    <a:pt x="94" y="0"/>
                  </a:cubicBezTo>
                  <a:cubicBezTo>
                    <a:pt x="113" y="0"/>
                    <a:pt x="129" y="17"/>
                    <a:pt x="129" y="38"/>
                  </a:cubicBezTo>
                  <a:lnTo>
                    <a:pt x="129" y="12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6" name="Freeform 74"/>
            <p:cNvSpPr>
              <a:spLocks/>
            </p:cNvSpPr>
            <p:nvPr userDrawn="1"/>
          </p:nvSpPr>
          <p:spPr bwMode="gray">
            <a:xfrm>
              <a:off x="1287463" y="2692400"/>
              <a:ext cx="44450" cy="158750"/>
            </a:xfrm>
            <a:custGeom>
              <a:avLst/>
              <a:gdLst>
                <a:gd name="T0" fmla="*/ 10 w 45"/>
                <a:gd name="T1" fmla="*/ 0 h 165"/>
                <a:gd name="T2" fmla="*/ 1 w 45"/>
                <a:gd name="T3" fmla="*/ 1 h 165"/>
                <a:gd name="T4" fmla="*/ 29 w 45"/>
                <a:gd name="T5" fmla="*/ 38 h 165"/>
                <a:gd name="T6" fmla="*/ 29 w 45"/>
                <a:gd name="T7" fmla="*/ 127 h 165"/>
                <a:gd name="T8" fmla="*/ 0 w 45"/>
                <a:gd name="T9" fmla="*/ 165 h 165"/>
                <a:gd name="T10" fmla="*/ 10 w 45"/>
                <a:gd name="T11" fmla="*/ 165 h 165"/>
                <a:gd name="T12" fmla="*/ 45 w 45"/>
                <a:gd name="T13" fmla="*/ 127 h 165"/>
                <a:gd name="T14" fmla="*/ 45 w 45"/>
                <a:gd name="T15" fmla="*/ 38 h 165"/>
                <a:gd name="T16" fmla="*/ 10 w 45"/>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65">
                  <a:moveTo>
                    <a:pt x="10" y="0"/>
                  </a:moveTo>
                  <a:cubicBezTo>
                    <a:pt x="10" y="0"/>
                    <a:pt x="6" y="0"/>
                    <a:pt x="1" y="1"/>
                  </a:cubicBezTo>
                  <a:cubicBezTo>
                    <a:pt x="17" y="4"/>
                    <a:pt x="29" y="20"/>
                    <a:pt x="29" y="38"/>
                  </a:cubicBezTo>
                  <a:cubicBezTo>
                    <a:pt x="29" y="127"/>
                    <a:pt x="29" y="127"/>
                    <a:pt x="29" y="127"/>
                  </a:cubicBezTo>
                  <a:cubicBezTo>
                    <a:pt x="29" y="146"/>
                    <a:pt x="17" y="162"/>
                    <a:pt x="0" y="165"/>
                  </a:cubicBezTo>
                  <a:cubicBezTo>
                    <a:pt x="6" y="165"/>
                    <a:pt x="10" y="165"/>
                    <a:pt x="10" y="165"/>
                  </a:cubicBezTo>
                  <a:cubicBezTo>
                    <a:pt x="29" y="165"/>
                    <a:pt x="45" y="148"/>
                    <a:pt x="45" y="127"/>
                  </a:cubicBezTo>
                  <a:cubicBezTo>
                    <a:pt x="45" y="38"/>
                    <a:pt x="45" y="38"/>
                    <a:pt x="45" y="38"/>
                  </a:cubicBezTo>
                  <a:cubicBezTo>
                    <a:pt x="45" y="17"/>
                    <a:pt x="29" y="0"/>
                    <a:pt x="1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7" name="Freeform 75"/>
            <p:cNvSpPr>
              <a:spLocks/>
            </p:cNvSpPr>
            <p:nvPr userDrawn="1"/>
          </p:nvSpPr>
          <p:spPr bwMode="gray">
            <a:xfrm>
              <a:off x="1241425" y="2762250"/>
              <a:ext cx="23813" cy="188912"/>
            </a:xfrm>
            <a:custGeom>
              <a:avLst/>
              <a:gdLst>
                <a:gd name="T0" fmla="*/ 13 w 25"/>
                <a:gd name="T1" fmla="*/ 197 h 197"/>
                <a:gd name="T2" fmla="*/ 0 w 25"/>
                <a:gd name="T3" fmla="*/ 185 h 197"/>
                <a:gd name="T4" fmla="*/ 0 w 25"/>
                <a:gd name="T5" fmla="*/ 12 h 197"/>
                <a:gd name="T6" fmla="*/ 13 w 25"/>
                <a:gd name="T7" fmla="*/ 0 h 197"/>
                <a:gd name="T8" fmla="*/ 25 w 25"/>
                <a:gd name="T9" fmla="*/ 12 h 197"/>
                <a:gd name="T10" fmla="*/ 25 w 25"/>
                <a:gd name="T11" fmla="*/ 185 h 197"/>
                <a:gd name="T12" fmla="*/ 13 w 25"/>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5" h="197">
                  <a:moveTo>
                    <a:pt x="13" y="197"/>
                  </a:moveTo>
                  <a:cubicBezTo>
                    <a:pt x="6" y="197"/>
                    <a:pt x="0" y="192"/>
                    <a:pt x="0" y="185"/>
                  </a:cubicBezTo>
                  <a:cubicBezTo>
                    <a:pt x="0" y="12"/>
                    <a:pt x="0" y="12"/>
                    <a:pt x="0" y="12"/>
                  </a:cubicBezTo>
                  <a:cubicBezTo>
                    <a:pt x="0" y="5"/>
                    <a:pt x="6" y="0"/>
                    <a:pt x="13" y="0"/>
                  </a:cubicBezTo>
                  <a:cubicBezTo>
                    <a:pt x="19" y="0"/>
                    <a:pt x="25" y="5"/>
                    <a:pt x="25" y="12"/>
                  </a:cubicBezTo>
                  <a:cubicBezTo>
                    <a:pt x="25" y="185"/>
                    <a:pt x="25" y="185"/>
                    <a:pt x="25" y="185"/>
                  </a:cubicBezTo>
                  <a:cubicBezTo>
                    <a:pt x="25" y="192"/>
                    <a:pt x="19" y="197"/>
                    <a:pt x="13" y="19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8" name="Freeform 76"/>
            <p:cNvSpPr>
              <a:spLocks/>
            </p:cNvSpPr>
            <p:nvPr userDrawn="1"/>
          </p:nvSpPr>
          <p:spPr bwMode="gray">
            <a:xfrm>
              <a:off x="1636713" y="3189288"/>
              <a:ext cx="209550" cy="55562"/>
            </a:xfrm>
            <a:custGeom>
              <a:avLst/>
              <a:gdLst>
                <a:gd name="T0" fmla="*/ 0 w 217"/>
                <a:gd name="T1" fmla="*/ 15 h 57"/>
                <a:gd name="T2" fmla="*/ 5 w 217"/>
                <a:gd name="T3" fmla="*/ 48 h 57"/>
                <a:gd name="T4" fmla="*/ 26 w 217"/>
                <a:gd name="T5" fmla="*/ 56 h 57"/>
                <a:gd name="T6" fmla="*/ 128 w 217"/>
                <a:gd name="T7" fmla="*/ 47 h 57"/>
                <a:gd name="T8" fmla="*/ 196 w 217"/>
                <a:gd name="T9" fmla="*/ 32 h 57"/>
                <a:gd name="T10" fmla="*/ 200 w 217"/>
                <a:gd name="T11" fmla="*/ 16 h 57"/>
                <a:gd name="T12" fmla="*/ 103 w 217"/>
                <a:gd name="T13" fmla="*/ 4 h 57"/>
                <a:gd name="T14" fmla="*/ 0 w 217"/>
                <a:gd name="T15" fmla="*/ 15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57">
                  <a:moveTo>
                    <a:pt x="0" y="15"/>
                  </a:moveTo>
                  <a:cubicBezTo>
                    <a:pt x="5" y="48"/>
                    <a:pt x="5" y="48"/>
                    <a:pt x="5" y="48"/>
                  </a:cubicBezTo>
                  <a:cubicBezTo>
                    <a:pt x="8" y="56"/>
                    <a:pt x="15" y="57"/>
                    <a:pt x="26" y="56"/>
                  </a:cubicBezTo>
                  <a:cubicBezTo>
                    <a:pt x="128" y="47"/>
                    <a:pt x="128" y="47"/>
                    <a:pt x="128" y="47"/>
                  </a:cubicBezTo>
                  <a:cubicBezTo>
                    <a:pt x="145" y="45"/>
                    <a:pt x="196" y="32"/>
                    <a:pt x="196" y="32"/>
                  </a:cubicBezTo>
                  <a:cubicBezTo>
                    <a:pt x="217" y="24"/>
                    <a:pt x="205" y="16"/>
                    <a:pt x="200" y="16"/>
                  </a:cubicBezTo>
                  <a:cubicBezTo>
                    <a:pt x="182" y="17"/>
                    <a:pt x="138" y="9"/>
                    <a:pt x="103" y="4"/>
                  </a:cubicBezTo>
                  <a:cubicBezTo>
                    <a:pt x="73" y="0"/>
                    <a:pt x="0" y="15"/>
                    <a:pt x="0"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9" name="Freeform 77"/>
            <p:cNvSpPr>
              <a:spLocks/>
            </p:cNvSpPr>
            <p:nvPr userDrawn="1"/>
          </p:nvSpPr>
          <p:spPr bwMode="gray">
            <a:xfrm>
              <a:off x="1635125" y="3168650"/>
              <a:ext cx="139700" cy="44450"/>
            </a:xfrm>
            <a:custGeom>
              <a:avLst/>
              <a:gdLst>
                <a:gd name="T0" fmla="*/ 1 w 144"/>
                <a:gd name="T1" fmla="*/ 8 h 45"/>
                <a:gd name="T2" fmla="*/ 2 w 144"/>
                <a:gd name="T3" fmla="*/ 36 h 45"/>
                <a:gd name="T4" fmla="*/ 125 w 144"/>
                <a:gd name="T5" fmla="*/ 36 h 45"/>
                <a:gd name="T6" fmla="*/ 138 w 144"/>
                <a:gd name="T7" fmla="*/ 30 h 45"/>
                <a:gd name="T8" fmla="*/ 46 w 144"/>
                <a:gd name="T9" fmla="*/ 0 h 45"/>
                <a:gd name="T10" fmla="*/ 1 w 144"/>
                <a:gd name="T11" fmla="*/ 8 h 45"/>
              </a:gdLst>
              <a:ahLst/>
              <a:cxnLst>
                <a:cxn ang="0">
                  <a:pos x="T0" y="T1"/>
                </a:cxn>
                <a:cxn ang="0">
                  <a:pos x="T2" y="T3"/>
                </a:cxn>
                <a:cxn ang="0">
                  <a:pos x="T4" y="T5"/>
                </a:cxn>
                <a:cxn ang="0">
                  <a:pos x="T6" y="T7"/>
                </a:cxn>
                <a:cxn ang="0">
                  <a:pos x="T8" y="T9"/>
                </a:cxn>
                <a:cxn ang="0">
                  <a:pos x="T10" y="T11"/>
                </a:cxn>
              </a:cxnLst>
              <a:rect l="0" t="0" r="r" b="b"/>
              <a:pathLst>
                <a:path w="144" h="45">
                  <a:moveTo>
                    <a:pt x="1" y="8"/>
                  </a:moveTo>
                  <a:cubicBezTo>
                    <a:pt x="2" y="19"/>
                    <a:pt x="0" y="30"/>
                    <a:pt x="2" y="36"/>
                  </a:cubicBezTo>
                  <a:cubicBezTo>
                    <a:pt x="4" y="45"/>
                    <a:pt x="125" y="36"/>
                    <a:pt x="125" y="36"/>
                  </a:cubicBezTo>
                  <a:cubicBezTo>
                    <a:pt x="128" y="36"/>
                    <a:pt x="144" y="31"/>
                    <a:pt x="138" y="30"/>
                  </a:cubicBezTo>
                  <a:cubicBezTo>
                    <a:pt x="108" y="26"/>
                    <a:pt x="46" y="12"/>
                    <a:pt x="46" y="0"/>
                  </a:cubicBezTo>
                  <a:lnTo>
                    <a:pt x="1" y="8"/>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00" name="Freeform 78"/>
            <p:cNvSpPr>
              <a:spLocks/>
            </p:cNvSpPr>
            <p:nvPr userDrawn="1"/>
          </p:nvSpPr>
          <p:spPr bwMode="gray">
            <a:xfrm>
              <a:off x="1147763" y="2501900"/>
              <a:ext cx="119063" cy="212725"/>
            </a:xfrm>
            <a:custGeom>
              <a:avLst/>
              <a:gdLst>
                <a:gd name="T0" fmla="*/ 54 w 124"/>
                <a:gd name="T1" fmla="*/ 0 h 222"/>
                <a:gd name="T2" fmla="*/ 124 w 124"/>
                <a:gd name="T3" fmla="*/ 183 h 222"/>
                <a:gd name="T4" fmla="*/ 53 w 124"/>
                <a:gd name="T5" fmla="*/ 29 h 222"/>
                <a:gd name="T6" fmla="*/ 66 w 124"/>
                <a:gd name="T7" fmla="*/ 14 h 222"/>
              </a:gdLst>
              <a:ahLst/>
              <a:cxnLst>
                <a:cxn ang="0">
                  <a:pos x="T0" y="T1"/>
                </a:cxn>
                <a:cxn ang="0">
                  <a:pos x="T2" y="T3"/>
                </a:cxn>
                <a:cxn ang="0">
                  <a:pos x="T4" y="T5"/>
                </a:cxn>
                <a:cxn ang="0">
                  <a:pos x="T6" y="T7"/>
                </a:cxn>
              </a:cxnLst>
              <a:rect l="0" t="0" r="r" b="b"/>
              <a:pathLst>
                <a:path w="124" h="222">
                  <a:moveTo>
                    <a:pt x="54" y="0"/>
                  </a:moveTo>
                  <a:cubicBezTo>
                    <a:pt x="0" y="54"/>
                    <a:pt x="14" y="222"/>
                    <a:pt x="124" y="183"/>
                  </a:cubicBezTo>
                  <a:cubicBezTo>
                    <a:pt x="81" y="156"/>
                    <a:pt x="29" y="84"/>
                    <a:pt x="53" y="29"/>
                  </a:cubicBezTo>
                  <a:cubicBezTo>
                    <a:pt x="58" y="17"/>
                    <a:pt x="64" y="14"/>
                    <a:pt x="66" y="14"/>
                  </a:cubicBezTo>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7065479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0426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95D8-30F9-4DE0-AC55-418CD3805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97368-B888-406B-BE6A-552F85225B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70F6-8DEC-4CD5-ADE9-67410ED9B122}"/>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5" name="Footer Placeholder 4">
            <a:extLst>
              <a:ext uri="{FF2B5EF4-FFF2-40B4-BE49-F238E27FC236}">
                <a16:creationId xmlns:a16="http://schemas.microsoft.com/office/drawing/2014/main" id="{6033CA35-4D23-4CA0-AA26-4DC9BBECF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98DC8-D9CF-478A-A164-9C07EEF6370E}"/>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97517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21C2-27ED-4CDE-9DC7-EDD253CFF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A66B96-93BD-40A1-8F11-00845E5B6B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7733FF-50A8-4F4C-A21F-93CC3ACDD3E8}"/>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5" name="Footer Placeholder 4">
            <a:extLst>
              <a:ext uri="{FF2B5EF4-FFF2-40B4-BE49-F238E27FC236}">
                <a16:creationId xmlns:a16="http://schemas.microsoft.com/office/drawing/2014/main" id="{328F381D-05B6-4DB1-B7BA-4821F08F2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9A78A-8E16-42F7-AA3E-81941378037B}"/>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371868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2A30-7A1D-4312-98F9-10D73EEA7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F918F-A64B-454D-A24F-4545FED60A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B3729-B6FE-437D-B13F-3DA4CAB59D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6F8768-3202-4F1A-8A9E-08295DAD8ABC}"/>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6" name="Footer Placeholder 5">
            <a:extLst>
              <a:ext uri="{FF2B5EF4-FFF2-40B4-BE49-F238E27FC236}">
                <a16:creationId xmlns:a16="http://schemas.microsoft.com/office/drawing/2014/main" id="{BC25850F-2093-474E-943B-CD5A1A490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B39FA-0AA3-4C4C-8A23-439F52B649F8}"/>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342943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3D02-D81F-43FA-978A-1D9194906C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EEDFE8-4F94-4F05-830B-DC4DC5FD0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3C817C-5A29-42F7-A5C0-35CF3DB1F3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91996-97BD-4B4D-AB00-CF454FADA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5E413E-50CD-492C-91FA-E27A59A0CF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40F78F-541C-4986-BE0C-B5226F90F3A0}"/>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8" name="Footer Placeholder 7">
            <a:extLst>
              <a:ext uri="{FF2B5EF4-FFF2-40B4-BE49-F238E27FC236}">
                <a16:creationId xmlns:a16="http://schemas.microsoft.com/office/drawing/2014/main" id="{33041B0A-A06E-40D4-BC3E-3EBB17AF4A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098856-9C03-41B3-91B1-D1863067137E}"/>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32114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E014-0569-44E6-896B-8943873A0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EF168D-045C-4420-90B3-C01A7C17D3F3}"/>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4" name="Footer Placeholder 3">
            <a:extLst>
              <a:ext uri="{FF2B5EF4-FFF2-40B4-BE49-F238E27FC236}">
                <a16:creationId xmlns:a16="http://schemas.microsoft.com/office/drawing/2014/main" id="{F435DA6E-9C55-4BDB-8EA3-116E35CD0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CE4C91-E626-4221-9443-637717205069}"/>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105370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A331E-64C4-4B4C-968C-06B8BB71D564}"/>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3" name="Footer Placeholder 2">
            <a:extLst>
              <a:ext uri="{FF2B5EF4-FFF2-40B4-BE49-F238E27FC236}">
                <a16:creationId xmlns:a16="http://schemas.microsoft.com/office/drawing/2014/main" id="{9417F08C-564B-40C3-A042-3D259F7A71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5482B-AA88-4AAE-9CA3-9617C052A2DE}"/>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275954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0766-2957-45EB-A2BE-AB698AE4B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A74843-C72F-4AB8-9C02-BBFCE4862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9B5F17-E28E-407B-A8AE-11B09D0B9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CA42D3-616D-4608-9244-AE7F4405ECA3}"/>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6" name="Footer Placeholder 5">
            <a:extLst>
              <a:ext uri="{FF2B5EF4-FFF2-40B4-BE49-F238E27FC236}">
                <a16:creationId xmlns:a16="http://schemas.microsoft.com/office/drawing/2014/main" id="{5CAFB045-B11B-4A2F-91CE-71A27F92B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8A57C-B160-4946-965F-203E0BB05AB9}"/>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253505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0775-4D9E-4C86-A78C-DC33C4C75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E0DE1-1E5E-4598-A586-7E89A0211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C7D316-69A5-4A60-8B65-2CBAEA2EC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86410E-D1BE-47E4-AA32-DEBFE76D0A52}"/>
              </a:ext>
            </a:extLst>
          </p:cNvPr>
          <p:cNvSpPr>
            <a:spLocks noGrp="1"/>
          </p:cNvSpPr>
          <p:nvPr>
            <p:ph type="dt" sz="half" idx="10"/>
          </p:nvPr>
        </p:nvSpPr>
        <p:spPr/>
        <p:txBody>
          <a:bodyPr/>
          <a:lstStyle/>
          <a:p>
            <a:fld id="{BC2B44D9-4C6A-4A93-BAD0-FC7F222237E7}" type="datetimeFigureOut">
              <a:rPr lang="en-US" smtClean="0"/>
              <a:t>01-Oct-18</a:t>
            </a:fld>
            <a:endParaRPr lang="en-US"/>
          </a:p>
        </p:txBody>
      </p:sp>
      <p:sp>
        <p:nvSpPr>
          <p:cNvPr id="6" name="Footer Placeholder 5">
            <a:extLst>
              <a:ext uri="{FF2B5EF4-FFF2-40B4-BE49-F238E27FC236}">
                <a16:creationId xmlns:a16="http://schemas.microsoft.com/office/drawing/2014/main" id="{5A607355-BFFF-4AFC-8ABA-5B72C0F17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361E1-29BF-4BF4-8F49-E8A5975CD364}"/>
              </a:ext>
            </a:extLst>
          </p:cNvPr>
          <p:cNvSpPr>
            <a:spLocks noGrp="1"/>
          </p:cNvSpPr>
          <p:nvPr>
            <p:ph type="sldNum" sz="quarter" idx="12"/>
          </p:nvPr>
        </p:nvSpPr>
        <p:spPr/>
        <p:txBody>
          <a:bodyPr/>
          <a:lstStyle/>
          <a:p>
            <a:fld id="{497D30CC-EF69-4A93-997F-DF638624A26A}" type="slidenum">
              <a:rPr lang="en-US" smtClean="0"/>
              <a:t>‹#›</a:t>
            </a:fld>
            <a:endParaRPr lang="en-US"/>
          </a:p>
        </p:txBody>
      </p:sp>
    </p:spTree>
    <p:extLst>
      <p:ext uri="{BB962C8B-B14F-4D97-AF65-F5344CB8AC3E}">
        <p14:creationId xmlns:p14="http://schemas.microsoft.com/office/powerpoint/2010/main" val="32204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3E927E-658A-4EED-808D-2059AE1DD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A731DB-5FFD-4216-857D-DA70B1F3F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3904A-3176-4F0A-BE77-2CECFDCFB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B44D9-4C6A-4A93-BAD0-FC7F222237E7}" type="datetimeFigureOut">
              <a:rPr lang="en-US" smtClean="0"/>
              <a:t>01-Oct-18</a:t>
            </a:fld>
            <a:endParaRPr lang="en-US"/>
          </a:p>
        </p:txBody>
      </p:sp>
      <p:sp>
        <p:nvSpPr>
          <p:cNvPr id="5" name="Footer Placeholder 4">
            <a:extLst>
              <a:ext uri="{FF2B5EF4-FFF2-40B4-BE49-F238E27FC236}">
                <a16:creationId xmlns:a16="http://schemas.microsoft.com/office/drawing/2014/main" id="{E54551BA-F144-43B7-BD98-1680A083D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397F73-5109-4BD4-A40D-53A1F9C30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D30CC-EF69-4A93-997F-DF638624A26A}" type="slidenum">
              <a:rPr lang="en-US" smtClean="0"/>
              <a:t>‹#›</a:t>
            </a:fld>
            <a:endParaRPr lang="en-US"/>
          </a:p>
        </p:txBody>
      </p:sp>
    </p:spTree>
    <p:extLst>
      <p:ext uri="{BB962C8B-B14F-4D97-AF65-F5344CB8AC3E}">
        <p14:creationId xmlns:p14="http://schemas.microsoft.com/office/powerpoint/2010/main" val="100880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www.regular-expressions.info/email.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istributed_file_system_for_cloud"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302" y="1187622"/>
            <a:ext cx="4980928" cy="1793104"/>
          </a:xfrm>
        </p:spPr>
        <p:txBody>
          <a:bodyPr>
            <a:normAutofit/>
          </a:bodyPr>
          <a:lstStyle/>
          <a:p>
            <a:r>
              <a:rPr lang="en-US" sz="3600" dirty="0"/>
              <a:t>Getting the most out of cloud service logs</a:t>
            </a:r>
          </a:p>
        </p:txBody>
      </p:sp>
      <p:sp>
        <p:nvSpPr>
          <p:cNvPr id="5" name="Text Placeholder 4"/>
          <p:cNvSpPr>
            <a:spLocks noGrp="1"/>
          </p:cNvSpPr>
          <p:nvPr>
            <p:ph type="body" sz="quarter" idx="12"/>
          </p:nvPr>
        </p:nvSpPr>
        <p:spPr/>
        <p:txBody>
          <a:bodyPr/>
          <a:lstStyle/>
          <a:p>
            <a:r>
              <a:rPr lang="en-US" dirty="0"/>
              <a:t>INF-2202</a:t>
            </a:r>
          </a:p>
        </p:txBody>
      </p:sp>
      <p:sp>
        <p:nvSpPr>
          <p:cNvPr id="6" name="Text Placeholder 5"/>
          <p:cNvSpPr>
            <a:spLocks noGrp="1"/>
          </p:cNvSpPr>
          <p:nvPr>
            <p:ph type="body" sz="quarter" idx="13"/>
          </p:nvPr>
        </p:nvSpPr>
        <p:spPr>
          <a:xfrm>
            <a:off x="269241" y="3696618"/>
            <a:ext cx="4840694" cy="642677"/>
          </a:xfrm>
        </p:spPr>
        <p:txBody>
          <a:bodyPr/>
          <a:lstStyle/>
          <a:p>
            <a:r>
              <a:rPr lang="en-US"/>
              <a:t>Tor Kreutzer &amp; Jan-Ove Karlberg</a:t>
            </a:r>
            <a:br>
              <a:rPr lang="en-US"/>
            </a:br>
            <a:r>
              <a:rPr lang="en-US" sz="1372"/>
              <a:t>tokreutz/jakarl@microsoft.com</a:t>
            </a:r>
          </a:p>
        </p:txBody>
      </p:sp>
    </p:spTree>
    <p:extLst>
      <p:ext uri="{BB962C8B-B14F-4D97-AF65-F5344CB8AC3E}">
        <p14:creationId xmlns:p14="http://schemas.microsoft.com/office/powerpoint/2010/main" val="623937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descr="A picture containing text&#10;&#10;Description generated with high confidence">
            <a:extLst>
              <a:ext uri="{FF2B5EF4-FFF2-40B4-BE49-F238E27FC236}">
                <a16:creationId xmlns:a16="http://schemas.microsoft.com/office/drawing/2014/main" id="{0F01B0E5-3D0C-4952-B34B-12E6CA8D58A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3846"/>
          <a:stretch/>
        </p:blipFill>
        <p:spPr>
          <a:xfrm>
            <a:off x="20" y="10"/>
            <a:ext cx="12191980" cy="6857989"/>
          </a:xfrm>
          <a:prstGeom prst="rect">
            <a:avLst/>
          </a:prstGeom>
        </p:spPr>
      </p:pic>
      <p:sp>
        <p:nvSpPr>
          <p:cNvPr id="7" name="Title 1">
            <a:extLst>
              <a:ext uri="{FF2B5EF4-FFF2-40B4-BE49-F238E27FC236}">
                <a16:creationId xmlns:a16="http://schemas.microsoft.com/office/drawing/2014/main" id="{A12157B6-F05A-47BE-AC1B-0AFB60CE12FE}"/>
              </a:ext>
            </a:extLst>
          </p:cNvPr>
          <p:cNvSpPr txBox="1">
            <a:spLocks/>
          </p:cNvSpPr>
          <p:nvPr/>
        </p:nvSpPr>
        <p:spPr>
          <a:xfrm>
            <a:off x="1524000" y="1122362"/>
            <a:ext cx="9144000" cy="2900518"/>
          </a:xfrm>
          <a:prstGeom prst="rect">
            <a:avLst/>
          </a:prstGeom>
        </p:spPr>
        <p:txBody>
          <a:bodyPr vert="horz" lIns="91440" tIns="45720" rIns="91440" bIns="45720" rtlCol="0" anchor="b">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400">
              <a:spcAft>
                <a:spcPts val="600"/>
              </a:spcAft>
            </a:pPr>
            <a:r>
              <a:rPr lang="en-US" sz="6000">
                <a:solidFill>
                  <a:srgbClr val="FFFFFF"/>
                </a:solidFill>
                <a:ea typeface="+mj-ea"/>
                <a:cs typeface="+mj-cs"/>
              </a:rPr>
              <a:t>Log Scrubbers</a:t>
            </a:r>
          </a:p>
        </p:txBody>
      </p:sp>
    </p:spTree>
    <p:extLst>
      <p:ext uri="{BB962C8B-B14F-4D97-AF65-F5344CB8AC3E}">
        <p14:creationId xmlns:p14="http://schemas.microsoft.com/office/powerpoint/2010/main" val="3634457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Log Scrubbers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Pluggable as “uploader operation”</a:t>
            </a:r>
          </a:p>
          <a:p>
            <a:r>
              <a:rPr lang="en-US" dirty="0">
                <a:latin typeface="Segoe UI Light" panose="020B0502040204020203" pitchFamily="34" charset="0"/>
                <a:cs typeface="Segoe UI Light" panose="020B0502040204020203" pitchFamily="34" charset="0"/>
              </a:rPr>
              <a:t>Preserving anonymity and traceability</a:t>
            </a:r>
          </a:p>
          <a:p>
            <a:pPr lvl="1"/>
            <a:r>
              <a:rPr lang="en-US" dirty="0">
                <a:latin typeface="Segoe UI Light" panose="020B0502040204020203" pitchFamily="34" charset="0"/>
                <a:cs typeface="Segoe UI Light" panose="020B0502040204020203" pitchFamily="34" charset="0"/>
              </a:rPr>
              <a:t>Hashing of user/customer ids</a:t>
            </a:r>
          </a:p>
          <a:p>
            <a:pPr lvl="1"/>
            <a:r>
              <a:rPr lang="en-US" dirty="0">
                <a:latin typeface="Segoe UI Light" panose="020B0502040204020203" pitchFamily="34" charset="0"/>
                <a:cs typeface="Segoe UI Light" panose="020B0502040204020203" pitchFamily="34" charset="0"/>
              </a:rPr>
              <a:t>Need cryptographically strong hash</a:t>
            </a:r>
          </a:p>
          <a:p>
            <a:pPr lvl="1"/>
            <a:r>
              <a:rPr lang="en-US" dirty="0">
                <a:latin typeface="Segoe UI Light" panose="020B0502040204020203" pitchFamily="34" charset="0"/>
                <a:cs typeface="Segoe UI Light" panose="020B0502040204020203" pitchFamily="34" charset="0"/>
              </a:rPr>
              <a:t>Governed by certifications</a:t>
            </a:r>
          </a:p>
          <a:p>
            <a:pPr lvl="1"/>
            <a:endParaRPr lang="en-US" dirty="0">
              <a:latin typeface="Segoe UI Light" panose="020B0502040204020203" pitchFamily="34" charset="0"/>
              <a:cs typeface="Segoe UI Light" panose="020B0502040204020203" pitchFamily="34" charset="0"/>
            </a:endParaRPr>
          </a:p>
        </p:txBody>
      </p:sp>
      <p:pic>
        <p:nvPicPr>
          <p:cNvPr id="3" name="Picture 2" descr="A screenshot of a cell phone&#10;&#10;Description generated with very high confidence">
            <a:extLst>
              <a:ext uri="{FF2B5EF4-FFF2-40B4-BE49-F238E27FC236}">
                <a16:creationId xmlns:a16="http://schemas.microsoft.com/office/drawing/2014/main" id="{E376FB99-45F9-4EB1-A608-3F870A652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165" y="1817043"/>
            <a:ext cx="3606234" cy="3723678"/>
          </a:xfrm>
          <a:prstGeom prst="rect">
            <a:avLst/>
          </a:prstGeom>
        </p:spPr>
      </p:pic>
    </p:spTree>
    <p:extLst>
      <p:ext uri="{BB962C8B-B14F-4D97-AF65-F5344CB8AC3E}">
        <p14:creationId xmlns:p14="http://schemas.microsoft.com/office/powerpoint/2010/main" val="92694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a:extLst>
              <a:ext uri="{FF2B5EF4-FFF2-40B4-BE49-F238E27FC236}">
                <a16:creationId xmlns:a16="http://schemas.microsoft.com/office/drawing/2014/main" id="{B7419B1E-33C1-4172-BF65-2BFFFEC5B15F}"/>
              </a:ext>
            </a:extLst>
          </p:cNvPr>
          <p:cNvPicPr>
            <a:picLocks noChangeAspect="1"/>
          </p:cNvPicPr>
          <p:nvPr/>
        </p:nvPicPr>
        <p:blipFill rotWithShape="1">
          <a:blip r:embed="rId3"/>
          <a:srcRect l="302" r="301" b="-1"/>
          <a:stretch/>
        </p:blipFill>
        <p:spPr>
          <a:xfrm>
            <a:off x="4639056" y="10"/>
            <a:ext cx="7552944" cy="6857990"/>
          </a:xfrm>
          <a:prstGeom prst="rect">
            <a:avLst/>
          </a:prstGeom>
          <a:effectLst/>
        </p:spPr>
      </p:pic>
      <p:sp>
        <p:nvSpPr>
          <p:cNvPr id="7" name="Title 1">
            <a:extLst>
              <a:ext uri="{FF2B5EF4-FFF2-40B4-BE49-F238E27FC236}">
                <a16:creationId xmlns:a16="http://schemas.microsoft.com/office/drawing/2014/main" id="{A12157B6-F05A-47BE-AC1B-0AFB60CE12FE}"/>
              </a:ext>
            </a:extLst>
          </p:cNvPr>
          <p:cNvSpPr txBox="1">
            <a:spLocks/>
          </p:cNvSpPr>
          <p:nvPr/>
        </p:nvSpPr>
        <p:spPr>
          <a:xfrm>
            <a:off x="156754" y="437331"/>
            <a:ext cx="3651467" cy="921206"/>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4400" dirty="0">
                <a:solidFill>
                  <a:schemeClr val="tx1"/>
                </a:solidFill>
                <a:latin typeface="Segoe UI Light" panose="020B0502040204020203" pitchFamily="34" charset="0"/>
                <a:ea typeface="+mj-ea"/>
                <a:cs typeface="Segoe UI Light" panose="020B0502040204020203" pitchFamily="34" charset="0"/>
              </a:rPr>
              <a:t>Log Scrubbers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313508" y="1675627"/>
            <a:ext cx="4754880" cy="4865283"/>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Font typeface="Arial" panose="020B0604020202020204" pitchFamily="34" charset="0"/>
              <a:buChar char="•"/>
            </a:pPr>
            <a:r>
              <a:rPr lang="en-US" sz="2800" dirty="0">
                <a:solidFill>
                  <a:schemeClr val="tx1"/>
                </a:solidFill>
                <a:latin typeface="Segoe UI Light" panose="020B0502040204020203" pitchFamily="34" charset="0"/>
                <a:cs typeface="Segoe UI Light" panose="020B0502040204020203" pitchFamily="34" charset="0"/>
              </a:rPr>
              <a:t>Preserving security</a:t>
            </a:r>
          </a:p>
          <a:p>
            <a:pPr lvl="1" defTabSz="9144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Encryption</a:t>
            </a:r>
          </a:p>
          <a:p>
            <a:pPr lvl="1" defTabSz="9144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Sufficiently strong</a:t>
            </a:r>
          </a:p>
          <a:p>
            <a:pPr lvl="1" defTabSz="9144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Managing keys</a:t>
            </a:r>
          </a:p>
          <a:p>
            <a:pPr lvl="1" defTabSz="914400">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350562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descr="A picture containing screenshot&#10;&#10;Description generated with high confidence">
            <a:extLst>
              <a:ext uri="{FF2B5EF4-FFF2-40B4-BE49-F238E27FC236}">
                <a16:creationId xmlns:a16="http://schemas.microsoft.com/office/drawing/2014/main" id="{1FF9DEDF-0053-4F4F-84AB-4D47B898C1A1}"/>
              </a:ext>
            </a:extLst>
          </p:cNvPr>
          <p:cNvPicPr>
            <a:picLocks noChangeAspect="1"/>
          </p:cNvPicPr>
          <p:nvPr/>
        </p:nvPicPr>
        <p:blipFill rotWithShape="1">
          <a:blip r:embed="rId3"/>
          <a:srcRect t="2561" r="51088" b="4175"/>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5" y="640263"/>
            <a:ext cx="5221266"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4000">
                <a:solidFill>
                  <a:schemeClr val="tx1"/>
                </a:solidFill>
                <a:ea typeface="+mj-ea"/>
                <a:cs typeface="+mj-cs"/>
              </a:rPr>
              <a:t>Log Scrubbers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3"/>
            <a:ext cx="5235490" cy="3773010"/>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Font typeface="Arial" panose="020B0604020202020204" pitchFamily="34" charset="0"/>
              <a:buChar char="•"/>
            </a:pPr>
            <a:r>
              <a:rPr lang="en-US" sz="2400">
                <a:solidFill>
                  <a:schemeClr val="tx1"/>
                </a:solidFill>
                <a:latin typeface="+mn-lt"/>
              </a:rPr>
              <a:t>Data detection</a:t>
            </a:r>
          </a:p>
          <a:p>
            <a:pPr lvl="1" defTabSz="914400">
              <a:buFont typeface="Arial" panose="020B0604020202020204" pitchFamily="34" charset="0"/>
              <a:buChar char="•"/>
            </a:pPr>
            <a:r>
              <a:rPr lang="en-US" sz="2400">
                <a:solidFill>
                  <a:schemeClr val="tx1"/>
                </a:solidFill>
              </a:rPr>
              <a:t>Need means for figuring out what to do with what data</a:t>
            </a:r>
          </a:p>
          <a:p>
            <a:pPr lvl="1" defTabSz="914400">
              <a:buFont typeface="Arial" panose="020B0604020202020204" pitchFamily="34" charset="0"/>
              <a:buChar char="•"/>
            </a:pPr>
            <a:r>
              <a:rPr lang="en-US" sz="2400">
                <a:solidFill>
                  <a:schemeClr val="tx1"/>
                </a:solidFill>
              </a:rPr>
              <a:t>Annotations</a:t>
            </a:r>
          </a:p>
          <a:p>
            <a:pPr lvl="2" defTabSz="914400">
              <a:buFont typeface="Arial" panose="020B0604020202020204" pitchFamily="34" charset="0"/>
              <a:buChar char="•"/>
            </a:pPr>
            <a:r>
              <a:rPr lang="en-US">
                <a:solidFill>
                  <a:schemeClr val="tx1"/>
                </a:solidFill>
              </a:rPr>
              <a:t>Manual in configuration system</a:t>
            </a:r>
          </a:p>
          <a:p>
            <a:pPr lvl="2" defTabSz="914400">
              <a:buFont typeface="Arial" panose="020B0604020202020204" pitchFamily="34" charset="0"/>
              <a:buChar char="•"/>
            </a:pPr>
            <a:r>
              <a:rPr lang="en-US">
                <a:solidFill>
                  <a:schemeClr val="tx1"/>
                </a:solidFill>
              </a:rPr>
              <a:t>Manual in log statements</a:t>
            </a:r>
          </a:p>
          <a:p>
            <a:pPr lvl="2" defTabSz="914400">
              <a:buFont typeface="Arial" panose="020B0604020202020204" pitchFamily="34" charset="0"/>
              <a:buChar char="•"/>
            </a:pPr>
            <a:r>
              <a:rPr lang="en-US">
                <a:solidFill>
                  <a:schemeClr val="tx1"/>
                </a:solidFill>
              </a:rPr>
              <a:t>Automatic</a:t>
            </a:r>
          </a:p>
          <a:p>
            <a:pPr lvl="3" defTabSz="914400">
              <a:buFont typeface="Arial" panose="020B0604020202020204" pitchFamily="34" charset="0"/>
              <a:buChar char="•"/>
            </a:pPr>
            <a:r>
              <a:rPr lang="en-US" sz="2400">
                <a:solidFill>
                  <a:schemeClr val="tx1"/>
                </a:solidFill>
              </a:rPr>
              <a:t>Safety net</a:t>
            </a:r>
          </a:p>
          <a:p>
            <a:pPr lvl="3" defTabSz="914400">
              <a:buFont typeface="Arial" panose="020B0604020202020204" pitchFamily="34" charset="0"/>
              <a:buChar char="•"/>
            </a:pPr>
            <a:r>
              <a:rPr lang="en-US" sz="2400">
                <a:solidFill>
                  <a:schemeClr val="tx1"/>
                </a:solidFill>
              </a:rPr>
              <a:t>Potentially expensive</a:t>
            </a:r>
          </a:p>
        </p:txBody>
      </p:sp>
      <p:sp>
        <p:nvSpPr>
          <p:cNvPr id="3" name="TextBox 2">
            <a:extLst>
              <a:ext uri="{FF2B5EF4-FFF2-40B4-BE49-F238E27FC236}">
                <a16:creationId xmlns:a16="http://schemas.microsoft.com/office/drawing/2014/main" id="{98812919-6CE7-41F0-8490-9199FDC2124D}"/>
              </a:ext>
            </a:extLst>
          </p:cNvPr>
          <p:cNvSpPr txBox="1"/>
          <p:nvPr/>
        </p:nvSpPr>
        <p:spPr>
          <a:xfrm>
            <a:off x="7489371" y="6432321"/>
            <a:ext cx="4911634" cy="646331"/>
          </a:xfrm>
          <a:prstGeom prst="rect">
            <a:avLst/>
          </a:prstGeom>
          <a:noFill/>
        </p:spPr>
        <p:txBody>
          <a:bodyPr wrap="square" rtlCol="0">
            <a:spAutoFit/>
          </a:bodyPr>
          <a:lstStyle/>
          <a:p>
            <a:r>
              <a:rPr lang="en-US" dirty="0">
                <a:hlinkClick r:id="rId4"/>
              </a:rPr>
              <a:t>http://www.regular-expressions.info/email.html</a:t>
            </a:r>
            <a:endParaRPr lang="en-US" dirty="0"/>
          </a:p>
          <a:p>
            <a:endParaRPr lang="en-US" dirty="0"/>
          </a:p>
        </p:txBody>
      </p:sp>
    </p:spTree>
    <p:extLst>
      <p:ext uri="{BB962C8B-B14F-4D97-AF65-F5344CB8AC3E}">
        <p14:creationId xmlns:p14="http://schemas.microsoft.com/office/powerpoint/2010/main" val="134423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B8F5-B5F2-491A-B2A0-F5761F8DA902}"/>
              </a:ext>
            </a:extLst>
          </p:cNvPr>
          <p:cNvSpPr>
            <a:spLocks noGrp="1"/>
          </p:cNvSpPr>
          <p:nvPr>
            <p:ph type="title"/>
          </p:nvPr>
        </p:nvSpPr>
        <p:spPr/>
        <p:txBody>
          <a:bodyPr/>
          <a:lstStyle/>
          <a:p>
            <a:r>
              <a:rPr lang="en-US" dirty="0"/>
              <a:t>Annotations</a:t>
            </a:r>
          </a:p>
        </p:txBody>
      </p:sp>
      <p:sp>
        <p:nvSpPr>
          <p:cNvPr id="3" name="Text Placeholder 2">
            <a:extLst>
              <a:ext uri="{FF2B5EF4-FFF2-40B4-BE49-F238E27FC236}">
                <a16:creationId xmlns:a16="http://schemas.microsoft.com/office/drawing/2014/main" id="{4F1A0349-ED55-4C33-9064-A8F315033C31}"/>
              </a:ext>
            </a:extLst>
          </p:cNvPr>
          <p:cNvSpPr>
            <a:spLocks noGrp="1"/>
          </p:cNvSpPr>
          <p:nvPr>
            <p:ph type="body" sz="quarter" idx="10"/>
          </p:nvPr>
        </p:nvSpPr>
        <p:spPr/>
        <p:txBody>
          <a:bodyPr/>
          <a:lstStyle/>
          <a:p>
            <a:endParaRPr lang="en-US" dirty="0"/>
          </a:p>
          <a:p>
            <a:r>
              <a:rPr lang="en-US" dirty="0"/>
              <a:t>Manual in log statements</a:t>
            </a:r>
          </a:p>
          <a:p>
            <a:pPr lvl="1"/>
            <a:r>
              <a:rPr lang="en-US" dirty="0"/>
              <a:t>“</a:t>
            </a:r>
            <a:r>
              <a:rPr lang="en-US" dirty="0" err="1"/>
              <a:t>Userid</a:t>
            </a:r>
            <a:r>
              <a:rPr lang="en-US" dirty="0"/>
              <a:t>: </a:t>
            </a:r>
            <a:r>
              <a:rPr lang="en-US" dirty="0">
                <a:highlight>
                  <a:srgbClr val="FFFF00"/>
                </a:highlight>
              </a:rPr>
              <a:t>&lt;PII&gt;</a:t>
            </a:r>
            <a:r>
              <a:rPr lang="en-US" dirty="0"/>
              <a:t>{0}</a:t>
            </a:r>
            <a:r>
              <a:rPr lang="en-US" dirty="0">
                <a:highlight>
                  <a:srgbClr val="FFFF00"/>
                </a:highlight>
              </a:rPr>
              <a:t>&lt;/PII&gt;</a:t>
            </a:r>
            <a:r>
              <a:rPr lang="en-US" dirty="0"/>
              <a:t> failed to access file: &lt;PII&gt;{1}&lt;/PII&gt;”</a:t>
            </a:r>
          </a:p>
          <a:p>
            <a:pPr lvl="1"/>
            <a:r>
              <a:rPr lang="en-US" dirty="0"/>
              <a:t>Somewhat expensive – must parse the strings</a:t>
            </a:r>
          </a:p>
          <a:p>
            <a:pPr lvl="1"/>
            <a:r>
              <a:rPr lang="en-US" dirty="0"/>
              <a:t>Need to remember to do add annotations</a:t>
            </a:r>
          </a:p>
          <a:p>
            <a:pPr lvl="1"/>
            <a:endParaRPr lang="en-US" dirty="0"/>
          </a:p>
          <a:p>
            <a:r>
              <a:rPr lang="en-US" dirty="0"/>
              <a:t>Manual in config</a:t>
            </a:r>
          </a:p>
          <a:p>
            <a:pPr lvl="1"/>
            <a:r>
              <a:rPr lang="en-US" dirty="0"/>
              <a:t>Schema = </a:t>
            </a:r>
            <a:r>
              <a:rPr lang="en-US" dirty="0" err="1"/>
              <a:t>Time:TimeStamp</a:t>
            </a:r>
            <a:r>
              <a:rPr lang="en-US" dirty="0"/>
              <a:t>, </a:t>
            </a:r>
            <a:r>
              <a:rPr lang="en-US" dirty="0" err="1"/>
              <a:t>EventId:Int</a:t>
            </a:r>
            <a:r>
              <a:rPr lang="en-US" dirty="0"/>
              <a:t>, </a:t>
            </a:r>
            <a:r>
              <a:rPr lang="en-US" dirty="0" err="1"/>
              <a:t>UserName:String:</a:t>
            </a:r>
            <a:r>
              <a:rPr lang="en-US" dirty="0" err="1">
                <a:highlight>
                  <a:srgbClr val="FFFF00"/>
                </a:highlight>
              </a:rPr>
              <a:t>PII</a:t>
            </a:r>
            <a:r>
              <a:rPr lang="en-US" dirty="0"/>
              <a:t>, …</a:t>
            </a:r>
          </a:p>
          <a:p>
            <a:pPr lvl="1"/>
            <a:r>
              <a:rPr lang="en-US" dirty="0"/>
              <a:t>More efficient – More on schemas later!</a:t>
            </a:r>
          </a:p>
        </p:txBody>
      </p:sp>
    </p:spTree>
    <p:extLst>
      <p:ext uri="{BB962C8B-B14F-4D97-AF65-F5344CB8AC3E}">
        <p14:creationId xmlns:p14="http://schemas.microsoft.com/office/powerpoint/2010/main" val="158172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Code examples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Hashing vs. Encryption</a:t>
            </a:r>
          </a:p>
          <a:p>
            <a:pPr lvl="1"/>
            <a:r>
              <a:rPr lang="en-US" dirty="0">
                <a:latin typeface="Segoe UI Light" panose="020B0502040204020203" pitchFamily="34" charset="0"/>
                <a:cs typeface="Segoe UI Light" panose="020B0502040204020203" pitchFamily="34" charset="0"/>
              </a:rPr>
              <a:t>Storage overhead</a:t>
            </a:r>
          </a:p>
          <a:p>
            <a:pPr lvl="1"/>
            <a:r>
              <a:rPr lang="en-US" dirty="0">
                <a:latin typeface="Segoe UI Light" panose="020B0502040204020203" pitchFamily="34" charset="0"/>
                <a:cs typeface="Segoe UI Light" panose="020B0502040204020203" pitchFamily="34" charset="0"/>
              </a:rPr>
              <a:t>CPU cost</a:t>
            </a:r>
          </a:p>
          <a:p>
            <a:r>
              <a:rPr lang="en-US" dirty="0">
                <a:latin typeface="Segoe UI Light" panose="020B0502040204020203" pitchFamily="34" charset="0"/>
                <a:cs typeface="Segoe UI Light" panose="020B0502040204020203" pitchFamily="34" charset="0"/>
              </a:rPr>
              <a:t>A simplified Log Scrubber</a:t>
            </a:r>
          </a:p>
          <a:p>
            <a:pPr lvl="1"/>
            <a:r>
              <a:rPr lang="en-US" dirty="0">
                <a:latin typeface="Segoe UI Light" panose="020B0502040204020203" pitchFamily="34" charset="0"/>
                <a:cs typeface="Segoe UI Light" panose="020B0502040204020203" pitchFamily="34" charset="0"/>
              </a:rPr>
              <a:t>Simplistic interfaces</a:t>
            </a:r>
          </a:p>
          <a:p>
            <a:pPr lvl="1"/>
            <a:r>
              <a:rPr lang="en-US" dirty="0">
                <a:latin typeface="Segoe UI Light" panose="020B0502040204020203" pitchFamily="34" charset="0"/>
                <a:cs typeface="Segoe UI Light" panose="020B0502040204020203" pitchFamily="34" charset="0"/>
              </a:rPr>
              <a:t>Use of manual annotations</a:t>
            </a:r>
          </a:p>
          <a:p>
            <a:pPr lvl="1"/>
            <a:endParaRPr lang="en-US" dirty="0">
              <a:latin typeface="Segoe UI Light" panose="020B0502040204020203" pitchFamily="34" charset="0"/>
              <a:cs typeface="Segoe UI Light" panose="020B0502040204020203" pitchFamily="34" charset="0"/>
            </a:endParaRPr>
          </a:p>
        </p:txBody>
      </p:sp>
      <p:pic>
        <p:nvPicPr>
          <p:cNvPr id="3" name="Picture 2" descr="A person sitting in front of a computer&#10;&#10;Description generated with very high confidence">
            <a:extLst>
              <a:ext uri="{FF2B5EF4-FFF2-40B4-BE49-F238E27FC236}">
                <a16:creationId xmlns:a16="http://schemas.microsoft.com/office/drawing/2014/main" id="{D19FCF31-7362-40A7-8DFF-9C66D17EC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681" y="2121762"/>
            <a:ext cx="4532668" cy="3112090"/>
          </a:xfrm>
          <a:prstGeom prst="rect">
            <a:avLst/>
          </a:prstGeom>
        </p:spPr>
      </p:pic>
    </p:spTree>
    <p:extLst>
      <p:ext uri="{BB962C8B-B14F-4D97-AF65-F5344CB8AC3E}">
        <p14:creationId xmlns:p14="http://schemas.microsoft.com/office/powerpoint/2010/main" val="3469264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4480115" y="2597059"/>
            <a:ext cx="3184717"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Questions?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1986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Overview</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Schemas</a:t>
            </a:r>
          </a:p>
          <a:p>
            <a:pPr lvl="2"/>
            <a:r>
              <a:rPr lang="en-US" sz="3200" dirty="0">
                <a:latin typeface="Segoe UI Light" panose="020B0502040204020203" pitchFamily="34" charset="0"/>
                <a:cs typeface="Segoe UI Light" panose="020B0502040204020203" pitchFamily="34" charset="0"/>
              </a:rPr>
              <a:t>Types of schema</a:t>
            </a:r>
          </a:p>
          <a:p>
            <a:pPr lvl="2"/>
            <a:r>
              <a:rPr lang="en-US" sz="3200" dirty="0">
                <a:latin typeface="Segoe UI Light" panose="020B0502040204020203" pitchFamily="34" charset="0"/>
                <a:cs typeface="Segoe UI Light" panose="020B0502040204020203" pitchFamily="34" charset="0"/>
              </a:rPr>
              <a:t>Best practices</a:t>
            </a:r>
          </a:p>
          <a:p>
            <a:pPr lvl="2"/>
            <a:r>
              <a:rPr lang="en-US" sz="3200" dirty="0">
                <a:latin typeface="Segoe UI Light" panose="020B0502040204020203" pitchFamily="34" charset="0"/>
                <a:cs typeface="Segoe UI Light" panose="020B0502040204020203" pitchFamily="34" charset="0"/>
              </a:rPr>
              <a:t>Examples</a:t>
            </a:r>
          </a:p>
          <a:p>
            <a:pPr lvl="1"/>
            <a:r>
              <a:rPr lang="en-US" sz="3600" dirty="0">
                <a:latin typeface="Segoe UI Light" panose="020B0502040204020203" pitchFamily="34" charset="0"/>
                <a:cs typeface="Segoe UI Light" panose="020B0502040204020203" pitchFamily="34" charset="0"/>
              </a:rPr>
              <a:t>Correlations</a:t>
            </a:r>
          </a:p>
          <a:p>
            <a:pPr lvl="2"/>
            <a:r>
              <a:rPr lang="en-US" sz="3200" dirty="0">
                <a:latin typeface="Segoe UI Light" panose="020B0502040204020203" pitchFamily="34" charset="0"/>
                <a:cs typeface="Segoe UI Light" panose="020B0502040204020203" pitchFamily="34" charset="0"/>
              </a:rPr>
              <a:t>How to use them</a:t>
            </a:r>
          </a:p>
          <a:p>
            <a:pPr lvl="2"/>
            <a:r>
              <a:rPr lang="en-US" sz="3200" dirty="0">
                <a:latin typeface="Segoe UI Light" panose="020B0502040204020203" pitchFamily="34" charset="0"/>
                <a:cs typeface="Segoe UI Light" panose="020B0502040204020203" pitchFamily="34" charset="0"/>
              </a:rPr>
              <a:t>Examples</a:t>
            </a:r>
          </a:p>
          <a:p>
            <a:pPr lvl="1"/>
            <a:endParaRPr lang="en-US" sz="3600" dirty="0">
              <a:latin typeface="Segoe UI Light" panose="020B0502040204020203" pitchFamily="34" charset="0"/>
              <a:cs typeface="Segoe UI Light" panose="020B0502040204020203" pitchFamily="34" charset="0"/>
            </a:endParaRPr>
          </a:p>
          <a:p>
            <a:pPr lvl="1"/>
            <a:endParaRPr lang="en-US" sz="3600" dirty="0">
              <a:latin typeface="Segoe UI Light" panose="020B0502040204020203" pitchFamily="34" charset="0"/>
              <a:cs typeface="Segoe UI Light" panose="020B0502040204020203" pitchFamily="34" charset="0"/>
            </a:endParaRPr>
          </a:p>
        </p:txBody>
      </p:sp>
      <p:pic>
        <p:nvPicPr>
          <p:cNvPr id="5122" name="Picture 2" descr="http://godiord.fagbokforlaget.no/_upl/bilete/ordglup.gif">
            <a:extLst>
              <a:ext uri="{FF2B5EF4-FFF2-40B4-BE49-F238E27FC236}">
                <a16:creationId xmlns:a16="http://schemas.microsoft.com/office/drawing/2014/main" id="{C6A58B9B-4AC0-4510-9002-138749272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584" y="2512512"/>
            <a:ext cx="39243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35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Schema Types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Hard</a:t>
            </a:r>
          </a:p>
          <a:p>
            <a:pPr lvl="1"/>
            <a:r>
              <a:rPr lang="en-US" sz="3600" dirty="0">
                <a:latin typeface="Segoe UI Light" panose="020B0502040204020203" pitchFamily="34" charset="0"/>
                <a:cs typeface="Segoe UI Light" panose="020B0502040204020203" pitchFamily="34" charset="0"/>
              </a:rPr>
              <a:t>Soft</a:t>
            </a:r>
          </a:p>
          <a:p>
            <a:pPr lvl="1"/>
            <a:r>
              <a:rPr lang="en-US" sz="3600" dirty="0">
                <a:latin typeface="Segoe UI Light" panose="020B0502040204020203" pitchFamily="34" charset="0"/>
                <a:cs typeface="Segoe UI Light" panose="020B0502040204020203" pitchFamily="34" charset="0"/>
              </a:rPr>
              <a:t>Hybrid</a:t>
            </a:r>
          </a:p>
          <a:p>
            <a:pPr lvl="1"/>
            <a:endParaRPr lang="en-US" sz="3600" dirty="0">
              <a:latin typeface="Segoe UI Light" panose="020B0502040204020203" pitchFamily="34" charset="0"/>
              <a:cs typeface="Segoe UI Light" panose="020B0502040204020203" pitchFamily="34" charset="0"/>
            </a:endParaRPr>
          </a:p>
          <a:p>
            <a:pPr lvl="1"/>
            <a:endParaRPr lang="en-US" sz="3600" dirty="0">
              <a:latin typeface="Segoe UI Light" panose="020B0502040204020203" pitchFamily="34" charset="0"/>
              <a:cs typeface="Segoe UI Light" panose="020B0502040204020203" pitchFamily="34" charset="0"/>
            </a:endParaRPr>
          </a:p>
          <a:p>
            <a:pPr lvl="1"/>
            <a:endParaRPr lang="en-US" sz="3600" dirty="0">
              <a:latin typeface="Segoe UI Light" panose="020B0502040204020203" pitchFamily="34" charset="0"/>
              <a:cs typeface="Segoe UI Light" panose="020B0502040204020203" pitchFamily="34" charset="0"/>
            </a:endParaRPr>
          </a:p>
          <a:p>
            <a:pPr marL="228600" lvl="1" indent="0">
              <a:buNone/>
            </a:pPr>
            <a:r>
              <a:rPr lang="en-US" sz="2400" i="1" dirty="0">
                <a:solidFill>
                  <a:schemeClr val="bg2">
                    <a:lumMod val="50000"/>
                  </a:schemeClr>
                </a:solidFill>
                <a:latin typeface="Segoe UI Light" panose="020B0502040204020203" pitchFamily="34" charset="0"/>
                <a:cs typeface="Segoe UI Light" panose="020B0502040204020203" pitchFamily="34" charset="0"/>
              </a:rPr>
              <a:t>Not necessarily to be confused with relational database schemas</a:t>
            </a:r>
            <a:r>
              <a:rPr lang="en-US" sz="3600" dirty="0">
                <a:latin typeface="Segoe UI Light" panose="020B0502040204020203" pitchFamily="34" charset="0"/>
                <a:cs typeface="Segoe UI Light" panose="020B0502040204020203" pitchFamily="34" charset="0"/>
              </a:rPr>
              <a:t> </a:t>
            </a:r>
          </a:p>
          <a:p>
            <a:pPr lvl="1"/>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8421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 name="Rectangle 206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050" name="Picture 2" descr="https://cdn-images-1.medium.com/max/1600/1*i7IdMq2z3uFFJKEthJCVlA.jpeg">
            <a:extLst>
              <a:ext uri="{FF2B5EF4-FFF2-40B4-BE49-F238E27FC236}">
                <a16:creationId xmlns:a16="http://schemas.microsoft.com/office/drawing/2014/main" id="{96EC486C-7264-4ECE-84F6-C34B93136D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37" r="36966"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2073" name="Straight Connector 84">
            <a:extLst>
              <a:ext uri="{FF2B5EF4-FFF2-40B4-BE49-F238E27FC236}">
                <a16:creationId xmlns:a16="http://schemas.microsoft.com/office/drawing/2014/main" id="{A7F400EE-A8A5-48AF-B4D6-291B52C6F0B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84D5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12157B6-F05A-47BE-AC1B-0AFB60CE12FE}"/>
              </a:ext>
            </a:extLst>
          </p:cNvPr>
          <p:cNvSpPr txBox="1">
            <a:spLocks/>
          </p:cNvSpPr>
          <p:nvPr/>
        </p:nvSpPr>
        <p:spPr>
          <a:xfrm>
            <a:off x="4965430" y="629268"/>
            <a:ext cx="6586491" cy="1286160"/>
          </a:xfrm>
          <a:prstGeom prst="rect">
            <a:avLst/>
          </a:prstGeom>
        </p:spPr>
        <p:txBody>
          <a:bodyPr vert="horz" lIns="91440" tIns="45720" rIns="91440" bIns="45720" rtlCol="0" anchor="b">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4400" dirty="0">
                <a:solidFill>
                  <a:schemeClr val="tx1"/>
                </a:solidFill>
                <a:latin typeface="Segoe UI Light" panose="020B0502040204020203" pitchFamily="34" charset="0"/>
                <a:ea typeface="+mj-ea"/>
                <a:cs typeface="Segoe UI Light" panose="020B0502040204020203" pitchFamily="34" charset="0"/>
              </a:rPr>
              <a:t>Hard Schemas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4965431" y="2438400"/>
            <a:ext cx="6586489" cy="3785419"/>
          </a:xfrm>
          <a:prstGeom prst="rect">
            <a:avLst/>
          </a:prstGeom>
        </p:spPr>
        <p:txBody>
          <a:bodyPr vert="horz" lIns="91440" tIns="45720" rIns="91440" bIns="45720" numCol="2"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defTabSz="9144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Fixed “columns”</a:t>
            </a:r>
          </a:p>
          <a:p>
            <a:pPr lvl="1" defTabSz="9144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Fixed data types</a:t>
            </a:r>
          </a:p>
          <a:p>
            <a:pPr lvl="1" defTabSz="9144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Compact</a:t>
            </a:r>
          </a:p>
          <a:p>
            <a:pPr lvl="1" defTabSz="9144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Performant</a:t>
            </a:r>
          </a:p>
          <a:p>
            <a:pPr lvl="1" defTabSz="9144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Not very flexible</a:t>
            </a:r>
          </a:p>
          <a:p>
            <a:pPr lvl="1" defTabSz="9144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Migrations</a:t>
            </a:r>
          </a:p>
          <a:p>
            <a:pPr marL="228600" lvl="1" defTabSz="914400">
              <a:buFont typeface="Arial" panose="020B0604020202020204" pitchFamily="34" charset="0"/>
              <a:buChar char="•"/>
            </a:pPr>
            <a:endParaRPr lang="en-US" sz="20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20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20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20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2000" dirty="0">
              <a:solidFill>
                <a:schemeClr val="tx1"/>
              </a:solidFill>
              <a:latin typeface="Segoe UI Light" panose="020B0502040204020203" pitchFamily="34" charset="0"/>
              <a:cs typeface="Segoe UI Light" panose="020B0502040204020203" pitchFamily="34" charset="0"/>
            </a:endParaRPr>
          </a:p>
          <a:p>
            <a:pPr marL="0" lvl="1" indent="0" defTabSz="914400">
              <a:buNone/>
            </a:pPr>
            <a:r>
              <a:rPr lang="en-US" sz="2000" dirty="0">
                <a:solidFill>
                  <a:schemeClr val="tx1"/>
                </a:solidFill>
                <a:latin typeface="Segoe UI Light" panose="020B0502040204020203" pitchFamily="34" charset="0"/>
                <a:cs typeface="Segoe UI Light" panose="020B0502040204020203" pitchFamily="34" charset="0"/>
              </a:rPr>
              <a:t>Example: Metrics</a:t>
            </a:r>
          </a:p>
          <a:p>
            <a:pPr marL="228600" lvl="1" defTabSz="914400">
              <a:buFont typeface="Arial" panose="020B0604020202020204" pitchFamily="34" charset="0"/>
              <a:buChar char="•"/>
            </a:pPr>
            <a:endParaRPr lang="en-US" sz="2000" dirty="0">
              <a:solidFill>
                <a:schemeClr val="tx1"/>
              </a:solidFill>
              <a:latin typeface="Segoe UI Light" panose="020B0502040204020203" pitchFamily="34" charset="0"/>
              <a:cs typeface="Segoe UI Light" panose="020B0502040204020203" pitchFamily="34" charset="0"/>
            </a:endParaRPr>
          </a:p>
          <a:p>
            <a:pPr marL="0" lvl="1" indent="0" defTabSz="914400">
              <a:buNone/>
            </a:pPr>
            <a:r>
              <a:rPr lang="en-US" sz="2000" dirty="0">
                <a:solidFill>
                  <a:schemeClr val="tx1"/>
                </a:solidFill>
                <a:latin typeface="Segoe UI Light" panose="020B0502040204020203" pitchFamily="34" charset="0"/>
                <a:cs typeface="Segoe UI Light" panose="020B0502040204020203" pitchFamily="34" charset="0"/>
              </a:rPr>
              <a:t>Common schema for metrics</a:t>
            </a:r>
          </a:p>
          <a:p>
            <a:pPr marL="0" lvl="1" indent="0" defTabSz="914400">
              <a:buNone/>
            </a:pPr>
            <a:r>
              <a:rPr lang="en-US" sz="2000" dirty="0" err="1">
                <a:solidFill>
                  <a:schemeClr val="tx1"/>
                </a:solidFill>
                <a:latin typeface="Segoe UI Light" panose="020B0502040204020203" pitchFamily="34" charset="0"/>
                <a:cs typeface="Segoe UI Light" panose="020B0502040204020203" pitchFamily="34" charset="0"/>
              </a:rPr>
              <a:t>MetricId</a:t>
            </a:r>
            <a:r>
              <a:rPr lang="en-US" sz="2000" dirty="0">
                <a:solidFill>
                  <a:schemeClr val="tx1"/>
                </a:solidFill>
                <a:latin typeface="Segoe UI Light" panose="020B0502040204020203" pitchFamily="34" charset="0"/>
                <a:cs typeface="Segoe UI Light" panose="020B0502040204020203" pitchFamily="34" charset="0"/>
              </a:rPr>
              <a:t> : int32</a:t>
            </a:r>
          </a:p>
          <a:p>
            <a:pPr marL="0" lvl="1" indent="0" defTabSz="914400">
              <a:buNone/>
            </a:pPr>
            <a:r>
              <a:rPr lang="en-US" sz="2000" dirty="0">
                <a:solidFill>
                  <a:schemeClr val="tx1"/>
                </a:solidFill>
                <a:latin typeface="Segoe UI Light" panose="020B0502040204020203" pitchFamily="34" charset="0"/>
                <a:cs typeface="Segoe UI Light" panose="020B0502040204020203" pitchFamily="34" charset="0"/>
              </a:rPr>
              <a:t>Value : uint64</a:t>
            </a:r>
          </a:p>
          <a:p>
            <a:pPr lvl="2" defTabSz="914400">
              <a:buFont typeface="Arial" panose="020B0604020202020204" pitchFamily="34" charset="0"/>
              <a:buChar char="•"/>
            </a:pPr>
            <a:endParaRPr lang="en-US" sz="20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8354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2157B6-F05A-47BE-AC1B-0AFB60CE12FE}"/>
              </a:ext>
            </a:extLst>
          </p:cNvPr>
          <p:cNvSpPr txBox="1">
            <a:spLocks/>
          </p:cNvSpPr>
          <p:nvPr/>
        </p:nvSpPr>
        <p:spPr>
          <a:xfrm>
            <a:off x="821723" y="358435"/>
            <a:ext cx="10308885" cy="1299505"/>
          </a:xfrm>
          <a:prstGeom prst="rect">
            <a:avLst/>
          </a:prstGeom>
        </p:spPr>
        <p:txBody>
          <a:bodyPr vert="horz" wrap="square" lIns="143428" tIns="89642" rIns="143428" bIns="89642" rtlCol="0" anchor="t">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294" dirty="0">
                <a:latin typeface="Segoe UI Light" panose="020B0502040204020203" pitchFamily="34" charset="0"/>
                <a:cs typeface="Segoe UI Light" panose="020B0502040204020203" pitchFamily="34" charset="0"/>
              </a:rPr>
              <a:t>Outline</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821723" y="1790224"/>
            <a:ext cx="10308885" cy="4265800"/>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latin typeface="Segoe UI Light" panose="020B0502040204020203" pitchFamily="34" charset="0"/>
                <a:cs typeface="Segoe UI Light" panose="020B0502040204020203" pitchFamily="34" charset="0"/>
              </a:rPr>
              <a:t>Short recap of Azure Data Lake</a:t>
            </a:r>
          </a:p>
          <a:p>
            <a:r>
              <a:rPr lang="en-US" sz="3529" dirty="0">
                <a:latin typeface="Segoe UI Light" panose="020B0502040204020203" pitchFamily="34" charset="0"/>
                <a:cs typeface="Segoe UI Light" panose="020B0502040204020203" pitchFamily="34" charset="0"/>
              </a:rPr>
              <a:t>Uploaders</a:t>
            </a:r>
          </a:p>
          <a:p>
            <a:r>
              <a:rPr lang="en-US" sz="3529" dirty="0">
                <a:latin typeface="Segoe UI Light" panose="020B0502040204020203" pitchFamily="34" charset="0"/>
                <a:cs typeface="Segoe UI Light" panose="020B0502040204020203" pitchFamily="34" charset="0"/>
              </a:rPr>
              <a:t>Compliance and scrubbers</a:t>
            </a:r>
          </a:p>
          <a:p>
            <a:r>
              <a:rPr lang="en-US" sz="3529" dirty="0">
                <a:latin typeface="Segoe UI Light" panose="020B0502040204020203" pitchFamily="34" charset="0"/>
                <a:cs typeface="Segoe UI Light" panose="020B0502040204020203" pitchFamily="34" charset="0"/>
              </a:rPr>
              <a:t>Correlating requests</a:t>
            </a:r>
          </a:p>
          <a:p>
            <a:r>
              <a:rPr lang="en-US" sz="3529" dirty="0">
                <a:latin typeface="Segoe UI Light" panose="020B0502040204020203" pitchFamily="34" charset="0"/>
                <a:cs typeface="Segoe UI Light" panose="020B0502040204020203" pitchFamily="34" charset="0"/>
              </a:rPr>
              <a:t>Schemas, flexibility, and performance</a:t>
            </a:r>
          </a:p>
        </p:txBody>
      </p:sp>
    </p:spTree>
    <p:extLst>
      <p:ext uri="{BB962C8B-B14F-4D97-AF65-F5344CB8AC3E}">
        <p14:creationId xmlns:p14="http://schemas.microsoft.com/office/powerpoint/2010/main" val="280019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0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074" name="Picture 2" descr="https://upload.wikimedia.org/wikipedia/commons/e/e0/Marshmallows_in_soft_yellow_and_blue_light.jpg">
            <a:extLst>
              <a:ext uri="{FF2B5EF4-FFF2-40B4-BE49-F238E27FC236}">
                <a16:creationId xmlns:a16="http://schemas.microsoft.com/office/drawing/2014/main" id="{EC78889B-F178-4FC2-B51A-374AFB8C2D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 r="14075"/>
          <a:stretch/>
        </p:blipFill>
        <p:spPr bwMode="auto">
          <a:xfrm>
            <a:off x="7088735" y="0"/>
            <a:ext cx="7552955" cy="68580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12157B6-F05A-47BE-AC1B-0AFB60CE12FE}"/>
              </a:ext>
            </a:extLst>
          </p:cNvPr>
          <p:cNvSpPr txBox="1">
            <a:spLocks/>
          </p:cNvSpPr>
          <p:nvPr/>
        </p:nvSpPr>
        <p:spPr>
          <a:xfrm>
            <a:off x="648929" y="629266"/>
            <a:ext cx="3651467" cy="1676603"/>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4400" dirty="0">
                <a:solidFill>
                  <a:schemeClr val="tx1"/>
                </a:solidFill>
                <a:latin typeface="Segoe UI Light" panose="020B0502040204020203" pitchFamily="34" charset="0"/>
                <a:ea typeface="+mj-ea"/>
                <a:cs typeface="Segoe UI Light" panose="020B0502040204020203" pitchFamily="34" charset="0"/>
              </a:rPr>
              <a:t>Soft Schemas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648930" y="2438400"/>
            <a:ext cx="6564669" cy="3785419"/>
          </a:xfrm>
          <a:prstGeom prst="rect">
            <a:avLst/>
          </a:prstGeom>
        </p:spPr>
        <p:txBody>
          <a:bodyPr vert="horz" lIns="91440" tIns="45720" rIns="91440" bIns="45720" numCol="2"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Fixed Format</a:t>
            </a:r>
          </a:p>
          <a:p>
            <a:pPr lvl="2"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E.g. xml, </a:t>
            </a:r>
            <a:r>
              <a:rPr lang="en-US" sz="1800" dirty="0" err="1">
                <a:solidFill>
                  <a:schemeClr val="tx1"/>
                </a:solidFill>
                <a:latin typeface="Segoe UI Light" panose="020B0502040204020203" pitchFamily="34" charset="0"/>
                <a:cs typeface="Segoe UI Light" panose="020B0502040204020203" pitchFamily="34" charset="0"/>
              </a:rPr>
              <a:t>json</a:t>
            </a:r>
            <a:r>
              <a:rPr lang="en-US" sz="1800" dirty="0">
                <a:solidFill>
                  <a:schemeClr val="tx1"/>
                </a:solidFill>
                <a:latin typeface="Segoe UI Light" panose="020B0502040204020203" pitchFamily="34" charset="0"/>
                <a:cs typeface="Segoe UI Light" panose="020B0502040204020203" pitchFamily="34" charset="0"/>
              </a:rPr>
              <a:t>, etc.</a:t>
            </a:r>
          </a:p>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Arbitrary “fields”</a:t>
            </a:r>
          </a:p>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Flexible</a:t>
            </a:r>
          </a:p>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Verbose</a:t>
            </a:r>
          </a:p>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Not very performant</a:t>
            </a:r>
          </a:p>
          <a:p>
            <a:pPr marL="228600" lvl="1" defTabSz="914400">
              <a:buFont typeface="Arial" panose="020B0604020202020204" pitchFamily="34" charset="0"/>
              <a:buChar char="•"/>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r>
              <a:rPr lang="en-US" sz="1800" dirty="0">
                <a:solidFill>
                  <a:schemeClr val="tx1"/>
                </a:solidFill>
                <a:latin typeface="Segoe UI Light" panose="020B0502040204020203" pitchFamily="34" charset="0"/>
                <a:cs typeface="Segoe UI Light" panose="020B0502040204020203" pitchFamily="34" charset="0"/>
              </a:rPr>
              <a:t>Example: REST response values</a:t>
            </a:r>
          </a:p>
          <a:p>
            <a:pPr marL="228600" lvl="1" defTabSz="914400">
              <a:buFont typeface="Arial" panose="020B0604020202020204" pitchFamily="34" charset="0"/>
              <a:buChar char="•"/>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r>
              <a:rPr lang="en-US" sz="1800" dirty="0">
                <a:solidFill>
                  <a:schemeClr val="tx1"/>
                </a:solidFill>
                <a:latin typeface="Consolas" panose="020B0609020204030204" pitchFamily="49" charset="0"/>
                <a:cs typeface="Segoe UI Light" panose="020B0502040204020203" pitchFamily="34" charset="0"/>
              </a:rPr>
              <a:t>{ </a:t>
            </a:r>
          </a:p>
          <a:p>
            <a:pPr marL="0" lvl="1" indent="0" defTabSz="914400">
              <a:buNone/>
            </a:pPr>
            <a:r>
              <a:rPr lang="en-US" sz="1800" dirty="0">
                <a:solidFill>
                  <a:schemeClr val="tx1"/>
                </a:solidFill>
                <a:latin typeface="Consolas" panose="020B0609020204030204" pitchFamily="49" charset="0"/>
                <a:cs typeface="Segoe UI Light" panose="020B0502040204020203" pitchFamily="34" charset="0"/>
              </a:rPr>
              <a:t>  result : [</a:t>
            </a:r>
          </a:p>
          <a:p>
            <a:pPr marL="0" lvl="1" indent="0" defTabSz="914400">
              <a:buNone/>
            </a:pPr>
            <a:r>
              <a:rPr lang="en-US" sz="1800" dirty="0">
                <a:solidFill>
                  <a:schemeClr val="tx1"/>
                </a:solidFill>
                <a:latin typeface="Consolas" panose="020B0609020204030204" pitchFamily="49" charset="0"/>
                <a:cs typeface="Segoe UI Light" panose="020B0502040204020203" pitchFamily="34" charset="0"/>
              </a:rPr>
              <a:t>    “all”,</a:t>
            </a:r>
          </a:p>
          <a:p>
            <a:pPr marL="0" lvl="1" indent="0" defTabSz="914400">
              <a:buNone/>
            </a:pPr>
            <a:r>
              <a:rPr lang="en-US" sz="1800" dirty="0">
                <a:solidFill>
                  <a:schemeClr val="tx1"/>
                </a:solidFill>
                <a:latin typeface="Consolas" panose="020B0609020204030204" pitchFamily="49" charset="0"/>
                <a:cs typeface="Segoe UI Light" panose="020B0502040204020203" pitchFamily="34" charset="0"/>
              </a:rPr>
              <a:t>    “the”,</a:t>
            </a:r>
          </a:p>
          <a:p>
            <a:pPr marL="0" lvl="1" indent="0" defTabSz="914400">
              <a:buNone/>
            </a:pPr>
            <a:r>
              <a:rPr lang="en-US" sz="1800" dirty="0">
                <a:solidFill>
                  <a:schemeClr val="tx1"/>
                </a:solidFill>
                <a:latin typeface="Consolas" panose="020B0609020204030204" pitchFamily="49" charset="0"/>
                <a:cs typeface="Segoe UI Light" panose="020B0502040204020203" pitchFamily="34" charset="0"/>
              </a:rPr>
              <a:t>    “things”</a:t>
            </a:r>
          </a:p>
          <a:p>
            <a:pPr marL="0" lvl="1" indent="0" defTabSz="914400">
              <a:buNone/>
            </a:pPr>
            <a:r>
              <a:rPr lang="en-US" sz="1800" dirty="0">
                <a:solidFill>
                  <a:schemeClr val="tx1"/>
                </a:solidFill>
                <a:latin typeface="Consolas" panose="020B0609020204030204" pitchFamily="49" charset="0"/>
                <a:cs typeface="Segoe UI Light" panose="020B0502040204020203" pitchFamily="34" charset="0"/>
              </a:rPr>
              <a:t>  ]</a:t>
            </a:r>
          </a:p>
          <a:p>
            <a:pPr marL="0" lvl="1" indent="0" defTabSz="914400">
              <a:buNone/>
            </a:pPr>
            <a:r>
              <a:rPr lang="en-US" sz="1800" dirty="0">
                <a:solidFill>
                  <a:schemeClr val="tx1"/>
                </a:solidFill>
                <a:latin typeface="Consolas" panose="020B0609020204030204" pitchFamily="49" charset="0"/>
                <a:cs typeface="Segoe UI Light" panose="020B0502040204020203" pitchFamily="34" charset="0"/>
              </a:rPr>
              <a:t>}</a:t>
            </a:r>
          </a:p>
          <a:p>
            <a:pPr marL="228600" lvl="1" defTabSz="914400">
              <a:buFont typeface="Arial" panose="020B0604020202020204" pitchFamily="34" charset="0"/>
              <a:buChar char="•"/>
            </a:pPr>
            <a:endParaRPr lang="en-US" sz="1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769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3" name="Rectangle 41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cxnSp>
        <p:nvCxnSpPr>
          <p:cNvPr id="83" name="Straight Arrow Connector 82">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100" name="Picture 4" descr="https://i.ytimg.com/vi/--_w2IC1ChY/maxresdefault.jpg">
            <a:extLst>
              <a:ext uri="{FF2B5EF4-FFF2-40B4-BE49-F238E27FC236}">
                <a16:creationId xmlns:a16="http://schemas.microsoft.com/office/drawing/2014/main" id="{4F94732F-B136-41BA-B0EC-ECBFFB3BB9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009" r="22210"/>
          <a:stretch/>
        </p:blipFill>
        <p:spPr bwMode="auto">
          <a:xfrm>
            <a:off x="7387016"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12157B6-F05A-47BE-AC1B-0AFB60CE12FE}"/>
              </a:ext>
            </a:extLst>
          </p:cNvPr>
          <p:cNvSpPr txBox="1">
            <a:spLocks/>
          </p:cNvSpPr>
          <p:nvPr/>
        </p:nvSpPr>
        <p:spPr>
          <a:xfrm>
            <a:off x="655320" y="365125"/>
            <a:ext cx="5120114" cy="1692794"/>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4400" dirty="0">
                <a:solidFill>
                  <a:schemeClr val="tx1"/>
                </a:solidFill>
                <a:latin typeface="Segoe UI Light" panose="020B0502040204020203" pitchFamily="34" charset="0"/>
                <a:ea typeface="+mj-ea"/>
                <a:cs typeface="Segoe UI Light" panose="020B0502040204020203" pitchFamily="34" charset="0"/>
              </a:rPr>
              <a:t>Hybrid Schemas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655320" y="2575034"/>
            <a:ext cx="7467401" cy="3462228"/>
          </a:xfrm>
          <a:prstGeom prst="rect">
            <a:avLst/>
          </a:prstGeom>
        </p:spPr>
        <p:txBody>
          <a:bodyPr vert="horz" lIns="91440" tIns="45720" rIns="91440" bIns="45720" numCol="2"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Some fixed columns</a:t>
            </a:r>
          </a:p>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Some formatted columns</a:t>
            </a:r>
          </a:p>
          <a:p>
            <a:pPr lvl="2"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E.g. xml, </a:t>
            </a:r>
            <a:r>
              <a:rPr lang="en-US" sz="1800" dirty="0" err="1">
                <a:solidFill>
                  <a:schemeClr val="tx1"/>
                </a:solidFill>
                <a:latin typeface="Segoe UI Light" panose="020B0502040204020203" pitchFamily="34" charset="0"/>
                <a:cs typeface="Segoe UI Light" panose="020B0502040204020203" pitchFamily="34" charset="0"/>
              </a:rPr>
              <a:t>json</a:t>
            </a:r>
            <a:r>
              <a:rPr lang="en-US" sz="1800" dirty="0">
                <a:solidFill>
                  <a:schemeClr val="tx1"/>
                </a:solidFill>
                <a:latin typeface="Segoe UI Light" panose="020B0502040204020203" pitchFamily="34" charset="0"/>
                <a:cs typeface="Segoe UI Light" panose="020B0502040204020203" pitchFamily="34" charset="0"/>
              </a:rPr>
              <a:t>, etc.</a:t>
            </a:r>
          </a:p>
          <a:p>
            <a:pPr lvl="1"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Pragmatic</a:t>
            </a:r>
          </a:p>
          <a:p>
            <a:pPr lvl="2"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Performance where needed</a:t>
            </a:r>
          </a:p>
          <a:p>
            <a:pPr lvl="2" defTabSz="914400">
              <a:buFont typeface="Arial" panose="020B0604020202020204" pitchFamily="34" charset="0"/>
              <a:buChar char="•"/>
            </a:pPr>
            <a:r>
              <a:rPr lang="en-US" sz="1800" dirty="0">
                <a:solidFill>
                  <a:schemeClr val="tx1"/>
                </a:solidFill>
                <a:latin typeface="Segoe UI Light" panose="020B0502040204020203" pitchFamily="34" charset="0"/>
                <a:cs typeface="Segoe UI Light" panose="020B0502040204020203" pitchFamily="34" charset="0"/>
              </a:rPr>
              <a:t>Flexibility where required</a:t>
            </a:r>
          </a:p>
          <a:p>
            <a:pPr marL="228600" lvl="1" defTabSz="914400">
              <a:buFont typeface="Arial" panose="020B0604020202020204" pitchFamily="34" charset="0"/>
              <a:buChar char="•"/>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r>
              <a:rPr lang="en-US" sz="1800" dirty="0">
                <a:solidFill>
                  <a:schemeClr val="tx1"/>
                </a:solidFill>
                <a:latin typeface="Segoe UI Light" panose="020B0502040204020203" pitchFamily="34" charset="0"/>
                <a:cs typeface="Segoe UI Light" panose="020B0502040204020203" pitchFamily="34" charset="0"/>
              </a:rPr>
              <a:t>Example: Service Logs</a:t>
            </a:r>
          </a:p>
          <a:p>
            <a:pPr marL="228600" lvl="1" defTabSz="914400">
              <a:buFont typeface="Arial" panose="020B0604020202020204" pitchFamily="34" charset="0"/>
              <a:buChar char="•"/>
            </a:pP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r>
              <a:rPr lang="en-US" sz="1800" dirty="0">
                <a:solidFill>
                  <a:schemeClr val="tx1"/>
                </a:solidFill>
                <a:latin typeface="Segoe UI Light" panose="020B0502040204020203" pitchFamily="34" charset="0"/>
                <a:cs typeface="Segoe UI Light" panose="020B0502040204020203" pitchFamily="34" charset="0"/>
              </a:rPr>
              <a:t>Example schema for logs</a:t>
            </a:r>
          </a:p>
          <a:p>
            <a:pPr marL="0" lvl="1" indent="0" defTabSz="914400">
              <a:buNone/>
            </a:pPr>
            <a:r>
              <a:rPr lang="en-US" sz="1800" dirty="0">
                <a:solidFill>
                  <a:schemeClr val="tx1"/>
                </a:solidFill>
                <a:latin typeface="Segoe UI Light" panose="020B0502040204020203" pitchFamily="34" charset="0"/>
                <a:cs typeface="Segoe UI Light" panose="020B0502040204020203" pitchFamily="34" charset="0"/>
              </a:rPr>
              <a:t>Timestamp : datetime</a:t>
            </a:r>
          </a:p>
          <a:p>
            <a:pPr marL="0" lvl="1" indent="0" defTabSz="914400">
              <a:buNone/>
            </a:pPr>
            <a:r>
              <a:rPr lang="en-US" sz="1800" dirty="0" err="1">
                <a:solidFill>
                  <a:schemeClr val="tx1"/>
                </a:solidFill>
                <a:latin typeface="Segoe UI Light" panose="020B0502040204020203" pitchFamily="34" charset="0"/>
                <a:cs typeface="Segoe UI Light" panose="020B0502040204020203" pitchFamily="34" charset="0"/>
              </a:rPr>
              <a:t>EventId</a:t>
            </a:r>
            <a:r>
              <a:rPr lang="en-US" sz="1800" dirty="0">
                <a:solidFill>
                  <a:schemeClr val="tx1"/>
                </a:solidFill>
                <a:latin typeface="Segoe UI Light" panose="020B0502040204020203" pitchFamily="34" charset="0"/>
                <a:cs typeface="Segoe UI Light" panose="020B0502040204020203" pitchFamily="34" charset="0"/>
              </a:rPr>
              <a:t> : uint64</a:t>
            </a:r>
          </a:p>
          <a:p>
            <a:pPr marL="0" lvl="1" indent="0" defTabSz="914400">
              <a:buNone/>
            </a:pPr>
            <a:r>
              <a:rPr lang="en-US" sz="1800" dirty="0" err="1">
                <a:solidFill>
                  <a:schemeClr val="tx1"/>
                </a:solidFill>
                <a:latin typeface="Segoe UI Light" panose="020B0502040204020203" pitchFamily="34" charset="0"/>
                <a:cs typeface="Segoe UI Light" panose="020B0502040204020203" pitchFamily="34" charset="0"/>
              </a:rPr>
              <a:t>TenantId</a:t>
            </a:r>
            <a:r>
              <a:rPr lang="en-US" sz="1800" dirty="0">
                <a:solidFill>
                  <a:schemeClr val="tx1"/>
                </a:solidFill>
                <a:latin typeface="Segoe UI Light" panose="020B0502040204020203" pitchFamily="34" charset="0"/>
                <a:cs typeface="Segoe UI Light" panose="020B0502040204020203" pitchFamily="34" charset="0"/>
              </a:rPr>
              <a:t> : </a:t>
            </a:r>
            <a:r>
              <a:rPr lang="en-US" sz="1800" dirty="0" err="1">
                <a:solidFill>
                  <a:schemeClr val="tx1"/>
                </a:solidFill>
                <a:latin typeface="Segoe UI Light" panose="020B0502040204020203" pitchFamily="34" charset="0"/>
                <a:cs typeface="Segoe UI Light" panose="020B0502040204020203" pitchFamily="34" charset="0"/>
              </a:rPr>
              <a:t>guid</a:t>
            </a:r>
            <a:endParaRPr lang="en-US" sz="1800" dirty="0">
              <a:solidFill>
                <a:schemeClr val="tx1"/>
              </a:solidFill>
              <a:latin typeface="Segoe UI Light" panose="020B0502040204020203" pitchFamily="34" charset="0"/>
              <a:cs typeface="Segoe UI Light" panose="020B0502040204020203" pitchFamily="34" charset="0"/>
            </a:endParaRPr>
          </a:p>
          <a:p>
            <a:pPr marL="0" lvl="1" indent="0" defTabSz="914400">
              <a:buNone/>
            </a:pPr>
            <a:r>
              <a:rPr lang="en-US" sz="1800" b="1" dirty="0">
                <a:solidFill>
                  <a:schemeClr val="tx1"/>
                </a:solidFill>
                <a:latin typeface="Segoe UI Light" panose="020B0502040204020203" pitchFamily="34" charset="0"/>
                <a:cs typeface="Segoe UI Light" panose="020B0502040204020203" pitchFamily="34" charset="0"/>
              </a:rPr>
              <a:t>Properties : string</a:t>
            </a:r>
          </a:p>
          <a:p>
            <a:pPr marL="228600" lvl="1" defTabSz="914400">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122585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cs typeface="Segoe UI Light" panose="020B0502040204020203" pitchFamily="34" charset="0"/>
              </a:rPr>
              <a:t>Hybrid Schemas cont.</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69650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r>
              <a:rPr lang="en-US" sz="3600" dirty="0">
                <a:latin typeface="Segoe UI Light" panose="020B0502040204020203" pitchFamily="34" charset="0"/>
                <a:cs typeface="Segoe UI Light" panose="020B0502040204020203" pitchFamily="34" charset="0"/>
              </a:rPr>
              <a:t>Example Values</a:t>
            </a:r>
          </a:p>
        </p:txBody>
      </p:sp>
      <p:graphicFrame>
        <p:nvGraphicFramePr>
          <p:cNvPr id="2" name="Table 1">
            <a:extLst>
              <a:ext uri="{FF2B5EF4-FFF2-40B4-BE49-F238E27FC236}">
                <a16:creationId xmlns:a16="http://schemas.microsoft.com/office/drawing/2014/main" id="{BB1E7D1F-B88C-4875-A6A3-28FDEA10DCDB}"/>
              </a:ext>
            </a:extLst>
          </p:cNvPr>
          <p:cNvGraphicFramePr>
            <a:graphicFrameLocks noGrp="1"/>
          </p:cNvGraphicFramePr>
          <p:nvPr>
            <p:extLst>
              <p:ext uri="{D42A27DB-BD31-4B8C-83A1-F6EECF244321}">
                <p14:modId xmlns:p14="http://schemas.microsoft.com/office/powerpoint/2010/main" val="3184271232"/>
              </p:ext>
            </p:extLst>
          </p:nvPr>
        </p:nvGraphicFramePr>
        <p:xfrm>
          <a:off x="935303" y="2818262"/>
          <a:ext cx="10324100" cy="2278682"/>
        </p:xfrm>
        <a:graphic>
          <a:graphicData uri="http://schemas.openxmlformats.org/drawingml/2006/table">
            <a:tbl>
              <a:tblPr firstRow="1" bandRow="1">
                <a:tableStyleId>{93296810-A885-4BE3-A3E7-6D5BEEA58F35}</a:tableStyleId>
              </a:tblPr>
              <a:tblGrid>
                <a:gridCol w="1330225">
                  <a:extLst>
                    <a:ext uri="{9D8B030D-6E8A-4147-A177-3AD203B41FA5}">
                      <a16:colId xmlns:a16="http://schemas.microsoft.com/office/drawing/2014/main" val="557443216"/>
                    </a:ext>
                  </a:extLst>
                </a:gridCol>
                <a:gridCol w="900753">
                  <a:extLst>
                    <a:ext uri="{9D8B030D-6E8A-4147-A177-3AD203B41FA5}">
                      <a16:colId xmlns:a16="http://schemas.microsoft.com/office/drawing/2014/main" val="2862488637"/>
                    </a:ext>
                  </a:extLst>
                </a:gridCol>
                <a:gridCol w="4237629">
                  <a:extLst>
                    <a:ext uri="{9D8B030D-6E8A-4147-A177-3AD203B41FA5}">
                      <a16:colId xmlns:a16="http://schemas.microsoft.com/office/drawing/2014/main" val="2204164813"/>
                    </a:ext>
                  </a:extLst>
                </a:gridCol>
                <a:gridCol w="3855493">
                  <a:extLst>
                    <a:ext uri="{9D8B030D-6E8A-4147-A177-3AD203B41FA5}">
                      <a16:colId xmlns:a16="http://schemas.microsoft.com/office/drawing/2014/main" val="903277819"/>
                    </a:ext>
                  </a:extLst>
                </a:gridCol>
              </a:tblGrid>
              <a:tr h="345783">
                <a:tc>
                  <a:txBody>
                    <a:bodyPr/>
                    <a:lstStyle/>
                    <a:p>
                      <a:r>
                        <a:rPr lang="en-US" dirty="0"/>
                        <a:t>Timestamp</a:t>
                      </a:r>
                    </a:p>
                  </a:txBody>
                  <a:tcPr/>
                </a:tc>
                <a:tc>
                  <a:txBody>
                    <a:bodyPr/>
                    <a:lstStyle/>
                    <a:p>
                      <a:r>
                        <a:rPr lang="en-US" dirty="0" err="1"/>
                        <a:t>EventId</a:t>
                      </a:r>
                      <a:endParaRPr lang="en-US" dirty="0"/>
                    </a:p>
                  </a:txBody>
                  <a:tcPr/>
                </a:tc>
                <a:tc>
                  <a:txBody>
                    <a:bodyPr/>
                    <a:lstStyle/>
                    <a:p>
                      <a:r>
                        <a:rPr lang="en-US" dirty="0" err="1"/>
                        <a:t>TenantId</a:t>
                      </a:r>
                      <a:endParaRPr lang="en-US" dirty="0"/>
                    </a:p>
                  </a:txBody>
                  <a:tcPr/>
                </a:tc>
                <a:tc>
                  <a:txBody>
                    <a:bodyPr/>
                    <a:lstStyle/>
                    <a:p>
                      <a:r>
                        <a:rPr lang="en-US" dirty="0"/>
                        <a:t>Properties</a:t>
                      </a:r>
                    </a:p>
                  </a:txBody>
                  <a:tcPr/>
                </a:tc>
                <a:extLst>
                  <a:ext uri="{0D108BD9-81ED-4DB2-BD59-A6C34878D82A}">
                    <a16:rowId xmlns:a16="http://schemas.microsoft.com/office/drawing/2014/main" val="2056777175"/>
                  </a:ext>
                </a:extLst>
              </a:tr>
              <a:tr h="956461">
                <a:tc>
                  <a:txBody>
                    <a:bodyPr/>
                    <a:lstStyle/>
                    <a:p>
                      <a:r>
                        <a:rPr lang="en-US" dirty="0"/>
                        <a:t>7:34 AM 10/17/2017</a:t>
                      </a:r>
                    </a:p>
                  </a:txBody>
                  <a:tcPr/>
                </a:tc>
                <a:tc>
                  <a:txBody>
                    <a:bodyPr/>
                    <a:lstStyle/>
                    <a:p>
                      <a:r>
                        <a:rPr lang="en-US" dirty="0"/>
                        <a:t>12</a:t>
                      </a:r>
                    </a:p>
                  </a:txBody>
                  <a:tcPr/>
                </a:tc>
                <a:tc>
                  <a:txBody>
                    <a:bodyPr/>
                    <a:lstStyle/>
                    <a:p>
                      <a:r>
                        <a:rPr lang="en-US" dirty="0"/>
                        <a:t>A4FF7C47-C46E-4B58-B0E6-3B7C249069AE</a:t>
                      </a:r>
                    </a:p>
                  </a:txBody>
                  <a:tcPr/>
                </a:tc>
                <a:tc>
                  <a:txBody>
                    <a:bodyPr/>
                    <a:lstStyle/>
                    <a:p>
                      <a:r>
                        <a:rPr lang="en-US" dirty="0"/>
                        <a:t>{ “status” : 200, “message” : “OK” }</a:t>
                      </a:r>
                    </a:p>
                  </a:txBody>
                  <a:tcPr/>
                </a:tc>
                <a:extLst>
                  <a:ext uri="{0D108BD9-81ED-4DB2-BD59-A6C34878D82A}">
                    <a16:rowId xmlns:a16="http://schemas.microsoft.com/office/drawing/2014/main" val="3324641851"/>
                  </a:ext>
                </a:extLst>
              </a:tr>
              <a:tr h="956461">
                <a:tc>
                  <a:txBody>
                    <a:bodyPr/>
                    <a:lstStyle/>
                    <a:p>
                      <a:r>
                        <a:rPr lang="en-US" dirty="0"/>
                        <a:t>7:34 AM 10/17/2012</a:t>
                      </a:r>
                    </a:p>
                  </a:txBody>
                  <a:tcPr/>
                </a:tc>
                <a:tc>
                  <a:txBody>
                    <a:bodyPr/>
                    <a:lstStyle/>
                    <a:p>
                      <a:r>
                        <a:rPr lang="en-US" dirty="0"/>
                        <a:t>1</a:t>
                      </a:r>
                    </a:p>
                  </a:txBody>
                  <a:tcPr/>
                </a:tc>
                <a:tc>
                  <a:txBody>
                    <a:bodyPr/>
                    <a:lstStyle/>
                    <a:p>
                      <a:r>
                        <a:rPr lang="en-US" dirty="0"/>
                        <a:t>C27F9BA1-8A9A-4EC1-B901-EE1959032B82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“status” : 418, “message” : “I’m a teapot” }</a:t>
                      </a:r>
                    </a:p>
                    <a:p>
                      <a:endParaRPr lang="en-US" dirty="0"/>
                    </a:p>
                  </a:txBody>
                  <a:tcPr/>
                </a:tc>
                <a:extLst>
                  <a:ext uri="{0D108BD9-81ED-4DB2-BD59-A6C34878D82A}">
                    <a16:rowId xmlns:a16="http://schemas.microsoft.com/office/drawing/2014/main" val="4007210860"/>
                  </a:ext>
                </a:extLst>
              </a:tr>
            </a:tbl>
          </a:graphicData>
        </a:graphic>
      </p:graphicFrame>
    </p:spTree>
    <p:extLst>
      <p:ext uri="{BB962C8B-B14F-4D97-AF65-F5344CB8AC3E}">
        <p14:creationId xmlns:p14="http://schemas.microsoft.com/office/powerpoint/2010/main" val="317696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cs typeface="Segoe UI Light" panose="020B0502040204020203" pitchFamily="34" charset="0"/>
              </a:rPr>
              <a:t>Hybrid Schemas cont.</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lnSpcReduction="10000"/>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Hard part</a:t>
            </a:r>
          </a:p>
          <a:p>
            <a:pPr lvl="2"/>
            <a:r>
              <a:rPr lang="en-US" sz="3200" dirty="0">
                <a:latin typeface="Segoe UI Light" panose="020B0502040204020203" pitchFamily="34" charset="0"/>
                <a:cs typeface="Segoe UI Light" panose="020B0502040204020203" pitchFamily="34" charset="0"/>
              </a:rPr>
              <a:t>For the things that will always be present</a:t>
            </a:r>
          </a:p>
          <a:p>
            <a:pPr lvl="3"/>
            <a:r>
              <a:rPr lang="en-US" sz="3000" dirty="0">
                <a:latin typeface="Segoe UI Light" panose="020B0502040204020203" pitchFamily="34" charset="0"/>
                <a:cs typeface="Segoe UI Light" panose="020B0502040204020203" pitchFamily="34" charset="0"/>
              </a:rPr>
              <a:t>timestamp, </a:t>
            </a:r>
            <a:r>
              <a:rPr lang="en-US" sz="3000" dirty="0" err="1">
                <a:latin typeface="Segoe UI Light" panose="020B0502040204020203" pitchFamily="34" charset="0"/>
                <a:cs typeface="Segoe UI Light" panose="020B0502040204020203" pitchFamily="34" charset="0"/>
              </a:rPr>
              <a:t>machineName</a:t>
            </a:r>
            <a:r>
              <a:rPr lang="en-US" sz="3000" dirty="0">
                <a:latin typeface="Segoe UI Light" panose="020B0502040204020203" pitchFamily="34" charset="0"/>
                <a:cs typeface="Segoe UI Light" panose="020B0502040204020203" pitchFamily="34" charset="0"/>
              </a:rPr>
              <a:t>, region, etc.</a:t>
            </a:r>
          </a:p>
          <a:p>
            <a:pPr lvl="2"/>
            <a:r>
              <a:rPr lang="en-US" sz="3200" dirty="0">
                <a:latin typeface="Segoe UI Light" panose="020B0502040204020203" pitchFamily="34" charset="0"/>
                <a:cs typeface="Segoe UI Light" panose="020B0502040204020203" pitchFamily="34" charset="0"/>
              </a:rPr>
              <a:t>For the things that will be aggregated</a:t>
            </a:r>
          </a:p>
          <a:p>
            <a:pPr lvl="3"/>
            <a:r>
              <a:rPr lang="en-US" sz="3000" dirty="0">
                <a:latin typeface="Segoe UI Light" panose="020B0502040204020203" pitchFamily="34" charset="0"/>
                <a:cs typeface="Segoe UI Light" panose="020B0502040204020203" pitchFamily="34" charset="0"/>
              </a:rPr>
              <a:t>Durations, </a:t>
            </a:r>
            <a:r>
              <a:rPr lang="en-US" sz="3000" dirty="0" err="1">
                <a:latin typeface="Segoe UI Light" panose="020B0502040204020203" pitchFamily="34" charset="0"/>
                <a:cs typeface="Segoe UI Light" panose="020B0502040204020203" pitchFamily="34" charset="0"/>
              </a:rPr>
              <a:t>eventIds</a:t>
            </a:r>
            <a:r>
              <a:rPr lang="en-US" sz="3000" dirty="0">
                <a:latin typeface="Segoe UI Light" panose="020B0502040204020203" pitchFamily="34" charset="0"/>
                <a:cs typeface="Segoe UI Light" panose="020B0502040204020203" pitchFamily="34" charset="0"/>
              </a:rPr>
              <a:t>, etc.</a:t>
            </a:r>
          </a:p>
          <a:p>
            <a:pPr lvl="1"/>
            <a:r>
              <a:rPr lang="en-US" sz="3600" dirty="0">
                <a:latin typeface="Segoe UI Light" panose="020B0502040204020203" pitchFamily="34" charset="0"/>
                <a:cs typeface="Segoe UI Light" panose="020B0502040204020203" pitchFamily="34" charset="0"/>
              </a:rPr>
              <a:t>Soft part</a:t>
            </a:r>
          </a:p>
          <a:p>
            <a:pPr lvl="2"/>
            <a:r>
              <a:rPr lang="en-US" sz="3200" dirty="0">
                <a:latin typeface="Segoe UI Light" panose="020B0502040204020203" pitchFamily="34" charset="0"/>
                <a:cs typeface="Segoe UI Light" panose="020B0502040204020203" pitchFamily="34" charset="0"/>
              </a:rPr>
              <a:t>For the things that may or may not be there</a:t>
            </a:r>
          </a:p>
          <a:p>
            <a:pPr lvl="2"/>
            <a:r>
              <a:rPr lang="en-US" sz="3200" dirty="0">
                <a:latin typeface="Segoe UI Light" panose="020B0502040204020203" pitchFamily="34" charset="0"/>
                <a:cs typeface="Segoe UI Light" panose="020B0502040204020203" pitchFamily="34" charset="0"/>
              </a:rPr>
              <a:t>Special messages, stack traces for exceptions, etc.</a:t>
            </a:r>
          </a:p>
          <a:p>
            <a:pPr marL="228600" lvl="1" indent="0">
              <a:buNone/>
            </a:pPr>
            <a:endParaRPr lang="en-US" sz="3600" dirty="0">
              <a:latin typeface="Segoe UI Light" panose="020B0502040204020203" pitchFamily="34" charset="0"/>
              <a:cs typeface="Segoe UI Light" panose="020B0502040204020203" pitchFamily="34" charset="0"/>
            </a:endParaRPr>
          </a:p>
        </p:txBody>
      </p:sp>
      <p:pic>
        <p:nvPicPr>
          <p:cNvPr id="6146" name="Picture 2" descr="https://thumb1.shutterstock.com/display_pic_with_logo/639229/175013570/stock-photo-best-practice-rubber-stamp-icon-isolated-on-white-background-illustration-175013570.jpg">
            <a:extLst>
              <a:ext uri="{FF2B5EF4-FFF2-40B4-BE49-F238E27FC236}">
                <a16:creationId xmlns:a16="http://schemas.microsoft.com/office/drawing/2014/main" id="{8C527D9B-9D5A-4D51-A3B1-54034D128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2752" y="0"/>
            <a:ext cx="2929247" cy="305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889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cs typeface="Segoe UI Light" panose="020B0502040204020203" pitchFamily="34" charset="0"/>
              </a:rPr>
              <a:t>Hybrid Schemas cont.</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File modifiers log</a:t>
            </a:r>
          </a:p>
          <a:p>
            <a:pPr lvl="2"/>
            <a:r>
              <a:rPr lang="en-US" sz="3200" dirty="0" err="1">
                <a:latin typeface="Segoe UI Light" panose="020B0502040204020203" pitchFamily="34" charset="0"/>
                <a:cs typeface="Segoe UI Light" panose="020B0502040204020203" pitchFamily="34" charset="0"/>
              </a:rPr>
              <a:t>Date,Region,TenantName,Filename,FirstAccess,LastAccess</a:t>
            </a:r>
            <a:endParaRPr lang="en-US" sz="3200" dirty="0">
              <a:latin typeface="Segoe UI Light" panose="020B0502040204020203" pitchFamily="34" charset="0"/>
              <a:cs typeface="Segoe UI Light" panose="020B0502040204020203" pitchFamily="34" charset="0"/>
            </a:endParaRPr>
          </a:p>
          <a:p>
            <a:pPr lvl="3"/>
            <a:r>
              <a:rPr lang="en-US" sz="3000" dirty="0">
                <a:latin typeface="Segoe UI Light" panose="020B0502040204020203" pitchFamily="34" charset="0"/>
                <a:cs typeface="Segoe UI Light" panose="020B0502040204020203" pitchFamily="34" charset="0"/>
              </a:rPr>
              <a:t>Fixed columns</a:t>
            </a:r>
          </a:p>
          <a:p>
            <a:pPr lvl="3"/>
            <a:r>
              <a:rPr lang="en-US" sz="3000" dirty="0">
                <a:latin typeface="Segoe UI Light" panose="020B0502040204020203" pitchFamily="34" charset="0"/>
                <a:cs typeface="Segoe UI Light" panose="020B0502040204020203" pitchFamily="34" charset="0"/>
              </a:rPr>
              <a:t>Hard</a:t>
            </a:r>
          </a:p>
          <a:p>
            <a:pPr lvl="2"/>
            <a:r>
              <a:rPr lang="en-US" sz="3200" dirty="0" err="1">
                <a:latin typeface="Segoe UI Light" panose="020B0502040204020203" pitchFamily="34" charset="0"/>
                <a:cs typeface="Segoe UI Light" panose="020B0502040204020203" pitchFamily="34" charset="0"/>
              </a:rPr>
              <a:t>ModifyingUsers</a:t>
            </a:r>
            <a:endParaRPr lang="en-US" sz="3200" dirty="0">
              <a:latin typeface="Segoe UI Light" panose="020B0502040204020203" pitchFamily="34" charset="0"/>
              <a:cs typeface="Segoe UI Light" panose="020B0502040204020203" pitchFamily="34" charset="0"/>
            </a:endParaRPr>
          </a:p>
          <a:p>
            <a:pPr lvl="3"/>
            <a:r>
              <a:rPr lang="en-US" sz="3000" dirty="0">
                <a:latin typeface="Segoe UI Light" panose="020B0502040204020203" pitchFamily="34" charset="0"/>
                <a:cs typeface="Segoe UI Light" panose="020B0502040204020203" pitchFamily="34" charset="0"/>
              </a:rPr>
              <a:t>Dynamic content</a:t>
            </a:r>
          </a:p>
          <a:p>
            <a:pPr lvl="3"/>
            <a:r>
              <a:rPr lang="en-US" sz="3000" dirty="0">
                <a:latin typeface="Segoe UI Light" panose="020B0502040204020203" pitchFamily="34" charset="0"/>
                <a:cs typeface="Segoe UI Light" panose="020B0502040204020203" pitchFamily="34" charset="0"/>
              </a:rPr>
              <a:t>Fixed format</a:t>
            </a:r>
          </a:p>
          <a:p>
            <a:pPr lvl="3"/>
            <a:r>
              <a:rPr lang="en-US" sz="3000" dirty="0">
                <a:latin typeface="Segoe UI Light" panose="020B0502040204020203" pitchFamily="34" charset="0"/>
                <a:cs typeface="Segoe UI Light" panose="020B0502040204020203" pitchFamily="34" charset="0"/>
              </a:rPr>
              <a:t>Soft</a:t>
            </a:r>
          </a:p>
          <a:p>
            <a:pPr lvl="2"/>
            <a:endParaRPr lang="en-US" sz="3200" dirty="0">
              <a:latin typeface="Segoe UI Light" panose="020B0502040204020203" pitchFamily="34" charset="0"/>
              <a:cs typeface="Segoe UI Light" panose="020B0502040204020203" pitchFamily="34" charset="0"/>
            </a:endParaRPr>
          </a:p>
          <a:p>
            <a:pPr marL="228600" lvl="1" indent="0">
              <a:buNone/>
            </a:pP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94247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a:solidFill>
                  <a:schemeClr val="tx1"/>
                </a:solidFill>
                <a:latin typeface="Segoe UI Light" panose="020B0502040204020203" pitchFamily="34" charset="0"/>
                <a:ea typeface="+mj-ea"/>
                <a:cs typeface="Segoe UI Light" panose="020B0502040204020203" pitchFamily="34" charset="0"/>
              </a:rPr>
              <a:t>Schema Tradeoffs</a:t>
            </a:r>
            <a:endParaRPr lang="en-US" sz="5290" dirty="0">
              <a:solidFill>
                <a:schemeClr val="tx1"/>
              </a:solidFill>
              <a:latin typeface="Segoe UI Light" panose="020B0502040204020203" pitchFamily="34" charset="0"/>
              <a:ea typeface="+mj-ea"/>
              <a:cs typeface="Segoe UI Light" panose="020B0502040204020203" pitchFamily="34" charset="0"/>
            </a:endParaRP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a:latin typeface="Segoe UI Light" panose="020B0502040204020203" pitchFamily="34" charset="0"/>
                <a:cs typeface="Segoe UI Light" panose="020B0502040204020203" pitchFamily="34" charset="0"/>
              </a:rPr>
              <a:t>Flexibility vs. performance</a:t>
            </a:r>
          </a:p>
          <a:p>
            <a:pPr lvl="1"/>
            <a:r>
              <a:rPr lang="en-US" sz="3600">
                <a:latin typeface="Segoe UI Light" panose="020B0502040204020203" pitchFamily="34" charset="0"/>
                <a:cs typeface="Segoe UI Light" panose="020B0502040204020203" pitchFamily="34" charset="0"/>
              </a:rPr>
              <a:t>Compatibility</a:t>
            </a:r>
          </a:p>
          <a:p>
            <a:pPr lvl="1"/>
            <a:r>
              <a:rPr lang="en-US" sz="3600">
                <a:latin typeface="Segoe UI Light" panose="020B0502040204020203" pitchFamily="34" charset="0"/>
                <a:cs typeface="Segoe UI Light" panose="020B0502040204020203" pitchFamily="34" charset="0"/>
              </a:rPr>
              <a:t>How the data is consumed</a:t>
            </a:r>
          </a:p>
          <a:p>
            <a:pPr lvl="2"/>
            <a:r>
              <a:rPr lang="en-US" sz="3200">
                <a:latin typeface="Segoe UI Light" panose="020B0502040204020203" pitchFamily="34" charset="0"/>
                <a:cs typeface="Segoe UI Light" panose="020B0502040204020203" pitchFamily="34" charset="0"/>
              </a:rPr>
              <a:t>Storage and size</a:t>
            </a:r>
          </a:p>
          <a:p>
            <a:pPr lvl="2"/>
            <a:r>
              <a:rPr lang="en-US" sz="3200">
                <a:latin typeface="Segoe UI Light" panose="020B0502040204020203" pitchFamily="34" charset="0"/>
                <a:cs typeface="Segoe UI Light" panose="020B0502040204020203" pitchFamily="34" charset="0"/>
              </a:rPr>
              <a:t>Indexing/clustering</a:t>
            </a:r>
          </a:p>
          <a:p>
            <a:pPr lvl="2"/>
            <a:r>
              <a:rPr lang="en-US" sz="3200">
                <a:latin typeface="Segoe UI Light" panose="020B0502040204020203" pitchFamily="34" charset="0"/>
                <a:cs typeface="Segoe UI Light" panose="020B0502040204020203" pitchFamily="34" charset="0"/>
              </a:rPr>
              <a:t>Make sure it is consumed!</a:t>
            </a:r>
          </a:p>
          <a:p>
            <a:pPr lvl="3"/>
            <a:r>
              <a:rPr lang="en-US" sz="3000">
                <a:latin typeface="Segoe UI Light" panose="020B0502040204020203" pitchFamily="34" charset="0"/>
                <a:cs typeface="Segoe UI Light" panose="020B0502040204020203" pitchFamily="34" charset="0"/>
              </a:rPr>
              <a:t>Do not log for the sake of logging</a:t>
            </a:r>
          </a:p>
          <a:p>
            <a:pPr lvl="1"/>
            <a:endParaRPr lang="en-US" sz="3600">
              <a:latin typeface="Segoe UI Light" panose="020B0502040204020203" pitchFamily="34" charset="0"/>
              <a:cs typeface="Segoe UI Light" panose="020B0502040204020203" pitchFamily="34" charset="0"/>
            </a:endParaRPr>
          </a:p>
          <a:p>
            <a:pPr lvl="2"/>
            <a:endParaRPr lang="en-US" sz="3200">
              <a:latin typeface="Segoe UI Light" panose="020B0502040204020203" pitchFamily="34" charset="0"/>
              <a:cs typeface="Segoe UI Light" panose="020B0502040204020203" pitchFamily="34" charset="0"/>
            </a:endParaRPr>
          </a:p>
          <a:p>
            <a:pPr marL="228600" lvl="1" indent="0">
              <a:buNone/>
            </a:pP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7420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a:solidFill>
                  <a:schemeClr val="tx1"/>
                </a:solidFill>
                <a:latin typeface="Segoe UI Light" panose="020B0502040204020203" pitchFamily="34" charset="0"/>
                <a:ea typeface="+mj-ea"/>
                <a:cs typeface="Segoe UI Light" panose="020B0502040204020203" pitchFamily="34" charset="0"/>
              </a:rPr>
              <a:t>Schema Tradeoffs</a:t>
            </a:r>
            <a:endParaRPr lang="en-US" sz="5290" dirty="0">
              <a:solidFill>
                <a:schemeClr val="tx1"/>
              </a:solidFill>
              <a:latin typeface="Segoe UI Light" panose="020B0502040204020203" pitchFamily="34" charset="0"/>
              <a:ea typeface="+mj-ea"/>
              <a:cs typeface="Segoe UI Light" panose="020B0502040204020203" pitchFamily="34" charset="0"/>
            </a:endParaRP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fontScale="92500" lnSpcReduction="20000"/>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Use different schemas for different jobs</a:t>
            </a:r>
          </a:p>
          <a:p>
            <a:pPr lvl="1"/>
            <a:r>
              <a:rPr lang="en-US" sz="3600" dirty="0">
                <a:latin typeface="Segoe UI Light" panose="020B0502040204020203" pitchFamily="34" charset="0"/>
                <a:cs typeface="Segoe UI Light" panose="020B0502040204020203" pitchFamily="34" charset="0"/>
              </a:rPr>
              <a:t>Performance telemetry</a:t>
            </a:r>
          </a:p>
          <a:p>
            <a:pPr lvl="2"/>
            <a:r>
              <a:rPr lang="en-US" sz="3200" dirty="0">
                <a:latin typeface="Segoe UI Light" panose="020B0502040204020203" pitchFamily="34" charset="0"/>
                <a:cs typeface="Segoe UI Light" panose="020B0502040204020203" pitchFamily="34" charset="0"/>
              </a:rPr>
              <a:t>Hard schemas</a:t>
            </a:r>
          </a:p>
          <a:p>
            <a:pPr lvl="2"/>
            <a:r>
              <a:rPr lang="en-US" sz="3200" dirty="0">
                <a:latin typeface="Segoe UI Light" panose="020B0502040204020203" pitchFamily="34" charset="0"/>
                <a:cs typeface="Segoe UI Light" panose="020B0502040204020203" pitchFamily="34" charset="0"/>
              </a:rPr>
              <a:t>Metrics</a:t>
            </a:r>
          </a:p>
          <a:p>
            <a:pPr lvl="1"/>
            <a:r>
              <a:rPr lang="en-US" sz="3600" dirty="0">
                <a:latin typeface="Segoe UI Light" panose="020B0502040204020203" pitchFamily="34" charset="0"/>
                <a:cs typeface="Segoe UI Light" panose="020B0502040204020203" pitchFamily="34" charset="0"/>
              </a:rPr>
              <a:t>Debug logs</a:t>
            </a:r>
          </a:p>
          <a:p>
            <a:pPr lvl="2"/>
            <a:r>
              <a:rPr lang="en-US" sz="3200" dirty="0">
                <a:latin typeface="Segoe UI Light" panose="020B0502040204020203" pitchFamily="34" charset="0"/>
                <a:cs typeface="Segoe UI Light" panose="020B0502040204020203" pitchFamily="34" charset="0"/>
              </a:rPr>
              <a:t>Hard parts for file name, </a:t>
            </a:r>
            <a:r>
              <a:rPr lang="en-US" sz="3200" dirty="0" err="1">
                <a:latin typeface="Segoe UI Light" panose="020B0502040204020203" pitchFamily="34" charset="0"/>
                <a:cs typeface="Segoe UI Light" panose="020B0502040204020203" pitchFamily="34" charset="0"/>
              </a:rPr>
              <a:t>eventIds</a:t>
            </a:r>
            <a:r>
              <a:rPr lang="en-US" sz="3200" dirty="0">
                <a:latin typeface="Segoe UI Light" panose="020B0502040204020203" pitchFamily="34" charset="0"/>
                <a:cs typeface="Segoe UI Light" panose="020B0502040204020203" pitchFamily="34" charset="0"/>
              </a:rPr>
              <a:t>, etc.</a:t>
            </a:r>
          </a:p>
          <a:p>
            <a:pPr lvl="2"/>
            <a:r>
              <a:rPr lang="en-US" sz="3200" dirty="0">
                <a:latin typeface="Segoe UI Light" panose="020B0502040204020203" pitchFamily="34" charset="0"/>
                <a:cs typeface="Segoe UI Light" panose="020B0502040204020203" pitchFamily="34" charset="0"/>
              </a:rPr>
              <a:t>Soft verbose parts for metadata that may help in debugging</a:t>
            </a:r>
          </a:p>
          <a:p>
            <a:pPr lvl="1"/>
            <a:r>
              <a:rPr lang="en-US" sz="3600" dirty="0">
                <a:latin typeface="Segoe UI Light" panose="020B0502040204020203" pitchFamily="34" charset="0"/>
                <a:cs typeface="Segoe UI Light" panose="020B0502040204020203" pitchFamily="34" charset="0"/>
              </a:rPr>
              <a:t>Error logs</a:t>
            </a:r>
          </a:p>
          <a:p>
            <a:pPr lvl="2"/>
            <a:r>
              <a:rPr lang="en-US" sz="3200" dirty="0">
                <a:latin typeface="Segoe UI Light" panose="020B0502040204020203" pitchFamily="34" charset="0"/>
                <a:cs typeface="Segoe UI Light" panose="020B0502040204020203" pitchFamily="34" charset="0"/>
              </a:rPr>
              <a:t>Hard parts for exception name</a:t>
            </a:r>
          </a:p>
          <a:p>
            <a:pPr lvl="2"/>
            <a:r>
              <a:rPr lang="en-US" sz="3200" dirty="0">
                <a:latin typeface="Segoe UI Light" panose="020B0502040204020203" pitchFamily="34" charset="0"/>
                <a:cs typeface="Segoe UI Light" panose="020B0502040204020203" pitchFamily="34" charset="0"/>
              </a:rPr>
              <a:t>Soft parts for additional metadata specific to a certain exception</a:t>
            </a:r>
          </a:p>
          <a:p>
            <a:pPr lvl="2"/>
            <a:endParaRPr lang="en-US" sz="3200" dirty="0">
              <a:latin typeface="Segoe UI Light" panose="020B0502040204020203" pitchFamily="34" charset="0"/>
              <a:cs typeface="Segoe UI Light" panose="020B0502040204020203" pitchFamily="34" charset="0"/>
            </a:endParaRPr>
          </a:p>
          <a:p>
            <a:pPr marL="228600" lvl="1" indent="0">
              <a:buNone/>
            </a:pPr>
            <a:endParaRPr lang="en-US" sz="3600" dirty="0">
              <a:latin typeface="Segoe UI Light" panose="020B0502040204020203" pitchFamily="34" charset="0"/>
              <a:cs typeface="Segoe UI Light" panose="020B0502040204020203" pitchFamily="34" charset="0"/>
            </a:endParaRPr>
          </a:p>
        </p:txBody>
      </p:sp>
      <p:pic>
        <p:nvPicPr>
          <p:cNvPr id="6" name="Picture 2" descr="https://thumb1.shutterstock.com/display_pic_with_logo/639229/175013570/stock-photo-best-practice-rubber-stamp-icon-isolated-on-white-background-illustration-175013570.jpg">
            <a:extLst>
              <a:ext uri="{FF2B5EF4-FFF2-40B4-BE49-F238E27FC236}">
                <a16:creationId xmlns:a16="http://schemas.microsoft.com/office/drawing/2014/main" id="{2D7EB29A-56A6-4C46-994A-33D9B1E13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2752" y="0"/>
            <a:ext cx="2929247" cy="305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4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Correlation</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r>
              <a:rPr lang="en-US" sz="3600" dirty="0">
                <a:latin typeface="Segoe UI Light" panose="020B0502040204020203" pitchFamily="34" charset="0"/>
                <a:cs typeface="Segoe UI Light" panose="020B0502040204020203" pitchFamily="34" charset="0"/>
              </a:rPr>
              <a:t>What, Why, and How</a:t>
            </a:r>
          </a:p>
        </p:txBody>
      </p:sp>
      <p:pic>
        <p:nvPicPr>
          <p:cNvPr id="2" name="Picture 1">
            <a:extLst>
              <a:ext uri="{FF2B5EF4-FFF2-40B4-BE49-F238E27FC236}">
                <a16:creationId xmlns:a16="http://schemas.microsoft.com/office/drawing/2014/main" id="{6633FF0A-6DA7-4189-9719-862D2EA710A4}"/>
              </a:ext>
            </a:extLst>
          </p:cNvPr>
          <p:cNvPicPr>
            <a:picLocks noChangeAspect="1"/>
          </p:cNvPicPr>
          <p:nvPr/>
        </p:nvPicPr>
        <p:blipFill>
          <a:blip r:embed="rId3"/>
          <a:stretch>
            <a:fillRect/>
          </a:stretch>
        </p:blipFill>
        <p:spPr>
          <a:xfrm>
            <a:off x="5168472" y="1985238"/>
            <a:ext cx="5819775" cy="4219575"/>
          </a:xfrm>
          <a:prstGeom prst="rect">
            <a:avLst/>
          </a:prstGeom>
        </p:spPr>
      </p:pic>
    </p:spTree>
    <p:extLst>
      <p:ext uri="{BB962C8B-B14F-4D97-AF65-F5344CB8AC3E}">
        <p14:creationId xmlns:p14="http://schemas.microsoft.com/office/powerpoint/2010/main" val="490083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Correlation Recap</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Coupling of events</a:t>
            </a:r>
          </a:p>
          <a:p>
            <a:pPr lvl="1"/>
            <a:r>
              <a:rPr lang="en-US" sz="3600" dirty="0">
                <a:latin typeface="Segoe UI Light" panose="020B0502040204020203" pitchFamily="34" charset="0"/>
                <a:cs typeface="Segoe UI Light" panose="020B0502040204020203" pitchFamily="34" charset="0"/>
              </a:rPr>
              <a:t>Represented as an identifier</a:t>
            </a:r>
          </a:p>
          <a:p>
            <a:pPr lvl="2"/>
            <a:r>
              <a:rPr lang="en-US" sz="3200" dirty="0">
                <a:latin typeface="Segoe UI Light" panose="020B0502040204020203" pitchFamily="34" charset="0"/>
                <a:cs typeface="Segoe UI Light" panose="020B0502040204020203" pitchFamily="34" charset="0"/>
              </a:rPr>
              <a:t>Usually </a:t>
            </a:r>
            <a:r>
              <a:rPr lang="en-US" sz="3200" dirty="0" err="1">
                <a:latin typeface="Segoe UI Light" panose="020B0502040204020203" pitchFamily="34" charset="0"/>
                <a:cs typeface="Segoe UI Light" panose="020B0502040204020203" pitchFamily="34" charset="0"/>
              </a:rPr>
              <a:t>Guids</a:t>
            </a:r>
            <a:endParaRPr lang="en-US" sz="3200" dirty="0">
              <a:latin typeface="Segoe UI Light" panose="020B0502040204020203" pitchFamily="34" charset="0"/>
              <a:cs typeface="Segoe UI Light" panose="020B0502040204020203" pitchFamily="34" charset="0"/>
            </a:endParaRPr>
          </a:p>
          <a:p>
            <a:pPr lvl="1"/>
            <a:r>
              <a:rPr lang="en-US" sz="3600" dirty="0">
                <a:latin typeface="Segoe UI Light" panose="020B0502040204020203" pitchFamily="34" charset="0"/>
                <a:cs typeface="Segoe UI Light" panose="020B0502040204020203" pitchFamily="34" charset="0"/>
              </a:rPr>
              <a:t>Usually part of log message schema</a:t>
            </a:r>
          </a:p>
          <a:p>
            <a:pPr lvl="2"/>
            <a:r>
              <a:rPr lang="en-US" sz="3200" dirty="0">
                <a:latin typeface="Segoe UI Light" panose="020B0502040204020203" pitchFamily="34" charset="0"/>
                <a:cs typeface="Segoe UI Light" panose="020B0502040204020203" pitchFamily="34" charset="0"/>
              </a:rPr>
              <a:t>Hard or soft. It depends.</a:t>
            </a:r>
          </a:p>
          <a:p>
            <a:pPr lvl="1"/>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17106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Creating correlation ids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Just do it</a:t>
            </a:r>
          </a:p>
          <a:p>
            <a:pPr lvl="2"/>
            <a:r>
              <a:rPr lang="en-US" sz="3200" dirty="0">
                <a:latin typeface="Segoe UI Light" panose="020B0502040204020203" pitchFamily="34" charset="0"/>
                <a:cs typeface="Segoe UI Light" panose="020B0502040204020203" pitchFamily="34" charset="0"/>
              </a:rPr>
              <a:t>Any unique identifier will do</a:t>
            </a:r>
          </a:p>
          <a:p>
            <a:pPr lvl="3"/>
            <a:r>
              <a:rPr lang="en-US" sz="3000" dirty="0">
                <a:latin typeface="Segoe UI Light" panose="020B0502040204020203" pitchFamily="34" charset="0"/>
                <a:cs typeface="Segoe UI Light" panose="020B0502040204020203" pitchFamily="34" charset="0"/>
              </a:rPr>
              <a:t>For some definition of unique</a:t>
            </a:r>
          </a:p>
          <a:p>
            <a:pPr lvl="3"/>
            <a:r>
              <a:rPr lang="en-US" sz="3000" dirty="0">
                <a:latin typeface="Segoe UI Light" panose="020B0502040204020203" pitchFamily="34" charset="0"/>
                <a:cs typeface="Segoe UI Light" panose="020B0502040204020203" pitchFamily="34" charset="0"/>
              </a:rPr>
              <a:t>Example c#: </a:t>
            </a:r>
            <a:r>
              <a:rPr lang="en-US" sz="2400" dirty="0" err="1">
                <a:latin typeface="Consolas" panose="020B0609020204030204" pitchFamily="49" charset="0"/>
                <a:cs typeface="Segoe UI Light" panose="020B0502040204020203" pitchFamily="34" charset="0"/>
              </a:rPr>
              <a:t>var</a:t>
            </a:r>
            <a:r>
              <a:rPr lang="en-US" sz="2400" dirty="0">
                <a:latin typeface="Consolas" panose="020B0609020204030204" pitchFamily="49" charset="0"/>
                <a:cs typeface="Segoe UI Light" panose="020B0502040204020203" pitchFamily="34" charset="0"/>
              </a:rPr>
              <a:t> id = </a:t>
            </a:r>
            <a:r>
              <a:rPr lang="en-US" sz="2400" dirty="0" err="1">
                <a:latin typeface="Consolas" panose="020B0609020204030204" pitchFamily="49" charset="0"/>
                <a:cs typeface="Segoe UI Light" panose="020B0502040204020203" pitchFamily="34" charset="0"/>
              </a:rPr>
              <a:t>Guid.NewGuid</a:t>
            </a:r>
            <a:r>
              <a:rPr lang="en-US" sz="2400" dirty="0">
                <a:latin typeface="Consolas" panose="020B0609020204030204" pitchFamily="49" charset="0"/>
                <a:cs typeface="Segoe UI Light" panose="020B0502040204020203" pitchFamily="34" charset="0"/>
              </a:rPr>
              <a:t>();</a:t>
            </a:r>
          </a:p>
          <a:p>
            <a:pPr marL="228600" lvl="1" indent="0">
              <a:buNone/>
            </a:pP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3486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descr="A picture containing building&#10;&#10;Description generated with high confidence">
            <a:extLst>
              <a:ext uri="{FF2B5EF4-FFF2-40B4-BE49-F238E27FC236}">
                <a16:creationId xmlns:a16="http://schemas.microsoft.com/office/drawing/2014/main" id="{CCD26D0A-0DBA-4A0B-91C6-CC0233B865AA}"/>
              </a:ext>
            </a:extLst>
          </p:cNvPr>
          <p:cNvPicPr>
            <a:picLocks noChangeAspect="1"/>
          </p:cNvPicPr>
          <p:nvPr/>
        </p:nvPicPr>
        <p:blipFill rotWithShape="1">
          <a:blip r:embed="rId3">
            <a:extLst>
              <a:ext uri="{28A0092B-C50C-407E-A947-70E740481C1C}">
                <a14:useLocalDpi xmlns:a14="http://schemas.microsoft.com/office/drawing/2010/main" val="0"/>
              </a:ext>
            </a:extLst>
          </a:blip>
          <a:srcRect t="9782" r="9091" b="13609"/>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5" y="640263"/>
            <a:ext cx="5221266"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4000">
                <a:solidFill>
                  <a:schemeClr val="tx1"/>
                </a:solidFill>
                <a:ea typeface="+mj-ea"/>
                <a:cs typeface="+mj-cs"/>
              </a:rPr>
              <a:t>Azure Data Lake Recap</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3"/>
            <a:ext cx="5235490" cy="3773010"/>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Font typeface="Arial" panose="020B0604020202020204" pitchFamily="34" charset="0"/>
              <a:buChar char="•"/>
            </a:pPr>
            <a:r>
              <a:rPr lang="en-US" sz="2400" dirty="0">
                <a:solidFill>
                  <a:schemeClr val="tx1"/>
                </a:solidFill>
                <a:latin typeface="+mn-lt"/>
              </a:rPr>
              <a:t>Cold path for telemetry</a:t>
            </a:r>
          </a:p>
          <a:p>
            <a:pPr lvl="1" defTabSz="914400">
              <a:buFont typeface="Arial" panose="020B0604020202020204" pitchFamily="34" charset="0"/>
              <a:buChar char="•"/>
            </a:pPr>
            <a:r>
              <a:rPr lang="en-US" sz="2400" dirty="0">
                <a:solidFill>
                  <a:schemeClr val="tx1"/>
                </a:solidFill>
              </a:rPr>
              <a:t>Stores log data</a:t>
            </a:r>
          </a:p>
          <a:p>
            <a:pPr lvl="1" defTabSz="914400">
              <a:buFont typeface="Arial" panose="020B0604020202020204" pitchFamily="34" charset="0"/>
              <a:buChar char="•"/>
            </a:pPr>
            <a:r>
              <a:rPr lang="en-US" sz="2400" dirty="0">
                <a:solidFill>
                  <a:schemeClr val="tx1"/>
                </a:solidFill>
              </a:rPr>
              <a:t>Stores metrics</a:t>
            </a:r>
          </a:p>
          <a:p>
            <a:pPr lvl="1" defTabSz="914400">
              <a:buFont typeface="Arial" panose="020B0604020202020204" pitchFamily="34" charset="0"/>
              <a:buChar char="•"/>
            </a:pPr>
            <a:r>
              <a:rPr lang="en-US" sz="2400" dirty="0">
                <a:solidFill>
                  <a:schemeClr val="tx1"/>
                </a:solidFill>
              </a:rPr>
              <a:t>Has very long retention times (months/years)</a:t>
            </a:r>
          </a:p>
          <a:p>
            <a:pPr lvl="1" defTabSz="914400">
              <a:buFont typeface="Arial" panose="020B0604020202020204" pitchFamily="34" charset="0"/>
              <a:buChar char="•"/>
            </a:pPr>
            <a:r>
              <a:rPr lang="en-US" sz="2400" dirty="0">
                <a:solidFill>
                  <a:schemeClr val="tx1"/>
                </a:solidFill>
              </a:rPr>
              <a:t>Some latency on data entry</a:t>
            </a:r>
          </a:p>
          <a:p>
            <a:pPr lvl="1" defTabSz="914400">
              <a:buFont typeface="Arial" panose="020B0604020202020204" pitchFamily="34" charset="0"/>
              <a:buChar char="•"/>
            </a:pPr>
            <a:r>
              <a:rPr lang="en-US" sz="2400" dirty="0">
                <a:solidFill>
                  <a:schemeClr val="tx1"/>
                </a:solidFill>
              </a:rPr>
              <a:t>Unable to serve low latency queries</a:t>
            </a:r>
          </a:p>
        </p:txBody>
      </p:sp>
    </p:spTree>
    <p:extLst>
      <p:ext uri="{BB962C8B-B14F-4D97-AF65-F5344CB8AC3E}">
        <p14:creationId xmlns:p14="http://schemas.microsoft.com/office/powerpoint/2010/main" val="1478674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471833"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Passing Correlation Ids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600" dirty="0">
                <a:latin typeface="Segoe UI Light" panose="020B0502040204020203" pitchFamily="34" charset="0"/>
                <a:cs typeface="Segoe UI Light" panose="020B0502040204020203" pitchFamily="34" charset="0"/>
              </a:rPr>
              <a:t>Just do it</a:t>
            </a:r>
          </a:p>
          <a:p>
            <a:pPr lvl="2"/>
            <a:r>
              <a:rPr lang="en-US" sz="3200" dirty="0">
                <a:latin typeface="Segoe UI Light" panose="020B0502040204020203" pitchFamily="34" charset="0"/>
                <a:cs typeface="Segoe UI Light" panose="020B0502040204020203" pitchFamily="34" charset="0"/>
              </a:rPr>
              <a:t>Functional parameters</a:t>
            </a:r>
          </a:p>
          <a:p>
            <a:pPr lvl="2"/>
            <a:r>
              <a:rPr lang="en-US" sz="3200" dirty="0">
                <a:latin typeface="Segoe UI Light" panose="020B0502040204020203" pitchFamily="34" charset="0"/>
                <a:cs typeface="Segoe UI Light" panose="020B0502040204020203" pitchFamily="34" charset="0"/>
              </a:rPr>
              <a:t>HTTP Headers</a:t>
            </a:r>
          </a:p>
          <a:p>
            <a:pPr lvl="2"/>
            <a:r>
              <a:rPr lang="en-US" sz="3000" dirty="0">
                <a:latin typeface="Segoe UI Light" panose="020B0502040204020203" pitchFamily="34" charset="0"/>
                <a:cs typeface="Segoe UI Light" panose="020B0502040204020203" pitchFamily="34" charset="0"/>
              </a:rPr>
              <a:t>Context objects</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99154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921399" cy="1344975"/>
          </a:xfrm>
          <a:prstGeom prst="rect">
            <a:avLst/>
          </a:prstGeom>
        </p:spPr>
        <p:txBody>
          <a:bodyPr vert="horz" lIns="91440" tIns="45720" rIns="91440" bIns="45720" rtlCol="0" anchor="ctr">
            <a:normAutofit fontScale="92500"/>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Correlation Examples from MS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r>
              <a:rPr lang="en-US" sz="3600" dirty="0">
                <a:latin typeface="Segoe UI Light" panose="020B0502040204020203" pitchFamily="34" charset="0"/>
                <a:cs typeface="Segoe UI Light" panose="020B0502040204020203" pitchFamily="34" charset="0"/>
              </a:rPr>
              <a:t>ETW</a:t>
            </a:r>
          </a:p>
          <a:p>
            <a:pPr lvl="1"/>
            <a:r>
              <a:rPr lang="en-US" sz="3600" dirty="0">
                <a:latin typeface="Segoe UI Light" panose="020B0502040204020203" pitchFamily="34" charset="0"/>
                <a:cs typeface="Segoe UI Light" panose="020B0502040204020203" pitchFamily="34" charset="0"/>
              </a:rPr>
              <a:t>Windows’ build in event framework</a:t>
            </a:r>
          </a:p>
          <a:p>
            <a:pPr lvl="1"/>
            <a:r>
              <a:rPr lang="en-US" sz="3600" dirty="0">
                <a:latin typeface="Segoe UI Light" panose="020B0502040204020203" pitchFamily="34" charset="0"/>
                <a:cs typeface="Segoe UI Light" panose="020B0502040204020203" pitchFamily="34" charset="0"/>
              </a:rPr>
              <a:t>Hard schema</a:t>
            </a:r>
          </a:p>
          <a:p>
            <a:pPr lvl="2"/>
            <a:r>
              <a:rPr lang="en-US" sz="3200" dirty="0">
                <a:latin typeface="Segoe UI Light" panose="020B0502040204020203" pitchFamily="34" charset="0"/>
                <a:cs typeface="Segoe UI Light" panose="020B0502040204020203" pitchFamily="34" charset="0"/>
              </a:rPr>
              <a:t>But as previously shown, strings can contain their own soft schema</a:t>
            </a:r>
          </a:p>
          <a:p>
            <a:pPr lvl="1"/>
            <a:r>
              <a:rPr lang="en-US" sz="3600" dirty="0">
                <a:latin typeface="Segoe UI Light" panose="020B0502040204020203" pitchFamily="34" charset="0"/>
                <a:cs typeface="Segoe UI Light" panose="020B0502040204020203" pitchFamily="34" charset="0"/>
              </a:rPr>
              <a:t>Thread static variable contains Correlation</a:t>
            </a:r>
          </a:p>
          <a:p>
            <a:pPr lvl="2"/>
            <a:r>
              <a:rPr lang="en-US" sz="3200" dirty="0">
                <a:latin typeface="Segoe UI Light" panose="020B0502040204020203" pitchFamily="34" charset="0"/>
                <a:cs typeface="Segoe UI Light" panose="020B0502040204020203" pitchFamily="34" charset="0"/>
              </a:rPr>
              <a:t>Called </a:t>
            </a:r>
            <a:r>
              <a:rPr lang="en-US" sz="3200" dirty="0" err="1">
                <a:latin typeface="Segoe UI Light" panose="020B0502040204020203" pitchFamily="34" charset="0"/>
                <a:cs typeface="Segoe UI Light" panose="020B0502040204020203" pitchFamily="34" charset="0"/>
              </a:rPr>
              <a:t>ActivityId</a:t>
            </a:r>
            <a:r>
              <a:rPr lang="en-US" sz="3200" dirty="0">
                <a:latin typeface="Segoe UI Light" panose="020B0502040204020203" pitchFamily="34" charset="0"/>
                <a:cs typeface="Segoe UI Light" panose="020B0502040204020203" pitchFamily="34" charset="0"/>
              </a:rPr>
              <a:t> and </a:t>
            </a:r>
            <a:r>
              <a:rPr lang="en-US" sz="3200" dirty="0" err="1">
                <a:latin typeface="Segoe UI Light" panose="020B0502040204020203" pitchFamily="34" charset="0"/>
                <a:cs typeface="Segoe UI Light" panose="020B0502040204020203" pitchFamily="34" charset="0"/>
              </a:rPr>
              <a:t>RelatedActivityId</a:t>
            </a:r>
            <a:endParaRPr lang="en-US" sz="3200" dirty="0">
              <a:latin typeface="Segoe UI Light" panose="020B0502040204020203" pitchFamily="34" charset="0"/>
              <a:cs typeface="Segoe UI Light" panose="020B0502040204020203" pitchFamily="34" charset="0"/>
            </a:endParaRPr>
          </a:p>
          <a:p>
            <a:pPr marL="457200" lvl="2" indent="0">
              <a:buNone/>
            </a:pP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4671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921399" cy="1344975"/>
          </a:xfrm>
          <a:prstGeom prst="rect">
            <a:avLst/>
          </a:prstGeom>
        </p:spPr>
        <p:txBody>
          <a:bodyPr vert="horz" lIns="91440" tIns="45720" rIns="91440" bIns="45720" rtlCol="0" anchor="ctr">
            <a:normAutofit fontScale="92500"/>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Correlation Examples from MS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r>
              <a:rPr lang="en-US" sz="3600" dirty="0" err="1">
                <a:latin typeface="Segoe UI Light" panose="020B0502040204020203" pitchFamily="34" charset="0"/>
                <a:cs typeface="Segoe UI Light" panose="020B0502040204020203" pitchFamily="34" charset="0"/>
              </a:rPr>
              <a:t>QoS</a:t>
            </a:r>
            <a:r>
              <a:rPr lang="en-US" sz="3600" dirty="0">
                <a:latin typeface="Segoe UI Light" panose="020B0502040204020203" pitchFamily="34" charset="0"/>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(Measurement of successes vs. expected and unexpected failures)</a:t>
            </a:r>
            <a:endParaRPr lang="en-US" sz="3600" dirty="0">
              <a:latin typeface="Segoe UI Light" panose="020B0502040204020203" pitchFamily="34" charset="0"/>
              <a:cs typeface="Segoe UI Light" panose="020B0502040204020203" pitchFamily="34" charset="0"/>
            </a:endParaRPr>
          </a:p>
          <a:p>
            <a:pPr marL="228600" lvl="1" indent="0">
              <a:buNone/>
            </a:pPr>
            <a:endParaRPr lang="en-US" sz="3600" dirty="0">
              <a:latin typeface="Segoe UI Light" panose="020B0502040204020203" pitchFamily="34" charset="0"/>
              <a:cs typeface="Segoe UI Light" panose="020B0502040204020203" pitchFamily="34" charset="0"/>
            </a:endParaRPr>
          </a:p>
          <a:p>
            <a:pPr marL="228600" lvl="1" indent="0">
              <a:buNone/>
            </a:pPr>
            <a:r>
              <a:rPr lang="en-US" sz="3200" dirty="0">
                <a:latin typeface="Segoe UI Light" panose="020B0502040204020203" pitchFamily="34" charset="0"/>
                <a:cs typeface="Segoe UI Light" panose="020B0502040204020203" pitchFamily="34" charset="0"/>
              </a:rPr>
              <a:t>Typical schema (Hybrid)</a:t>
            </a:r>
            <a:endParaRPr lang="en-US" sz="1800" dirty="0">
              <a:latin typeface="Segoe UI Light" panose="020B0502040204020203" pitchFamily="34" charset="0"/>
              <a:cs typeface="Segoe UI Light" panose="020B0502040204020203" pitchFamily="34" charset="0"/>
            </a:endParaRPr>
          </a:p>
          <a:p>
            <a:pPr marL="228600" lvl="1" indent="0">
              <a:buNone/>
            </a:pPr>
            <a:r>
              <a:rPr lang="en-US" sz="2000" dirty="0">
                <a:latin typeface="Segoe UI Light" panose="020B0502040204020203" pitchFamily="34" charset="0"/>
                <a:cs typeface="Segoe UI Light" panose="020B0502040204020203" pitchFamily="34" charset="0"/>
              </a:rPr>
              <a:t>Timestamp : datetime</a:t>
            </a:r>
          </a:p>
          <a:p>
            <a:pPr marL="228600" lvl="1" indent="0">
              <a:buNone/>
            </a:pPr>
            <a:r>
              <a:rPr lang="en-US" sz="2000" dirty="0">
                <a:latin typeface="Segoe UI Light" panose="020B0502040204020203" pitchFamily="34" charset="0"/>
                <a:cs typeface="Segoe UI Light" panose="020B0502040204020203" pitchFamily="34" charset="0"/>
              </a:rPr>
              <a:t>Scenario : string</a:t>
            </a:r>
          </a:p>
          <a:p>
            <a:pPr marL="228600" lvl="1" indent="0">
              <a:buNone/>
            </a:pPr>
            <a:r>
              <a:rPr lang="en-US" sz="2000" dirty="0" err="1">
                <a:latin typeface="Segoe UI Light" panose="020B0502040204020203" pitchFamily="34" charset="0"/>
                <a:cs typeface="Segoe UI Light" panose="020B0502040204020203" pitchFamily="34" charset="0"/>
              </a:rPr>
              <a:t>CorrelationId</a:t>
            </a:r>
            <a:r>
              <a:rPr lang="en-US" sz="2000" dirty="0">
                <a:latin typeface="Segoe UI Light" panose="020B0502040204020203" pitchFamily="34" charset="0"/>
                <a:cs typeface="Segoe UI Light" panose="020B0502040204020203" pitchFamily="34" charset="0"/>
              </a:rPr>
              <a:t> : </a:t>
            </a:r>
            <a:r>
              <a:rPr lang="en-US" sz="2000" dirty="0" err="1">
                <a:latin typeface="Segoe UI Light" panose="020B0502040204020203" pitchFamily="34" charset="0"/>
                <a:cs typeface="Segoe UI Light" panose="020B0502040204020203" pitchFamily="34" charset="0"/>
              </a:rPr>
              <a:t>guid</a:t>
            </a:r>
            <a:endParaRPr lang="en-US" sz="2000" dirty="0">
              <a:latin typeface="Segoe UI Light" panose="020B0502040204020203" pitchFamily="34" charset="0"/>
              <a:cs typeface="Segoe UI Light" panose="020B0502040204020203" pitchFamily="34" charset="0"/>
            </a:endParaRPr>
          </a:p>
          <a:p>
            <a:pPr marL="228600" lvl="1" indent="0">
              <a:buNone/>
            </a:pPr>
            <a:r>
              <a:rPr lang="en-US" sz="2000" dirty="0">
                <a:latin typeface="Segoe UI Light" panose="020B0502040204020203" pitchFamily="34" charset="0"/>
                <a:cs typeface="Segoe UI Light" panose="020B0502040204020203" pitchFamily="34" charset="0"/>
              </a:rPr>
              <a:t>Operation : </a:t>
            </a:r>
            <a:r>
              <a:rPr lang="en-US" sz="2000" dirty="0" err="1">
                <a:latin typeface="Segoe UI Light" panose="020B0502040204020203" pitchFamily="34" charset="0"/>
                <a:cs typeface="Segoe UI Light" panose="020B0502040204020203" pitchFamily="34" charset="0"/>
              </a:rPr>
              <a:t>enum</a:t>
            </a:r>
            <a:r>
              <a:rPr lang="en-US" sz="2000" dirty="0">
                <a:latin typeface="Segoe UI Light" panose="020B0502040204020203" pitchFamily="34" charset="0"/>
                <a:cs typeface="Segoe UI Light" panose="020B0502040204020203" pitchFamily="34" charset="0"/>
              </a:rPr>
              <a:t> (start, success, expected failure, unexpected failure)</a:t>
            </a:r>
          </a:p>
          <a:p>
            <a:pPr marL="228600" lvl="1" indent="0">
              <a:buNone/>
            </a:pPr>
            <a:r>
              <a:rPr lang="en-US" sz="2000" dirty="0">
                <a:latin typeface="Segoe UI Light" panose="020B0502040204020203" pitchFamily="34" charset="0"/>
                <a:cs typeface="Segoe UI Light" panose="020B0502040204020203" pitchFamily="34" charset="0"/>
              </a:rPr>
              <a:t>Properties : string</a:t>
            </a:r>
          </a:p>
          <a:p>
            <a:pPr marL="228600" lvl="1" indent="0">
              <a:buNone/>
            </a:pPr>
            <a:endParaRPr lang="en-US" sz="2000" dirty="0">
              <a:latin typeface="Segoe UI Light" panose="020B0502040204020203" pitchFamily="34" charset="0"/>
              <a:cs typeface="Segoe UI Light" panose="020B0502040204020203" pitchFamily="34" charset="0"/>
            </a:endParaRPr>
          </a:p>
          <a:p>
            <a:pPr marL="228600" lvl="1" indent="0">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879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4480115" y="2597059"/>
            <a:ext cx="3184717"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Questions?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47367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6750673" cy="1344975"/>
          </a:xfrm>
          <a:prstGeom prst="rect">
            <a:avLst/>
          </a:prstGeom>
        </p:spPr>
        <p:txBody>
          <a:bodyPr vert="horz" lIns="91440" tIns="45720" rIns="91440" bIns="4572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Azure Data Lake Recap</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5235490"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Is the “one stop shop” for data</a:t>
            </a:r>
          </a:p>
          <a:p>
            <a:pPr lvl="1" defTabSz="914400">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Cloud-Scale File System</a:t>
            </a:r>
          </a:p>
          <a:p>
            <a:pPr lvl="1" defTabSz="914400">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Large available compute resources</a:t>
            </a:r>
          </a:p>
          <a:p>
            <a:pPr lvl="1" defTabSz="914400">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Machine Learning and Analytics</a:t>
            </a:r>
          </a:p>
          <a:p>
            <a:pPr lvl="1" defTabSz="914400">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Uniform APIs for managing and querying data</a:t>
            </a:r>
          </a:p>
          <a:p>
            <a:pPr lvl="1" defTabSz="914400">
              <a:buFont typeface="Arial" panose="020B0604020202020204" pitchFamily="34" charset="0"/>
              <a:buChar char="•"/>
            </a:pPr>
            <a:endParaRPr lang="en-US" sz="2400" dirty="0">
              <a:solidFill>
                <a:schemeClr val="tx1"/>
              </a:solidFill>
            </a:endParaRPr>
          </a:p>
          <a:p>
            <a:pPr lvl="1" defTabSz="914400">
              <a:buFont typeface="Arial" panose="020B0604020202020204" pitchFamily="34" charset="0"/>
              <a:buChar char="•"/>
            </a:pPr>
            <a:endParaRPr lang="en-US" sz="2400" dirty="0">
              <a:solidFill>
                <a:schemeClr val="tx1"/>
              </a:solidFill>
            </a:endParaRPr>
          </a:p>
          <a:p>
            <a:pPr lvl="1" defTabSz="914400">
              <a:buFont typeface="Arial" panose="020B0604020202020204" pitchFamily="34" charset="0"/>
              <a:buChar char="•"/>
            </a:pPr>
            <a:endParaRPr lang="en-US" sz="2400" dirty="0">
              <a:solidFill>
                <a:schemeClr val="tx1"/>
              </a:solidFill>
            </a:endParaRPr>
          </a:p>
          <a:p>
            <a:pPr lvl="1" defTabSz="914400">
              <a:buFont typeface="Arial" panose="020B0604020202020204" pitchFamily="34" charset="0"/>
              <a:buChar char="•"/>
            </a:pPr>
            <a:endParaRPr lang="en-US" sz="2400" dirty="0">
              <a:solidFill>
                <a:schemeClr val="tx1"/>
              </a:solidFill>
            </a:endParaRPr>
          </a:p>
          <a:p>
            <a:pPr lvl="1" defTabSz="914400">
              <a:buFont typeface="Arial" panose="020B0604020202020204" pitchFamily="34" charset="0"/>
              <a:buChar char="•"/>
            </a:pPr>
            <a:r>
              <a:rPr lang="en-US" sz="1200" dirty="0">
                <a:solidFill>
                  <a:schemeClr val="tx1"/>
                </a:solidFill>
                <a:hlinkClick r:id="rId3"/>
              </a:rPr>
              <a:t>https://en.wikipedia.org/wiki/Distributed_file_system_for_cloud</a:t>
            </a:r>
            <a:endParaRPr lang="en-US" sz="1200" dirty="0">
              <a:solidFill>
                <a:schemeClr val="tx1"/>
              </a:solidFill>
            </a:endParaRPr>
          </a:p>
          <a:p>
            <a:pPr lvl="1" defTabSz="914400">
              <a:buFont typeface="Arial" panose="020B0604020202020204" pitchFamily="34" charset="0"/>
              <a:buChar char="•"/>
            </a:pPr>
            <a:endParaRPr lang="en-US" sz="1200" dirty="0">
              <a:solidFill>
                <a:schemeClr val="tx1"/>
              </a:solidFill>
            </a:endParaRPr>
          </a:p>
        </p:txBody>
      </p:sp>
      <p:pic>
        <p:nvPicPr>
          <p:cNvPr id="3" name="Picture 2">
            <a:extLst>
              <a:ext uri="{FF2B5EF4-FFF2-40B4-BE49-F238E27FC236}">
                <a16:creationId xmlns:a16="http://schemas.microsoft.com/office/drawing/2014/main" id="{195300C4-09B4-4FCF-B308-4CB0E516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5422" y="1985238"/>
            <a:ext cx="3818407" cy="3346470"/>
          </a:xfrm>
          <a:prstGeom prst="rect">
            <a:avLst/>
          </a:prstGeom>
        </p:spPr>
      </p:pic>
    </p:spTree>
    <p:extLst>
      <p:ext uri="{BB962C8B-B14F-4D97-AF65-F5344CB8AC3E}">
        <p14:creationId xmlns:p14="http://schemas.microsoft.com/office/powerpoint/2010/main" val="3951856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6750673" cy="1344975"/>
          </a:xfrm>
          <a:prstGeom prst="rect">
            <a:avLst/>
          </a:prstGeom>
        </p:spPr>
        <p:txBody>
          <a:bodyPr vert="horz" lIns="91440" tIns="45720" rIns="91440" bIns="4572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Uploaders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09" y="2121762"/>
            <a:ext cx="10936039"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piece of software that uploads files</a:t>
            </a:r>
          </a:p>
          <a:p>
            <a:pPr lvl="1" defTabSz="914400">
              <a:buFont typeface="Arial" panose="020B0604020202020204" pitchFamily="34" charset="0"/>
              <a:buChar char="•"/>
            </a:pPr>
            <a:r>
              <a:rPr lang="en-US" sz="2400" dirty="0">
                <a:solidFill>
                  <a:schemeClr val="tx1"/>
                </a:solidFill>
              </a:rPr>
              <a:t>Non-centralized</a:t>
            </a:r>
          </a:p>
          <a:p>
            <a:pPr lvl="1" defTabSz="914400">
              <a:buFont typeface="Arial" panose="020B0604020202020204" pitchFamily="34" charset="0"/>
              <a:buChar char="•"/>
            </a:pPr>
            <a:r>
              <a:rPr lang="en-US" sz="2400" dirty="0">
                <a:solidFill>
                  <a:schemeClr val="tx1"/>
                </a:solidFill>
              </a:rPr>
              <a:t>Scalability</a:t>
            </a:r>
          </a:p>
        </p:txBody>
      </p:sp>
    </p:spTree>
    <p:extLst>
      <p:ext uri="{BB962C8B-B14F-4D97-AF65-F5344CB8AC3E}">
        <p14:creationId xmlns:p14="http://schemas.microsoft.com/office/powerpoint/2010/main" val="1608750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5" y="640263"/>
            <a:ext cx="5221266"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Why Uploaders?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lnSpcReduction="10000"/>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Recap of log problem domain</a:t>
            </a:r>
          </a:p>
          <a:p>
            <a:pPr lvl="1"/>
            <a:r>
              <a:rPr lang="en-US" dirty="0">
                <a:latin typeface="Segoe UI Light" panose="020B0502040204020203" pitchFamily="34" charset="0"/>
                <a:cs typeface="Segoe UI Light" panose="020B0502040204020203" pitchFamily="34" charset="0"/>
              </a:rPr>
              <a:t>100 000’s of machines</a:t>
            </a:r>
          </a:p>
          <a:p>
            <a:pPr lvl="2"/>
            <a:r>
              <a:rPr lang="en-US" dirty="0">
                <a:latin typeface="Segoe UI Light" panose="020B0502040204020203" pitchFamily="34" charset="0"/>
                <a:cs typeface="Segoe UI Light" panose="020B0502040204020203" pitchFamily="34" charset="0"/>
              </a:rPr>
              <a:t>Heterogenous</a:t>
            </a:r>
          </a:p>
          <a:p>
            <a:pPr lvl="2"/>
            <a:r>
              <a:rPr lang="en-US" dirty="0">
                <a:latin typeface="Segoe UI Light" panose="020B0502040204020203" pitchFamily="34" charset="0"/>
                <a:cs typeface="Segoe UI Light" panose="020B0502040204020203" pitchFamily="34" charset="0"/>
              </a:rPr>
              <a:t>Some are failing continuously</a:t>
            </a:r>
          </a:p>
          <a:p>
            <a:pPr lvl="2"/>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Some key properties:</a:t>
            </a:r>
          </a:p>
          <a:p>
            <a:pPr lvl="1"/>
            <a:r>
              <a:rPr lang="en-US" dirty="0">
                <a:latin typeface="Segoe UI Light" panose="020B0502040204020203" pitchFamily="34" charset="0"/>
                <a:cs typeface="Segoe UI Light" panose="020B0502040204020203" pitchFamily="34" charset="0"/>
              </a:rPr>
              <a:t>Code should run on heterogenous platforms</a:t>
            </a:r>
          </a:p>
          <a:p>
            <a:pPr lvl="2"/>
            <a:r>
              <a:rPr lang="en-US" dirty="0">
                <a:latin typeface="Segoe UI Light" panose="020B0502040204020203" pitchFamily="34" charset="0"/>
                <a:cs typeface="Segoe UI Light" panose="020B0502040204020203" pitchFamily="34" charset="0"/>
              </a:rPr>
              <a:t>Choice of language, dependent libraries, etc.</a:t>
            </a:r>
          </a:p>
          <a:p>
            <a:pPr lvl="1"/>
            <a:r>
              <a:rPr lang="en-US" dirty="0">
                <a:latin typeface="Segoe UI Light" panose="020B0502040204020203" pitchFamily="34" charset="0"/>
                <a:cs typeface="Segoe UI Light" panose="020B0502040204020203" pitchFamily="34" charset="0"/>
              </a:rPr>
              <a:t>Code should handle temporary failures</a:t>
            </a:r>
          </a:p>
          <a:p>
            <a:pPr lvl="2"/>
            <a:r>
              <a:rPr lang="en-US" dirty="0">
                <a:latin typeface="Segoe UI Light" panose="020B0502040204020203" pitchFamily="34" charset="0"/>
                <a:cs typeface="Segoe UI Light" panose="020B0502040204020203" pitchFamily="34" charset="0"/>
              </a:rPr>
              <a:t>Restarts, crashes, network failures, etc.</a:t>
            </a:r>
          </a:p>
          <a:p>
            <a:pPr lvl="1"/>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F2624AEE-EEBE-4761-9D43-6093C207321A}"/>
              </a:ext>
            </a:extLst>
          </p:cNvPr>
          <p:cNvPicPr>
            <a:picLocks noChangeAspect="1"/>
          </p:cNvPicPr>
          <p:nvPr/>
        </p:nvPicPr>
        <p:blipFill>
          <a:blip r:embed="rId3"/>
          <a:stretch>
            <a:fillRect/>
          </a:stretch>
        </p:blipFill>
        <p:spPr>
          <a:xfrm>
            <a:off x="6666584" y="1650885"/>
            <a:ext cx="5374690" cy="3030650"/>
          </a:xfrm>
          <a:prstGeom prst="rect">
            <a:avLst/>
          </a:prstGeom>
        </p:spPr>
      </p:pic>
    </p:spTree>
    <p:extLst>
      <p:ext uri="{BB962C8B-B14F-4D97-AF65-F5344CB8AC3E}">
        <p14:creationId xmlns:p14="http://schemas.microsoft.com/office/powerpoint/2010/main" val="2313996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7707463" cy="1344975"/>
          </a:xfrm>
          <a:prstGeom prst="rect">
            <a:avLst/>
          </a:prstGeom>
        </p:spPr>
        <p:txBody>
          <a:bodyPr vert="horz" lIns="91440" tIns="45720" rIns="91440" bIns="4572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Uploaders - Considerations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Should support additional operations</a:t>
            </a:r>
          </a:p>
          <a:p>
            <a:pPr lvl="1"/>
            <a:r>
              <a:rPr lang="en-US" dirty="0">
                <a:latin typeface="Segoe UI Light" panose="020B0502040204020203" pitchFamily="34" charset="0"/>
                <a:cs typeface="Segoe UI Light" panose="020B0502040204020203" pitchFamily="34" charset="0"/>
              </a:rPr>
              <a:t>Compliance issues (We’ll get back to this later)</a:t>
            </a:r>
          </a:p>
          <a:p>
            <a:pPr lvl="1"/>
            <a:r>
              <a:rPr lang="en-US" dirty="0">
                <a:latin typeface="Segoe UI Light" panose="020B0502040204020203" pitchFamily="34" charset="0"/>
                <a:cs typeface="Segoe UI Light" panose="020B0502040204020203" pitchFamily="34" charset="0"/>
              </a:rPr>
              <a:t>Cost management (aggregation, i.e. joining columns)</a:t>
            </a:r>
            <a:endParaRPr lang="en-US" strike="sngStrike" dirty="0">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Management</a:t>
            </a:r>
          </a:p>
          <a:p>
            <a:pPr lvl="2"/>
            <a:r>
              <a:rPr lang="en-US" dirty="0">
                <a:latin typeface="Segoe UI Light" panose="020B0502040204020203" pitchFamily="34" charset="0"/>
                <a:cs typeface="Segoe UI Light" panose="020B0502040204020203" pitchFamily="34" charset="0"/>
              </a:rPr>
              <a:t>Pipe to specific file or DB </a:t>
            </a:r>
            <a:r>
              <a:rPr lang="en-US">
                <a:latin typeface="Segoe UI Light" panose="020B0502040204020203" pitchFamily="34" charset="0"/>
                <a:cs typeface="Segoe UI Light" panose="020B0502040204020203" pitchFamily="34" charset="0"/>
              </a:rPr>
              <a:t>for debug etc.</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3438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5" y="640263"/>
            <a:ext cx="6805174"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5290" dirty="0">
                <a:solidFill>
                  <a:schemeClr val="tx1"/>
                </a:solidFill>
                <a:latin typeface="Segoe UI Light" panose="020B0502040204020203" pitchFamily="34" charset="0"/>
                <a:ea typeface="+mj-ea"/>
                <a:cs typeface="Segoe UI Light" panose="020B0502040204020203" pitchFamily="34" charset="0"/>
              </a:rPr>
              <a:t>Uploaders - Details</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2"/>
            <a:ext cx="11261006" cy="4272981"/>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Chunking</a:t>
            </a:r>
          </a:p>
          <a:p>
            <a:pPr lvl="1"/>
            <a:r>
              <a:rPr lang="en-US" dirty="0">
                <a:latin typeface="Segoe UI Light" panose="020B0502040204020203" pitchFamily="34" charset="0"/>
                <a:cs typeface="Segoe UI Light" panose="020B0502040204020203" pitchFamily="34" charset="0"/>
              </a:rPr>
              <a:t>Upload data periodically: size, time, both</a:t>
            </a:r>
          </a:p>
          <a:p>
            <a:pPr lvl="1"/>
            <a:r>
              <a:rPr lang="en-US" dirty="0">
                <a:latin typeface="Segoe UI Light" panose="020B0502040204020203" pitchFamily="34" charset="0"/>
                <a:cs typeface="Segoe UI Light" panose="020B0502040204020203" pitchFamily="34" charset="0"/>
              </a:rPr>
              <a:t>Chunk size tradeoff – What happens if replica fails</a:t>
            </a:r>
          </a:p>
          <a:p>
            <a:pPr lvl="2"/>
            <a:r>
              <a:rPr lang="en-US" dirty="0">
                <a:latin typeface="Segoe UI Light" panose="020B0502040204020203" pitchFamily="34" charset="0"/>
                <a:cs typeface="Segoe UI Light" panose="020B0502040204020203" pitchFamily="34" charset="0"/>
              </a:rPr>
              <a:t>While building a chunk</a:t>
            </a:r>
          </a:p>
          <a:p>
            <a:pPr lvl="2"/>
            <a:r>
              <a:rPr lang="en-US" dirty="0">
                <a:latin typeface="Segoe UI Light" panose="020B0502040204020203" pitchFamily="34" charset="0"/>
                <a:cs typeface="Segoe UI Light" panose="020B0502040204020203" pitchFamily="34" charset="0"/>
              </a:rPr>
              <a:t>While uploading a chunk</a:t>
            </a:r>
          </a:p>
          <a:p>
            <a:pPr lvl="1"/>
            <a:r>
              <a:rPr lang="en-US" dirty="0">
                <a:latin typeface="Segoe UI Light" panose="020B0502040204020203" pitchFamily="34" charset="0"/>
                <a:cs typeface="Segoe UI Light" panose="020B0502040204020203" pitchFamily="34" charset="0"/>
              </a:rPr>
              <a:t>Chunk generation</a:t>
            </a:r>
          </a:p>
          <a:p>
            <a:pPr lvl="2"/>
            <a:r>
              <a:rPr lang="en-US" dirty="0">
                <a:latin typeface="Segoe UI Light" panose="020B0502040204020203" pitchFamily="34" charset="0"/>
                <a:cs typeface="Segoe UI Light" panose="020B0502040204020203" pitchFamily="34" charset="0"/>
              </a:rPr>
              <a:t>Chunk summary </a:t>
            </a:r>
          </a:p>
          <a:p>
            <a:pPr lvl="2"/>
            <a:r>
              <a:rPr lang="en-US" dirty="0">
                <a:latin typeface="Segoe UI Light" panose="020B0502040204020203" pitchFamily="34" charset="0"/>
                <a:cs typeface="Segoe UI Light" panose="020B0502040204020203" pitchFamily="34" charset="0"/>
              </a:rPr>
              <a:t>Sequence numbers</a:t>
            </a:r>
          </a:p>
          <a:p>
            <a:pPr lvl="1"/>
            <a:endParaRPr lang="en-US" dirty="0">
              <a:latin typeface="Segoe UI Light" panose="020B0502040204020203" pitchFamily="34" charset="0"/>
              <a:cs typeface="Segoe UI Light" panose="020B0502040204020203" pitchFamily="34" charset="0"/>
            </a:endParaRPr>
          </a:p>
        </p:txBody>
      </p:sp>
      <p:pic>
        <p:nvPicPr>
          <p:cNvPr id="2" name="Picture 1">
            <a:extLst>
              <a:ext uri="{FF2B5EF4-FFF2-40B4-BE49-F238E27FC236}">
                <a16:creationId xmlns:a16="http://schemas.microsoft.com/office/drawing/2014/main" id="{49829821-2D1D-4FF9-BBB4-F1E558B3F0E4}"/>
              </a:ext>
            </a:extLst>
          </p:cNvPr>
          <p:cNvPicPr>
            <a:picLocks noChangeAspect="1"/>
          </p:cNvPicPr>
          <p:nvPr/>
        </p:nvPicPr>
        <p:blipFill>
          <a:blip r:embed="rId3"/>
          <a:stretch>
            <a:fillRect/>
          </a:stretch>
        </p:blipFill>
        <p:spPr>
          <a:xfrm>
            <a:off x="4725869" y="3662498"/>
            <a:ext cx="6872021" cy="2691945"/>
          </a:xfrm>
          <a:prstGeom prst="rect">
            <a:avLst/>
          </a:prstGeom>
        </p:spPr>
      </p:pic>
    </p:spTree>
    <p:extLst>
      <p:ext uri="{BB962C8B-B14F-4D97-AF65-F5344CB8AC3E}">
        <p14:creationId xmlns:p14="http://schemas.microsoft.com/office/powerpoint/2010/main" val="19369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descr="A close up of a sign&#10;&#10;Description generated with very high confidence">
            <a:extLst>
              <a:ext uri="{FF2B5EF4-FFF2-40B4-BE49-F238E27FC236}">
                <a16:creationId xmlns:a16="http://schemas.microsoft.com/office/drawing/2014/main" id="{5CDE456E-7642-40F4-8F11-622276B9385F}"/>
              </a:ext>
            </a:extLst>
          </p:cNvPr>
          <p:cNvPicPr>
            <a:picLocks noChangeAspect="1"/>
          </p:cNvPicPr>
          <p:nvPr/>
        </p:nvPicPr>
        <p:blipFill rotWithShape="1">
          <a:blip r:embed="rId3">
            <a:extLst>
              <a:ext uri="{28A0092B-C50C-407E-A947-70E740481C1C}">
                <a14:useLocalDpi xmlns:a14="http://schemas.microsoft.com/office/drawing/2010/main" val="0"/>
              </a:ext>
            </a:extLst>
          </a:blip>
          <a:srcRect r="13940" b="9091"/>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12157B6-F05A-47BE-AC1B-0AFB60CE12FE}"/>
              </a:ext>
            </a:extLst>
          </p:cNvPr>
          <p:cNvSpPr txBox="1">
            <a:spLocks/>
          </p:cNvSpPr>
          <p:nvPr/>
        </p:nvSpPr>
        <p:spPr>
          <a:xfrm>
            <a:off x="594804" y="640263"/>
            <a:ext cx="5362375" cy="1344975"/>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spcAft>
                <a:spcPts val="600"/>
              </a:spcAft>
            </a:pPr>
            <a:r>
              <a:rPr lang="en-US" sz="4000" dirty="0">
                <a:solidFill>
                  <a:schemeClr val="tx1"/>
                </a:solidFill>
                <a:ea typeface="+mj-ea"/>
                <a:cs typeface="+mj-cs"/>
              </a:rPr>
              <a:t>Uploaders and compliance</a:t>
            </a:r>
          </a:p>
        </p:txBody>
      </p:sp>
      <p:sp>
        <p:nvSpPr>
          <p:cNvPr id="8" name="Content Placeholder 2">
            <a:extLst>
              <a:ext uri="{FF2B5EF4-FFF2-40B4-BE49-F238E27FC236}">
                <a16:creationId xmlns:a16="http://schemas.microsoft.com/office/drawing/2014/main" id="{C9ED0EEE-F348-4C7B-84E0-2858E1C0001A}"/>
              </a:ext>
            </a:extLst>
          </p:cNvPr>
          <p:cNvSpPr txBox="1">
            <a:spLocks/>
          </p:cNvSpPr>
          <p:nvPr/>
        </p:nvSpPr>
        <p:spPr>
          <a:xfrm>
            <a:off x="594110" y="2121763"/>
            <a:ext cx="5235490" cy="3773010"/>
          </a:xfrm>
          <a:prstGeom prst="rect">
            <a:avLst/>
          </a:prstGeom>
        </p:spPr>
        <p:txBody>
          <a:bodyPr vert="horz" lIns="91440" tIns="45720" rIns="91440" bIns="45720" rtlCol="0">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Font typeface="Arial" panose="020B0604020202020204" pitchFamily="34" charset="0"/>
              <a:buChar char="•"/>
            </a:pPr>
            <a:r>
              <a:rPr lang="en-US" sz="2200">
                <a:solidFill>
                  <a:schemeClr val="tx1"/>
                </a:solidFill>
                <a:latin typeface="+mn-lt"/>
              </a:rPr>
              <a:t>Should not put sensitive data in ADL</a:t>
            </a:r>
          </a:p>
          <a:p>
            <a:pPr lvl="1" defTabSz="914400">
              <a:buFont typeface="Arial" panose="020B0604020202020204" pitchFamily="34" charset="0"/>
              <a:buChar char="•"/>
            </a:pPr>
            <a:r>
              <a:rPr lang="en-US" sz="2200">
                <a:solidFill>
                  <a:schemeClr val="tx1"/>
                </a:solidFill>
              </a:rPr>
              <a:t>But logs might contain that locally for debug reasons</a:t>
            </a:r>
          </a:p>
          <a:p>
            <a:pPr lvl="1" defTabSz="914400">
              <a:buFont typeface="Arial" panose="020B0604020202020204" pitchFamily="34" charset="0"/>
              <a:buChar char="•"/>
            </a:pPr>
            <a:r>
              <a:rPr lang="en-US" sz="2200">
                <a:solidFill>
                  <a:schemeClr val="tx1"/>
                </a:solidFill>
              </a:rPr>
              <a:t>Logs should be anonymous</a:t>
            </a:r>
          </a:p>
          <a:p>
            <a:pPr defTabSz="914400">
              <a:buFont typeface="Arial" panose="020B0604020202020204" pitchFamily="34" charset="0"/>
              <a:buChar char="•"/>
            </a:pPr>
            <a:r>
              <a:rPr lang="en-US" sz="2200">
                <a:solidFill>
                  <a:schemeClr val="tx1"/>
                </a:solidFill>
                <a:latin typeface="+mn-lt"/>
              </a:rPr>
              <a:t>Logs should support GDPR</a:t>
            </a:r>
          </a:p>
          <a:p>
            <a:pPr lvl="1" defTabSz="914400">
              <a:buFont typeface="Arial" panose="020B0604020202020204" pitchFamily="34" charset="0"/>
              <a:buChar char="•"/>
            </a:pPr>
            <a:r>
              <a:rPr lang="en-US" sz="2200">
                <a:solidFill>
                  <a:schemeClr val="tx1"/>
                </a:solidFill>
              </a:rPr>
              <a:t>User can choose to have his/hers data deleted (exercise 3)</a:t>
            </a:r>
          </a:p>
          <a:p>
            <a:pPr defTabSz="914400">
              <a:buFont typeface="Arial" panose="020B0604020202020204" pitchFamily="34" charset="0"/>
              <a:buChar char="•"/>
            </a:pPr>
            <a:r>
              <a:rPr lang="en-US" sz="2200">
                <a:solidFill>
                  <a:schemeClr val="tx1"/>
                </a:solidFill>
                <a:latin typeface="+mn-lt"/>
              </a:rPr>
              <a:t>Logs should support Auditing</a:t>
            </a:r>
          </a:p>
          <a:p>
            <a:pPr lvl="1" defTabSz="914400">
              <a:buFont typeface="Arial" panose="020B0604020202020204" pitchFamily="34" charset="0"/>
              <a:buChar char="•"/>
            </a:pPr>
            <a:r>
              <a:rPr lang="en-US" sz="2200">
                <a:solidFill>
                  <a:schemeClr val="tx1"/>
                </a:solidFill>
              </a:rPr>
              <a:t>So operators/actors must be traceable</a:t>
            </a:r>
          </a:p>
          <a:p>
            <a:pPr lvl="1" defTabSz="914400">
              <a:buFont typeface="Arial" panose="020B0604020202020204" pitchFamily="34" charset="0"/>
              <a:buChar char="•"/>
            </a:pPr>
            <a:endParaRPr lang="en-US" sz="2200">
              <a:solidFill>
                <a:schemeClr val="tx1"/>
              </a:solidFill>
            </a:endParaRPr>
          </a:p>
        </p:txBody>
      </p:sp>
    </p:spTree>
    <p:extLst>
      <p:ext uri="{BB962C8B-B14F-4D97-AF65-F5344CB8AC3E}">
        <p14:creationId xmlns:p14="http://schemas.microsoft.com/office/powerpoint/2010/main" val="2331715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7244</TotalTime>
  <Words>2180</Words>
  <Application>Microsoft Office PowerPoint</Application>
  <PresentationFormat>Widescreen</PresentationFormat>
  <Paragraphs>310</Paragraphs>
  <Slides>33</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Consolas</vt:lpstr>
      <vt:lpstr>Segoe UI</vt:lpstr>
      <vt:lpstr>Segoe UI Light</vt:lpstr>
      <vt:lpstr>Wingdings</vt:lpstr>
      <vt:lpstr>Office Theme</vt:lpstr>
      <vt:lpstr>Getting the most out of cloud service logs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Uploaders</dc:title>
  <dc:creator>Jan-Ove Karlberg</dc:creator>
  <cp:lastModifiedBy>Lars Ailo Bongo</cp:lastModifiedBy>
  <cp:revision>7</cp:revision>
  <dcterms:created xsi:type="dcterms:W3CDTF">2017-10-15T07:23:39Z</dcterms:created>
  <dcterms:modified xsi:type="dcterms:W3CDTF">2018-10-01T07:42:34Z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jakarl@microsoft.com</vt:lpwstr>
  </property>
  <property fmtid="{D5CDD505-2E9C-101B-9397-08002B2CF9AE}" pid="5" name="MSIP_Label_f42aa342-8706-4288-bd11-ebb85995028c_SetDate">
    <vt:lpwstr>2017-10-15T08:22:52.8223521Z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