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Klein" initials="FK" lastIdx="3" clrIdx="0">
    <p:extLst>
      <p:ext uri="{19B8F6BF-5375-455C-9EA6-DF929625EA0E}">
        <p15:presenceInfo xmlns:p15="http://schemas.microsoft.com/office/powerpoint/2012/main" userId="e84ff4ed9fb425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6417" autoAdjust="0"/>
  </p:normalViewPr>
  <p:slideViewPr>
    <p:cSldViewPr snapToGrid="0" snapToObjects="1">
      <p:cViewPr varScale="1">
        <p:scale>
          <a:sx n="67" d="100"/>
          <a:sy n="67" d="100"/>
        </p:scale>
        <p:origin x="1980" y="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5226-880C-564E-8073-D1951F2EE675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599F-8348-3447-AD48-CDD240268F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67434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employees don’t want to be tracked to detailed</a:t>
            </a:r>
          </a:p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HAIS: 4.1 million infections per year in the EU, a quarter preventable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0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gamification and comparison …</a:t>
            </a:r>
          </a:p>
          <a:p>
            <a:r>
              <a:rPr lang="en-US" dirty="0"/>
              <a:t>For clinical setting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86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7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Formation of fully meshed sub network only for SMPC</a:t>
            </a:r>
          </a:p>
        </p:txBody>
      </p:sp>
    </p:spTree>
    <p:extLst>
      <p:ext uri="{BB962C8B-B14F-4D97-AF65-F5344CB8AC3E}">
        <p14:creationId xmlns:p14="http://schemas.microsoft.com/office/powerpoint/2010/main" val="90356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3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82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549F"/>
                </a:solidFill>
              </a:rPr>
              <a:t>Gamification: key issue is comparison -&gt; motivation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3578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9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5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74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Applicable for real life situations?</a:t>
            </a:r>
          </a:p>
          <a:p>
            <a:r>
              <a:rPr lang="en-US" dirty="0"/>
              <a:t>Acceptable for users: power consumption? Interaction needed?</a:t>
            </a:r>
          </a:p>
        </p:txBody>
      </p:sp>
    </p:spTree>
    <p:extLst>
      <p:ext uri="{BB962C8B-B14F-4D97-AF65-F5344CB8AC3E}">
        <p14:creationId xmlns:p14="http://schemas.microsoft.com/office/powerpoint/2010/main" val="2158032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5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17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77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68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3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549F"/>
              </a:solidFill>
            </a:endParaRPr>
          </a:p>
          <a:p>
            <a:r>
              <a:rPr lang="en-US" baseline="0" dirty="0"/>
              <a:t>Therefore privacy protecting exchange of data is needed so that …</a:t>
            </a:r>
          </a:p>
        </p:txBody>
      </p:sp>
    </p:spTree>
    <p:extLst>
      <p:ext uri="{BB962C8B-B14F-4D97-AF65-F5344CB8AC3E}">
        <p14:creationId xmlns:p14="http://schemas.microsoft.com/office/powerpoint/2010/main" val="1987424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70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7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data reflecting system wide performance for comparison</a:t>
            </a:r>
          </a:p>
          <a:p>
            <a:endParaRPr lang="en-US" dirty="0"/>
          </a:p>
          <a:p>
            <a:r>
              <a:rPr lang="en-US" dirty="0"/>
              <a:t>While data</a:t>
            </a:r>
            <a:r>
              <a:rPr lang="en-US" baseline="0" dirty="0"/>
              <a:t> exchange and privacy seem to be contradictory,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 to maintain privacy while doing computation on data from multiple parties is SMPC</a:t>
            </a:r>
          </a:p>
        </p:txBody>
      </p:sp>
    </p:spTree>
    <p:extLst>
      <p:ext uri="{BB962C8B-B14F-4D97-AF65-F5344CB8AC3E}">
        <p14:creationId xmlns:p14="http://schemas.microsoft.com/office/powerpoint/2010/main" val="402127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3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Returning to the initial example…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64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Instead</a:t>
            </a:r>
            <a:r>
              <a:rPr lang="en-US" baseline="0" noProof="0" dirty="0"/>
              <a:t> of sharing their score (also called secret)…</a:t>
            </a:r>
          </a:p>
          <a:p>
            <a:endParaRPr lang="en-US" baseline="0" noProof="0" dirty="0"/>
          </a:p>
          <a:p>
            <a:r>
              <a:rPr lang="en-US" baseline="0" noProof="0" dirty="0"/>
              <a:t>Standalone share is nearly irrelevant.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503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52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Computation on shares (for example</a:t>
            </a:r>
            <a:r>
              <a:rPr lang="en-US" baseline="0" noProof="0" dirty="0"/>
              <a:t> sum them up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863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05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159" y="1722420"/>
            <a:ext cx="10284781" cy="43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61522" y="7458466"/>
            <a:ext cx="11671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solidFill>
                  <a:srgbClr val="275D90"/>
                </a:solidFill>
              </a:rPr>
              <a:t>Institute </a:t>
            </a:r>
            <a:r>
              <a:rPr lang="en-US" sz="3200" dirty="0">
                <a:solidFill>
                  <a:srgbClr val="275D90"/>
                </a:solidFill>
              </a:rPr>
              <a:t>of </a:t>
            </a:r>
            <a:r>
              <a:rPr sz="3200" dirty="0">
                <a:solidFill>
                  <a:srgbClr val="275D90"/>
                </a:solidFill>
              </a:rPr>
              <a:t>Medical Informatics</a:t>
            </a:r>
            <a:endParaRPr lang="en-US" sz="3200" dirty="0">
              <a:solidFill>
                <a:srgbClr val="275D90"/>
              </a:solidFill>
            </a:endParaRPr>
          </a:p>
          <a:p>
            <a:pPr lvl="0">
              <a:defRPr sz="1800"/>
            </a:pPr>
            <a:r>
              <a:rPr lang="en-US" sz="3200" dirty="0" err="1">
                <a:solidFill>
                  <a:srgbClr val="275D90"/>
                </a:solidFill>
              </a:rPr>
              <a:t>Uniklinik</a:t>
            </a:r>
            <a:r>
              <a:rPr lang="en-US" sz="3200" baseline="0" dirty="0">
                <a:solidFill>
                  <a:srgbClr val="275D90"/>
                </a:solidFill>
              </a:rPr>
              <a:t> RWTH </a:t>
            </a:r>
            <a:r>
              <a:rPr sz="3200" dirty="0">
                <a:solidFill>
                  <a:srgbClr val="275D90"/>
                </a:solidFill>
              </a:rPr>
              <a:t>Aachen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283720"/>
            <a:ext cx="10464800" cy="13081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200">
                <a:solidFill>
                  <a:srgbClr val="275D90"/>
                </a:solidFill>
              </a:rPr>
              <a:t>Mastertitelformat bearbeiten</a:t>
            </a:r>
            <a:endParaRPr sz="7200" dirty="0">
              <a:solidFill>
                <a:srgbClr val="275D90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 hasCustomPrompt="1"/>
          </p:nvPr>
        </p:nvSpPr>
        <p:spPr>
          <a:xfrm>
            <a:off x="1270000" y="6277768"/>
            <a:ext cx="10464800" cy="10542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275D90"/>
                </a:solidFill>
              </a:rPr>
              <a:t>Authors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vert="horz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Mastertitelformat bearbeiten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Fünfte Ebene</a:t>
            </a:r>
            <a:endParaRPr sz="2600">
              <a:solidFill>
                <a:srgbClr val="275D9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990235" y="9296845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Klein- Title</a:t>
            </a:r>
          </a:p>
        </p:txBody>
      </p:sp>
      <p:sp>
        <p:nvSpPr>
          <p:cNvPr id="16" name="Shape 9"/>
          <p:cNvSpPr>
            <a:spLocks noGrp="1"/>
          </p:cNvSpPr>
          <p:nvPr>
            <p:ph type="sldNum" sz="quarter" idx="4"/>
          </p:nvPr>
        </p:nvSpPr>
        <p:spPr>
          <a:xfrm>
            <a:off x="3467100" y="8969221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2400">
                <a:solidFill>
                  <a:srgbClr val="275D90"/>
                </a:solidFill>
              </a:defRPr>
            </a:lvl1pPr>
          </a:lstStyle>
          <a:p>
            <a:pPr lvl="0"/>
            <a:fld id="{86CB4B4D-7CA3-9044-876B-883B54F8677D}" type="slidenum">
              <a:rPr smtClean="0"/>
              <a:t>‹Nr.›</a:t>
            </a:fld>
            <a:endParaRPr dirty="0"/>
          </a:p>
        </p:txBody>
      </p:sp>
      <p:sp>
        <p:nvSpPr>
          <p:cNvPr id="7" name="Shape 2"/>
          <p:cNvSpPr/>
          <p:nvPr userDrawn="1"/>
        </p:nvSpPr>
        <p:spPr>
          <a:xfrm>
            <a:off x="177800" y="163782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77800" y="861060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uniklini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" y="8826500"/>
            <a:ext cx="2689412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275D90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275D9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75D9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275D9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75D9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275D90"/>
                </a:solidFill>
              </a:rPr>
              <a:t>Body Level Five</a:t>
            </a:r>
          </a:p>
        </p:txBody>
      </p:sp>
      <p:sp>
        <p:nvSpPr>
          <p:cNvPr id="18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443413" y="8948834"/>
            <a:ext cx="53326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1F497D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Frederic Klein- Title</a:t>
            </a:r>
          </a:p>
        </p:txBody>
      </p:sp>
      <p:pic>
        <p:nvPicPr>
          <p:cNvPr id="3" name="Bild 2" descr="mHealthLogo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3" t="-2176"/>
          <a:stretch/>
        </p:blipFill>
        <p:spPr>
          <a:xfrm>
            <a:off x="11155864" y="8948834"/>
            <a:ext cx="1658435" cy="51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dt="0"/>
  <p:txStyles>
    <p:titleStyle>
      <a:lvl1pPr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6072" algn="l" defTabSz="584200" eaLnBrk="1" hangingPunct="1">
        <a:spcBef>
          <a:spcPts val="2400"/>
        </a:spcBef>
        <a:buSzPct val="170000"/>
        <a:buFont typeface="Arial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marL="1773936" indent="-576072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270000" y="219526"/>
            <a:ext cx="10464800" cy="13081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noProof="0">
                <a:solidFill>
                  <a:srgbClr val="275D90"/>
                </a:solidFill>
              </a:rPr>
              <a:t>SMPC for Decentralized</a:t>
            </a:r>
            <a:br>
              <a:rPr lang="en-US" sz="4800" noProof="0">
                <a:solidFill>
                  <a:srgbClr val="275D90"/>
                </a:solidFill>
              </a:rPr>
            </a:br>
            <a:r>
              <a:rPr lang="en-US" sz="4800" noProof="0">
                <a:solidFill>
                  <a:srgbClr val="275D90"/>
                </a:solidFill>
              </a:rPr>
              <a:t>Distributed Systems</a:t>
            </a:r>
            <a:endParaRPr lang="en-US" sz="4800" noProof="0" dirty="0">
              <a:solidFill>
                <a:srgbClr val="275D90"/>
              </a:solidFill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270000" y="6553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noProof="0">
                <a:solidFill>
                  <a:srgbClr val="275D90"/>
                </a:solidFill>
              </a:rPr>
              <a:t>Frederic Klein – Final Talk</a:t>
            </a:r>
            <a:endParaRPr lang="en-US" sz="3600" noProof="0" dirty="0">
              <a:solidFill>
                <a:srgbClr val="275D9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48279" y="9064938"/>
            <a:ext cx="164607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74316" y="9260303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350" y="88900"/>
            <a:ext cx="596450" cy="2032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10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>
                <a:solidFill>
                  <a:srgbClr val="00549F"/>
                </a:solidFill>
              </a:rPr>
              <a:t>Secret sharing: n shares for n parties</a:t>
            </a:r>
            <a:endParaRPr lang="en-GB" sz="2435" dirty="0">
              <a:solidFill>
                <a:srgbClr val="00549F"/>
              </a:solidFill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572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11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>
                <a:solidFill>
                  <a:srgbClr val="00549F"/>
                </a:solidFill>
              </a:rPr>
              <a:t>Each player: set of n shares</a:t>
            </a:r>
            <a:endParaRPr lang="en-GB" sz="2435" dirty="0">
              <a:solidFill>
                <a:srgbClr val="00549F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13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12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Computation on shares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Broadcasting of result</a:t>
            </a:r>
            <a:endParaRPr lang="en-US" sz="2435" dirty="0">
              <a:solidFill>
                <a:srgbClr val="00549F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26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13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Each party: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>
                <a:solidFill>
                  <a:srgbClr val="00549F"/>
                </a:solidFill>
              </a:rPr>
              <a:t>Complete information for computation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>
                <a:solidFill>
                  <a:srgbClr val="00549F"/>
                </a:solidFill>
              </a:rPr>
              <a:t>Other inputs remain secret</a:t>
            </a:r>
            <a:endParaRPr lang="en-US" sz="2035" dirty="0">
              <a:solidFill>
                <a:srgbClr val="005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600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noProof="0">
                <a:solidFill>
                  <a:srgbClr val="275D90"/>
                </a:solidFill>
              </a:rPr>
              <a:t>Existing Frameworks</a:t>
            </a:r>
            <a:endParaRPr lang="en-US" sz="7200" noProof="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Existing frameworks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Rely on the Internet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Clinical environment: EMI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Powerful but complex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14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500064"/>
            <a:ext cx="6038633" cy="32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472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Requirements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Framework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System-wide statistics using SMPC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Infrastructure-less, self-forming Mobile ad-hoc network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Feasible algorithms for acceptance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15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5135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MANETs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MANET/SPAN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Mesh networks with moving nodes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Infrastructure-less, self-forming, self-healing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16</a:t>
            </a:fld>
            <a:endParaRPr sz="2400">
              <a:solidFill>
                <a:srgbClr val="275D9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512424" y="4078699"/>
            <a:ext cx="4769223" cy="71814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TODO: FIGURE</a:t>
            </a:r>
          </a:p>
        </p:txBody>
      </p:sp>
    </p:spTree>
    <p:extLst>
      <p:ext uri="{BB962C8B-B14F-4D97-AF65-F5344CB8AC3E}">
        <p14:creationId xmlns:p14="http://schemas.microsoft.com/office/powerpoint/2010/main" val="4168922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MANETs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MANET/SPAN on Android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Not included in API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Abilities of Bluetooth modules vary</a:t>
            </a:r>
          </a:p>
          <a:p>
            <a:pPr marL="1213865" lvl="2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804" noProof="0" dirty="0">
                <a:solidFill>
                  <a:srgbClr val="275D90"/>
                </a:solidFill>
              </a:rPr>
              <a:t>Sequential communication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Pairing-less connection</a:t>
            </a:r>
          </a:p>
          <a:p>
            <a:pPr marL="1213865" lvl="2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804" noProof="0" dirty="0">
                <a:solidFill>
                  <a:srgbClr val="275D90"/>
                </a:solidFill>
              </a:rPr>
              <a:t>Insecure RFCOMM</a:t>
            </a:r>
          </a:p>
          <a:p>
            <a:pPr marL="1213865" lvl="2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804" noProof="0" dirty="0">
                <a:solidFill>
                  <a:srgbClr val="275D90"/>
                </a:solidFill>
              </a:rPr>
              <a:t>Encryption layer</a:t>
            </a:r>
          </a:p>
          <a:p>
            <a:pPr marL="1213865" lvl="2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17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002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Coordinator Election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Coordinator election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Event driven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Timer based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18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1" y="1819325"/>
            <a:ext cx="2303567" cy="194269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27" y="1819325"/>
            <a:ext cx="2303567" cy="1942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1" y="4071317"/>
            <a:ext cx="2303567" cy="19426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27" y="4076313"/>
            <a:ext cx="2303567" cy="19426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1" y="6328305"/>
            <a:ext cx="2303567" cy="194269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127" y="6328305"/>
            <a:ext cx="2303567" cy="19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5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Clock Synchronization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Internal synchronization of clocks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Berkeley Algorithm</a:t>
            </a: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19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48" y="3236756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3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>
                <a:solidFill>
                  <a:srgbClr val="275D90"/>
                </a:solidFill>
              </a:rPr>
              <a:t>Overview</a:t>
            </a:r>
            <a:endParaRPr lang="en-US" sz="8400" noProof="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275D90"/>
                </a:solidFill>
              </a:rPr>
              <a:t>Motivation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Gamification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Secure Multi-Party Computation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Hygiene Games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00549F"/>
                </a:solidFill>
              </a:rPr>
              <a:t>Design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00549F"/>
                </a:solidFill>
              </a:rPr>
              <a:t>SPAN on Android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00549F"/>
                </a:solidFill>
              </a:rPr>
              <a:t>Distributed system: coordinator election, clock synchronization, database consistency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>
                <a:solidFill>
                  <a:srgbClr val="00549F"/>
                </a:solidFill>
              </a:rPr>
              <a:t>Decentralized system: decentralized SMPC, distributed database</a:t>
            </a:r>
            <a:endParaRPr lang="en-US" sz="2204" noProof="0">
              <a:solidFill>
                <a:srgbClr val="00549F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275D90"/>
                </a:solidFill>
              </a:rPr>
              <a:t>Evaluation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Simulation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Android Integration (demonstration)</a:t>
            </a:r>
            <a:endParaRPr lang="en-US" sz="2204"/>
          </a:p>
          <a:p>
            <a:pPr marL="32892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604" noProof="0">
                <a:solidFill>
                  <a:srgbClr val="275D90"/>
                </a:solidFill>
              </a:rPr>
              <a:t>Discussion</a:t>
            </a:r>
            <a:endParaRPr lang="en-US" sz="2604"/>
          </a:p>
          <a:p>
            <a:pPr marL="32892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604" noProof="0">
                <a:solidFill>
                  <a:srgbClr val="275D90"/>
                </a:solidFill>
              </a:rPr>
              <a:t>Outlook</a:t>
            </a:r>
            <a:endParaRPr lang="en-US" sz="26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</a:t>
            </a:fld>
            <a:endParaRPr sz="240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Clock Synchronization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Internal synchronization of clocks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Berkeley Algorithm</a:t>
            </a: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20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47" y="3030070"/>
            <a:ext cx="5958522" cy="37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07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Distributed Database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Node maintains copy of database 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Callback for framework to query database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Database comparison with neighboring nodes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Hash-tree for finding differences</a:t>
            </a: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21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719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SMPC algorithms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Based on Shamir’s secret sharing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Defines function for shares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Lagrange interpolation for recombination </a:t>
            </a: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22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79" y="2234944"/>
            <a:ext cx="2520701" cy="20756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01" y="2234944"/>
            <a:ext cx="2520701" cy="20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01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SMPC algorithms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Secure Sum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Sum over secrets equals Lagrange </a:t>
            </a:r>
            <a:br>
              <a:rPr lang="en-US" sz="2204" noProof="0" dirty="0">
                <a:solidFill>
                  <a:srgbClr val="275D90"/>
                </a:solidFill>
              </a:rPr>
            </a:br>
            <a:r>
              <a:rPr lang="en-US" sz="2204" noProof="0" dirty="0">
                <a:solidFill>
                  <a:srgbClr val="275D90"/>
                </a:solidFill>
              </a:rPr>
              <a:t>interpolation over sum of shares</a:t>
            </a:r>
            <a:endParaRPr lang="en-US" sz="1804" noProof="0" dirty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23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79" y="2234944"/>
            <a:ext cx="2520701" cy="20756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01" y="2234944"/>
            <a:ext cx="2520701" cy="20756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79" y="4824022"/>
            <a:ext cx="2520701" cy="20756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01" y="4725528"/>
            <a:ext cx="2520701" cy="20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15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SMPC algorithms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Secure Maximum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Bit decomposition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Secure sum for each bit position from MSB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Self disqualification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24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63" y="4487862"/>
            <a:ext cx="36004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948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SMPC algorithms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Secure Minimum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Bit decomposition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Inverting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Secure sum for each bit position from MSB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Self disqualification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Inverting result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25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91" y="3265674"/>
            <a:ext cx="5524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744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Design: framework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C library for compatibility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All parameters in Configuration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Interfacing through Node Module</a:t>
            </a: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26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3" y="3229713"/>
            <a:ext cx="7286259" cy="38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740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Evaluation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Performance of online phase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Android integration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Implementation of core system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1804" noProof="0" dirty="0">
                <a:solidFill>
                  <a:srgbClr val="275D90"/>
                </a:solidFill>
              </a:rPr>
              <a:t>Node module, SMPC module, integration of crypto library </a:t>
            </a:r>
            <a:r>
              <a:rPr lang="en-US" sz="1804" noProof="0" dirty="0" err="1">
                <a:solidFill>
                  <a:srgbClr val="275D90"/>
                </a:solidFill>
              </a:rPr>
              <a:t>WolfCrypt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27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86" y="2014994"/>
            <a:ext cx="6650793" cy="30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52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Evaluation: Simulation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Linux script creating nodes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Adjustable number of nodes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Delayed named pipes to simulate wireless connection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Restriction of CPU through power management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28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49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Evaluation: Android Integration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NDK/JNI wrapper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Demonstration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29</a:t>
            </a:fld>
            <a:endParaRPr sz="2400">
              <a:solidFill>
                <a:srgbClr val="275D9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5307106" y="4444901"/>
            <a:ext cx="6938683" cy="1333698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TODO:</a:t>
            </a:r>
            <a:b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</a:b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Smartphone Demo</a:t>
            </a:r>
          </a:p>
        </p:txBody>
      </p:sp>
    </p:spTree>
    <p:extLst>
      <p:ext uri="{BB962C8B-B14F-4D97-AF65-F5344CB8AC3E}">
        <p14:creationId xmlns:p14="http://schemas.microsoft.com/office/powerpoint/2010/main" val="33589939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>
                <a:solidFill>
                  <a:srgbClr val="275D90"/>
                </a:solidFill>
              </a:rPr>
              <a:t>Gamification</a:t>
            </a:r>
            <a:endParaRPr lang="en-US" sz="8400" noProof="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275D90"/>
                </a:solidFill>
              </a:rPr>
              <a:t>Generate intrinsic motivation</a:t>
            </a:r>
            <a:endParaRPr lang="en-US" sz="2204" noProof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Among other motivators: competition and social comparison</a:t>
            </a:r>
            <a:endParaRPr lang="en-US" sz="2435" noProof="0">
              <a:solidFill>
                <a:srgbClr val="00549F"/>
              </a:solidFill>
            </a:endParaRP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275D90"/>
                </a:solidFill>
              </a:rPr>
              <a:t>Examples</a:t>
            </a:r>
            <a:endParaRPr lang="en-US" sz="2035" noProof="0">
              <a:solidFill>
                <a:srgbClr val="275D90"/>
              </a:solidFill>
            </a:endParaRP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Stackoverflow, Amazon, runtastic, etc.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8" y="6132693"/>
            <a:ext cx="7476843" cy="19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5735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Discussion: Simulation Results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Discovery bottle neck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Computation fast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30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9" y="2627671"/>
            <a:ext cx="8196117" cy="49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54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Discussion: Simulation Results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xfrm>
            <a:off x="187320" y="1835150"/>
            <a:ext cx="5101855" cy="655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Number of messages  squared</a:t>
            </a:r>
            <a:endParaRPr lang="en-US" sz="2435" dirty="0"/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Larger computation groups: high</a:t>
            </a:r>
            <a:br>
              <a:rPr lang="en-US" sz="2435" noProof="0" dirty="0">
                <a:solidFill>
                  <a:srgbClr val="275D90"/>
                </a:solidFill>
              </a:rPr>
            </a:br>
            <a:r>
              <a:rPr lang="en-US" sz="2435" noProof="0" dirty="0">
                <a:solidFill>
                  <a:srgbClr val="275D90"/>
                </a:solidFill>
              </a:rPr>
              <a:t> risk of network partition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31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43838"/>
            <a:ext cx="7151200" cy="47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25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Discussion: Simulation Results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5027019" cy="655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Influence of computation power low compared to message overhead</a:t>
            </a:r>
            <a:endParaRPr lang="en-US" sz="243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32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99" y="2895321"/>
            <a:ext cx="6831589" cy="44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521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Discussion: Android Results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5027019" cy="6553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Discovery and transmission expensive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But: 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discovery &lt;&lt; display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Discovery &lt;&lt; capacity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33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73" y="2566323"/>
            <a:ext cx="7599960" cy="49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5368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Discussion: Problems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Leftovers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Strong coupling with Bluetooth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Different behavior on different Android versions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34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541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Outlook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Implementation of missing features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Distributed Database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Timeout Callbacks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35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1813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Outlook: Improvements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Separate MANET features into standalone library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Extend with other wireless technologies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Use BLE advertisement instead of Bluetooth Classic discovery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Leftovers: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Minimum/Maximum: compute with previous results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 noProof="0" dirty="0">
                <a:solidFill>
                  <a:srgbClr val="275D90"/>
                </a:solidFill>
              </a:rPr>
              <a:t>Sum: TODO</a:t>
            </a:r>
            <a:endParaRPr lang="en-US" sz="18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36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072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Outlook: Usage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Host as open source project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Write paper on combination on secure multi-party gamification to gain attention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Extend simulation script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Implement into Hygiene Games for a study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37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253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>
                <a:solidFill>
                  <a:srgbClr val="275D90"/>
                </a:solidFill>
              </a:rPr>
              <a:t>Privacy Concerns</a:t>
            </a:r>
            <a:endParaRPr lang="en-US" sz="8400" noProof="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>
                <a:solidFill>
                  <a:srgbClr val="275D90"/>
                </a:solidFill>
              </a:rPr>
              <a:t>Sensitive data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275D90"/>
                </a:solidFill>
              </a:rPr>
              <a:t>Sharing might result in disadvantage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Example: Hygiene Games</a:t>
            </a:r>
            <a:r>
              <a:rPr lang="en-US" sz="2435" noProof="0">
                <a:solidFill>
                  <a:srgbClr val="00549F"/>
                </a:solidFill>
              </a:rPr>
              <a:t> 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00549F"/>
                </a:solidFill>
              </a:rPr>
              <a:t>Gamification approach for hand-hygiene compliance 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00549F"/>
                </a:solidFill>
              </a:rPr>
              <a:t>Targeting health-care professionals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>
                <a:solidFill>
                  <a:srgbClr val="00549F"/>
                </a:solidFill>
              </a:rPr>
              <a:t>High privacy demands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>
                <a:solidFill>
                  <a:srgbClr val="00549F"/>
                </a:solidFill>
              </a:rPr>
              <a:t>Independent from </a:t>
            </a:r>
            <a:r>
              <a:rPr lang="en-US" sz="2204">
                <a:solidFill>
                  <a:srgbClr val="00549F"/>
                </a:solidFill>
              </a:rPr>
              <a:t>Internet access</a:t>
            </a:r>
            <a:endParaRPr lang="en-US" sz="2204" noProof="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4</a:t>
            </a:fld>
            <a:endParaRPr sz="2400">
              <a:solidFill>
                <a:srgbClr val="275D9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2116" y="4141694"/>
            <a:ext cx="2280180" cy="26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095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>
                <a:solidFill>
                  <a:srgbClr val="275D90"/>
                </a:solidFill>
              </a:rPr>
              <a:t>Privacy Protection</a:t>
            </a:r>
            <a:endParaRPr lang="en-US" sz="840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Personal data on own device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Modest value without comparison</a:t>
            </a:r>
            <a:endParaRPr lang="en-US" sz="16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5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92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>
                <a:solidFill>
                  <a:srgbClr val="275D90"/>
                </a:solidFill>
              </a:rPr>
              <a:t>Privacy Protection</a:t>
            </a:r>
            <a:endParaRPr lang="en-US" sz="840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00549F"/>
                </a:solidFill>
              </a:rPr>
              <a:t>Exchange data for comparison </a:t>
            </a:r>
            <a:endParaRPr lang="en-US" sz="1635" dirty="0">
              <a:solidFill>
                <a:srgbClr val="00549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6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54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>
                <a:solidFill>
                  <a:srgbClr val="275D90"/>
                </a:solidFill>
              </a:rPr>
              <a:t>Privacy Protection </a:t>
            </a:r>
            <a:endParaRPr lang="en-US"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7</a:t>
            </a:fld>
            <a:endParaRPr sz="2400" dirty="0">
              <a:solidFill>
                <a:srgbClr val="275D9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32" y="2880000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1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>
                <a:solidFill>
                  <a:srgbClr val="275D90"/>
                </a:solidFill>
              </a:rPr>
              <a:t>Subfield of cryptography: 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>
                <a:solidFill>
                  <a:srgbClr val="275D90"/>
                </a:solidFill>
              </a:rPr>
              <a:t>compute function over inputs of multiple parties</a:t>
            </a:r>
          </a:p>
          <a:p>
            <a:pPr marL="96011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035">
                <a:solidFill>
                  <a:srgbClr val="275D90"/>
                </a:solidFill>
              </a:rPr>
              <a:t>keep the inputs private</a:t>
            </a:r>
            <a:endParaRPr lang="en-US" sz="2035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8</a:t>
            </a:fld>
            <a:endParaRPr sz="2400" dirty="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92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SMPC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Frederic Klein – Final Talk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 smtClean="0">
                <a:solidFill>
                  <a:srgbClr val="275D90"/>
                </a:solidFill>
              </a:rPr>
              <a:t>9</a:t>
            </a:fld>
            <a:endParaRPr sz="2400" dirty="0">
              <a:solidFill>
                <a:srgbClr val="275D90"/>
              </a:solidFill>
            </a:endParaRPr>
          </a:p>
        </p:txBody>
      </p:sp>
      <p:sp>
        <p:nvSpPr>
          <p:cNvPr id="8" name="Shape 83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>
                <a:solidFill>
                  <a:srgbClr val="00549F"/>
                </a:solidFill>
              </a:rPr>
              <a:t>Three parties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GB" sz="2435">
                <a:solidFill>
                  <a:srgbClr val="00549F"/>
                </a:solidFill>
              </a:rPr>
              <a:t>Score as input</a:t>
            </a:r>
            <a:endParaRPr lang="en-GB" sz="2435" dirty="0">
              <a:solidFill>
                <a:srgbClr val="00549F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43" y="2770592"/>
            <a:ext cx="5683736" cy="4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3419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Health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Benutzerdefiniert</PresentationFormat>
  <Paragraphs>255</Paragraphs>
  <Slides>37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Gill Sans</vt:lpstr>
      <vt:lpstr>Lucida Grande</vt:lpstr>
      <vt:lpstr>mHealth Template</vt:lpstr>
      <vt:lpstr>SMPC for Decentralized Distributed Systems</vt:lpstr>
      <vt:lpstr>Overview</vt:lpstr>
      <vt:lpstr>Gamification</vt:lpstr>
      <vt:lpstr>Privacy Concerns</vt:lpstr>
      <vt:lpstr>Privacy Protection</vt:lpstr>
      <vt:lpstr>Privacy Protection</vt:lpstr>
      <vt:lpstr>Privacy Protection </vt:lpstr>
      <vt:lpstr>SMPC</vt:lpstr>
      <vt:lpstr>SMPC</vt:lpstr>
      <vt:lpstr>SMPC</vt:lpstr>
      <vt:lpstr>SMPC</vt:lpstr>
      <vt:lpstr>SMPC</vt:lpstr>
      <vt:lpstr>SMPC</vt:lpstr>
      <vt:lpstr>Existing Frameworks</vt:lpstr>
      <vt:lpstr>Requirements</vt:lpstr>
      <vt:lpstr>Design: MANETs</vt:lpstr>
      <vt:lpstr>Design: MANETs</vt:lpstr>
      <vt:lpstr>Design: Coordinator Election</vt:lpstr>
      <vt:lpstr>Design: Clock Synchronization</vt:lpstr>
      <vt:lpstr>Design: Clock Synchronization</vt:lpstr>
      <vt:lpstr>Design: Distributed Database</vt:lpstr>
      <vt:lpstr>Design: SMPC algorithms</vt:lpstr>
      <vt:lpstr>Design: SMPC algorithms</vt:lpstr>
      <vt:lpstr>Design: SMPC algorithms</vt:lpstr>
      <vt:lpstr>Design: SMPC algorithms</vt:lpstr>
      <vt:lpstr>Design: framework</vt:lpstr>
      <vt:lpstr>Evaluation</vt:lpstr>
      <vt:lpstr>Evaluation: Simulation</vt:lpstr>
      <vt:lpstr>Evaluation: Android Integration</vt:lpstr>
      <vt:lpstr>Discussion: Simulation Results</vt:lpstr>
      <vt:lpstr>Discussion: Simulation Results</vt:lpstr>
      <vt:lpstr>Discussion: Simulation Results</vt:lpstr>
      <vt:lpstr>Discussion: Android Results</vt:lpstr>
      <vt:lpstr>Discussion: Problems</vt:lpstr>
      <vt:lpstr>Outlook</vt:lpstr>
      <vt:lpstr>Outlook: Improvements</vt:lpstr>
      <vt:lpstr>Outlook: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21.08.2014</dc:title>
  <cp:lastModifiedBy>Frederic Klein</cp:lastModifiedBy>
  <cp:revision>51</cp:revision>
  <dcterms:modified xsi:type="dcterms:W3CDTF">2017-01-20T08:26:06Z</dcterms:modified>
</cp:coreProperties>
</file>