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92" r:id="rId4"/>
    <p:sldId id="293" r:id="rId5"/>
    <p:sldId id="277" r:id="rId6"/>
    <p:sldId id="266" r:id="rId7"/>
    <p:sldId id="282" r:id="rId8"/>
    <p:sldId id="289" r:id="rId9"/>
    <p:sldId id="288" r:id="rId10"/>
    <p:sldId id="287" r:id="rId11"/>
    <p:sldId id="286" r:id="rId12"/>
    <p:sldId id="278" r:id="rId13"/>
    <p:sldId id="285" r:id="rId14"/>
    <p:sldId id="290" r:id="rId15"/>
    <p:sldId id="260" r:id="rId16"/>
    <p:sldId id="269" r:id="rId17"/>
    <p:sldId id="294" r:id="rId18"/>
    <p:sldId id="271" r:id="rId19"/>
    <p:sldId id="267" r:id="rId20"/>
    <p:sldId id="295" r:id="rId21"/>
    <p:sldId id="259" r:id="rId22"/>
  </p:sldIdLst>
  <p:sldSz cx="13004800" cy="9753600"/>
  <p:notesSz cx="6858000" cy="9144000"/>
  <p:defaultTextStyle>
    <a:lvl1pPr algn="ctr" defTabSz="584200">
      <a:defRPr sz="4200">
        <a:latin typeface="+mn-lt"/>
        <a:ea typeface="+mn-ea"/>
        <a:cs typeface="+mn-cs"/>
        <a:sym typeface="Gill Sans"/>
      </a:defRPr>
    </a:lvl1pPr>
    <a:lvl2pPr indent="342900" algn="ctr" defTabSz="584200">
      <a:defRPr sz="4200">
        <a:latin typeface="+mn-lt"/>
        <a:ea typeface="+mn-ea"/>
        <a:cs typeface="+mn-cs"/>
        <a:sym typeface="Gill Sans"/>
      </a:defRPr>
    </a:lvl2pPr>
    <a:lvl3pPr indent="685800" algn="ctr" defTabSz="584200">
      <a:defRPr sz="4200">
        <a:latin typeface="+mn-lt"/>
        <a:ea typeface="+mn-ea"/>
        <a:cs typeface="+mn-cs"/>
        <a:sym typeface="Gill Sans"/>
      </a:defRPr>
    </a:lvl3pPr>
    <a:lvl4pPr indent="1028700" algn="ctr" defTabSz="584200">
      <a:defRPr sz="4200">
        <a:latin typeface="+mn-lt"/>
        <a:ea typeface="+mn-ea"/>
        <a:cs typeface="+mn-cs"/>
        <a:sym typeface="Gill Sans"/>
      </a:defRPr>
    </a:lvl4pPr>
    <a:lvl5pPr indent="1371600" algn="ctr" defTabSz="584200">
      <a:defRPr sz="4200">
        <a:latin typeface="+mn-lt"/>
        <a:ea typeface="+mn-ea"/>
        <a:cs typeface="+mn-cs"/>
        <a:sym typeface="Gill Sans"/>
      </a:defRPr>
    </a:lvl5pPr>
    <a:lvl6pPr indent="1714500" algn="ctr" defTabSz="584200">
      <a:defRPr sz="4200">
        <a:latin typeface="+mn-lt"/>
        <a:ea typeface="+mn-ea"/>
        <a:cs typeface="+mn-cs"/>
        <a:sym typeface="Gill Sans"/>
      </a:defRPr>
    </a:lvl6pPr>
    <a:lvl7pPr indent="2057400" algn="ctr" defTabSz="584200">
      <a:defRPr sz="4200">
        <a:latin typeface="+mn-lt"/>
        <a:ea typeface="+mn-ea"/>
        <a:cs typeface="+mn-cs"/>
        <a:sym typeface="Gill Sans"/>
      </a:defRPr>
    </a:lvl7pPr>
    <a:lvl8pPr indent="2400300" algn="ctr" defTabSz="584200">
      <a:defRPr sz="4200">
        <a:latin typeface="+mn-lt"/>
        <a:ea typeface="+mn-ea"/>
        <a:cs typeface="+mn-cs"/>
        <a:sym typeface="Gill Sans"/>
      </a:defRPr>
    </a:lvl8pPr>
    <a:lvl9pPr indent="2743200" algn="ctr" defTabSz="584200">
      <a:defRPr sz="4200"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deric Klein" initials="FK" lastIdx="13" clrIdx="0">
    <p:extLst>
      <p:ext uri="{19B8F6BF-5375-455C-9EA6-DF929625EA0E}">
        <p15:presenceInfo xmlns:p15="http://schemas.microsoft.com/office/powerpoint/2012/main" userId="e84ff4ed9fb425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275D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74005" autoAdjust="0"/>
  </p:normalViewPr>
  <p:slideViewPr>
    <p:cSldViewPr snapToGrid="0" snapToObjects="1">
      <p:cViewPr varScale="1">
        <p:scale>
          <a:sx n="57" d="100"/>
          <a:sy n="57" d="100"/>
        </p:scale>
        <p:origin x="1716" y="5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2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25226-880C-564E-8073-D1951F2EE675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C599F-8348-3447-AD48-CDD240268F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292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674346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Around</a:t>
            </a:r>
            <a:r>
              <a:rPr lang="en-US" baseline="0" dirty="0"/>
              <a:t> a year and a half ago I joined a student team under the guidance of the </a:t>
            </a:r>
            <a:r>
              <a:rPr lang="en-US" baseline="0" dirty="0" err="1"/>
              <a:t>mhealth</a:t>
            </a:r>
            <a:r>
              <a:rPr lang="en-US" baseline="0" dirty="0"/>
              <a:t> department, that started to develop a system to tackle hospital acquired infections: the Hygiene Games.</a:t>
            </a:r>
          </a:p>
          <a:p>
            <a:endParaRPr lang="en-US" baseline="0" dirty="0"/>
          </a:p>
          <a:p>
            <a:r>
              <a:rPr lang="en-US" baseline="0" dirty="0"/>
              <a:t>HAIS: 4.1 million infections per year in the EU, a quarter preventable</a:t>
            </a:r>
          </a:p>
          <a:p>
            <a:endParaRPr lang="en-US" baseline="0" dirty="0"/>
          </a:p>
          <a:p>
            <a:r>
              <a:rPr lang="en-US" baseline="0" dirty="0"/>
              <a:t>Hygiene Games serves as a case study</a:t>
            </a:r>
          </a:p>
          <a:p>
            <a:endParaRPr lang="en-US" baseline="0" dirty="0"/>
          </a:p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549F"/>
                </a:solidFill>
              </a:rPr>
              <a:t>Limited access to Wi-Fi/GSM in clinics (</a:t>
            </a:r>
            <a:r>
              <a:rPr lang="en-US" sz="2400" noProof="0" dirty="0"/>
              <a:t>Electromagnetic</a:t>
            </a:r>
            <a:r>
              <a:rPr lang="en-US" sz="2400" baseline="0" noProof="0" dirty="0"/>
              <a:t> </a:t>
            </a:r>
            <a:r>
              <a:rPr lang="en-US" sz="2400" baseline="0" noProof="0" dirty="0" err="1"/>
              <a:t>Compability</a:t>
            </a:r>
            <a:r>
              <a:rPr lang="en-US" sz="2400" baseline="0" noProof="0" dirty="0"/>
              <a:t>)</a:t>
            </a:r>
          </a:p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aseline="0" noProof="0" dirty="0"/>
          </a:p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aseline="0" noProof="0" dirty="0"/>
              <a:t>The development of a framework, that meets these requirements will be the topic of my thesis.</a:t>
            </a:r>
            <a:endParaRPr lang="en-US" sz="2400" noProof="0" dirty="0"/>
          </a:p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549F"/>
              </a:solidFill>
            </a:endParaRP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305166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2895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For the case study two algorithms</a:t>
            </a:r>
            <a:r>
              <a:rPr lang="en-US" baseline="0" noProof="0" dirty="0"/>
              <a:t> need to be implemented</a:t>
            </a:r>
          </a:p>
          <a:p>
            <a:endParaRPr lang="en-US" baseline="0" noProof="0" dirty="0"/>
          </a:p>
          <a:p>
            <a:r>
              <a:rPr lang="en-US" baseline="0" noProof="0" dirty="0"/>
              <a:t>The secure addition algorithm can also be used for referendums.</a:t>
            </a:r>
          </a:p>
          <a:p>
            <a:endParaRPr lang="en-US" baseline="0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9079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So far I left the underlying network aside, but taking the requirement for a mesh network into account </a:t>
            </a:r>
          </a:p>
        </p:txBody>
      </p:sp>
    </p:spTree>
    <p:extLst>
      <p:ext uri="{BB962C8B-B14F-4D97-AF65-F5344CB8AC3E}">
        <p14:creationId xmlns:p14="http://schemas.microsoft.com/office/powerpoint/2010/main" val="1266754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Nomadic -&gt;</a:t>
            </a:r>
            <a:r>
              <a:rPr lang="en-US" baseline="0" noProof="0" dirty="0"/>
              <a:t> detection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Borrowing blockchain ideas </a:t>
            </a:r>
          </a:p>
        </p:txBody>
      </p:sp>
    </p:spTree>
    <p:extLst>
      <p:ext uri="{BB962C8B-B14F-4D97-AF65-F5344CB8AC3E}">
        <p14:creationId xmlns:p14="http://schemas.microsoft.com/office/powerpoint/2010/main" val="467221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SMPC is a distributed computation</a:t>
            </a:r>
            <a:r>
              <a:rPr lang="en-US" baseline="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52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for low</a:t>
            </a:r>
            <a:r>
              <a:rPr lang="en-US" baseline="0" dirty="0"/>
              <a:t> level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1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for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2934590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Security: honest majority, honest minority</a:t>
            </a:r>
          </a:p>
        </p:txBody>
      </p:sp>
    </p:spTree>
    <p:extLst>
      <p:ext uri="{BB962C8B-B14F-4D97-AF65-F5344CB8AC3E}">
        <p14:creationId xmlns:p14="http://schemas.microsoft.com/office/powerpoint/2010/main" val="833737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38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the topic … implies the</a:t>
            </a:r>
            <a:r>
              <a:rPr lang="en-US" baseline="0" dirty="0"/>
              <a:t> development and discussion of a framework</a:t>
            </a:r>
          </a:p>
          <a:p>
            <a:endParaRPr lang="en-US" baseline="0" dirty="0"/>
          </a:p>
          <a:p>
            <a:r>
              <a:rPr lang="en-US" baseline="0" dirty="0"/>
              <a:t>Using selected SMPC algorithms for the i</a:t>
            </a:r>
            <a:r>
              <a:rPr lang="en-US" sz="2400" dirty="0">
                <a:solidFill>
                  <a:srgbClr val="275D90"/>
                </a:solidFill>
              </a:rPr>
              <a:t>ntended area of application: serious games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85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549F"/>
                </a:solidFill>
              </a:rPr>
              <a:t>Gamification: key issue is comparison -&gt; motivation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758653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192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549F"/>
              </a:solidFill>
            </a:endParaRPr>
          </a:p>
          <a:p>
            <a:r>
              <a:rPr lang="en-US" baseline="0" dirty="0"/>
              <a:t>Therefore privacy protecting exchange of data is needed so that …</a:t>
            </a:r>
          </a:p>
        </p:txBody>
      </p:sp>
    </p:spTree>
    <p:extLst>
      <p:ext uri="{BB962C8B-B14F-4D97-AF65-F5344CB8AC3E}">
        <p14:creationId xmlns:p14="http://schemas.microsoft.com/office/powerpoint/2010/main" val="3696136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Statistical data reflecting system wide performance for comparison</a:t>
            </a:r>
          </a:p>
          <a:p>
            <a:endParaRPr lang="en-US" dirty="0"/>
          </a:p>
          <a:p>
            <a:r>
              <a:rPr lang="en-US" dirty="0"/>
              <a:t>While data</a:t>
            </a:r>
            <a:r>
              <a:rPr lang="en-US" baseline="0" dirty="0"/>
              <a:t> exchange and privacy seem to be contradictory, </a:t>
            </a:r>
            <a:endParaRPr lang="en-US" dirty="0"/>
          </a:p>
          <a:p>
            <a:endParaRPr lang="en-US" dirty="0"/>
          </a:p>
          <a:p>
            <a:r>
              <a:rPr lang="en-US" dirty="0"/>
              <a:t>Solution to maintain privacy while doing computation on data from multiple parties is SMPC</a:t>
            </a:r>
          </a:p>
        </p:txBody>
      </p:sp>
    </p:spTree>
    <p:extLst>
      <p:ext uri="{BB962C8B-B14F-4D97-AF65-F5344CB8AC3E}">
        <p14:creationId xmlns:p14="http://schemas.microsoft.com/office/powerpoint/2010/main" val="259287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791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Returning to the initial example…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90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Instead</a:t>
            </a:r>
            <a:r>
              <a:rPr lang="en-US" baseline="0" noProof="0" dirty="0"/>
              <a:t> of sharing their score (also called secret)…</a:t>
            </a:r>
          </a:p>
          <a:p>
            <a:endParaRPr lang="en-US" baseline="0" noProof="0" dirty="0"/>
          </a:p>
          <a:p>
            <a:r>
              <a:rPr lang="en-US" baseline="0" noProof="0" dirty="0"/>
              <a:t>Standalone share is nearly irrelevant.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817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4056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Computation on shares (for example</a:t>
            </a:r>
            <a:r>
              <a:rPr lang="en-US" baseline="0" noProof="0" dirty="0"/>
              <a:t> sum them up</a:t>
            </a:r>
            <a:r>
              <a:rPr lang="en-US" noProof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070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05_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6159" y="1722420"/>
            <a:ext cx="10284781" cy="439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/>
        </p:nvSpPr>
        <p:spPr>
          <a:xfrm>
            <a:off x="661522" y="7458466"/>
            <a:ext cx="11671301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200" dirty="0">
                <a:solidFill>
                  <a:srgbClr val="275D90"/>
                </a:solidFill>
              </a:rPr>
              <a:t>Institute </a:t>
            </a:r>
            <a:r>
              <a:rPr lang="en-US" sz="3200" dirty="0">
                <a:solidFill>
                  <a:srgbClr val="275D90"/>
                </a:solidFill>
              </a:rPr>
              <a:t>of </a:t>
            </a:r>
            <a:r>
              <a:rPr sz="3200" dirty="0">
                <a:solidFill>
                  <a:srgbClr val="275D90"/>
                </a:solidFill>
              </a:rPr>
              <a:t>Medical Informatics</a:t>
            </a:r>
            <a:endParaRPr lang="en-US" sz="3200" dirty="0">
              <a:solidFill>
                <a:srgbClr val="275D90"/>
              </a:solidFill>
            </a:endParaRPr>
          </a:p>
          <a:p>
            <a:pPr lvl="0">
              <a:defRPr sz="1800"/>
            </a:pPr>
            <a:r>
              <a:rPr lang="en-US" sz="3200" dirty="0" err="1">
                <a:solidFill>
                  <a:srgbClr val="275D90"/>
                </a:solidFill>
              </a:rPr>
              <a:t>Uniklinik</a:t>
            </a:r>
            <a:r>
              <a:rPr lang="en-US" sz="3200" baseline="0" dirty="0">
                <a:solidFill>
                  <a:srgbClr val="275D90"/>
                </a:solidFill>
              </a:rPr>
              <a:t> RWTH </a:t>
            </a:r>
            <a:r>
              <a:rPr sz="3200" dirty="0">
                <a:solidFill>
                  <a:srgbClr val="275D90"/>
                </a:solidFill>
              </a:rPr>
              <a:t>Aachen</a:t>
            </a:r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1270000" y="283720"/>
            <a:ext cx="10464800" cy="13081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7200" dirty="0">
                <a:solidFill>
                  <a:srgbClr val="275D90"/>
                </a:solidFill>
              </a:rPr>
              <a:t>Mastertitelformat bearbeiten</a:t>
            </a:r>
            <a:endParaRPr sz="7200" dirty="0">
              <a:solidFill>
                <a:srgbClr val="275D90"/>
              </a:solidFill>
            </a:endParaRPr>
          </a:p>
        </p:txBody>
      </p:sp>
      <p:sp>
        <p:nvSpPr>
          <p:cNvPr id="17" name="Shape 17"/>
          <p:cNvSpPr>
            <a:spLocks noGrp="1"/>
          </p:cNvSpPr>
          <p:nvPr>
            <p:ph type="body" idx="1" hasCustomPrompt="1"/>
          </p:nvPr>
        </p:nvSpPr>
        <p:spPr>
          <a:xfrm>
            <a:off x="1270000" y="6277768"/>
            <a:ext cx="10464800" cy="105428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275D90"/>
                </a:solidFill>
              </a:rPr>
              <a:t>Authors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177800" y="0"/>
            <a:ext cx="12636500" cy="1612900"/>
          </a:xfrm>
          <a:prstGeom prst="rect">
            <a:avLst/>
          </a:prstGeom>
        </p:spPr>
        <p:txBody>
          <a:bodyPr vert="horz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noProof="0" dirty="0" err="1">
                <a:solidFill>
                  <a:srgbClr val="275D90"/>
                </a:solidFill>
              </a:rPr>
              <a:t>Mastertitelformat</a:t>
            </a:r>
            <a:r>
              <a:rPr lang="en-US" sz="8400" noProof="0" dirty="0">
                <a:solidFill>
                  <a:srgbClr val="275D90"/>
                </a:solidFill>
              </a:rPr>
              <a:t> </a:t>
            </a:r>
            <a:r>
              <a:rPr lang="en-US" sz="8400" noProof="0" dirty="0" err="1">
                <a:solidFill>
                  <a:srgbClr val="275D90"/>
                </a:solidFill>
              </a:rPr>
              <a:t>bearbeiten</a:t>
            </a:r>
            <a:endParaRPr lang="en-US" sz="8400" noProof="0" dirty="0">
              <a:solidFill>
                <a:srgbClr val="275D90"/>
              </a:solidFill>
            </a:endParaRP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defRPr sz="3800"/>
            </a:lvl2pPr>
            <a:lvl3pPr>
              <a:defRPr sz="3400"/>
            </a:lvl3pPr>
            <a:lvl4pPr>
              <a:defRPr sz="3000"/>
            </a:lvl4pPr>
            <a:lvl5pPr>
              <a:defRPr sz="2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noProof="0" dirty="0" err="1">
                <a:solidFill>
                  <a:srgbClr val="275D90"/>
                </a:solidFill>
              </a:rPr>
              <a:t>Mastertextformat</a:t>
            </a:r>
            <a:r>
              <a:rPr lang="en-US" sz="4200" noProof="0" dirty="0">
                <a:solidFill>
                  <a:srgbClr val="275D90"/>
                </a:solidFill>
              </a:rPr>
              <a:t> </a:t>
            </a:r>
            <a:r>
              <a:rPr lang="en-US" sz="4200" noProof="0" dirty="0" err="1">
                <a:solidFill>
                  <a:srgbClr val="275D90"/>
                </a:solidFill>
              </a:rPr>
              <a:t>bearbeiten</a:t>
            </a:r>
            <a:endParaRPr lang="en-US" sz="4200" noProof="0" dirty="0">
              <a:solidFill>
                <a:srgbClr val="275D9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noProof="0" dirty="0" err="1">
                <a:solidFill>
                  <a:srgbClr val="275D90"/>
                </a:solidFill>
              </a:rPr>
              <a:t>Zweite</a:t>
            </a:r>
            <a:r>
              <a:rPr lang="en-US" sz="4200" noProof="0" dirty="0">
                <a:solidFill>
                  <a:srgbClr val="275D90"/>
                </a:solidFill>
              </a:rPr>
              <a:t> </a:t>
            </a:r>
            <a:r>
              <a:rPr lang="en-US" sz="4200" noProof="0" dirty="0" err="1">
                <a:solidFill>
                  <a:srgbClr val="275D90"/>
                </a:solidFill>
              </a:rPr>
              <a:t>Ebene</a:t>
            </a:r>
            <a:endParaRPr lang="en-US" sz="4200" noProof="0" dirty="0">
              <a:solidFill>
                <a:srgbClr val="275D9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noProof="0" dirty="0" err="1">
                <a:solidFill>
                  <a:srgbClr val="275D90"/>
                </a:solidFill>
              </a:rPr>
              <a:t>Dritte</a:t>
            </a:r>
            <a:r>
              <a:rPr lang="en-US" sz="4200" noProof="0" dirty="0">
                <a:solidFill>
                  <a:srgbClr val="275D90"/>
                </a:solidFill>
              </a:rPr>
              <a:t> </a:t>
            </a:r>
            <a:r>
              <a:rPr lang="en-US" sz="4200" noProof="0" dirty="0" err="1">
                <a:solidFill>
                  <a:srgbClr val="275D90"/>
                </a:solidFill>
              </a:rPr>
              <a:t>Ebene</a:t>
            </a:r>
            <a:endParaRPr lang="en-US" sz="4200" noProof="0" dirty="0">
              <a:solidFill>
                <a:srgbClr val="275D9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noProof="0" dirty="0" err="1">
                <a:solidFill>
                  <a:srgbClr val="275D90"/>
                </a:solidFill>
              </a:rPr>
              <a:t>Vierte</a:t>
            </a:r>
            <a:r>
              <a:rPr lang="en-US" sz="4200" noProof="0" dirty="0">
                <a:solidFill>
                  <a:srgbClr val="275D90"/>
                </a:solidFill>
              </a:rPr>
              <a:t> </a:t>
            </a:r>
            <a:r>
              <a:rPr lang="en-US" sz="4200" noProof="0" dirty="0" err="1">
                <a:solidFill>
                  <a:srgbClr val="275D90"/>
                </a:solidFill>
              </a:rPr>
              <a:t>Ebene</a:t>
            </a:r>
            <a:endParaRPr lang="en-US" sz="4200" noProof="0" dirty="0">
              <a:solidFill>
                <a:srgbClr val="275D9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noProof="0" dirty="0" err="1">
                <a:solidFill>
                  <a:srgbClr val="275D90"/>
                </a:solidFill>
              </a:rPr>
              <a:t>Fünfte</a:t>
            </a:r>
            <a:r>
              <a:rPr lang="en-US" sz="4200" noProof="0" dirty="0">
                <a:solidFill>
                  <a:srgbClr val="275D90"/>
                </a:solidFill>
              </a:rPr>
              <a:t> </a:t>
            </a:r>
            <a:r>
              <a:rPr lang="en-US" sz="4200" noProof="0" dirty="0" err="1">
                <a:solidFill>
                  <a:srgbClr val="275D90"/>
                </a:solidFill>
              </a:rPr>
              <a:t>Ebene</a:t>
            </a:r>
            <a:endParaRPr lang="en-US" sz="2600" noProof="0" dirty="0">
              <a:solidFill>
                <a:srgbClr val="275D9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990235" y="9296845"/>
            <a:ext cx="10259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Author- Title</a:t>
            </a:r>
          </a:p>
        </p:txBody>
      </p:sp>
      <p:sp>
        <p:nvSpPr>
          <p:cNvPr id="16" name="Shape 9"/>
          <p:cNvSpPr>
            <a:spLocks noGrp="1"/>
          </p:cNvSpPr>
          <p:nvPr>
            <p:ph type="sldNum" sz="quarter" idx="4"/>
          </p:nvPr>
        </p:nvSpPr>
        <p:spPr>
          <a:xfrm>
            <a:off x="3467100" y="8969221"/>
            <a:ext cx="419100" cy="4572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normAutofit/>
          </a:bodyPr>
          <a:lstStyle>
            <a:lvl1pPr>
              <a:defRPr sz="2400">
                <a:solidFill>
                  <a:srgbClr val="275D90"/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hape 2"/>
          <p:cNvSpPr/>
          <p:nvPr userDrawn="1"/>
        </p:nvSpPr>
        <p:spPr>
          <a:xfrm>
            <a:off x="177800" y="1637820"/>
            <a:ext cx="12636500" cy="76200"/>
          </a:xfrm>
          <a:prstGeom prst="rect">
            <a:avLst/>
          </a:prstGeom>
          <a:gradFill>
            <a:gsLst>
              <a:gs pos="0">
                <a:srgbClr val="0069AF"/>
              </a:gs>
              <a:gs pos="100000">
                <a:srgbClr val="9EC7EA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77800" y="8610600"/>
            <a:ext cx="12636500" cy="76200"/>
          </a:xfrm>
          <a:prstGeom prst="rect">
            <a:avLst/>
          </a:prstGeom>
          <a:gradFill>
            <a:gsLst>
              <a:gs pos="0">
                <a:srgbClr val="0069AF"/>
              </a:gs>
              <a:gs pos="100000">
                <a:srgbClr val="9EC7EA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pic>
        <p:nvPicPr>
          <p:cNvPr id="5" name="uniklinik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0500" y="8826500"/>
            <a:ext cx="2689412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77800" y="0"/>
            <a:ext cx="12636500" cy="161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 dirty="0">
                <a:solidFill>
                  <a:srgbClr val="275D90"/>
                </a:solid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87321" y="1835150"/>
            <a:ext cx="12630158" cy="655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2pPr>
              <a:defRPr sz="3800"/>
            </a:lvl2pPr>
            <a:lvl3pPr>
              <a:defRPr sz="3400"/>
            </a:lvl3pPr>
            <a:lvl4pPr>
              <a:defRPr sz="3000"/>
            </a:lvl4pPr>
            <a:lvl5pPr>
              <a:defRPr sz="2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rgbClr val="275D9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75D9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275D9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275D9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275D90"/>
                </a:solidFill>
              </a:rPr>
              <a:t>Body Level Five</a:t>
            </a:r>
          </a:p>
        </p:txBody>
      </p:sp>
      <p:sp>
        <p:nvSpPr>
          <p:cNvPr id="18" name="Footer Placeholder 15"/>
          <p:cNvSpPr>
            <a:spLocks noGrp="1"/>
          </p:cNvSpPr>
          <p:nvPr>
            <p:ph type="ftr" sz="quarter" idx="3"/>
          </p:nvPr>
        </p:nvSpPr>
        <p:spPr>
          <a:xfrm>
            <a:off x="4443413" y="8948834"/>
            <a:ext cx="53326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1F497D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Author- Title</a:t>
            </a:r>
          </a:p>
        </p:txBody>
      </p:sp>
      <p:pic>
        <p:nvPicPr>
          <p:cNvPr id="3" name="Bild 2" descr="mHealthLogo.pn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3" t="-2176"/>
          <a:stretch/>
        </p:blipFill>
        <p:spPr>
          <a:xfrm>
            <a:off x="11155864" y="8948834"/>
            <a:ext cx="1658435" cy="519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hf hdr="0" dt="0"/>
  <p:txStyles>
    <p:titleStyle>
      <a:lvl1pPr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9pPr>
    </p:titleStyle>
    <p:bodyStyle>
      <a:lvl1pPr marL="889000" indent="-576072" algn="l" defTabSz="584200" eaLnBrk="1" hangingPunct="1">
        <a:spcBef>
          <a:spcPts val="2400"/>
        </a:spcBef>
        <a:buSzPct val="170000"/>
        <a:buFont typeface="Arial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1pPr>
      <a:lvl2pPr marL="1333500" indent="-571500" defTabSz="584200" eaLnBrk="1" hangingPunct="1">
        <a:spcBef>
          <a:spcPts val="2400"/>
        </a:spcBef>
        <a:buSzPct val="171000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2pPr>
      <a:lvl3pPr marL="1773936" indent="-576072" defTabSz="584200" eaLnBrk="1" hangingPunct="1">
        <a:spcBef>
          <a:spcPts val="2400"/>
        </a:spcBef>
        <a:buSzPct val="171000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3pPr>
      <a:lvl4pPr marL="2222500" indent="-571500" defTabSz="584200" eaLnBrk="1" hangingPunct="1">
        <a:spcBef>
          <a:spcPts val="2400"/>
        </a:spcBef>
        <a:buSzPct val="171000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4pPr>
      <a:lvl5pPr marL="2667000" indent="-571500" defTabSz="584200" eaLnBrk="1" hangingPunct="1">
        <a:spcBef>
          <a:spcPts val="2400"/>
        </a:spcBef>
        <a:buSzPct val="171000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5pPr>
      <a:lvl6pPr marL="3022600" indent="-571500" defTabSz="584200" eaLnBrk="1" hangingPunct="1">
        <a:spcBef>
          <a:spcPts val="2400"/>
        </a:spcBef>
        <a:buSzPct val="171000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6pPr>
      <a:lvl7pPr marL="3378200" indent="-571500" defTabSz="584200" eaLnBrk="1" hangingPunct="1">
        <a:spcBef>
          <a:spcPts val="2400"/>
        </a:spcBef>
        <a:buSzPct val="171000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7pPr>
      <a:lvl8pPr marL="3733800" indent="-571500" defTabSz="584200" eaLnBrk="1" hangingPunct="1">
        <a:spcBef>
          <a:spcPts val="2400"/>
        </a:spcBef>
        <a:buSzPct val="171000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8pPr>
      <a:lvl9pPr marL="4089400" indent="-571500" defTabSz="584200" eaLnBrk="1" hangingPunct="1">
        <a:spcBef>
          <a:spcPts val="2400"/>
        </a:spcBef>
        <a:buSzPct val="171000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9pPr>
    </p:bodyStyle>
    <p:otherStyle>
      <a:lvl1pPr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notesSlide" Target="../notesSlides/notesSlide1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1270000" y="168412"/>
            <a:ext cx="10464800" cy="13081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4400" dirty="0">
                <a:solidFill>
                  <a:srgbClr val="275D90"/>
                </a:solidFill>
              </a:rPr>
              <a:t>SMPC </a:t>
            </a:r>
            <a:r>
              <a:rPr lang="en-US" sz="4400" dirty="0">
                <a:solidFill>
                  <a:srgbClr val="275D90"/>
                </a:solidFill>
              </a:rPr>
              <a:t>for Decentralized </a:t>
            </a:r>
            <a:br>
              <a:rPr lang="de-DE" sz="4400" dirty="0">
                <a:solidFill>
                  <a:srgbClr val="275D90"/>
                </a:solidFill>
              </a:rPr>
            </a:br>
            <a:r>
              <a:rPr lang="de-DE" sz="4400" dirty="0">
                <a:solidFill>
                  <a:srgbClr val="275D90"/>
                </a:solidFill>
              </a:rPr>
              <a:t>Distributed Systems</a:t>
            </a:r>
            <a:endParaRPr sz="4400" dirty="0">
              <a:solidFill>
                <a:srgbClr val="275D90"/>
              </a:solidFill>
            </a:endParaRP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1270000" y="6553200"/>
            <a:ext cx="10464800" cy="11303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Frederic Klein – Proposal Talk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948279" y="9064938"/>
            <a:ext cx="164607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2074316" y="9260303"/>
            <a:ext cx="10259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8400" dirty="0">
                <a:solidFill>
                  <a:srgbClr val="275D90"/>
                </a:solidFill>
              </a:rPr>
              <a:t>SMPC</a:t>
            </a:r>
            <a:endParaRPr sz="8400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07.10.2016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275D90"/>
                </a:solidFill>
              </a:rPr>
              <a:t>10</a:t>
            </a:fld>
            <a:endParaRPr sz="2400" dirty="0">
              <a:solidFill>
                <a:srgbClr val="275D90"/>
              </a:solidFill>
            </a:endParaRPr>
          </a:p>
        </p:txBody>
      </p:sp>
      <p:sp>
        <p:nvSpPr>
          <p:cNvPr id="8" name="Shape 83"/>
          <p:cNvSpPr>
            <a:spLocks noGrp="1"/>
          </p:cNvSpPr>
          <p:nvPr>
            <p:ph type="body" idx="1"/>
          </p:nvPr>
        </p:nvSpPr>
        <p:spPr>
          <a:xfrm>
            <a:off x="187321" y="1835150"/>
            <a:ext cx="12630158" cy="6553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dirty="0">
                <a:solidFill>
                  <a:srgbClr val="00549F"/>
                </a:solidFill>
              </a:rPr>
              <a:t>Computation on shares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dirty="0">
                <a:solidFill>
                  <a:srgbClr val="00549F"/>
                </a:solidFill>
              </a:rPr>
              <a:t>Broadcasting of result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43" y="2770592"/>
            <a:ext cx="5683736" cy="46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926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8400" dirty="0">
                <a:solidFill>
                  <a:srgbClr val="275D90"/>
                </a:solidFill>
              </a:rPr>
              <a:t>SMPC</a:t>
            </a:r>
            <a:endParaRPr sz="8400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07.10.2016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275D90"/>
                </a:solidFill>
              </a:rPr>
              <a:t>11</a:t>
            </a:fld>
            <a:endParaRPr sz="2400" dirty="0">
              <a:solidFill>
                <a:srgbClr val="275D9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43" y="2770592"/>
            <a:ext cx="5683736" cy="4682316"/>
          </a:xfrm>
          <a:prstGeom prst="rect">
            <a:avLst/>
          </a:prstGeom>
        </p:spPr>
      </p:pic>
      <p:sp>
        <p:nvSpPr>
          <p:cNvPr id="8" name="Shape 83"/>
          <p:cNvSpPr>
            <a:spLocks noGrp="1"/>
          </p:cNvSpPr>
          <p:nvPr>
            <p:ph type="body" idx="1"/>
          </p:nvPr>
        </p:nvSpPr>
        <p:spPr>
          <a:xfrm>
            <a:off x="187321" y="1835150"/>
            <a:ext cx="12630158" cy="6553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dirty="0">
                <a:solidFill>
                  <a:srgbClr val="00549F"/>
                </a:solidFill>
              </a:rPr>
              <a:t>Each party:</a:t>
            </a:r>
          </a:p>
          <a:p>
            <a:pPr marL="96011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035" dirty="0">
                <a:solidFill>
                  <a:srgbClr val="00549F"/>
                </a:solidFill>
              </a:rPr>
              <a:t>Complete information for computation</a:t>
            </a:r>
          </a:p>
          <a:p>
            <a:pPr marL="96011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035" dirty="0">
                <a:solidFill>
                  <a:srgbClr val="00549F"/>
                </a:solidFill>
              </a:rPr>
              <a:t>Other inputs remain secret</a:t>
            </a:r>
          </a:p>
        </p:txBody>
      </p:sp>
    </p:spTree>
    <p:extLst>
      <p:ext uri="{BB962C8B-B14F-4D97-AF65-F5344CB8AC3E}">
        <p14:creationId xmlns:p14="http://schemas.microsoft.com/office/powerpoint/2010/main" val="375026004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8400" dirty="0">
                <a:solidFill>
                  <a:srgbClr val="275D90"/>
                </a:solidFill>
              </a:rPr>
              <a:t>SMPC</a:t>
            </a:r>
            <a:endParaRPr sz="8400" dirty="0">
              <a:solidFill>
                <a:srgbClr val="275D90"/>
              </a:solidFill>
            </a:endParaRP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endParaRPr lang="en-US" sz="2035" dirty="0">
              <a:solidFill>
                <a:srgbClr val="00549F"/>
              </a:solidFill>
            </a:endParaRPr>
          </a:p>
          <a:p>
            <a:pPr marL="515619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endParaRPr lang="en-US" sz="2035" dirty="0">
              <a:solidFill>
                <a:srgbClr val="00549F"/>
              </a:solidFill>
            </a:endParaRPr>
          </a:p>
          <a:p>
            <a:pPr marL="515619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endParaRPr lang="en-US" sz="2035" dirty="0">
              <a:solidFill>
                <a:srgbClr val="00549F"/>
              </a:solidFill>
            </a:endParaRPr>
          </a:p>
          <a:p>
            <a:pPr marL="515619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endParaRPr lang="en-US" sz="2035" dirty="0">
              <a:solidFill>
                <a:srgbClr val="00549F"/>
              </a:solidFill>
            </a:endParaRPr>
          </a:p>
          <a:p>
            <a:pPr marL="515619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035" dirty="0">
                <a:solidFill>
                  <a:srgbClr val="00549F"/>
                </a:solidFill>
              </a:rPr>
              <a:t>Algorithms</a:t>
            </a:r>
          </a:p>
          <a:p>
            <a:pPr marL="96011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1635" dirty="0">
                <a:solidFill>
                  <a:srgbClr val="00549F"/>
                </a:solidFill>
              </a:rPr>
              <a:t>Secure addition</a:t>
            </a:r>
          </a:p>
          <a:p>
            <a:pPr marL="96011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1635" dirty="0">
                <a:solidFill>
                  <a:srgbClr val="00549F"/>
                </a:solidFill>
              </a:rPr>
              <a:t>Secure comparison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07.10.2016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275D90"/>
                </a:solidFill>
              </a:rPr>
              <a:t>12</a:t>
            </a:fld>
            <a:endParaRPr sz="2400" dirty="0">
              <a:solidFill>
                <a:srgbClr val="275D9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678" y="2654812"/>
            <a:ext cx="4321444" cy="2456938"/>
          </a:xfrm>
          <a:prstGeom prst="rect">
            <a:avLst/>
          </a:prstGeom>
        </p:spPr>
      </p:pic>
      <p:cxnSp>
        <p:nvCxnSpPr>
          <p:cNvPr id="5" name="Verbinder: gewinkelt 4"/>
          <p:cNvCxnSpPr/>
          <p:nvPr/>
        </p:nvCxnSpPr>
        <p:spPr>
          <a:xfrm rot="10800000" flipV="1">
            <a:off x="2730502" y="5449984"/>
            <a:ext cx="3713162" cy="671416"/>
          </a:xfrm>
          <a:prstGeom prst="bentConnector3">
            <a:avLst>
              <a:gd name="adj1" fmla="val 363"/>
            </a:avLst>
          </a:prstGeom>
          <a:noFill/>
          <a:ln w="25400" cap="flat">
            <a:solidFill>
              <a:srgbClr val="00549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Verbinder: gewinkelt 7"/>
          <p:cNvCxnSpPr/>
          <p:nvPr/>
        </p:nvCxnSpPr>
        <p:spPr>
          <a:xfrm rot="10800000" flipV="1">
            <a:off x="3124200" y="5449984"/>
            <a:ext cx="5130800" cy="1090516"/>
          </a:xfrm>
          <a:prstGeom prst="bentConnector3">
            <a:avLst>
              <a:gd name="adj1" fmla="val 0"/>
            </a:avLst>
          </a:prstGeom>
          <a:noFill/>
          <a:ln w="25400" cap="flat">
            <a:solidFill>
              <a:srgbClr val="275D9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hteck 20"/>
          <p:cNvSpPr/>
          <p:nvPr/>
        </p:nvSpPr>
        <p:spPr>
          <a:xfrm>
            <a:off x="4673600" y="5981280"/>
            <a:ext cx="98426" cy="280242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9" name="Verbinder: gewinkelt 18"/>
          <p:cNvCxnSpPr/>
          <p:nvPr/>
        </p:nvCxnSpPr>
        <p:spPr>
          <a:xfrm rot="10800000" flipV="1">
            <a:off x="3124200" y="5449983"/>
            <a:ext cx="1600201" cy="1090517"/>
          </a:xfrm>
          <a:prstGeom prst="bentConnector3">
            <a:avLst>
              <a:gd name="adj1" fmla="val 0"/>
            </a:avLst>
          </a:prstGeom>
          <a:noFill/>
          <a:ln w="25400" cap="flat">
            <a:solidFill>
              <a:srgbClr val="00549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6050820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dirty="0">
                <a:solidFill>
                  <a:srgbClr val="275D90"/>
                </a:solidFill>
              </a:rPr>
              <a:t>Decentralization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035" dirty="0">
                <a:solidFill>
                  <a:srgbClr val="00549F"/>
                </a:solidFill>
              </a:rPr>
              <a:t>Mesh network</a:t>
            </a:r>
          </a:p>
          <a:p>
            <a:pPr marL="96011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1635" dirty="0">
                <a:solidFill>
                  <a:srgbClr val="00549F"/>
                </a:solidFill>
              </a:rPr>
              <a:t>Computation partners not stationary</a:t>
            </a:r>
          </a:p>
          <a:p>
            <a:pPr marL="96011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1635" dirty="0">
                <a:solidFill>
                  <a:srgbClr val="00549F"/>
                </a:solidFill>
              </a:rPr>
              <a:t>Partitioning possible</a:t>
            </a:r>
          </a:p>
          <a:p>
            <a:pPr marL="96011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1635" dirty="0">
                <a:solidFill>
                  <a:srgbClr val="00549F"/>
                </a:solidFill>
              </a:rPr>
              <a:t>No central database 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07.10.2016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275D90"/>
                </a:solidFill>
              </a:rPr>
              <a:t>13</a:t>
            </a:fld>
            <a:endParaRPr sz="2400" dirty="0">
              <a:solidFill>
                <a:srgbClr val="275D9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43" y="2770592"/>
            <a:ext cx="5683736" cy="46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5784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dirty="0">
                <a:solidFill>
                  <a:srgbClr val="275D90"/>
                </a:solidFill>
              </a:rPr>
              <a:t>Decentralization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035" dirty="0">
                <a:solidFill>
                  <a:srgbClr val="00549F"/>
                </a:solidFill>
              </a:rPr>
              <a:t>Broadcast protocols</a:t>
            </a:r>
          </a:p>
          <a:p>
            <a:pPr marL="96011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1635" dirty="0">
                <a:solidFill>
                  <a:srgbClr val="00549F"/>
                </a:solidFill>
              </a:rPr>
              <a:t>Detection of nodes</a:t>
            </a:r>
          </a:p>
          <a:p>
            <a:pPr marL="96011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1635" dirty="0">
                <a:solidFill>
                  <a:srgbClr val="00549F"/>
                </a:solidFill>
              </a:rPr>
              <a:t>Distribute data</a:t>
            </a:r>
          </a:p>
          <a:p>
            <a:pPr marL="515619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035" dirty="0">
                <a:solidFill>
                  <a:srgbClr val="00549F"/>
                </a:solidFill>
              </a:rPr>
              <a:t>Distributed Database</a:t>
            </a:r>
          </a:p>
          <a:p>
            <a:pPr marL="96011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1635" dirty="0">
                <a:solidFill>
                  <a:srgbClr val="00549F"/>
                </a:solidFill>
              </a:rPr>
              <a:t>Blockchain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07.10.2016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275D90"/>
                </a:solidFill>
              </a:rPr>
              <a:t>14</a:t>
            </a:fld>
            <a:endParaRPr sz="2400" dirty="0">
              <a:solidFill>
                <a:srgbClr val="275D9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43" y="2770592"/>
            <a:ext cx="5683736" cy="468231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43" y="2770592"/>
            <a:ext cx="5683736" cy="468231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564" y="2770592"/>
            <a:ext cx="5683736" cy="46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564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dirty="0">
                <a:solidFill>
                  <a:srgbClr val="275D90"/>
                </a:solidFill>
              </a:rPr>
              <a:t>Distribution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dirty="0">
                <a:solidFill>
                  <a:srgbClr val="275D90"/>
                </a:solidFill>
              </a:rPr>
              <a:t>Synchronization of clocks (Berkeley)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dirty="0">
                <a:solidFill>
                  <a:srgbClr val="00549F"/>
                </a:solidFill>
              </a:rPr>
              <a:t>Coordinator election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endParaRPr lang="en-US" sz="2435" dirty="0">
              <a:solidFill>
                <a:srgbClr val="00549F"/>
              </a:solidFill>
            </a:endParaRP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endParaRPr lang="en-US" sz="2435" dirty="0">
              <a:solidFill>
                <a:srgbClr val="00549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07.10.2016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275D90"/>
                </a:solidFill>
              </a:rPr>
              <a:t>15</a:t>
            </a:fld>
            <a:endParaRPr sz="2400" dirty="0">
              <a:solidFill>
                <a:srgbClr val="275D9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43" y="2770592"/>
            <a:ext cx="5683736" cy="46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281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dirty="0">
                <a:solidFill>
                  <a:srgbClr val="275D90"/>
                </a:solidFill>
              </a:rPr>
              <a:t>Requirements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dirty="0">
                <a:solidFill>
                  <a:srgbClr val="275D90"/>
                </a:solidFill>
              </a:rPr>
              <a:t>C library; JNI for Java/Android usage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dirty="0">
                <a:solidFill>
                  <a:srgbClr val="00549F"/>
                </a:solidFill>
              </a:rPr>
              <a:t>Node coordination and synchronization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dirty="0">
                <a:solidFill>
                  <a:srgbClr val="00549F"/>
                </a:solidFill>
              </a:rPr>
              <a:t>SMPC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dirty="0">
                <a:solidFill>
                  <a:srgbClr val="00549F"/>
                </a:solidFill>
              </a:rPr>
              <a:t>Data distribution and preservation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endParaRPr lang="en-US" sz="2435" dirty="0">
              <a:solidFill>
                <a:srgbClr val="00549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07.10.2016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275D90"/>
                </a:solidFill>
              </a:rPr>
              <a:t>16</a:t>
            </a:fld>
            <a:endParaRPr sz="2400" dirty="0">
              <a:solidFill>
                <a:srgbClr val="275D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7203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dirty="0">
                <a:solidFill>
                  <a:srgbClr val="275D90"/>
                </a:solidFill>
              </a:rPr>
              <a:t>Tasks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dirty="0">
                <a:solidFill>
                  <a:srgbClr val="00549F"/>
                </a:solidFill>
              </a:rPr>
              <a:t>Secure addition protocol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dirty="0">
                <a:solidFill>
                  <a:srgbClr val="00549F"/>
                </a:solidFill>
              </a:rPr>
              <a:t>Secure comparison protocol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dirty="0">
                <a:solidFill>
                  <a:srgbClr val="00549F"/>
                </a:solidFill>
              </a:rPr>
              <a:t>Secure communication layer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dirty="0">
                <a:solidFill>
                  <a:srgbClr val="00549F"/>
                </a:solidFill>
              </a:rPr>
              <a:t>Detection/notification of participants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dirty="0">
                <a:solidFill>
                  <a:srgbClr val="00549F"/>
                </a:solidFill>
              </a:rPr>
              <a:t>Coordinator election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dirty="0">
                <a:solidFill>
                  <a:srgbClr val="00549F"/>
                </a:solidFill>
              </a:rPr>
              <a:t>Clock synchronization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dirty="0">
                <a:solidFill>
                  <a:srgbClr val="00549F"/>
                </a:solidFill>
              </a:rPr>
              <a:t>Distributed Database/blockchain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dirty="0">
                <a:solidFill>
                  <a:srgbClr val="00549F"/>
                </a:solidFill>
              </a:rPr>
              <a:t>Flooding 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endParaRPr lang="en-US" sz="2435" dirty="0">
              <a:solidFill>
                <a:srgbClr val="00549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07.10.2016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275D90"/>
                </a:solidFill>
              </a:rPr>
              <a:t>17</a:t>
            </a:fld>
            <a:endParaRPr sz="2400" dirty="0">
              <a:solidFill>
                <a:srgbClr val="275D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05509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dirty="0">
                <a:solidFill>
                  <a:srgbClr val="275D90"/>
                </a:solidFill>
              </a:rPr>
              <a:t>Evaluation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dirty="0">
                <a:solidFill>
                  <a:srgbClr val="275D90"/>
                </a:solidFill>
              </a:rPr>
              <a:t>Test framework with devices of diverse computation power</a:t>
            </a:r>
          </a:p>
          <a:p>
            <a:pPr marL="96011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035" dirty="0" err="1">
                <a:solidFill>
                  <a:srgbClr val="275D90"/>
                </a:solidFill>
              </a:rPr>
              <a:t>RasPi</a:t>
            </a:r>
            <a:r>
              <a:rPr lang="en-US" sz="2035" dirty="0">
                <a:solidFill>
                  <a:srgbClr val="275D90"/>
                </a:solidFill>
              </a:rPr>
              <a:t> 3, various Android devices, </a:t>
            </a:r>
            <a:r>
              <a:rPr lang="en-US" sz="2035" dirty="0" err="1">
                <a:solidFill>
                  <a:srgbClr val="275D90"/>
                </a:solidFill>
              </a:rPr>
              <a:t>Xadow</a:t>
            </a:r>
            <a:r>
              <a:rPr lang="en-US" sz="2035" dirty="0">
                <a:solidFill>
                  <a:srgbClr val="275D90"/>
                </a:solidFill>
              </a:rPr>
              <a:t> GSM+BLE, TI CC2650STK</a:t>
            </a:r>
            <a:endParaRPr lang="en-US" sz="1635" dirty="0">
              <a:solidFill>
                <a:srgbClr val="275D90"/>
              </a:solidFill>
            </a:endParaRP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dirty="0">
                <a:solidFill>
                  <a:srgbClr val="275D90"/>
                </a:solidFill>
              </a:rPr>
              <a:t>Field application tests</a:t>
            </a:r>
            <a:endParaRPr lang="en-US" sz="2435" dirty="0"/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dirty="0">
                <a:solidFill>
                  <a:srgbClr val="275D90"/>
                </a:solidFill>
              </a:rPr>
              <a:t>Attack scenarios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dirty="0">
                <a:solidFill>
                  <a:srgbClr val="275D90"/>
                </a:solidFill>
              </a:rPr>
              <a:t>Security evaluation in different 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07.10.2016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275D90"/>
                </a:solidFill>
              </a:rPr>
              <a:t>18</a:t>
            </a:fld>
            <a:endParaRPr sz="2400" dirty="0">
              <a:solidFill>
                <a:srgbClr val="275D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0922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dirty="0">
                <a:solidFill>
                  <a:srgbClr val="275D90"/>
                </a:solidFill>
              </a:rPr>
              <a:t>Schedule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07.10.2016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19</a:t>
            </a:fld>
            <a:endParaRPr sz="2400" dirty="0">
              <a:solidFill>
                <a:srgbClr val="275D90"/>
              </a:solidFill>
            </a:endParaRPr>
          </a:p>
        </p:txBody>
      </p:sp>
      <p:cxnSp>
        <p:nvCxnSpPr>
          <p:cNvPr id="277" name="OTLSHAPE_M_59b5ac8298c14cca9e65190bf60d5d05_Connector4"/>
          <p:cNvCxnSpPr/>
          <p:nvPr>
            <p:custDataLst>
              <p:tags r:id="rId1"/>
            </p:custDataLst>
          </p:nvPr>
        </p:nvCxnSpPr>
        <p:spPr>
          <a:xfrm>
            <a:off x="10980389" y="7536889"/>
            <a:ext cx="0" cy="346922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OTLSHAPE_M_59b5ac8298c14cca9e65190bf60d5d05_Connector3"/>
          <p:cNvCxnSpPr/>
          <p:nvPr>
            <p:custDataLst>
              <p:tags r:id="rId2"/>
            </p:custDataLst>
          </p:nvPr>
        </p:nvCxnSpPr>
        <p:spPr>
          <a:xfrm>
            <a:off x="10980389" y="7340971"/>
            <a:ext cx="0" cy="25400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OTLSHAPE_M_59b5ac8298c14cca9e65190bf60d5d05_Connector2"/>
          <p:cNvCxnSpPr/>
          <p:nvPr>
            <p:custDataLst>
              <p:tags r:id="rId3"/>
            </p:custDataLst>
          </p:nvPr>
        </p:nvCxnSpPr>
        <p:spPr>
          <a:xfrm>
            <a:off x="10980389" y="7039898"/>
            <a:ext cx="0" cy="146048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OTLSHAPE_M_59b5ac8298c14cca9e65190bf60d5d05_Connector1"/>
          <p:cNvCxnSpPr/>
          <p:nvPr>
            <p:custDataLst>
              <p:tags r:id="rId4"/>
            </p:custDataLst>
          </p:nvPr>
        </p:nvCxnSpPr>
        <p:spPr>
          <a:xfrm>
            <a:off x="10980389" y="6156861"/>
            <a:ext cx="0" cy="712518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OTLSHAPE_M_2b147c48339f434892a5ef1836ea3597_Connector3"/>
          <p:cNvCxnSpPr/>
          <p:nvPr>
            <p:custDataLst>
              <p:tags r:id="rId5"/>
            </p:custDataLst>
          </p:nvPr>
        </p:nvCxnSpPr>
        <p:spPr>
          <a:xfrm>
            <a:off x="10181243" y="7039898"/>
            <a:ext cx="0" cy="378670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OTLSHAPE_M_2b147c48339f434892a5ef1836ea3597_Connector2"/>
          <p:cNvCxnSpPr/>
          <p:nvPr>
            <p:custDataLst>
              <p:tags r:id="rId6"/>
            </p:custDataLst>
          </p:nvPr>
        </p:nvCxnSpPr>
        <p:spPr>
          <a:xfrm>
            <a:off x="10181243" y="6843979"/>
            <a:ext cx="0" cy="25400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OTLSHAPE_M_2b147c48339f434892a5ef1836ea3597_Connector1"/>
          <p:cNvCxnSpPr/>
          <p:nvPr>
            <p:custDataLst>
              <p:tags r:id="rId7"/>
            </p:custDataLst>
          </p:nvPr>
        </p:nvCxnSpPr>
        <p:spPr>
          <a:xfrm>
            <a:off x="10181243" y="6156861"/>
            <a:ext cx="0" cy="532093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OTLSHAPE_M_9f860f8d65ee4aac85039f30c2ffcf33_Connector1"/>
          <p:cNvCxnSpPr/>
          <p:nvPr>
            <p:custDataLst>
              <p:tags r:id="rId8"/>
            </p:custDataLst>
          </p:nvPr>
        </p:nvCxnSpPr>
        <p:spPr>
          <a:xfrm>
            <a:off x="9724588" y="6156861"/>
            <a:ext cx="0" cy="764715"/>
          </a:xfrm>
          <a:prstGeom prst="line">
            <a:avLst/>
          </a:prstGeom>
          <a:ln w="9525" cap="flat" cmpd="sng" algn="ctr">
            <a:solidFill>
              <a:srgbClr val="1AAA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OTLSHAPE_M_051a32e4ff0e47229380669de64fe5ab_Connector1"/>
          <p:cNvCxnSpPr/>
          <p:nvPr>
            <p:custDataLst>
              <p:tags r:id="rId9"/>
            </p:custDataLst>
          </p:nvPr>
        </p:nvCxnSpPr>
        <p:spPr>
          <a:xfrm>
            <a:off x="7212984" y="6393716"/>
            <a:ext cx="0" cy="813260"/>
          </a:xfrm>
          <a:prstGeom prst="line">
            <a:avLst/>
          </a:prstGeom>
          <a:ln w="9525" cap="flat" cmpd="sng" algn="ctr">
            <a:solidFill>
              <a:srgbClr val="737373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OTLSHAPE_M_051a32e4ff0e47229380669de64fe5ab_Connector1"/>
          <p:cNvCxnSpPr/>
          <p:nvPr>
            <p:custDataLst>
              <p:tags r:id="rId10"/>
            </p:custDataLst>
          </p:nvPr>
        </p:nvCxnSpPr>
        <p:spPr>
          <a:xfrm>
            <a:off x="7212984" y="6080661"/>
            <a:ext cx="0" cy="127000"/>
          </a:xfrm>
          <a:prstGeom prst="line">
            <a:avLst/>
          </a:prstGeom>
          <a:ln w="9525" cap="flat" cmpd="sng" algn="ctr">
            <a:solidFill>
              <a:srgbClr val="737373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OTLSHAPE_M_8cc1ba62bc92479399f399f1daac8d07_Connector1"/>
          <p:cNvCxnSpPr/>
          <p:nvPr>
            <p:custDataLst>
              <p:tags r:id="rId11"/>
            </p:custDataLst>
          </p:nvPr>
        </p:nvCxnSpPr>
        <p:spPr>
          <a:xfrm>
            <a:off x="2189776" y="6423561"/>
            <a:ext cx="0" cy="448522"/>
          </a:xfrm>
          <a:prstGeom prst="line">
            <a:avLst/>
          </a:prstGeom>
          <a:ln w="9525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OTLSHAPE_T_1e56d0bf417f42468a0c54e0543c4568_RightVerticalConnector1"/>
          <p:cNvCxnSpPr/>
          <p:nvPr>
            <p:custDataLst>
              <p:tags r:id="rId12"/>
            </p:custDataLst>
          </p:nvPr>
        </p:nvCxnSpPr>
        <p:spPr>
          <a:xfrm>
            <a:off x="10231974" y="5839361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OTLSHAPE_T_ee74e08afcb04b869712909ae57564d5_RightVerticalConnector2"/>
          <p:cNvCxnSpPr>
            <a:stCxn id="362" idx="3"/>
          </p:cNvCxnSpPr>
          <p:nvPr>
            <p:custDataLst>
              <p:tags r:id="rId13"/>
            </p:custDataLst>
          </p:nvPr>
        </p:nvCxnSpPr>
        <p:spPr>
          <a:xfrm flipH="1">
            <a:off x="9946565" y="5316036"/>
            <a:ext cx="273" cy="7265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OTLSHAPE_T_3735e29895dd4eb49910d4532b7b9950_RightVerticalConnector3"/>
          <p:cNvCxnSpPr/>
          <p:nvPr>
            <p:custDataLst>
              <p:tags r:id="rId14"/>
            </p:custDataLst>
          </p:nvPr>
        </p:nvCxnSpPr>
        <p:spPr>
          <a:xfrm>
            <a:off x="9718238" y="5823021"/>
            <a:ext cx="0" cy="219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OTLSHAPE_T_3735e29895dd4eb49910d4532b7b9950_RightVerticalConnector2"/>
          <p:cNvCxnSpPr/>
          <p:nvPr>
            <p:custDataLst>
              <p:tags r:id="rId15"/>
            </p:custDataLst>
          </p:nvPr>
        </p:nvCxnSpPr>
        <p:spPr>
          <a:xfrm>
            <a:off x="9718238" y="5417636"/>
            <a:ext cx="0" cy="23486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OTLSHAPE_T_3735e29895dd4eb49910d4532b7b9950_RightVerticalConnector1"/>
          <p:cNvCxnSpPr>
            <a:endCxn id="362" idx="1"/>
          </p:cNvCxnSpPr>
          <p:nvPr>
            <p:custDataLst>
              <p:tags r:id="rId16"/>
            </p:custDataLst>
          </p:nvPr>
        </p:nvCxnSpPr>
        <p:spPr>
          <a:xfrm>
            <a:off x="9718238" y="4995912"/>
            <a:ext cx="0" cy="32012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OTLSHAPE_T_c12fb14f9e294b6fba1a0c93ff64fc24_RightVerticalConnector5"/>
          <p:cNvCxnSpPr/>
          <p:nvPr>
            <p:custDataLst>
              <p:tags r:id="rId17"/>
            </p:custDataLst>
          </p:nvPr>
        </p:nvCxnSpPr>
        <p:spPr>
          <a:xfrm>
            <a:off x="9318664" y="5823021"/>
            <a:ext cx="0" cy="219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OTLSHAPE_T_c12fb14f9e294b6fba1a0c93ff64fc24_RightVerticalConnector4"/>
          <p:cNvCxnSpPr/>
          <p:nvPr>
            <p:custDataLst>
              <p:tags r:id="rId18"/>
            </p:custDataLst>
          </p:nvPr>
        </p:nvCxnSpPr>
        <p:spPr>
          <a:xfrm>
            <a:off x="9318664" y="5401295"/>
            <a:ext cx="0" cy="25120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OTLSHAPE_T_c12fb14f9e294b6fba1a0c93ff64fc24_RightVerticalConnector3"/>
          <p:cNvCxnSpPr/>
          <p:nvPr>
            <p:custDataLst>
              <p:tags r:id="rId19"/>
            </p:custDataLst>
          </p:nvPr>
        </p:nvCxnSpPr>
        <p:spPr>
          <a:xfrm>
            <a:off x="9318664" y="4995912"/>
            <a:ext cx="0" cy="23486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OTLSHAPE_T_c12fb14f9e294b6fba1a0c93ff64fc24_RightVerticalConnector1"/>
          <p:cNvCxnSpPr/>
          <p:nvPr>
            <p:custDataLst>
              <p:tags r:id="rId20"/>
            </p:custDataLst>
          </p:nvPr>
        </p:nvCxnSpPr>
        <p:spPr>
          <a:xfrm>
            <a:off x="9318664" y="4574187"/>
            <a:ext cx="954" cy="45347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OTLSHAPE_T_d380d0afaecd49d6ab67709b40e22007_RightVerticalConnector4"/>
          <p:cNvCxnSpPr/>
          <p:nvPr>
            <p:custDataLst>
              <p:tags r:id="rId21"/>
            </p:custDataLst>
          </p:nvPr>
        </p:nvCxnSpPr>
        <p:spPr>
          <a:xfrm>
            <a:off x="8519518" y="5401296"/>
            <a:ext cx="0" cy="64126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OTLSHAPE_T_d380d0afaecd49d6ab67709b40e22007_RightVerticalConnector3"/>
          <p:cNvCxnSpPr/>
          <p:nvPr>
            <p:custDataLst>
              <p:tags r:id="rId22"/>
            </p:custDataLst>
          </p:nvPr>
        </p:nvCxnSpPr>
        <p:spPr>
          <a:xfrm>
            <a:off x="8519518" y="4574187"/>
            <a:ext cx="0" cy="65659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OTLSHAPE_T_d380d0afaecd49d6ab67709b40e22007_RightVerticalConnector1"/>
          <p:cNvCxnSpPr>
            <a:endCxn id="356" idx="1"/>
          </p:cNvCxnSpPr>
          <p:nvPr>
            <p:custDataLst>
              <p:tags r:id="rId23"/>
            </p:custDataLst>
          </p:nvPr>
        </p:nvCxnSpPr>
        <p:spPr>
          <a:xfrm>
            <a:off x="8519518" y="4152462"/>
            <a:ext cx="0" cy="3201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OTLSHAPE_T_7d46e016752e4504b12b5a9d193d925a_RightVerticalConnector3"/>
          <p:cNvCxnSpPr/>
          <p:nvPr>
            <p:custDataLst>
              <p:tags r:id="rId24"/>
            </p:custDataLst>
          </p:nvPr>
        </p:nvCxnSpPr>
        <p:spPr>
          <a:xfrm>
            <a:off x="8119944" y="4557846"/>
            <a:ext cx="0" cy="148471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OTLSHAPE_T_7d46e016752e4504b12b5a9d193d925a_RightVerticalConnector2"/>
          <p:cNvCxnSpPr/>
          <p:nvPr>
            <p:custDataLst>
              <p:tags r:id="rId25"/>
            </p:custDataLst>
          </p:nvPr>
        </p:nvCxnSpPr>
        <p:spPr>
          <a:xfrm>
            <a:off x="8119944" y="4152463"/>
            <a:ext cx="0" cy="23486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OTLSHAPE_T_7d46e016752e4504b12b5a9d193d925a_RightVerticalConnector1"/>
          <p:cNvCxnSpPr>
            <a:endCxn id="353" idx="1"/>
          </p:cNvCxnSpPr>
          <p:nvPr>
            <p:custDataLst>
              <p:tags r:id="rId26"/>
            </p:custDataLst>
          </p:nvPr>
        </p:nvCxnSpPr>
        <p:spPr>
          <a:xfrm>
            <a:off x="8119944" y="3730738"/>
            <a:ext cx="0" cy="32012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OTLSHAPE_T_f21241f6465f495e83881dcdb42f30a5_RightVerticalConnector3"/>
          <p:cNvCxnSpPr/>
          <p:nvPr>
            <p:custDataLst>
              <p:tags r:id="rId27"/>
            </p:custDataLst>
          </p:nvPr>
        </p:nvCxnSpPr>
        <p:spPr>
          <a:xfrm>
            <a:off x="7720371" y="4136122"/>
            <a:ext cx="0" cy="190643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OTLSHAPE_T_f21241f6465f495e83881dcdb42f30a5_RightVerticalConnector2"/>
          <p:cNvCxnSpPr/>
          <p:nvPr>
            <p:custDataLst>
              <p:tags r:id="rId28"/>
            </p:custDataLst>
          </p:nvPr>
        </p:nvCxnSpPr>
        <p:spPr>
          <a:xfrm>
            <a:off x="7720371" y="3730738"/>
            <a:ext cx="0" cy="23486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OTLSHAPE_T_f21241f6465f495e83881dcdb42f30a5_RightVerticalConnector1"/>
          <p:cNvCxnSpPr/>
          <p:nvPr>
            <p:custDataLst>
              <p:tags r:id="rId29"/>
            </p:custDataLst>
          </p:nvPr>
        </p:nvCxnSpPr>
        <p:spPr>
          <a:xfrm>
            <a:off x="7720371" y="3309013"/>
            <a:ext cx="1362" cy="45925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OTLSHAPE_T_f21241f6465f495e83881dcdb42f30a5_LeftVerticalConnector2"/>
          <p:cNvCxnSpPr/>
          <p:nvPr>
            <p:custDataLst>
              <p:tags r:id="rId30"/>
            </p:custDataLst>
          </p:nvPr>
        </p:nvCxnSpPr>
        <p:spPr>
          <a:xfrm>
            <a:off x="6578733" y="3714397"/>
            <a:ext cx="0" cy="232816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OTLSHAPE_T_f21241f6465f495e83881dcdb42f30a5_LeftVerticalConnector1"/>
          <p:cNvCxnSpPr/>
          <p:nvPr>
            <p:custDataLst>
              <p:tags r:id="rId31"/>
            </p:custDataLst>
          </p:nvPr>
        </p:nvCxnSpPr>
        <p:spPr>
          <a:xfrm>
            <a:off x="6578733" y="3309013"/>
            <a:ext cx="0" cy="23486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OTLSHAPE_T_7f025863b5434f9ca6f083d56cac4820_RightVerticalConnector1"/>
          <p:cNvCxnSpPr/>
          <p:nvPr>
            <p:custDataLst>
              <p:tags r:id="rId32"/>
            </p:custDataLst>
          </p:nvPr>
        </p:nvCxnSpPr>
        <p:spPr>
          <a:xfrm>
            <a:off x="4637948" y="2887288"/>
            <a:ext cx="0" cy="315527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OTLSHAPE_T_7f025863b5434f9ca6f083d56cac4820_LeftVerticalConnector1"/>
          <p:cNvCxnSpPr/>
          <p:nvPr>
            <p:custDataLst>
              <p:tags r:id="rId33"/>
            </p:custDataLst>
          </p:nvPr>
        </p:nvCxnSpPr>
        <p:spPr>
          <a:xfrm>
            <a:off x="3895883" y="2887288"/>
            <a:ext cx="0" cy="315527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OTLSHAPE_T_5a184d61f5e2438db63ae5802af9b305_RightVerticalConnector3"/>
          <p:cNvCxnSpPr/>
          <p:nvPr>
            <p:custDataLst>
              <p:tags r:id="rId34"/>
            </p:custDataLst>
          </p:nvPr>
        </p:nvCxnSpPr>
        <p:spPr>
          <a:xfrm>
            <a:off x="7206634" y="3714397"/>
            <a:ext cx="0" cy="232816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OTLSHAPE_T_5a184d61f5e2438db63ae5802af9b305_RightVerticalConnector2"/>
          <p:cNvCxnSpPr/>
          <p:nvPr>
            <p:custDataLst>
              <p:tags r:id="rId35"/>
            </p:custDataLst>
          </p:nvPr>
        </p:nvCxnSpPr>
        <p:spPr>
          <a:xfrm>
            <a:off x="7206634" y="3309013"/>
            <a:ext cx="0" cy="23486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OTLSHAPE_T_5a184d61f5e2438db63ae5802af9b305_RightVerticalConnector1"/>
          <p:cNvCxnSpPr/>
          <p:nvPr>
            <p:custDataLst>
              <p:tags r:id="rId36"/>
            </p:custDataLst>
          </p:nvPr>
        </p:nvCxnSpPr>
        <p:spPr>
          <a:xfrm flipH="1">
            <a:off x="7205477" y="2465564"/>
            <a:ext cx="1157" cy="106197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OTLSHAPE_T_5a184d61f5e2438db63ae5802af9b305_LeftVerticalConnector1"/>
          <p:cNvCxnSpPr/>
          <p:nvPr>
            <p:custDataLst>
              <p:tags r:id="rId37"/>
            </p:custDataLst>
          </p:nvPr>
        </p:nvCxnSpPr>
        <p:spPr>
          <a:xfrm>
            <a:off x="2183426" y="2465564"/>
            <a:ext cx="0" cy="357699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OTLSHAPE_TB_00000000000000000000000000000000_ElapsedTimeExtension"/>
          <p:cNvSpPr/>
          <p:nvPr>
            <p:custDataLst>
              <p:tags r:id="rId38"/>
            </p:custDataLst>
          </p:nvPr>
        </p:nvSpPr>
        <p:spPr>
          <a:xfrm>
            <a:off x="1612607" y="2107339"/>
            <a:ext cx="5537200" cy="3935222"/>
          </a:xfrm>
          <a:prstGeom prst="rect">
            <a:avLst/>
          </a:prstGeom>
          <a:gradFill flip="none" rotWithShape="1">
            <a:gsLst>
              <a:gs pos="100000">
                <a:srgbClr val="737373">
                  <a:alpha val="30196"/>
                </a:srgbClr>
              </a:gs>
              <a:gs pos="0">
                <a:srgbClr val="737373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TLSHAPE_TB_00000000000000000000000000000000_ScaleContainer"/>
          <p:cNvSpPr/>
          <p:nvPr>
            <p:custDataLst>
              <p:tags r:id="rId39"/>
            </p:custDataLst>
          </p:nvPr>
        </p:nvSpPr>
        <p:spPr>
          <a:xfrm>
            <a:off x="1612607" y="6042561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748FB2"/>
              </a:gs>
              <a:gs pos="100000">
                <a:srgbClr val="44546A"/>
              </a:gs>
              <a:gs pos="50000">
                <a:srgbClr val="9DC2F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TLSHAPE_TB_00000000000000000000000000000000_ElapsedTime"/>
          <p:cNvSpPr/>
          <p:nvPr>
            <p:custDataLst>
              <p:tags r:id="rId40"/>
            </p:custDataLst>
          </p:nvPr>
        </p:nvSpPr>
        <p:spPr>
          <a:xfrm>
            <a:off x="1612607" y="6042561"/>
            <a:ext cx="5537200" cy="381000"/>
          </a:xfrm>
          <a:prstGeom prst="rect">
            <a:avLst/>
          </a:prstGeom>
          <a:solidFill>
            <a:srgbClr val="737373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TLSHAPE_TB_00000000000000000000000000000000_TodayMarkerShape"/>
          <p:cNvSpPr/>
          <p:nvPr>
            <p:custDataLst>
              <p:tags r:id="rId41"/>
            </p:custDataLst>
          </p:nvPr>
        </p:nvSpPr>
        <p:spPr>
          <a:xfrm>
            <a:off x="7091177" y="6423561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TLSHAPE_TB_00000000000000000000000000000000_TodayMarkerText"/>
          <p:cNvSpPr txBox="1"/>
          <p:nvPr>
            <p:custDataLst>
              <p:tags r:id="rId42"/>
            </p:custDataLst>
          </p:nvPr>
        </p:nvSpPr>
        <p:spPr>
          <a:xfrm>
            <a:off x="6957582" y="6551256"/>
            <a:ext cx="3810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14" dirty="0">
                <a:solidFill>
                  <a:schemeClr val="dk1"/>
                </a:solidFill>
                <a:latin typeface="Calibri" panose="020F0502020204030204" pitchFamily="34" charset="0"/>
              </a:rPr>
              <a:t>Now</a:t>
            </a:r>
          </a:p>
        </p:txBody>
      </p:sp>
      <p:sp>
        <p:nvSpPr>
          <p:cNvPr id="320" name="OTLSHAPE_TB_00000000000000000000000000000000_TimescaleInterval1"/>
          <p:cNvSpPr txBox="1"/>
          <p:nvPr>
            <p:custDataLst>
              <p:tags r:id="rId43"/>
            </p:custDataLst>
          </p:nvPr>
        </p:nvSpPr>
        <p:spPr>
          <a:xfrm>
            <a:off x="1676107" y="614003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321" name="OTLSHAPE_TB_00000000000000000000000000000000_TimescaleInterval2"/>
          <p:cNvSpPr txBox="1"/>
          <p:nvPr>
            <p:custDataLst>
              <p:tags r:id="rId44"/>
            </p:custDataLst>
          </p:nvPr>
        </p:nvSpPr>
        <p:spPr>
          <a:xfrm>
            <a:off x="3445646" y="6140033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322" name="OTLSHAPE_TB_00000000000000000000000000000000_TimescaleInterval3"/>
          <p:cNvSpPr txBox="1"/>
          <p:nvPr>
            <p:custDataLst>
              <p:tags r:id="rId45"/>
            </p:custDataLst>
          </p:nvPr>
        </p:nvSpPr>
        <p:spPr>
          <a:xfrm>
            <a:off x="5215185" y="614003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323" name="OTLSHAPE_TB_00000000000000000000000000000000_TimescaleInterval4"/>
          <p:cNvSpPr txBox="1"/>
          <p:nvPr>
            <p:custDataLst>
              <p:tags r:id="rId46"/>
            </p:custDataLst>
          </p:nvPr>
        </p:nvSpPr>
        <p:spPr>
          <a:xfrm>
            <a:off x="6927642" y="6140033"/>
            <a:ext cx="21980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324" name="OTLSHAPE_TB_00000000000000000000000000000000_TimescaleInterval5"/>
          <p:cNvSpPr txBox="1"/>
          <p:nvPr>
            <p:custDataLst>
              <p:tags r:id="rId47"/>
            </p:custDataLst>
          </p:nvPr>
        </p:nvSpPr>
        <p:spPr>
          <a:xfrm>
            <a:off x="8697181" y="6140033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325" name="OTLSHAPE_TB_00000000000000000000000000000000_TimescaleInterval6"/>
          <p:cNvSpPr txBox="1"/>
          <p:nvPr>
            <p:custDataLst>
              <p:tags r:id="rId48"/>
            </p:custDataLst>
          </p:nvPr>
        </p:nvSpPr>
        <p:spPr>
          <a:xfrm>
            <a:off x="10409639" y="6140033"/>
            <a:ext cx="153134" cy="14283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326" name="OTLSHAPE_M_8cc1ba62bc92479399f399f1daac8d07_Title"/>
          <p:cNvSpPr txBox="1"/>
          <p:nvPr>
            <p:custDataLst>
              <p:tags r:id="rId49"/>
            </p:custDataLst>
          </p:nvPr>
        </p:nvSpPr>
        <p:spPr>
          <a:xfrm>
            <a:off x="2412026" y="6819886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Registration</a:t>
            </a:r>
          </a:p>
        </p:txBody>
      </p:sp>
      <p:sp>
        <p:nvSpPr>
          <p:cNvPr id="327" name="OTLSHAPE_M_8cc1ba62bc92479399f399f1daac8d07_Date"/>
          <p:cNvSpPr txBox="1"/>
          <p:nvPr>
            <p:custDataLst>
              <p:tags r:id="rId50"/>
            </p:custDataLst>
          </p:nvPr>
        </p:nvSpPr>
        <p:spPr>
          <a:xfrm>
            <a:off x="2412026" y="663946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11/7/2016</a:t>
            </a:r>
          </a:p>
        </p:txBody>
      </p:sp>
      <p:sp>
        <p:nvSpPr>
          <p:cNvPr id="328" name="OTLSHAPE_M_8cc1ba62bc92479399f399f1daac8d07_Shape"/>
          <p:cNvSpPr/>
          <p:nvPr>
            <p:custDataLst>
              <p:tags r:id="rId51"/>
            </p:custDataLst>
          </p:nvPr>
        </p:nvSpPr>
        <p:spPr>
          <a:xfrm rot="16200000">
            <a:off x="2215176" y="6706983"/>
            <a:ext cx="165100" cy="165100"/>
          </a:xfrm>
          <a:prstGeom prst="flowChartMerge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TLSHAPE_M_051a32e4ff0e47229380669de64fe5ab_Title"/>
          <p:cNvSpPr txBox="1"/>
          <p:nvPr>
            <p:custDataLst>
              <p:tags r:id="rId52"/>
            </p:custDataLst>
          </p:nvPr>
        </p:nvSpPr>
        <p:spPr>
          <a:xfrm>
            <a:off x="7435233" y="7154779"/>
            <a:ext cx="1714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Conclusion of Research Phase</a:t>
            </a:r>
          </a:p>
        </p:txBody>
      </p:sp>
      <p:sp>
        <p:nvSpPr>
          <p:cNvPr id="330" name="OTLSHAPE_M_051a32e4ff0e47229380669de64fe5ab_Date"/>
          <p:cNvSpPr txBox="1"/>
          <p:nvPr>
            <p:custDataLst>
              <p:tags r:id="rId53"/>
            </p:custDataLst>
          </p:nvPr>
        </p:nvSpPr>
        <p:spPr>
          <a:xfrm>
            <a:off x="7435233" y="6974354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7/10/2016</a:t>
            </a:r>
          </a:p>
        </p:txBody>
      </p:sp>
      <p:sp>
        <p:nvSpPr>
          <p:cNvPr id="331" name="OTLSHAPE_M_051a32e4ff0e47229380669de64fe5ab_Shape"/>
          <p:cNvSpPr/>
          <p:nvPr>
            <p:custDataLst>
              <p:tags r:id="rId54"/>
            </p:custDataLst>
          </p:nvPr>
        </p:nvSpPr>
        <p:spPr>
          <a:xfrm rot="16200000">
            <a:off x="7238384" y="7041876"/>
            <a:ext cx="165100" cy="165100"/>
          </a:xfrm>
          <a:prstGeom prst="flowChartMerge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TLSHAPE_M_9f860f8d65ee4aac85039f30c2ffcf33_Title"/>
          <p:cNvSpPr txBox="1"/>
          <p:nvPr>
            <p:custDataLst>
              <p:tags r:id="rId55"/>
            </p:custDataLst>
          </p:nvPr>
        </p:nvSpPr>
        <p:spPr>
          <a:xfrm>
            <a:off x="9946838" y="6869379"/>
            <a:ext cx="1790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Finalization of Implementation</a:t>
            </a:r>
          </a:p>
        </p:txBody>
      </p:sp>
      <p:sp>
        <p:nvSpPr>
          <p:cNvPr id="333" name="OTLSHAPE_M_9f860f8d65ee4aac85039f30c2ffcf33_Date"/>
          <p:cNvSpPr txBox="1"/>
          <p:nvPr>
            <p:custDataLst>
              <p:tags r:id="rId56"/>
            </p:custDataLst>
          </p:nvPr>
        </p:nvSpPr>
        <p:spPr>
          <a:xfrm>
            <a:off x="9946838" y="6688954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>
                <a:solidFill>
                  <a:srgbClr val="1F497E"/>
                </a:solidFill>
                <a:latin typeface="Calibri" panose="020F0502020204030204" pitchFamily="34" charset="0"/>
              </a:rPr>
              <a:t>20/11/2016</a:t>
            </a:r>
          </a:p>
        </p:txBody>
      </p:sp>
      <p:sp>
        <p:nvSpPr>
          <p:cNvPr id="334" name="OTLSHAPE_M_9f860f8d65ee4aac85039f30c2ffcf33_Shape"/>
          <p:cNvSpPr/>
          <p:nvPr>
            <p:custDataLst>
              <p:tags r:id="rId57"/>
            </p:custDataLst>
          </p:nvPr>
        </p:nvSpPr>
        <p:spPr>
          <a:xfrm rot="16200000">
            <a:off x="9749988" y="6756476"/>
            <a:ext cx="165100" cy="165100"/>
          </a:xfrm>
          <a:prstGeom prst="flowChartMerge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TLSHAPE_M_2b147c48339f434892a5ef1836ea3597_Title"/>
          <p:cNvSpPr txBox="1"/>
          <p:nvPr>
            <p:custDataLst>
              <p:tags r:id="rId58"/>
            </p:custDataLst>
          </p:nvPr>
        </p:nvSpPr>
        <p:spPr>
          <a:xfrm>
            <a:off x="10403493" y="7366371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Evaluation</a:t>
            </a:r>
          </a:p>
        </p:txBody>
      </p:sp>
      <p:sp>
        <p:nvSpPr>
          <p:cNvPr id="336" name="OTLSHAPE_M_2b147c48339f434892a5ef1836ea3597_Date"/>
          <p:cNvSpPr txBox="1"/>
          <p:nvPr>
            <p:custDataLst>
              <p:tags r:id="rId59"/>
            </p:custDataLst>
          </p:nvPr>
        </p:nvSpPr>
        <p:spPr>
          <a:xfrm>
            <a:off x="10403493" y="7185946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28/11/2016</a:t>
            </a:r>
          </a:p>
        </p:txBody>
      </p:sp>
      <p:sp>
        <p:nvSpPr>
          <p:cNvPr id="337" name="OTLSHAPE_M_2b147c48339f434892a5ef1836ea3597_Shape"/>
          <p:cNvSpPr/>
          <p:nvPr>
            <p:custDataLst>
              <p:tags r:id="rId60"/>
            </p:custDataLst>
          </p:nvPr>
        </p:nvSpPr>
        <p:spPr>
          <a:xfrm rot="16200000">
            <a:off x="10206643" y="7253468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TLSHAPE_M_59b5ac8298c14cca9e65190bf60d5d05_Title"/>
          <p:cNvSpPr txBox="1"/>
          <p:nvPr>
            <p:custDataLst>
              <p:tags r:id="rId61"/>
            </p:custDataLst>
          </p:nvPr>
        </p:nvSpPr>
        <p:spPr>
          <a:xfrm>
            <a:off x="11202639" y="7831614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Final Submission</a:t>
            </a:r>
          </a:p>
        </p:txBody>
      </p:sp>
      <p:sp>
        <p:nvSpPr>
          <p:cNvPr id="339" name="OTLSHAPE_M_59b5ac8298c14cca9e65190bf60d5d05_Date"/>
          <p:cNvSpPr txBox="1"/>
          <p:nvPr>
            <p:custDataLst>
              <p:tags r:id="rId62"/>
            </p:custDataLst>
          </p:nvPr>
        </p:nvSpPr>
        <p:spPr>
          <a:xfrm>
            <a:off x="11202639" y="7651189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12/12/2016</a:t>
            </a:r>
          </a:p>
        </p:txBody>
      </p:sp>
      <p:sp>
        <p:nvSpPr>
          <p:cNvPr id="340" name="OTLSHAPE_M_59b5ac8298c14cca9e65190bf60d5d05_Shape"/>
          <p:cNvSpPr/>
          <p:nvPr>
            <p:custDataLst>
              <p:tags r:id="rId63"/>
            </p:custDataLst>
          </p:nvPr>
        </p:nvSpPr>
        <p:spPr>
          <a:xfrm rot="16200000">
            <a:off x="11005789" y="7718711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TLSHAPE_T_5a184d61f5e2438db63ae5802af9b305_Shape"/>
          <p:cNvSpPr/>
          <p:nvPr>
            <p:custDataLst>
              <p:tags r:id="rId64"/>
            </p:custDataLst>
          </p:nvPr>
        </p:nvSpPr>
        <p:spPr>
          <a:xfrm>
            <a:off x="2183426" y="2262364"/>
            <a:ext cx="50292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TLSHAPE_T_5a184d61f5e2438db63ae5802af9b305_Title"/>
          <p:cNvSpPr txBox="1"/>
          <p:nvPr>
            <p:custDataLst>
              <p:tags r:id="rId65"/>
            </p:custDataLst>
          </p:nvPr>
        </p:nvSpPr>
        <p:spPr>
          <a:xfrm>
            <a:off x="738251" y="2278704"/>
            <a:ext cx="1397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Research/Requirements</a:t>
            </a:r>
          </a:p>
        </p:txBody>
      </p:sp>
      <p:sp>
        <p:nvSpPr>
          <p:cNvPr id="343" name="OTLSHAPE_T_5a184d61f5e2438db63ae5802af9b305_JoinedDate"/>
          <p:cNvSpPr txBox="1"/>
          <p:nvPr>
            <p:custDataLst>
              <p:tags r:id="rId66"/>
            </p:custDataLst>
          </p:nvPr>
        </p:nvSpPr>
        <p:spPr>
          <a:xfrm>
            <a:off x="2183426" y="2107339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rgbClr val="1F497E">
                    <a:alpha val="0"/>
                  </a:srgbClr>
                </a:solidFill>
                <a:latin typeface="Calibri" panose="020F0502020204030204" pitchFamily="34" charset="0"/>
              </a:rPr>
              <a:t>11/7/2016 - 7/10/2016</a:t>
            </a:r>
          </a:p>
        </p:txBody>
      </p:sp>
      <p:sp>
        <p:nvSpPr>
          <p:cNvPr id="344" name="OTLSHAPE_T_7f025863b5434f9ca6f083d56cac4820_Shape"/>
          <p:cNvSpPr/>
          <p:nvPr>
            <p:custDataLst>
              <p:tags r:id="rId67"/>
            </p:custDataLst>
          </p:nvPr>
        </p:nvSpPr>
        <p:spPr>
          <a:xfrm>
            <a:off x="3895883" y="2684088"/>
            <a:ext cx="749300" cy="203200"/>
          </a:xfrm>
          <a:prstGeom prst="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TLSHAPE_T_7f025863b5434f9ca6f083d56cac4820_Title"/>
          <p:cNvSpPr txBox="1"/>
          <p:nvPr>
            <p:custDataLst>
              <p:tags r:id="rId68"/>
            </p:custDataLst>
          </p:nvPr>
        </p:nvSpPr>
        <p:spPr>
          <a:xfrm>
            <a:off x="2497698" y="2700429"/>
            <a:ext cx="1358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SMPC Helper Functions</a:t>
            </a:r>
          </a:p>
        </p:txBody>
      </p:sp>
      <p:sp>
        <p:nvSpPr>
          <p:cNvPr id="346" name="OTLSHAPE_T_7f025863b5434f9ca6f083d56cac4820_JoinedDate"/>
          <p:cNvSpPr txBox="1"/>
          <p:nvPr>
            <p:custDataLst>
              <p:tags r:id="rId69"/>
            </p:custDataLst>
          </p:nvPr>
        </p:nvSpPr>
        <p:spPr>
          <a:xfrm>
            <a:off x="3895883" y="252906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rgbClr val="1F497E">
                    <a:alpha val="0"/>
                  </a:srgbClr>
                </a:solidFill>
                <a:latin typeface="Calibri" panose="020F0502020204030204" pitchFamily="34" charset="0"/>
              </a:rPr>
              <a:t>10/8/2016 - 23/8/2016</a:t>
            </a:r>
          </a:p>
        </p:txBody>
      </p:sp>
      <p:sp>
        <p:nvSpPr>
          <p:cNvPr id="347" name="OTLSHAPE_T_f21241f6465f495e83881dcdb42f30a5_Shape"/>
          <p:cNvSpPr/>
          <p:nvPr>
            <p:custDataLst>
              <p:tags r:id="rId70"/>
            </p:custDataLst>
          </p:nvPr>
        </p:nvSpPr>
        <p:spPr>
          <a:xfrm>
            <a:off x="6578733" y="3105813"/>
            <a:ext cx="1143000" cy="203200"/>
          </a:xfrm>
          <a:prstGeom prst="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TLSHAPE_T_f21241f6465f495e83881dcdb42f30a5_Title"/>
          <p:cNvSpPr txBox="1"/>
          <p:nvPr>
            <p:custDataLst>
              <p:tags r:id="rId71"/>
            </p:custDataLst>
          </p:nvPr>
        </p:nvSpPr>
        <p:spPr>
          <a:xfrm>
            <a:off x="5558626" y="3122154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SMPC Algorthms</a:t>
            </a:r>
          </a:p>
        </p:txBody>
      </p:sp>
      <p:sp>
        <p:nvSpPr>
          <p:cNvPr id="349" name="OTLSHAPE_T_f21241f6465f495e83881dcdb42f30a5_JoinedDate"/>
          <p:cNvSpPr txBox="1"/>
          <p:nvPr>
            <p:custDataLst>
              <p:tags r:id="rId72"/>
            </p:custDataLst>
          </p:nvPr>
        </p:nvSpPr>
        <p:spPr>
          <a:xfrm>
            <a:off x="6578733" y="2950788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rgbClr val="1F497E">
                    <a:alpha val="0"/>
                  </a:srgbClr>
                </a:solidFill>
                <a:latin typeface="Calibri" panose="020F0502020204030204" pitchFamily="34" charset="0"/>
              </a:rPr>
              <a:t>26/9/2016 - 16/10/2016</a:t>
            </a:r>
          </a:p>
        </p:txBody>
      </p:sp>
      <p:sp>
        <p:nvSpPr>
          <p:cNvPr id="350" name="OTLSHAPE_T_7d46e016752e4504b12b5a9d193d925a_Shape"/>
          <p:cNvSpPr/>
          <p:nvPr>
            <p:custDataLst>
              <p:tags r:id="rId73"/>
            </p:custDataLst>
          </p:nvPr>
        </p:nvSpPr>
        <p:spPr>
          <a:xfrm>
            <a:off x="7720371" y="3527538"/>
            <a:ext cx="4064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TLSHAPE_T_7d46e016752e4504b12b5a9d193d925a_Title"/>
          <p:cNvSpPr txBox="1"/>
          <p:nvPr>
            <p:custDataLst>
              <p:tags r:id="rId74"/>
            </p:custDataLst>
          </p:nvPr>
        </p:nvSpPr>
        <p:spPr>
          <a:xfrm>
            <a:off x="6404905" y="3543878"/>
            <a:ext cx="1270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Clock Synchronization</a:t>
            </a:r>
          </a:p>
        </p:txBody>
      </p:sp>
      <p:sp>
        <p:nvSpPr>
          <p:cNvPr id="352" name="OTLSHAPE_T_7d46e016752e4504b12b5a9d193d925a_JoinedDate"/>
          <p:cNvSpPr txBox="1"/>
          <p:nvPr>
            <p:custDataLst>
              <p:tags r:id="rId75"/>
            </p:custDataLst>
          </p:nvPr>
        </p:nvSpPr>
        <p:spPr>
          <a:xfrm>
            <a:off x="7720371" y="3372513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>
                    <a:alpha val="0"/>
                  </a:srgbClr>
                </a:solidFill>
                <a:latin typeface="Calibri" panose="020F0502020204030204" pitchFamily="34" charset="0"/>
              </a:rPr>
              <a:t>16/10/2016 - 23/10/2016</a:t>
            </a:r>
          </a:p>
        </p:txBody>
      </p:sp>
      <p:sp>
        <p:nvSpPr>
          <p:cNvPr id="353" name="OTLSHAPE_T_d380d0afaecd49d6ab67709b40e22007_Shape"/>
          <p:cNvSpPr/>
          <p:nvPr>
            <p:custDataLst>
              <p:tags r:id="rId76"/>
            </p:custDataLst>
          </p:nvPr>
        </p:nvSpPr>
        <p:spPr>
          <a:xfrm>
            <a:off x="8119944" y="3949262"/>
            <a:ext cx="4064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TLSHAPE_T_d380d0afaecd49d6ab67709b40e22007_Title"/>
          <p:cNvSpPr txBox="1"/>
          <p:nvPr>
            <p:custDataLst>
              <p:tags r:id="rId77"/>
            </p:custDataLst>
          </p:nvPr>
        </p:nvSpPr>
        <p:spPr>
          <a:xfrm>
            <a:off x="7259181" y="3965603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Security Layer</a:t>
            </a:r>
          </a:p>
        </p:txBody>
      </p:sp>
      <p:sp>
        <p:nvSpPr>
          <p:cNvPr id="355" name="OTLSHAPE_T_d380d0afaecd49d6ab67709b40e22007_JoinedDate"/>
          <p:cNvSpPr txBox="1"/>
          <p:nvPr>
            <p:custDataLst>
              <p:tags r:id="rId78"/>
            </p:custDataLst>
          </p:nvPr>
        </p:nvSpPr>
        <p:spPr>
          <a:xfrm>
            <a:off x="8119944" y="3794238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>
                    <a:alpha val="0"/>
                  </a:srgbClr>
                </a:solidFill>
                <a:latin typeface="Calibri" panose="020F0502020204030204" pitchFamily="34" charset="0"/>
              </a:rPr>
              <a:t>23/10/2016 - 30/10/2016</a:t>
            </a:r>
          </a:p>
        </p:txBody>
      </p:sp>
      <p:sp>
        <p:nvSpPr>
          <p:cNvPr id="356" name="OTLSHAPE_T_c12fb14f9e294b6fba1a0c93ff64fc24_Shape"/>
          <p:cNvSpPr/>
          <p:nvPr>
            <p:custDataLst>
              <p:tags r:id="rId79"/>
            </p:custDataLst>
          </p:nvPr>
        </p:nvSpPr>
        <p:spPr>
          <a:xfrm>
            <a:off x="8519518" y="4370987"/>
            <a:ext cx="8001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TLSHAPE_T_c12fb14f9e294b6fba1a0c93ff64fc24_Title"/>
          <p:cNvSpPr txBox="1"/>
          <p:nvPr>
            <p:custDataLst>
              <p:tags r:id="rId80"/>
            </p:custDataLst>
          </p:nvPr>
        </p:nvSpPr>
        <p:spPr>
          <a:xfrm>
            <a:off x="7846925" y="4387328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Blockchain</a:t>
            </a:r>
          </a:p>
        </p:txBody>
      </p:sp>
      <p:sp>
        <p:nvSpPr>
          <p:cNvPr id="358" name="OTLSHAPE_T_c12fb14f9e294b6fba1a0c93ff64fc24_JoinedDate"/>
          <p:cNvSpPr txBox="1"/>
          <p:nvPr>
            <p:custDataLst>
              <p:tags r:id="rId81"/>
            </p:custDataLst>
          </p:nvPr>
        </p:nvSpPr>
        <p:spPr>
          <a:xfrm>
            <a:off x="8519518" y="4215962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>
                    <a:alpha val="0"/>
                  </a:srgbClr>
                </a:solidFill>
                <a:latin typeface="Calibri" panose="020F0502020204030204" pitchFamily="34" charset="0"/>
              </a:rPr>
              <a:t>30/10/2016 - 13/11/2016</a:t>
            </a:r>
          </a:p>
        </p:txBody>
      </p:sp>
      <p:sp>
        <p:nvSpPr>
          <p:cNvPr id="359" name="OTLSHAPE_T_3735e29895dd4eb49910d4532b7b9950_Shape"/>
          <p:cNvSpPr/>
          <p:nvPr>
            <p:custDataLst>
              <p:tags r:id="rId82"/>
            </p:custDataLst>
          </p:nvPr>
        </p:nvSpPr>
        <p:spPr>
          <a:xfrm>
            <a:off x="9318664" y="4792712"/>
            <a:ext cx="406400" cy="203200"/>
          </a:xfrm>
          <a:prstGeom prst="rect">
            <a:avLst/>
          </a:prstGeom>
          <a:solidFill>
            <a:srgbClr val="046C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TLSHAPE_T_3735e29895dd4eb49910d4532b7b9950_Title"/>
          <p:cNvSpPr txBox="1"/>
          <p:nvPr>
            <p:custDataLst>
              <p:tags r:id="rId83"/>
            </p:custDataLst>
          </p:nvPr>
        </p:nvSpPr>
        <p:spPr>
          <a:xfrm>
            <a:off x="8660423" y="4809052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JNI Library</a:t>
            </a:r>
          </a:p>
        </p:txBody>
      </p:sp>
      <p:sp>
        <p:nvSpPr>
          <p:cNvPr id="361" name="OTLSHAPE_T_3735e29895dd4eb49910d4532b7b9950_JoinedDate"/>
          <p:cNvSpPr txBox="1"/>
          <p:nvPr>
            <p:custDataLst>
              <p:tags r:id="rId84"/>
            </p:custDataLst>
          </p:nvPr>
        </p:nvSpPr>
        <p:spPr>
          <a:xfrm>
            <a:off x="9318664" y="4637687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>
                    <a:alpha val="0"/>
                  </a:srgbClr>
                </a:solidFill>
                <a:latin typeface="Calibri" panose="020F0502020204030204" pitchFamily="34" charset="0"/>
              </a:rPr>
              <a:t>13/11/2016 - 20/11/2016</a:t>
            </a:r>
          </a:p>
        </p:txBody>
      </p:sp>
      <p:sp>
        <p:nvSpPr>
          <p:cNvPr id="362" name="OTLSHAPE_T_ee74e08afcb04b869712909ae57564d5_Shape"/>
          <p:cNvSpPr/>
          <p:nvPr>
            <p:custDataLst>
              <p:tags r:id="rId85"/>
            </p:custDataLst>
          </p:nvPr>
        </p:nvSpPr>
        <p:spPr>
          <a:xfrm>
            <a:off x="9718238" y="5214436"/>
            <a:ext cx="2286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TLSHAPE_T_ee74e08afcb04b869712909ae57564d5_Title"/>
          <p:cNvSpPr txBox="1"/>
          <p:nvPr>
            <p:custDataLst>
              <p:tags r:id="rId86"/>
            </p:custDataLst>
          </p:nvPr>
        </p:nvSpPr>
        <p:spPr>
          <a:xfrm>
            <a:off x="8498021" y="5230777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Cross-Platform Tests</a:t>
            </a:r>
          </a:p>
        </p:txBody>
      </p:sp>
      <p:sp>
        <p:nvSpPr>
          <p:cNvPr id="364" name="OTLSHAPE_T_ee74e08afcb04b869712909ae57564d5_JoinedDate"/>
          <p:cNvSpPr txBox="1"/>
          <p:nvPr>
            <p:custDataLst>
              <p:tags r:id="rId87"/>
            </p:custDataLst>
          </p:nvPr>
        </p:nvSpPr>
        <p:spPr>
          <a:xfrm>
            <a:off x="9718238" y="5059412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>
                    <a:alpha val="0"/>
                  </a:srgbClr>
                </a:solidFill>
                <a:latin typeface="Calibri" panose="020F0502020204030204" pitchFamily="34" charset="0"/>
              </a:rPr>
              <a:t>20/11/2016 - 24/11/2016</a:t>
            </a:r>
          </a:p>
        </p:txBody>
      </p:sp>
      <p:sp>
        <p:nvSpPr>
          <p:cNvPr id="365" name="OTLSHAPE_T_1e56d0bf417f42468a0c54e0543c4568_Shape"/>
          <p:cNvSpPr/>
          <p:nvPr>
            <p:custDataLst>
              <p:tags r:id="rId88"/>
            </p:custDataLst>
          </p:nvPr>
        </p:nvSpPr>
        <p:spPr>
          <a:xfrm>
            <a:off x="9946565" y="5636161"/>
            <a:ext cx="2921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TLSHAPE_T_1e56d0bf417f42468a0c54e0543c4568_Title"/>
          <p:cNvSpPr txBox="1"/>
          <p:nvPr>
            <p:custDataLst>
              <p:tags r:id="rId89"/>
            </p:custDataLst>
          </p:nvPr>
        </p:nvSpPr>
        <p:spPr>
          <a:xfrm>
            <a:off x="8608536" y="5652501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Field Application Tests</a:t>
            </a:r>
          </a:p>
        </p:txBody>
      </p:sp>
      <p:sp>
        <p:nvSpPr>
          <p:cNvPr id="367" name="OTLSHAPE_T_1e56d0bf417f42468a0c54e0543c4568_JoinedDate"/>
          <p:cNvSpPr txBox="1"/>
          <p:nvPr>
            <p:custDataLst>
              <p:tags r:id="rId90"/>
            </p:custDataLst>
          </p:nvPr>
        </p:nvSpPr>
        <p:spPr>
          <a:xfrm>
            <a:off x="9946565" y="5481136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>
                    <a:alpha val="0"/>
                  </a:srgbClr>
                </a:solidFill>
                <a:latin typeface="Calibri" panose="020F0502020204030204" pitchFamily="34" charset="0"/>
              </a:rPr>
              <a:t>24/11/2016 - 28/11/2016</a:t>
            </a:r>
          </a:p>
        </p:txBody>
      </p:sp>
    </p:spTree>
    <p:extLst>
      <p:ext uri="{BB962C8B-B14F-4D97-AF65-F5344CB8AC3E}">
        <p14:creationId xmlns:p14="http://schemas.microsoft.com/office/powerpoint/2010/main" val="37444081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dirty="0">
                <a:solidFill>
                  <a:srgbClr val="275D90"/>
                </a:solidFill>
              </a:rPr>
              <a:t>The Hygiene Games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dirty="0">
                <a:solidFill>
                  <a:srgbClr val="00549F"/>
                </a:solidFill>
              </a:rPr>
              <a:t>Gamification for hand hygiene</a:t>
            </a:r>
          </a:p>
          <a:p>
            <a:pPr marL="515619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dirty="0">
                <a:solidFill>
                  <a:srgbClr val="00549F"/>
                </a:solidFill>
              </a:rPr>
              <a:t>Requirements</a:t>
            </a:r>
          </a:p>
          <a:p>
            <a:pPr marL="96011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035" dirty="0">
                <a:solidFill>
                  <a:srgbClr val="00549F"/>
                </a:solidFill>
              </a:rPr>
              <a:t>Privacy protection</a:t>
            </a:r>
          </a:p>
          <a:p>
            <a:pPr marL="96011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035" dirty="0">
                <a:solidFill>
                  <a:srgbClr val="00549F"/>
                </a:solidFill>
              </a:rPr>
              <a:t>Computation of system statistics</a:t>
            </a:r>
          </a:p>
          <a:p>
            <a:pPr marL="96011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035" dirty="0">
                <a:solidFill>
                  <a:srgbClr val="00549F"/>
                </a:solidFill>
              </a:rPr>
              <a:t>Bluetooth mesh network</a:t>
            </a:r>
            <a:endParaRPr lang="en-US" sz="1635" dirty="0">
              <a:solidFill>
                <a:srgbClr val="00549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07.10.2016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275D90"/>
                </a:solidFill>
              </a:rPr>
              <a:t>2</a:t>
            </a:fld>
            <a:endParaRPr sz="2400" dirty="0">
              <a:solidFill>
                <a:srgbClr val="275D90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dirty="0">
                <a:solidFill>
                  <a:srgbClr val="275D90"/>
                </a:solidFill>
              </a:rPr>
              <a:t>Summary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dirty="0">
                <a:solidFill>
                  <a:srgbClr val="275D90"/>
                </a:solidFill>
              </a:rPr>
              <a:t>SMPC for Decentralized Distributed Systems</a:t>
            </a:r>
          </a:p>
          <a:p>
            <a:pPr marL="96011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035" dirty="0">
                <a:solidFill>
                  <a:srgbClr val="275D90"/>
                </a:solidFill>
              </a:rPr>
              <a:t>privacy protecting computations</a:t>
            </a:r>
          </a:p>
          <a:p>
            <a:pPr marL="96011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035" dirty="0">
                <a:solidFill>
                  <a:srgbClr val="275D90"/>
                </a:solidFill>
              </a:rPr>
              <a:t>Mesh network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07.10.2016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275D90"/>
                </a:solidFill>
              </a:rPr>
              <a:t>20</a:t>
            </a:fld>
            <a:endParaRPr sz="2400" dirty="0">
              <a:solidFill>
                <a:srgbClr val="275D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6102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dirty="0">
                <a:solidFill>
                  <a:srgbClr val="275D90"/>
                </a:solidFill>
              </a:rPr>
              <a:t>The Hygiene Games – 2.0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dirty="0">
                <a:solidFill>
                  <a:srgbClr val="275D90"/>
                </a:solidFill>
              </a:rPr>
              <a:t>this thesis proposes the development of a framework for SMPC, data distribution and data preservation for serious games in a Bluetooth mesh network</a:t>
            </a:r>
          </a:p>
          <a:p>
            <a:pPr marL="96011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035" dirty="0">
                <a:solidFill>
                  <a:srgbClr val="00549F"/>
                </a:solidFill>
              </a:rPr>
              <a:t>Limited access to Wi-Fi/GSM in clinics (EMC)</a:t>
            </a:r>
          </a:p>
          <a:p>
            <a:pPr marL="96011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035" dirty="0">
                <a:solidFill>
                  <a:srgbClr val="00549F"/>
                </a:solidFill>
              </a:rPr>
              <a:t>distributed system: avoids server administration, reduces system integration/installation costs</a:t>
            </a:r>
          </a:p>
          <a:p>
            <a:pPr marL="96011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035" dirty="0">
                <a:solidFill>
                  <a:srgbClr val="00549F"/>
                </a:solidFill>
              </a:rPr>
              <a:t>high-performance smartphones, low level wearables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07.10.2016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275D90"/>
                </a:solidFill>
              </a:rPr>
              <a:t>21</a:t>
            </a:fld>
            <a:endParaRPr sz="2400" dirty="0">
              <a:solidFill>
                <a:srgbClr val="275D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1711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dirty="0">
                <a:solidFill>
                  <a:srgbClr val="275D90"/>
                </a:solidFill>
              </a:rPr>
              <a:t>Privacy Protection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dirty="0">
                <a:solidFill>
                  <a:srgbClr val="00549F"/>
                </a:solidFill>
              </a:rPr>
              <a:t>Personal data on own device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dirty="0">
                <a:solidFill>
                  <a:srgbClr val="00549F"/>
                </a:solidFill>
              </a:rPr>
              <a:t>Modest value without comparison</a:t>
            </a:r>
            <a:endParaRPr lang="en-US" sz="1635" dirty="0">
              <a:solidFill>
                <a:srgbClr val="00549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07.10.2016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275D90"/>
                </a:solidFill>
              </a:rPr>
              <a:t>3</a:t>
            </a:fld>
            <a:endParaRPr sz="2400" dirty="0">
              <a:solidFill>
                <a:srgbClr val="275D9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43" y="2770592"/>
            <a:ext cx="5683736" cy="46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1920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dirty="0">
                <a:solidFill>
                  <a:srgbClr val="275D90"/>
                </a:solidFill>
              </a:rPr>
              <a:t>Privacy Protection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dirty="0">
                <a:solidFill>
                  <a:srgbClr val="00549F"/>
                </a:solidFill>
              </a:rPr>
              <a:t>Exchange data for comparison </a:t>
            </a:r>
            <a:endParaRPr lang="en-US" sz="1635" dirty="0">
              <a:solidFill>
                <a:srgbClr val="00549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07.10.2016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275D90"/>
                </a:solidFill>
              </a:rPr>
              <a:t>4</a:t>
            </a:fld>
            <a:endParaRPr sz="2400" dirty="0">
              <a:solidFill>
                <a:srgbClr val="275D90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43" y="2770592"/>
            <a:ext cx="5683736" cy="46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054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dirty="0">
                <a:solidFill>
                  <a:srgbClr val="275D90"/>
                </a:solidFill>
              </a:rPr>
              <a:t>Privacy Protection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07.10.2016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275D90"/>
                </a:solidFill>
              </a:rPr>
              <a:t>5</a:t>
            </a:fld>
            <a:endParaRPr sz="2400" dirty="0">
              <a:solidFill>
                <a:srgbClr val="275D90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532" y="2880000"/>
            <a:ext cx="5683736" cy="46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511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8400" dirty="0">
                <a:solidFill>
                  <a:srgbClr val="275D90"/>
                </a:solidFill>
              </a:rPr>
              <a:t>SMPC</a:t>
            </a:r>
            <a:endParaRPr sz="8400" dirty="0">
              <a:solidFill>
                <a:srgbClr val="275D90"/>
              </a:solidFill>
            </a:endParaRP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dirty="0">
                <a:solidFill>
                  <a:srgbClr val="275D90"/>
                </a:solidFill>
              </a:rPr>
              <a:t>Subfield of cryptography: </a:t>
            </a:r>
          </a:p>
          <a:p>
            <a:pPr marL="96011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035" dirty="0">
                <a:solidFill>
                  <a:srgbClr val="275D90"/>
                </a:solidFill>
              </a:rPr>
              <a:t>compute function over inputs of multiple parties</a:t>
            </a:r>
          </a:p>
          <a:p>
            <a:pPr marL="96011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035" dirty="0">
                <a:solidFill>
                  <a:srgbClr val="275D90"/>
                </a:solidFill>
              </a:rPr>
              <a:t>keep the inputs private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07.10.2016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275D90"/>
                </a:solidFill>
              </a:rPr>
              <a:t>6</a:t>
            </a:fld>
            <a:endParaRPr sz="2400" dirty="0">
              <a:solidFill>
                <a:srgbClr val="275D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0926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8400" dirty="0">
                <a:solidFill>
                  <a:srgbClr val="275D90"/>
                </a:solidFill>
              </a:rPr>
              <a:t>SMPC</a:t>
            </a:r>
            <a:endParaRPr sz="8400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07.10.2016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275D90"/>
                </a:solidFill>
              </a:rPr>
              <a:t>7</a:t>
            </a:fld>
            <a:endParaRPr sz="2400" dirty="0">
              <a:solidFill>
                <a:srgbClr val="275D90"/>
              </a:solidFill>
            </a:endParaRPr>
          </a:p>
        </p:txBody>
      </p:sp>
      <p:sp>
        <p:nvSpPr>
          <p:cNvPr id="8" name="Shape 83"/>
          <p:cNvSpPr>
            <a:spLocks noGrp="1"/>
          </p:cNvSpPr>
          <p:nvPr>
            <p:ph type="body" idx="1"/>
          </p:nvPr>
        </p:nvSpPr>
        <p:spPr>
          <a:xfrm>
            <a:off x="187321" y="1835150"/>
            <a:ext cx="12630158" cy="6553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GB" sz="2435" dirty="0">
                <a:solidFill>
                  <a:srgbClr val="00549F"/>
                </a:solidFill>
              </a:rPr>
              <a:t>Three parties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GB" sz="2435" dirty="0">
                <a:solidFill>
                  <a:srgbClr val="00549F"/>
                </a:solidFill>
              </a:rPr>
              <a:t>Score as input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43" y="2770592"/>
            <a:ext cx="5683736" cy="46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341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8400" dirty="0">
                <a:solidFill>
                  <a:srgbClr val="275D90"/>
                </a:solidFill>
              </a:rPr>
              <a:t>SMPC</a:t>
            </a:r>
            <a:endParaRPr sz="8400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07.10.2016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275D90"/>
                </a:solidFill>
              </a:rPr>
              <a:t>8</a:t>
            </a:fld>
            <a:endParaRPr sz="2400" dirty="0">
              <a:solidFill>
                <a:srgbClr val="275D90"/>
              </a:solidFill>
            </a:endParaRPr>
          </a:p>
        </p:txBody>
      </p:sp>
      <p:sp>
        <p:nvSpPr>
          <p:cNvPr id="8" name="Shape 83"/>
          <p:cNvSpPr>
            <a:spLocks noGrp="1"/>
          </p:cNvSpPr>
          <p:nvPr>
            <p:ph type="body" idx="1"/>
          </p:nvPr>
        </p:nvSpPr>
        <p:spPr>
          <a:xfrm>
            <a:off x="187321" y="1835150"/>
            <a:ext cx="12630158" cy="6553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GB" sz="2435">
                <a:solidFill>
                  <a:srgbClr val="00549F"/>
                </a:solidFill>
              </a:rPr>
              <a:t>Secret sharing</a:t>
            </a:r>
            <a:r>
              <a:rPr lang="en-GB" sz="2435" dirty="0">
                <a:solidFill>
                  <a:srgbClr val="00549F"/>
                </a:solidFill>
              </a:rPr>
              <a:t>: n shares for n parties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43" y="2770592"/>
            <a:ext cx="5683736" cy="46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5725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8400" dirty="0">
                <a:solidFill>
                  <a:srgbClr val="275D90"/>
                </a:solidFill>
              </a:rPr>
              <a:t>SMPC</a:t>
            </a:r>
            <a:endParaRPr sz="8400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07.10.2016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275D90"/>
                </a:solidFill>
              </a:rPr>
              <a:t>9</a:t>
            </a:fld>
            <a:endParaRPr sz="2400" dirty="0">
              <a:solidFill>
                <a:srgbClr val="275D90"/>
              </a:solidFill>
            </a:endParaRPr>
          </a:p>
        </p:txBody>
      </p:sp>
      <p:sp>
        <p:nvSpPr>
          <p:cNvPr id="8" name="Shape 83"/>
          <p:cNvSpPr>
            <a:spLocks noGrp="1"/>
          </p:cNvSpPr>
          <p:nvPr>
            <p:ph type="body" idx="1"/>
          </p:nvPr>
        </p:nvSpPr>
        <p:spPr>
          <a:xfrm>
            <a:off x="187321" y="1835150"/>
            <a:ext cx="12630158" cy="6553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GB" sz="2435" dirty="0">
                <a:solidFill>
                  <a:srgbClr val="00549F"/>
                </a:solidFill>
              </a:rPr>
              <a:t>Each player: set of n shares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43" y="2770592"/>
            <a:ext cx="5683736" cy="46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41303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Health Templa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704</Words>
  <Application>Microsoft Office PowerPoint</Application>
  <PresentationFormat>Benutzerdefiniert</PresentationFormat>
  <Paragraphs>198</Paragraphs>
  <Slides>21</Slides>
  <Notes>20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Gill Sans</vt:lpstr>
      <vt:lpstr>Lucida Grande</vt:lpstr>
      <vt:lpstr>mHealth Template</vt:lpstr>
      <vt:lpstr>SMPC for Decentralized  Distributed Systems</vt:lpstr>
      <vt:lpstr>The Hygiene Games</vt:lpstr>
      <vt:lpstr>Privacy Protection</vt:lpstr>
      <vt:lpstr>Privacy Protection</vt:lpstr>
      <vt:lpstr>Privacy Protection </vt:lpstr>
      <vt:lpstr>SMPC</vt:lpstr>
      <vt:lpstr>SMPC</vt:lpstr>
      <vt:lpstr>SMPC</vt:lpstr>
      <vt:lpstr>SMPC</vt:lpstr>
      <vt:lpstr>SMPC</vt:lpstr>
      <vt:lpstr>SMPC</vt:lpstr>
      <vt:lpstr>SMPC</vt:lpstr>
      <vt:lpstr>Decentralization</vt:lpstr>
      <vt:lpstr>Decentralization</vt:lpstr>
      <vt:lpstr>Distribution</vt:lpstr>
      <vt:lpstr>Requirements</vt:lpstr>
      <vt:lpstr>Tasks</vt:lpstr>
      <vt:lpstr>Evaluation</vt:lpstr>
      <vt:lpstr>Schedule</vt:lpstr>
      <vt:lpstr>Summary</vt:lpstr>
      <vt:lpstr>The Hygiene Games – 2.0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Minutes 21.08.2014</dc:title>
  <cp:lastModifiedBy>Frederic Klein</cp:lastModifiedBy>
  <cp:revision>134</cp:revision>
  <dcterms:modified xsi:type="dcterms:W3CDTF">2016-10-07T06:58:49Z</dcterms:modified>
</cp:coreProperties>
</file>