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Inter"/>
      <p:regular r:id="rId20"/>
      <p:bold r:id="rId21"/>
    </p:embeddedFont>
    <p:embeddedFont>
      <p:font typeface="Montserrat"/>
      <p:regular r:id="rId22"/>
      <p:bold r:id="rId23"/>
      <p:italic r:id="rId24"/>
      <p:boldItalic r:id="rId25"/>
    </p:embeddedFont>
    <p:embeddedFont>
      <p:font typeface="Libre Baskerville"/>
      <p:regular r:id="rId26"/>
      <p:bold r:id="rId27"/>
      <p:italic r:id="rId28"/>
    </p:embeddedFont>
    <p:embeddedFont>
      <p:font typeface="Inter Medium"/>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c88xCMiyt1ba+17vXMxHlap3T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Montserrat-regular.fntdata"/><Relationship Id="rId21" Type="http://schemas.openxmlformats.org/officeDocument/2006/relationships/font" Target="fonts/Inter-bold.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ibreBaskerville-regular.fntdata"/><Relationship Id="rId25" Type="http://schemas.openxmlformats.org/officeDocument/2006/relationships/font" Target="fonts/Montserrat-boldItalic.fntdata"/><Relationship Id="rId28" Type="http://schemas.openxmlformats.org/officeDocument/2006/relationships/font" Target="fonts/LibreBaskerville-italic.fntdata"/><Relationship Id="rId27"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Medium-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InterMedium-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fr" sz="1300">
                <a:solidFill>
                  <a:schemeClr val="dk1"/>
                </a:solidFill>
              </a:rPr>
              <a:t>Netflix est un service de streaming qui propose une vaste sélection de séries TV, films, animes, documentaires et autres programmes primés sur des milliers d'appareils connectés à Internet.</a:t>
            </a:r>
            <a:endParaRPr b="1"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d317b9a8e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3d317b9a8e_0_1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fr" sz="1300">
                <a:solidFill>
                  <a:schemeClr val="dk1"/>
                </a:solidFill>
              </a:rPr>
              <a:t>il existe 2 types d’utilisateurs un qui sait qu’elle film ou serie il veut regarder et l’utilisateur qui click sur les recommandations qui s’affichent, 80% des contenus  visionnés par les utilisateurs sont des recommandations!</a:t>
            </a:r>
            <a:endParaRPr b="1"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d8d458f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3d8d458f1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fr" sz="1300">
                <a:solidFill>
                  <a:schemeClr val="dk1"/>
                </a:solidFill>
              </a:rPr>
              <a:t>Nôtre projet est de créer une infrastructure qui intègre les interactions en temps réel des utilisateurs avec un algorithme de recommandation	de film, et produire des recommandations en temps réel après qu’un utilisateur ait terminé un film </a:t>
            </a:r>
            <a:endParaRPr b="1"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d5ab5c18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3d5ab5c18f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fr" sz="1300">
                <a:solidFill>
                  <a:schemeClr val="dk1"/>
                </a:solidFill>
              </a:rPr>
              <a:t>Voici l’infrastructure utilisée:</a:t>
            </a:r>
            <a:endParaRPr b="1"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d8d458f1b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3d8d458f1b_2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d54a020e1_0_1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d54a020e1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8d458f1b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3d8d458f1b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d8d458f1b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3d8d458f1b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fr" sz="1300">
                <a:solidFill>
                  <a:schemeClr val="dk1"/>
                </a:solidFill>
              </a:rPr>
              <a:t>Voici l’infrastructure utilisée:</a:t>
            </a:r>
            <a:endParaRPr b="1"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d8d458f1b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3d8d458f1b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au vu des résultat obtenu on ne peux qu’approuver cette citation de Benjamin Franklin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3d317b9a8e_0_4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g13d317b9a8e_0_4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g13d317b9a8e_0_4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3d317b9a8e_0_47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g13d317b9a8e_0_47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g13d317b9a8e_0_4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3d317b9a8e_0_4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g13d8d458f1b_2_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g13d8d458f1b_2_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g13d8d458f1b_2_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g13d8d458f1b_2_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g13d8d458f1b_2_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g13d8d458f1b_2_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g13d8d458f1b_2_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g13d8d458f1b_2_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g13d8d458f1b_2_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g13d8d458f1b_2_10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g13d8d458f1b_2_10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g13d8d458f1b_2_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13d8d458f1b_2_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g13d8d458f1b_2_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g13d8d458f1b_2_11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g13d8d458f1b_2_11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g13d8d458f1b_2_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g13d8d458f1b_2_1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g13d8d458f1b_2_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13d8d458f1b_2_1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3d8d458f1b_2_1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g13d8d458f1b_2_1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g13d8d458f1b_2_1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g13d8d458f1b_2_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3d317b9a8e_0_4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g13d317b9a8e_0_4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g13d8d458f1b_2_1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g13d8d458f1b_2_1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g13d8d458f1b_2_1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g13d8d458f1b_2_1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g13d8d458f1b_2_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g13d8d458f1b_2_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3d317b9a8e_0_446"/>
          <p:cNvSpPr txBox="1"/>
          <p:nvPr>
            <p:ph type="title"/>
          </p:nvPr>
        </p:nvSpPr>
        <p:spPr>
          <a:xfrm>
            <a:off x="390600" y="1138675"/>
            <a:ext cx="2513100" cy="3458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400">
                <a:solidFill>
                  <a:srgbClr val="015955"/>
                </a:solidFill>
                <a:latin typeface="Inter"/>
                <a:ea typeface="Inter"/>
                <a:cs typeface="Inter"/>
                <a:sym typeface="Int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g13d317b9a8e_0_4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g13d317b9a8e_0_4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3d317b9a8e_0_4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g13d317b9a8e_0_45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g13d317b9a8e_0_45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g13d317b9a8e_0_4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3d317b9a8e_0_4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g13d317b9a8e_0_4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3d317b9a8e_0_45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g13d317b9a8e_0_45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13d317b9a8e_0_4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3d317b9a8e_0_46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g13d317b9a8e_0_4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3d317b9a8e_0_46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3d317b9a8e_0_46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g13d317b9a8e_0_46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g13d317b9a8e_0_46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g13d317b9a8e_0_4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3d317b9a8e_0_47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g13d317b9a8e_0_4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3d317b9a8e_0_4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g13d317b9a8e_0_4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13d317b9a8e_0_4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g13d8d458f1b_2_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g13d8d458f1b_2_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g13d8d458f1b_2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8.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4">
            <a:alphaModFix/>
          </a:blip>
          <a:srcRect b="0" l="0" r="0" t="0"/>
          <a:stretch/>
        </p:blipFill>
        <p:spPr>
          <a:xfrm>
            <a:off x="152400" y="243600"/>
            <a:ext cx="973275" cy="65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214" name="Shape 214"/>
        <p:cNvGrpSpPr/>
        <p:nvPr/>
      </p:nvGrpSpPr>
      <p:grpSpPr>
        <a:xfrm>
          <a:off x="0" y="0"/>
          <a:ext cx="0" cy="0"/>
          <a:chOff x="0" y="0"/>
          <a:chExt cx="0" cy="0"/>
        </a:xfrm>
      </p:grpSpPr>
      <p:sp>
        <p:nvSpPr>
          <p:cNvPr id="215" name="Google Shape;215;p7"/>
          <p:cNvSpPr txBox="1"/>
          <p:nvPr>
            <p:ph idx="4294967295" type="ctrTitle"/>
          </p:nvPr>
        </p:nvSpPr>
        <p:spPr>
          <a:xfrm>
            <a:off x="1235600" y="1742168"/>
            <a:ext cx="5315100" cy="6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5600" u="none" cap="none" strike="noStrike">
                <a:solidFill>
                  <a:srgbClr val="0E3449"/>
                </a:solidFill>
                <a:latin typeface="Inter"/>
                <a:ea typeface="Inter"/>
                <a:cs typeface="Inter"/>
                <a:sym typeface="Inter"/>
              </a:rPr>
              <a:t>Thanks! </a:t>
            </a:r>
            <a:endParaRPr b="1" i="0" sz="5600" u="none" cap="none" strike="noStrike">
              <a:solidFill>
                <a:srgbClr val="0E3449"/>
              </a:solidFill>
              <a:latin typeface="Inter"/>
              <a:ea typeface="Inter"/>
              <a:cs typeface="Inter"/>
              <a:sym typeface="Inter"/>
            </a:endParaRPr>
          </a:p>
        </p:txBody>
      </p:sp>
      <p:pic>
        <p:nvPicPr>
          <p:cNvPr id="216" name="Google Shape;216;p7"/>
          <p:cNvPicPr preferRelativeResize="0"/>
          <p:nvPr/>
        </p:nvPicPr>
        <p:blipFill rotWithShape="1">
          <a:blip r:embed="rId3">
            <a:alphaModFix/>
          </a:blip>
          <a:srcRect b="0" l="0" r="0" t="0"/>
          <a:stretch/>
        </p:blipFill>
        <p:spPr>
          <a:xfrm>
            <a:off x="3918625" y="3006625"/>
            <a:ext cx="4599299" cy="2136876"/>
          </a:xfrm>
          <a:prstGeom prst="rect">
            <a:avLst/>
          </a:prstGeom>
          <a:noFill/>
          <a:ln>
            <a:noFill/>
          </a:ln>
        </p:spPr>
      </p:pic>
      <p:sp>
        <p:nvSpPr>
          <p:cNvPr id="217" name="Google Shape;217;p7"/>
          <p:cNvSpPr txBox="1"/>
          <p:nvPr>
            <p:ph idx="4294967295" type="ctrTitle"/>
          </p:nvPr>
        </p:nvSpPr>
        <p:spPr>
          <a:xfrm>
            <a:off x="1274764" y="2606043"/>
            <a:ext cx="5315100" cy="6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400" u="none" cap="none" strike="noStrike">
                <a:solidFill>
                  <a:srgbClr val="0E3449"/>
                </a:solidFill>
                <a:latin typeface="Inter Medium"/>
                <a:ea typeface="Inter Medium"/>
                <a:cs typeface="Inter Medium"/>
                <a:sym typeface="Inter Medium"/>
              </a:rPr>
              <a:t>See you in the next course</a:t>
            </a:r>
            <a:endParaRPr b="0" i="0" sz="2400" u="none" cap="none" strike="noStrike">
              <a:solidFill>
                <a:srgbClr val="0E3449"/>
              </a:solidFill>
              <a:latin typeface="Inter Medium"/>
              <a:ea typeface="Inter Medium"/>
              <a:cs typeface="Inter Medium"/>
              <a:sym typeface="Inter Medium"/>
            </a:endParaRPr>
          </a:p>
        </p:txBody>
      </p:sp>
      <p:pic>
        <p:nvPicPr>
          <p:cNvPr id="218" name="Google Shape;218;p7"/>
          <p:cNvPicPr preferRelativeResize="0"/>
          <p:nvPr/>
        </p:nvPicPr>
        <p:blipFill rotWithShape="1">
          <a:blip r:embed="rId4">
            <a:alphaModFix/>
          </a:blip>
          <a:srcRect b="0" l="0" r="0" t="0"/>
          <a:stretch/>
        </p:blipFill>
        <p:spPr>
          <a:xfrm>
            <a:off x="463375" y="482852"/>
            <a:ext cx="576900" cy="385904"/>
          </a:xfrm>
          <a:prstGeom prst="rect">
            <a:avLst/>
          </a:prstGeom>
          <a:noFill/>
          <a:ln>
            <a:noFill/>
          </a:ln>
        </p:spPr>
      </p:pic>
      <p:pic>
        <p:nvPicPr>
          <p:cNvPr id="219" name="Google Shape;219;p7"/>
          <p:cNvPicPr preferRelativeResize="0"/>
          <p:nvPr/>
        </p:nvPicPr>
        <p:blipFill>
          <a:blip r:embed="rId5">
            <a:alphaModFix/>
          </a:blip>
          <a:stretch>
            <a:fillRect/>
          </a:stretch>
        </p:blipFill>
        <p:spPr>
          <a:xfrm>
            <a:off x="8069575" y="409425"/>
            <a:ext cx="576900" cy="65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3" name="Shape 103"/>
        <p:cNvGrpSpPr/>
        <p:nvPr/>
      </p:nvGrpSpPr>
      <p:grpSpPr>
        <a:xfrm>
          <a:off x="0" y="0"/>
          <a:ext cx="0" cy="0"/>
          <a:chOff x="0" y="0"/>
          <a:chExt cx="0" cy="0"/>
        </a:xfrm>
      </p:grpSpPr>
      <p:sp>
        <p:nvSpPr>
          <p:cNvPr id="104" name="Google Shape;104;g13d317b9a8e_0_1428"/>
          <p:cNvSpPr txBox="1"/>
          <p:nvPr>
            <p:ph type="ctrTitle"/>
          </p:nvPr>
        </p:nvSpPr>
        <p:spPr>
          <a:xfrm>
            <a:off x="1620025" y="507155"/>
            <a:ext cx="6478200" cy="617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48571"/>
              <a:buNone/>
            </a:pPr>
            <a:r>
              <a:rPr b="1" lang="fr" sz="3500">
                <a:solidFill>
                  <a:schemeClr val="lt1"/>
                </a:solidFill>
                <a:latin typeface="Montserrat"/>
                <a:ea typeface="Montserrat"/>
                <a:cs typeface="Montserrat"/>
                <a:sym typeface="Montserrat"/>
              </a:rPr>
              <a:t>LEAD DATA BOOTCAMP</a:t>
            </a:r>
            <a:endParaRPr b="1" sz="3500">
              <a:solidFill>
                <a:schemeClr val="lt1"/>
              </a:solidFill>
              <a:latin typeface="Montserrat"/>
              <a:ea typeface="Montserrat"/>
              <a:cs typeface="Montserrat"/>
              <a:sym typeface="Montserrat"/>
            </a:endParaRPr>
          </a:p>
        </p:txBody>
      </p:sp>
      <p:sp>
        <p:nvSpPr>
          <p:cNvPr id="105" name="Google Shape;105;g13d317b9a8e_0_1428"/>
          <p:cNvSpPr txBox="1"/>
          <p:nvPr>
            <p:ph type="ctrTitle"/>
          </p:nvPr>
        </p:nvSpPr>
        <p:spPr>
          <a:xfrm>
            <a:off x="5472425" y="3632325"/>
            <a:ext cx="3509100" cy="1326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8571"/>
              <a:buNone/>
            </a:pPr>
            <a:r>
              <a:t/>
            </a:r>
            <a:endParaRPr b="1" sz="3500">
              <a:solidFill>
                <a:schemeClr val="accent2"/>
              </a:solidFill>
              <a:latin typeface="Montserrat"/>
              <a:ea typeface="Montserrat"/>
              <a:cs typeface="Montserrat"/>
              <a:sym typeface="Montserrat"/>
            </a:endParaRPr>
          </a:p>
          <a:p>
            <a:pPr indent="0" lvl="0" marL="0" rtl="0" algn="l">
              <a:lnSpc>
                <a:spcPct val="100000"/>
              </a:lnSpc>
              <a:spcBef>
                <a:spcPts val="0"/>
              </a:spcBef>
              <a:spcAft>
                <a:spcPts val="0"/>
              </a:spcAft>
              <a:buSzPct val="148571"/>
              <a:buNone/>
            </a:pPr>
            <a:r>
              <a:t/>
            </a:r>
            <a:endParaRPr b="1" sz="3500">
              <a:solidFill>
                <a:schemeClr val="accent2"/>
              </a:solidFill>
              <a:latin typeface="Montserrat"/>
              <a:ea typeface="Montserrat"/>
              <a:cs typeface="Montserrat"/>
              <a:sym typeface="Montserrat"/>
            </a:endParaRPr>
          </a:p>
          <a:p>
            <a:pPr indent="457200" lvl="0" marL="0" rtl="0" algn="just">
              <a:lnSpc>
                <a:spcPct val="100000"/>
              </a:lnSpc>
              <a:spcBef>
                <a:spcPts val="0"/>
              </a:spcBef>
              <a:spcAft>
                <a:spcPts val="0"/>
              </a:spcAft>
              <a:buSzPct val="259999"/>
              <a:buNone/>
            </a:pPr>
            <a:r>
              <a:rPr b="1" lang="fr" sz="2000">
                <a:solidFill>
                  <a:schemeClr val="accent2"/>
                </a:solidFill>
                <a:latin typeface="Montserrat"/>
                <a:ea typeface="Montserrat"/>
                <a:cs typeface="Montserrat"/>
                <a:sym typeface="Montserrat"/>
              </a:rPr>
              <a:t>PRÉSENTÉ</a:t>
            </a:r>
            <a:r>
              <a:rPr b="1" lang="fr" sz="2000">
                <a:solidFill>
                  <a:schemeClr val="accent2"/>
                </a:solidFill>
                <a:latin typeface="Montserrat"/>
                <a:ea typeface="Montserrat"/>
                <a:cs typeface="Montserrat"/>
                <a:sym typeface="Montserrat"/>
              </a:rPr>
              <a:t> PAR :</a:t>
            </a:r>
            <a:endParaRPr b="1" sz="2000">
              <a:solidFill>
                <a:schemeClr val="accent2"/>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lt1"/>
              </a:buClr>
              <a:buSzPct val="100000"/>
              <a:buFont typeface="Montserrat"/>
              <a:buChar char="➢"/>
            </a:pPr>
            <a:r>
              <a:rPr b="1" lang="fr" sz="2000">
                <a:solidFill>
                  <a:schemeClr val="accent2"/>
                </a:solidFill>
                <a:latin typeface="Montserrat"/>
                <a:ea typeface="Montserrat"/>
                <a:cs typeface="Montserrat"/>
                <a:sym typeface="Montserrat"/>
              </a:rPr>
              <a:t>FREDERIC </a:t>
            </a:r>
            <a:r>
              <a:rPr b="1" lang="fr" sz="2000">
                <a:solidFill>
                  <a:schemeClr val="accent2"/>
                </a:solidFill>
                <a:latin typeface="Montserrat"/>
                <a:ea typeface="Montserrat"/>
                <a:cs typeface="Montserrat"/>
                <a:sym typeface="Montserrat"/>
              </a:rPr>
              <a:t>ROOL</a:t>
            </a:r>
            <a:endParaRPr b="1" sz="2000">
              <a:solidFill>
                <a:schemeClr val="accent2"/>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lt1"/>
              </a:buClr>
              <a:buSzPct val="100000"/>
              <a:buFont typeface="Montserrat"/>
              <a:buChar char="➢"/>
            </a:pPr>
            <a:r>
              <a:rPr b="1" lang="fr" sz="2000">
                <a:solidFill>
                  <a:schemeClr val="accent2"/>
                </a:solidFill>
                <a:latin typeface="Montserrat"/>
                <a:ea typeface="Montserrat"/>
                <a:cs typeface="Montserrat"/>
                <a:sym typeface="Montserrat"/>
              </a:rPr>
              <a:t>SID-AHMED HADJ-SLIMANE</a:t>
            </a:r>
            <a:endParaRPr b="1" sz="2000">
              <a:solidFill>
                <a:schemeClr val="accent2"/>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lt1"/>
              </a:buClr>
              <a:buSzPct val="100000"/>
              <a:buFont typeface="Montserrat"/>
              <a:buChar char="➢"/>
            </a:pPr>
            <a:r>
              <a:rPr b="1" lang="fr" sz="2000">
                <a:solidFill>
                  <a:schemeClr val="accent2"/>
                </a:solidFill>
                <a:latin typeface="Montserrat"/>
                <a:ea typeface="Montserrat"/>
                <a:cs typeface="Montserrat"/>
                <a:sym typeface="Montserrat"/>
              </a:rPr>
              <a:t>BERNICE AGOSSOUVO</a:t>
            </a:r>
            <a:endParaRPr b="1" sz="2000">
              <a:solidFill>
                <a:schemeClr val="accent2"/>
              </a:solidFill>
              <a:latin typeface="Montserrat"/>
              <a:ea typeface="Montserrat"/>
              <a:cs typeface="Montserrat"/>
              <a:sym typeface="Montserrat"/>
            </a:endParaRPr>
          </a:p>
        </p:txBody>
      </p:sp>
      <p:pic>
        <p:nvPicPr>
          <p:cNvPr id="106" name="Google Shape;106;g13d317b9a8e_0_1428"/>
          <p:cNvPicPr preferRelativeResize="0"/>
          <p:nvPr/>
        </p:nvPicPr>
        <p:blipFill rotWithShape="1">
          <a:blip r:embed="rId3">
            <a:alphaModFix/>
          </a:blip>
          <a:srcRect b="0" l="0" r="0" t="0"/>
          <a:stretch/>
        </p:blipFill>
        <p:spPr>
          <a:xfrm>
            <a:off x="430400" y="507150"/>
            <a:ext cx="721025" cy="759375"/>
          </a:xfrm>
          <a:prstGeom prst="rect">
            <a:avLst/>
          </a:prstGeom>
          <a:noFill/>
          <a:ln>
            <a:noFill/>
          </a:ln>
        </p:spPr>
      </p:pic>
      <p:sp>
        <p:nvSpPr>
          <p:cNvPr id="107" name="Google Shape;107;g13d317b9a8e_0_1428"/>
          <p:cNvSpPr txBox="1"/>
          <p:nvPr/>
        </p:nvSpPr>
        <p:spPr>
          <a:xfrm>
            <a:off x="322050" y="1506825"/>
            <a:ext cx="8499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500">
                <a:solidFill>
                  <a:schemeClr val="lt1"/>
                </a:solidFill>
                <a:latin typeface="Montserrat"/>
                <a:ea typeface="Montserrat"/>
                <a:cs typeface="Montserrat"/>
                <a:sym typeface="Montserrat"/>
              </a:rPr>
              <a:t>NETFLIX </a:t>
            </a:r>
            <a:r>
              <a:rPr b="1" lang="fr" sz="3500">
                <a:solidFill>
                  <a:schemeClr val="lt1"/>
                </a:solidFill>
                <a:latin typeface="Montserrat"/>
                <a:ea typeface="Montserrat"/>
                <a:cs typeface="Montserrat"/>
                <a:sym typeface="Montserrat"/>
              </a:rPr>
              <a:t>RECOMMENDATION</a:t>
            </a:r>
            <a:r>
              <a:rPr b="1" lang="fr" sz="3500">
                <a:solidFill>
                  <a:schemeClr val="lt1"/>
                </a:solidFill>
                <a:latin typeface="Montserrat"/>
                <a:ea typeface="Montserrat"/>
                <a:cs typeface="Montserrat"/>
                <a:sym typeface="Montserrat"/>
              </a:rPr>
              <a:t> ENGINE</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g13d8d458f1b_2_0"/>
          <p:cNvSpPr txBox="1"/>
          <p:nvPr>
            <p:ph idx="4294967295" type="ctrTitle"/>
          </p:nvPr>
        </p:nvSpPr>
        <p:spPr>
          <a:xfrm>
            <a:off x="1441300" y="412650"/>
            <a:ext cx="6489600" cy="893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fr" sz="4500">
                <a:solidFill>
                  <a:srgbClr val="CC0000"/>
                </a:solidFill>
                <a:latin typeface="Montserrat"/>
                <a:ea typeface="Montserrat"/>
                <a:cs typeface="Montserrat"/>
                <a:sym typeface="Montserrat"/>
              </a:rPr>
              <a:t>Problématique</a:t>
            </a:r>
            <a:endParaRPr b="1" i="0" sz="4500" u="none" cap="none" strike="noStrike">
              <a:solidFill>
                <a:srgbClr val="CC0000"/>
              </a:solidFill>
              <a:latin typeface="Montserrat"/>
              <a:ea typeface="Montserrat"/>
              <a:cs typeface="Montserrat"/>
              <a:sym typeface="Montserrat"/>
            </a:endParaRPr>
          </a:p>
        </p:txBody>
      </p:sp>
      <p:pic>
        <p:nvPicPr>
          <p:cNvPr id="113" name="Google Shape;113;g13d8d458f1b_2_0"/>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14" name="Google Shape;114;g13d8d458f1b_2_0"/>
          <p:cNvSpPr/>
          <p:nvPr/>
        </p:nvSpPr>
        <p:spPr>
          <a:xfrm>
            <a:off x="10225" y="4892025"/>
            <a:ext cx="9144000" cy="2514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g13d8d458f1b_2_0"/>
          <p:cNvPicPr preferRelativeResize="0"/>
          <p:nvPr/>
        </p:nvPicPr>
        <p:blipFill>
          <a:blip r:embed="rId4">
            <a:alphaModFix/>
          </a:blip>
          <a:stretch>
            <a:fillRect/>
          </a:stretch>
        </p:blipFill>
        <p:spPr>
          <a:xfrm>
            <a:off x="8092475" y="412650"/>
            <a:ext cx="739825" cy="739825"/>
          </a:xfrm>
          <a:prstGeom prst="rect">
            <a:avLst/>
          </a:prstGeom>
          <a:noFill/>
          <a:ln>
            <a:noFill/>
          </a:ln>
        </p:spPr>
      </p:pic>
      <p:sp>
        <p:nvSpPr>
          <p:cNvPr id="116" name="Google Shape;116;g13d8d458f1b_2_0"/>
          <p:cNvSpPr txBox="1"/>
          <p:nvPr/>
        </p:nvSpPr>
        <p:spPr>
          <a:xfrm>
            <a:off x="1987825" y="1789050"/>
            <a:ext cx="5644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Montserrat"/>
                <a:ea typeface="Montserrat"/>
                <a:cs typeface="Montserrat"/>
                <a:sym typeface="Montserrat"/>
              </a:rPr>
              <a:t>Construire un algorithme de recommandation de films</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fr">
                <a:latin typeface="Montserrat"/>
                <a:ea typeface="Montserrat"/>
                <a:cs typeface="Montserrat"/>
                <a:sym typeface="Montserrat"/>
              </a:rPr>
              <a:t>Créer une infrastructure qui intègre les interactions en temps réel des utilisateurs.</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fr">
                <a:latin typeface="Montserrat"/>
                <a:ea typeface="Montserrat"/>
                <a:cs typeface="Montserrat"/>
                <a:sym typeface="Montserrat"/>
              </a:rPr>
              <a:t>Produire automatiquement des recommandations en temps réel après qu'un utilisateur ait  terminé un film.</a:t>
            </a:r>
            <a:endParaRPr b="1">
              <a:latin typeface="Montserrat"/>
              <a:ea typeface="Montserrat"/>
              <a:cs typeface="Montserrat"/>
              <a:sym typeface="Montserrat"/>
            </a:endParaRPr>
          </a:p>
        </p:txBody>
      </p:sp>
      <p:sp>
        <p:nvSpPr>
          <p:cNvPr id="117" name="Google Shape;117;g13d8d458f1b_2_0"/>
          <p:cNvSpPr/>
          <p:nvPr/>
        </p:nvSpPr>
        <p:spPr>
          <a:xfrm rot="-355994">
            <a:off x="1558595" y="1973088"/>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3d8d458f1b_2_0"/>
          <p:cNvSpPr/>
          <p:nvPr/>
        </p:nvSpPr>
        <p:spPr>
          <a:xfrm rot="-355994">
            <a:off x="1558595" y="2431963"/>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3d8d458f1b_2_0"/>
          <p:cNvSpPr/>
          <p:nvPr/>
        </p:nvSpPr>
        <p:spPr>
          <a:xfrm rot="-355994">
            <a:off x="1558595" y="3075825"/>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g13d5ab5c18f_1_24"/>
          <p:cNvSpPr txBox="1"/>
          <p:nvPr>
            <p:ph idx="4294967295" type="ctrTitle"/>
          </p:nvPr>
        </p:nvSpPr>
        <p:spPr>
          <a:xfrm>
            <a:off x="1192825" y="228950"/>
            <a:ext cx="6489600" cy="8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fr" sz="3500">
                <a:solidFill>
                  <a:srgbClr val="CC0000"/>
                </a:solidFill>
                <a:latin typeface="Montserrat"/>
                <a:ea typeface="Montserrat"/>
                <a:cs typeface="Montserrat"/>
                <a:sym typeface="Montserrat"/>
              </a:rPr>
              <a:t>Data </a:t>
            </a:r>
            <a:r>
              <a:rPr b="1" lang="fr" sz="3500">
                <a:solidFill>
                  <a:srgbClr val="CC0000"/>
                </a:solidFill>
                <a:latin typeface="Montserrat"/>
                <a:ea typeface="Montserrat"/>
                <a:cs typeface="Montserrat"/>
                <a:sym typeface="Montserrat"/>
              </a:rPr>
              <a:t>Infrastructure</a:t>
            </a:r>
            <a:r>
              <a:rPr b="1" lang="fr" sz="3500">
                <a:solidFill>
                  <a:srgbClr val="0E3449"/>
                </a:solidFill>
                <a:latin typeface="Montserrat"/>
                <a:ea typeface="Montserrat"/>
                <a:cs typeface="Montserrat"/>
                <a:sym typeface="Montserrat"/>
              </a:rPr>
              <a:t> </a:t>
            </a:r>
            <a:r>
              <a:rPr b="1" lang="fr" sz="4500">
                <a:solidFill>
                  <a:srgbClr val="0E3449"/>
                </a:solidFill>
                <a:latin typeface="Montserrat"/>
                <a:ea typeface="Montserrat"/>
                <a:cs typeface="Montserrat"/>
                <a:sym typeface="Montserrat"/>
              </a:rPr>
              <a:t> </a:t>
            </a:r>
            <a:endParaRPr b="1" i="0" sz="4500" u="none" cap="none" strike="noStrike">
              <a:solidFill>
                <a:srgbClr val="0E3449"/>
              </a:solidFill>
              <a:latin typeface="Montserrat"/>
              <a:ea typeface="Montserrat"/>
              <a:cs typeface="Montserrat"/>
              <a:sym typeface="Montserrat"/>
            </a:endParaRPr>
          </a:p>
        </p:txBody>
      </p:sp>
      <p:pic>
        <p:nvPicPr>
          <p:cNvPr id="125" name="Google Shape;125;g13d5ab5c18f_1_24"/>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26" name="Google Shape;126;g13d5ab5c18f_1_24"/>
          <p:cNvSpPr/>
          <p:nvPr/>
        </p:nvSpPr>
        <p:spPr>
          <a:xfrm>
            <a:off x="10225" y="4892025"/>
            <a:ext cx="9144000" cy="2514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 name="Google Shape;127;g13d5ab5c18f_1_24"/>
          <p:cNvPicPr preferRelativeResize="0"/>
          <p:nvPr/>
        </p:nvPicPr>
        <p:blipFill>
          <a:blip r:embed="rId4">
            <a:alphaModFix/>
          </a:blip>
          <a:stretch>
            <a:fillRect/>
          </a:stretch>
        </p:blipFill>
        <p:spPr>
          <a:xfrm>
            <a:off x="8031450" y="382825"/>
            <a:ext cx="739825" cy="739825"/>
          </a:xfrm>
          <a:prstGeom prst="rect">
            <a:avLst/>
          </a:prstGeom>
          <a:noFill/>
          <a:ln>
            <a:noFill/>
          </a:ln>
        </p:spPr>
      </p:pic>
      <p:pic>
        <p:nvPicPr>
          <p:cNvPr id="128" name="Google Shape;128;g13d5ab5c18f_1_24"/>
          <p:cNvPicPr preferRelativeResize="0"/>
          <p:nvPr/>
        </p:nvPicPr>
        <p:blipFill>
          <a:blip r:embed="rId5">
            <a:alphaModFix/>
          </a:blip>
          <a:stretch>
            <a:fillRect/>
          </a:stretch>
        </p:blipFill>
        <p:spPr>
          <a:xfrm>
            <a:off x="766813" y="1275050"/>
            <a:ext cx="7630836" cy="346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g13d8d458f1b_2_158"/>
          <p:cNvSpPr txBox="1"/>
          <p:nvPr>
            <p:ph idx="4294967295" type="ctrTitle"/>
          </p:nvPr>
        </p:nvSpPr>
        <p:spPr>
          <a:xfrm>
            <a:off x="1192825" y="228950"/>
            <a:ext cx="6489600" cy="8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fr" sz="3500">
                <a:solidFill>
                  <a:srgbClr val="CC0000"/>
                </a:solidFill>
                <a:latin typeface="Montserrat"/>
                <a:ea typeface="Montserrat"/>
                <a:cs typeface="Montserrat"/>
                <a:sym typeface="Montserrat"/>
              </a:rPr>
              <a:t>Data Preprocessing</a:t>
            </a:r>
            <a:r>
              <a:rPr b="1" lang="fr" sz="4500">
                <a:solidFill>
                  <a:srgbClr val="0E3449"/>
                </a:solidFill>
                <a:latin typeface="Montserrat"/>
                <a:ea typeface="Montserrat"/>
                <a:cs typeface="Montserrat"/>
                <a:sym typeface="Montserrat"/>
              </a:rPr>
              <a:t> </a:t>
            </a:r>
            <a:endParaRPr b="1" i="0" sz="4500" u="none" cap="none" strike="noStrike">
              <a:solidFill>
                <a:srgbClr val="0E3449"/>
              </a:solidFill>
              <a:latin typeface="Montserrat"/>
              <a:ea typeface="Montserrat"/>
              <a:cs typeface="Montserrat"/>
              <a:sym typeface="Montserrat"/>
            </a:endParaRPr>
          </a:p>
        </p:txBody>
      </p:sp>
      <p:pic>
        <p:nvPicPr>
          <p:cNvPr id="134" name="Google Shape;134;g13d8d458f1b_2_158"/>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35" name="Google Shape;135;g13d8d458f1b_2_158"/>
          <p:cNvSpPr/>
          <p:nvPr/>
        </p:nvSpPr>
        <p:spPr>
          <a:xfrm>
            <a:off x="10225" y="4892025"/>
            <a:ext cx="9144000" cy="2514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g13d8d458f1b_2_158"/>
          <p:cNvPicPr preferRelativeResize="0"/>
          <p:nvPr/>
        </p:nvPicPr>
        <p:blipFill>
          <a:blip r:embed="rId4">
            <a:alphaModFix/>
          </a:blip>
          <a:stretch>
            <a:fillRect/>
          </a:stretch>
        </p:blipFill>
        <p:spPr>
          <a:xfrm>
            <a:off x="8031450" y="382825"/>
            <a:ext cx="739825" cy="739825"/>
          </a:xfrm>
          <a:prstGeom prst="rect">
            <a:avLst/>
          </a:prstGeom>
          <a:noFill/>
          <a:ln>
            <a:noFill/>
          </a:ln>
        </p:spPr>
      </p:pic>
      <p:pic>
        <p:nvPicPr>
          <p:cNvPr id="137" name="Google Shape;137;g13d8d458f1b_2_158"/>
          <p:cNvPicPr preferRelativeResize="0"/>
          <p:nvPr/>
        </p:nvPicPr>
        <p:blipFill>
          <a:blip r:embed="rId5">
            <a:alphaModFix/>
          </a:blip>
          <a:stretch>
            <a:fillRect/>
          </a:stretch>
        </p:blipFill>
        <p:spPr>
          <a:xfrm>
            <a:off x="3901050" y="1416800"/>
            <a:ext cx="4980201" cy="2887650"/>
          </a:xfrm>
          <a:prstGeom prst="rect">
            <a:avLst/>
          </a:prstGeom>
          <a:noFill/>
          <a:ln>
            <a:noFill/>
          </a:ln>
        </p:spPr>
      </p:pic>
      <p:sp>
        <p:nvSpPr>
          <p:cNvPr id="138" name="Google Shape;138;g13d8d458f1b_2_158"/>
          <p:cNvSpPr txBox="1"/>
          <p:nvPr/>
        </p:nvSpPr>
        <p:spPr>
          <a:xfrm>
            <a:off x="762800" y="1482025"/>
            <a:ext cx="264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04 Fichiers </a:t>
            </a:r>
            <a:r>
              <a:rPr lang="fr"/>
              <a:t>d'entraînements de 25 Millions de lignes</a:t>
            </a:r>
            <a:endParaRPr/>
          </a:p>
        </p:txBody>
      </p:sp>
      <p:sp>
        <p:nvSpPr>
          <p:cNvPr id="139" name="Google Shape;139;g13d8d458f1b_2_158"/>
          <p:cNvSpPr txBox="1"/>
          <p:nvPr/>
        </p:nvSpPr>
        <p:spPr>
          <a:xfrm>
            <a:off x="762800" y="2141649"/>
            <a:ext cx="20814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movie_id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customer_id1 : rating</a:t>
            </a:r>
            <a:endParaRPr/>
          </a:p>
          <a:p>
            <a:pPr indent="0" lvl="0" marL="0" rtl="0" algn="l">
              <a:spcBef>
                <a:spcPts val="0"/>
              </a:spcBef>
              <a:spcAft>
                <a:spcPts val="0"/>
              </a:spcAft>
              <a:buNone/>
            </a:pPr>
            <a:r>
              <a:rPr lang="fr">
                <a:solidFill>
                  <a:schemeClr val="dk1"/>
                </a:solidFill>
              </a:rPr>
              <a:t>customer_id2 : rating</a:t>
            </a:r>
            <a:r>
              <a:rPr lang="fr"/>
              <a:t> </a:t>
            </a:r>
            <a:endParaRPr/>
          </a:p>
        </p:txBody>
      </p:sp>
      <p:sp>
        <p:nvSpPr>
          <p:cNvPr id="140" name="Google Shape;140;g13d8d458f1b_2_158"/>
          <p:cNvSpPr txBox="1"/>
          <p:nvPr/>
        </p:nvSpPr>
        <p:spPr>
          <a:xfrm>
            <a:off x="697250" y="4035675"/>
            <a:ext cx="25827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movie_id</a:t>
            </a:r>
            <a:r>
              <a:rPr lang="fr"/>
              <a:t>, customer_id, rating</a:t>
            </a:r>
            <a:endParaRPr/>
          </a:p>
        </p:txBody>
      </p:sp>
      <p:cxnSp>
        <p:nvCxnSpPr>
          <p:cNvPr id="141" name="Google Shape;141;g13d8d458f1b_2_158"/>
          <p:cNvCxnSpPr>
            <a:stCxn id="139" idx="2"/>
          </p:cNvCxnSpPr>
          <p:nvPr/>
        </p:nvCxnSpPr>
        <p:spPr>
          <a:xfrm flipH="1">
            <a:off x="1776200" y="3188349"/>
            <a:ext cx="27300" cy="73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3d54a020e1_0_1314"/>
          <p:cNvSpPr/>
          <p:nvPr/>
        </p:nvSpPr>
        <p:spPr>
          <a:xfrm rot="-711236">
            <a:off x="6462350" y="3409926"/>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3d54a020e1_0_1314"/>
          <p:cNvSpPr/>
          <p:nvPr/>
        </p:nvSpPr>
        <p:spPr>
          <a:xfrm flipH="1" rot="711236">
            <a:off x="5177612" y="3409926"/>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3d54a020e1_0_1314"/>
          <p:cNvSpPr/>
          <p:nvPr/>
        </p:nvSpPr>
        <p:spPr>
          <a:xfrm rot="-711236">
            <a:off x="3896538" y="3409926"/>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g13d54a020e1_0_1314"/>
          <p:cNvGrpSpPr/>
          <p:nvPr/>
        </p:nvGrpSpPr>
        <p:grpSpPr>
          <a:xfrm>
            <a:off x="3073288" y="3465969"/>
            <a:ext cx="1712700" cy="1230715"/>
            <a:chOff x="3021975" y="2541798"/>
            <a:chExt cx="1712700" cy="1230715"/>
          </a:xfrm>
        </p:grpSpPr>
        <p:sp>
          <p:nvSpPr>
            <p:cNvPr id="150" name="Google Shape;150;g13d54a020e1_0_1314"/>
            <p:cNvSpPr/>
            <p:nvPr/>
          </p:nvSpPr>
          <p:spPr>
            <a:xfrm rot="-1789476">
              <a:off x="3798091" y="2571072"/>
              <a:ext cx="160451" cy="160451"/>
            </a:xfrm>
            <a:prstGeom prst="ellipse">
              <a:avLst/>
            </a:prstGeom>
            <a:solidFill>
              <a:srgbClr val="FFFFFF"/>
            </a:solid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3d54a020e1_0_1314"/>
            <p:cNvSpPr/>
            <p:nvPr/>
          </p:nvSpPr>
          <p:spPr>
            <a:xfrm>
              <a:off x="3021975" y="3069013"/>
              <a:ext cx="1712700" cy="703500"/>
            </a:xfrm>
            <a:prstGeom prst="roundRect">
              <a:avLst>
                <a:gd fmla="val 4485"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2" name="Google Shape;152;g13d54a020e1_0_1314"/>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fr" sz="800">
                  <a:solidFill>
                    <a:srgbClr val="FFFFFF"/>
                  </a:solidFill>
                  <a:latin typeface="Roboto"/>
                  <a:ea typeface="Roboto"/>
                  <a:cs typeface="Roboto"/>
                  <a:sym typeface="Roboto"/>
                </a:rPr>
                <a:t>Select a training recipe (algorithm) to use on the data.</a:t>
              </a:r>
              <a:endParaRPr sz="800">
                <a:solidFill>
                  <a:srgbClr val="FFFFFF"/>
                </a:solidFill>
              </a:endParaRPr>
            </a:p>
          </p:txBody>
        </p:sp>
        <p:sp>
          <p:nvSpPr>
            <p:cNvPr id="153" name="Google Shape;153;g13d54a020e1_0_1314"/>
            <p:cNvSpPr/>
            <p:nvPr/>
          </p:nvSpPr>
          <p:spPr>
            <a:xfrm>
              <a:off x="3833325" y="3004364"/>
              <a:ext cx="90000" cy="67500"/>
            </a:xfrm>
            <a:prstGeom prst="triangle">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g13d54a020e1_0_1314"/>
          <p:cNvGrpSpPr/>
          <p:nvPr/>
        </p:nvGrpSpPr>
        <p:grpSpPr>
          <a:xfrm>
            <a:off x="1786475" y="2164797"/>
            <a:ext cx="1712700" cy="1246754"/>
            <a:chOff x="1637475" y="1219942"/>
            <a:chExt cx="1712700" cy="1246754"/>
          </a:xfrm>
        </p:grpSpPr>
        <p:sp>
          <p:nvSpPr>
            <p:cNvPr id="155" name="Google Shape;155;g13d54a020e1_0_1314"/>
            <p:cNvSpPr/>
            <p:nvPr/>
          </p:nvSpPr>
          <p:spPr>
            <a:xfrm>
              <a:off x="1637475" y="1219942"/>
              <a:ext cx="1712700" cy="703500"/>
            </a:xfrm>
            <a:prstGeom prst="roundRect">
              <a:avLst>
                <a:gd fmla="val 4485"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g13d54a020e1_0_1314"/>
            <p:cNvSpPr/>
            <p:nvPr/>
          </p:nvSpPr>
          <p:spPr>
            <a:xfrm rot="10800000">
              <a:off x="2448800" y="1919036"/>
              <a:ext cx="90000" cy="67500"/>
            </a:xfrm>
            <a:prstGeom prst="triangle">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3d54a020e1_0_1314"/>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fr" sz="800">
                  <a:solidFill>
                    <a:srgbClr val="FFFFFF"/>
                  </a:solidFill>
                  <a:latin typeface="Roboto"/>
                  <a:ea typeface="Roboto"/>
                  <a:cs typeface="Roboto"/>
                  <a:sym typeface="Roboto"/>
                </a:rPr>
                <a:t>Format input data and upload the data into an Amazon S3 bucket</a:t>
              </a:r>
              <a:endParaRPr sz="800">
                <a:solidFill>
                  <a:srgbClr val="FFFFFF"/>
                </a:solidFill>
              </a:endParaRPr>
            </a:p>
          </p:txBody>
        </p:sp>
        <p:sp>
          <p:nvSpPr>
            <p:cNvPr id="158" name="Google Shape;158;g13d54a020e1_0_1314"/>
            <p:cNvSpPr/>
            <p:nvPr/>
          </p:nvSpPr>
          <p:spPr>
            <a:xfrm rot="-1789476">
              <a:off x="2410765" y="2276970"/>
              <a:ext cx="160451" cy="160451"/>
            </a:xfrm>
            <a:prstGeom prst="ellipse">
              <a:avLst/>
            </a:prstGeom>
            <a:solidFill>
              <a:srgbClr val="FFFFFF"/>
            </a:solid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9" name="Google Shape;159;g13d54a020e1_0_1314"/>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60" name="Google Shape;160;g13d54a020e1_0_1314"/>
          <p:cNvSpPr txBox="1"/>
          <p:nvPr>
            <p:ph idx="4294967295" type="ctrTitle"/>
          </p:nvPr>
        </p:nvSpPr>
        <p:spPr>
          <a:xfrm>
            <a:off x="1242525" y="315275"/>
            <a:ext cx="6489600" cy="8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fr" sz="3500">
                <a:solidFill>
                  <a:srgbClr val="CC0000"/>
                </a:solidFill>
                <a:latin typeface="Inter"/>
                <a:ea typeface="Inter"/>
                <a:cs typeface="Inter"/>
                <a:sym typeface="Inter"/>
              </a:rPr>
              <a:t>Amazon personalize</a:t>
            </a:r>
            <a:endParaRPr b="1" i="0" sz="4500" u="none" cap="none" strike="noStrike">
              <a:solidFill>
                <a:srgbClr val="CC0000"/>
              </a:solidFill>
              <a:latin typeface="Inter"/>
              <a:ea typeface="Inter"/>
              <a:cs typeface="Inter"/>
              <a:sym typeface="Inter"/>
            </a:endParaRPr>
          </a:p>
        </p:txBody>
      </p:sp>
      <p:grpSp>
        <p:nvGrpSpPr>
          <p:cNvPr id="161" name="Google Shape;161;g13d54a020e1_0_1314"/>
          <p:cNvGrpSpPr/>
          <p:nvPr/>
        </p:nvGrpSpPr>
        <p:grpSpPr>
          <a:xfrm>
            <a:off x="5582775" y="3465969"/>
            <a:ext cx="1712700" cy="1230715"/>
            <a:chOff x="5796625" y="2541798"/>
            <a:chExt cx="1712700" cy="1230715"/>
          </a:xfrm>
        </p:grpSpPr>
        <p:sp>
          <p:nvSpPr>
            <p:cNvPr id="162" name="Google Shape;162;g13d54a020e1_0_1314"/>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3d54a020e1_0_1314"/>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g13d54a020e1_0_1314"/>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fr" sz="800">
                  <a:solidFill>
                    <a:schemeClr val="dk1"/>
                  </a:solidFill>
                  <a:latin typeface="Roboto"/>
                  <a:ea typeface="Roboto"/>
                  <a:cs typeface="Roboto"/>
                  <a:sym typeface="Roboto"/>
                </a:rPr>
                <a:t>Deploy a campaign to make real-time recommendations</a:t>
              </a:r>
              <a:endParaRPr sz="800">
                <a:solidFill>
                  <a:schemeClr val="dk1"/>
                </a:solidFill>
              </a:endParaRPr>
            </a:p>
          </p:txBody>
        </p:sp>
        <p:sp>
          <p:nvSpPr>
            <p:cNvPr id="165" name="Google Shape;165;g13d54a020e1_0_1314"/>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g13d54a020e1_0_1314"/>
          <p:cNvGrpSpPr/>
          <p:nvPr/>
        </p:nvGrpSpPr>
        <p:grpSpPr>
          <a:xfrm>
            <a:off x="4329700" y="2164797"/>
            <a:ext cx="1712700" cy="1246754"/>
            <a:chOff x="4409300" y="1219942"/>
            <a:chExt cx="1712700" cy="1246754"/>
          </a:xfrm>
        </p:grpSpPr>
        <p:sp>
          <p:nvSpPr>
            <p:cNvPr id="167" name="Google Shape;167;g13d54a020e1_0_1314"/>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3d54a020e1_0_1314"/>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 name="Google Shape;169;g13d54a020e1_0_1314"/>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3d54a020e1_0_1314"/>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fr" sz="800">
                  <a:solidFill>
                    <a:schemeClr val="dk1"/>
                  </a:solidFill>
                  <a:latin typeface="Roboto"/>
                  <a:ea typeface="Roboto"/>
                  <a:cs typeface="Roboto"/>
                  <a:sym typeface="Roboto"/>
                </a:rPr>
                <a:t>Train a model (called a solution version in Amazon Personalize) using the recipe</a:t>
              </a:r>
              <a:endParaRPr sz="800">
                <a:solidFill>
                  <a:schemeClr val="dk1"/>
                </a:solidFill>
              </a:endParaRPr>
            </a:p>
          </p:txBody>
        </p:sp>
      </p:grpSp>
      <p:sp>
        <p:nvSpPr>
          <p:cNvPr id="171" name="Google Shape;171;g13d54a020e1_0_1314"/>
          <p:cNvSpPr/>
          <p:nvPr/>
        </p:nvSpPr>
        <p:spPr>
          <a:xfrm flipH="1" rot="711236">
            <a:off x="2604858" y="3409926"/>
            <a:ext cx="1350909" cy="57662"/>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3d54a020e1_0_1314"/>
          <p:cNvSpPr/>
          <p:nvPr/>
        </p:nvSpPr>
        <p:spPr>
          <a:xfrm rot="-711236">
            <a:off x="1330733" y="3409926"/>
            <a:ext cx="1350909" cy="57662"/>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3d54a020e1_0_1314"/>
          <p:cNvSpPr txBox="1"/>
          <p:nvPr/>
        </p:nvSpPr>
        <p:spPr>
          <a:xfrm>
            <a:off x="363888" y="1208975"/>
            <a:ext cx="865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0B5394"/>
                </a:solidFill>
                <a:latin typeface="Montserrat"/>
                <a:ea typeface="Montserrat"/>
                <a:cs typeface="Montserrat"/>
                <a:sym typeface="Montserrat"/>
              </a:rPr>
              <a:t>Amazon personalize :</a:t>
            </a:r>
            <a:r>
              <a:rPr b="1" lang="fr">
                <a:latin typeface="Montserrat"/>
                <a:ea typeface="Montserrat"/>
                <a:cs typeface="Montserrat"/>
                <a:sym typeface="Montserrat"/>
              </a:rPr>
              <a:t> </a:t>
            </a:r>
            <a:r>
              <a:rPr lang="fr">
                <a:solidFill>
                  <a:schemeClr val="dk1"/>
                </a:solidFill>
                <a:latin typeface="Montserrat"/>
                <a:ea typeface="Montserrat"/>
                <a:cs typeface="Montserrat"/>
                <a:sym typeface="Montserrat"/>
              </a:rPr>
              <a:t>Service d'apprentissage automatique permettant de créer des systèmes de recommandation personnalisés.</a:t>
            </a:r>
            <a:endParaRPr b="1">
              <a:latin typeface="Montserrat"/>
              <a:ea typeface="Montserrat"/>
              <a:cs typeface="Montserrat"/>
              <a:sym typeface="Montserrat"/>
            </a:endParaRPr>
          </a:p>
        </p:txBody>
      </p:sp>
      <p:pic>
        <p:nvPicPr>
          <p:cNvPr id="174" name="Google Shape;174;g13d54a020e1_0_1314"/>
          <p:cNvPicPr preferRelativeResize="0"/>
          <p:nvPr/>
        </p:nvPicPr>
        <p:blipFill>
          <a:blip r:embed="rId4">
            <a:alphaModFix/>
          </a:blip>
          <a:stretch>
            <a:fillRect/>
          </a:stretch>
        </p:blipFill>
        <p:spPr>
          <a:xfrm>
            <a:off x="8106000" y="392213"/>
            <a:ext cx="739825" cy="73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3d8d458f1b_2_78"/>
          <p:cNvSpPr/>
          <p:nvPr/>
        </p:nvSpPr>
        <p:spPr>
          <a:xfrm>
            <a:off x="5500" y="-75"/>
            <a:ext cx="2901600" cy="51435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fr" sz="4500">
                <a:solidFill>
                  <a:schemeClr val="lt1"/>
                </a:solidFill>
              </a:rPr>
              <a:t>Kafka</a:t>
            </a:r>
            <a:endParaRPr b="1" i="0" sz="4500" u="none" cap="none" strike="noStrike">
              <a:solidFill>
                <a:schemeClr val="lt1"/>
              </a:solidFill>
            </a:endParaRPr>
          </a:p>
        </p:txBody>
      </p:sp>
      <p:pic>
        <p:nvPicPr>
          <p:cNvPr id="180" name="Google Shape;180;g13d8d458f1b_2_78"/>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81" name="Google Shape;181;g13d8d458f1b_2_78"/>
          <p:cNvSpPr txBox="1"/>
          <p:nvPr>
            <p:ph idx="4294967295" type="ctrTitle"/>
          </p:nvPr>
        </p:nvSpPr>
        <p:spPr>
          <a:xfrm>
            <a:off x="4541264" y="1138684"/>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Producer : API Netflix</a:t>
            </a:r>
            <a:endParaRPr b="0" i="0" sz="2000" u="none" cap="none" strike="noStrike">
              <a:solidFill>
                <a:srgbClr val="4B5258"/>
              </a:solidFill>
              <a:latin typeface="Inter"/>
              <a:ea typeface="Inter"/>
              <a:cs typeface="Inter"/>
              <a:sym typeface="Inter"/>
            </a:endParaRPr>
          </a:p>
        </p:txBody>
      </p:sp>
      <p:sp>
        <p:nvSpPr>
          <p:cNvPr id="182" name="Google Shape;182;g13d8d458f1b_2_78"/>
          <p:cNvSpPr/>
          <p:nvPr/>
        </p:nvSpPr>
        <p:spPr>
          <a:xfrm rot="-355994">
            <a:off x="4147611" y="1381861"/>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3d8d458f1b_2_78"/>
          <p:cNvSpPr txBox="1"/>
          <p:nvPr>
            <p:ph idx="4294967295" type="ctrTitle"/>
          </p:nvPr>
        </p:nvSpPr>
        <p:spPr>
          <a:xfrm>
            <a:off x="4541272" y="1883800"/>
            <a:ext cx="4013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Consumer : Amazon Personalize</a:t>
            </a:r>
            <a:endParaRPr b="0" i="0" sz="2000" u="none" cap="none" strike="noStrike">
              <a:solidFill>
                <a:srgbClr val="4B5258"/>
              </a:solidFill>
              <a:latin typeface="Inter"/>
              <a:ea typeface="Inter"/>
              <a:cs typeface="Inter"/>
              <a:sym typeface="Inter"/>
            </a:endParaRPr>
          </a:p>
        </p:txBody>
      </p:sp>
      <p:sp>
        <p:nvSpPr>
          <p:cNvPr id="184" name="Google Shape;184;g13d8d458f1b_2_78"/>
          <p:cNvSpPr/>
          <p:nvPr/>
        </p:nvSpPr>
        <p:spPr>
          <a:xfrm rot="-355994">
            <a:off x="4147611" y="2126986"/>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3d8d458f1b_2_78"/>
          <p:cNvSpPr txBox="1"/>
          <p:nvPr>
            <p:ph idx="4294967295" type="ctrTitle"/>
          </p:nvPr>
        </p:nvSpPr>
        <p:spPr>
          <a:xfrm>
            <a:off x="4410489" y="28587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  Google sheets</a:t>
            </a:r>
            <a:endParaRPr b="0" i="0" sz="2000" u="none" cap="none" strike="noStrike">
              <a:solidFill>
                <a:srgbClr val="4B5258"/>
              </a:solidFill>
              <a:latin typeface="Inter"/>
              <a:ea typeface="Inter"/>
              <a:cs typeface="Inter"/>
              <a:sym typeface="Inter"/>
            </a:endParaRPr>
          </a:p>
        </p:txBody>
      </p:sp>
      <p:sp>
        <p:nvSpPr>
          <p:cNvPr id="186" name="Google Shape;186;g13d8d458f1b_2_78"/>
          <p:cNvSpPr/>
          <p:nvPr/>
        </p:nvSpPr>
        <p:spPr>
          <a:xfrm rot="-355994">
            <a:off x="4147611" y="3145511"/>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g13d8d458f1b_2_78"/>
          <p:cNvPicPr preferRelativeResize="0"/>
          <p:nvPr/>
        </p:nvPicPr>
        <p:blipFill>
          <a:blip r:embed="rId4">
            <a:alphaModFix/>
          </a:blip>
          <a:stretch>
            <a:fillRect/>
          </a:stretch>
        </p:blipFill>
        <p:spPr>
          <a:xfrm>
            <a:off x="8106000" y="392213"/>
            <a:ext cx="739825" cy="73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g13d8d458f1b_2_140"/>
          <p:cNvSpPr txBox="1"/>
          <p:nvPr>
            <p:ph idx="4294967295" type="ctrTitle"/>
          </p:nvPr>
        </p:nvSpPr>
        <p:spPr>
          <a:xfrm>
            <a:off x="1192825" y="228950"/>
            <a:ext cx="6489600" cy="8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fr" sz="3500">
                <a:solidFill>
                  <a:srgbClr val="CC0000"/>
                </a:solidFill>
                <a:latin typeface="Montserrat"/>
                <a:ea typeface="Montserrat"/>
                <a:cs typeface="Montserrat"/>
                <a:sym typeface="Montserrat"/>
              </a:rPr>
              <a:t>Kafka</a:t>
            </a:r>
            <a:r>
              <a:rPr b="1" lang="fr" sz="4500">
                <a:solidFill>
                  <a:srgbClr val="0E3449"/>
                </a:solidFill>
                <a:latin typeface="Montserrat"/>
                <a:ea typeface="Montserrat"/>
                <a:cs typeface="Montserrat"/>
                <a:sym typeface="Montserrat"/>
              </a:rPr>
              <a:t> </a:t>
            </a:r>
            <a:endParaRPr b="1" i="0" sz="4500" u="none" cap="none" strike="noStrike">
              <a:solidFill>
                <a:srgbClr val="0E3449"/>
              </a:solidFill>
              <a:latin typeface="Montserrat"/>
              <a:ea typeface="Montserrat"/>
              <a:cs typeface="Montserrat"/>
              <a:sym typeface="Montserrat"/>
            </a:endParaRPr>
          </a:p>
        </p:txBody>
      </p:sp>
      <p:pic>
        <p:nvPicPr>
          <p:cNvPr id="193" name="Google Shape;193;g13d8d458f1b_2_140"/>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94" name="Google Shape;194;g13d8d458f1b_2_140"/>
          <p:cNvSpPr/>
          <p:nvPr/>
        </p:nvSpPr>
        <p:spPr>
          <a:xfrm>
            <a:off x="10225" y="4892025"/>
            <a:ext cx="9144000" cy="2514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g13d8d458f1b_2_140"/>
          <p:cNvPicPr preferRelativeResize="0"/>
          <p:nvPr/>
        </p:nvPicPr>
        <p:blipFill>
          <a:blip r:embed="rId4">
            <a:alphaModFix/>
          </a:blip>
          <a:stretch>
            <a:fillRect/>
          </a:stretch>
        </p:blipFill>
        <p:spPr>
          <a:xfrm>
            <a:off x="8031450" y="382825"/>
            <a:ext cx="739825" cy="739825"/>
          </a:xfrm>
          <a:prstGeom prst="rect">
            <a:avLst/>
          </a:prstGeom>
          <a:noFill/>
          <a:ln>
            <a:noFill/>
          </a:ln>
        </p:spPr>
      </p:pic>
      <p:pic>
        <p:nvPicPr>
          <p:cNvPr id="196" name="Google Shape;196;g13d8d458f1b_2_140"/>
          <p:cNvPicPr preferRelativeResize="0"/>
          <p:nvPr/>
        </p:nvPicPr>
        <p:blipFill>
          <a:blip r:embed="rId5">
            <a:alphaModFix/>
          </a:blip>
          <a:stretch>
            <a:fillRect/>
          </a:stretch>
        </p:blipFill>
        <p:spPr>
          <a:xfrm>
            <a:off x="463375" y="1764313"/>
            <a:ext cx="2009775" cy="2486025"/>
          </a:xfrm>
          <a:prstGeom prst="rect">
            <a:avLst/>
          </a:prstGeom>
          <a:noFill/>
          <a:ln>
            <a:noFill/>
          </a:ln>
        </p:spPr>
      </p:pic>
      <p:pic>
        <p:nvPicPr>
          <p:cNvPr id="197" name="Google Shape;197;g13d8d458f1b_2_140"/>
          <p:cNvPicPr preferRelativeResize="0"/>
          <p:nvPr/>
        </p:nvPicPr>
        <p:blipFill>
          <a:blip r:embed="rId6">
            <a:alphaModFix/>
          </a:blip>
          <a:stretch>
            <a:fillRect/>
          </a:stretch>
        </p:blipFill>
        <p:spPr>
          <a:xfrm>
            <a:off x="3460950" y="1884398"/>
            <a:ext cx="1434175" cy="2245875"/>
          </a:xfrm>
          <a:prstGeom prst="rect">
            <a:avLst/>
          </a:prstGeom>
          <a:noFill/>
          <a:ln>
            <a:noFill/>
          </a:ln>
        </p:spPr>
      </p:pic>
      <p:cxnSp>
        <p:nvCxnSpPr>
          <p:cNvPr id="198" name="Google Shape;198;g13d8d458f1b_2_140"/>
          <p:cNvCxnSpPr/>
          <p:nvPr/>
        </p:nvCxnSpPr>
        <p:spPr>
          <a:xfrm>
            <a:off x="2708838" y="3007335"/>
            <a:ext cx="752100" cy="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g13d8d458f1b_2_140"/>
          <p:cNvCxnSpPr/>
          <p:nvPr/>
        </p:nvCxnSpPr>
        <p:spPr>
          <a:xfrm>
            <a:off x="5225100" y="3007335"/>
            <a:ext cx="752100" cy="0"/>
          </a:xfrm>
          <a:prstGeom prst="straightConnector1">
            <a:avLst/>
          </a:prstGeom>
          <a:noFill/>
          <a:ln cap="flat" cmpd="sng" w="9525">
            <a:solidFill>
              <a:schemeClr val="dk2"/>
            </a:solidFill>
            <a:prstDash val="solid"/>
            <a:round/>
            <a:headEnd len="med" w="med" type="none"/>
            <a:tailEnd len="med" w="med" type="triangle"/>
          </a:ln>
        </p:spPr>
      </p:cxnSp>
      <p:pic>
        <p:nvPicPr>
          <p:cNvPr id="200" name="Google Shape;200;g13d8d458f1b_2_140"/>
          <p:cNvPicPr preferRelativeResize="0"/>
          <p:nvPr/>
        </p:nvPicPr>
        <p:blipFill>
          <a:blip r:embed="rId7">
            <a:alphaModFix/>
          </a:blip>
          <a:stretch>
            <a:fillRect/>
          </a:stretch>
        </p:blipFill>
        <p:spPr>
          <a:xfrm>
            <a:off x="6307175" y="2282113"/>
            <a:ext cx="1375226" cy="1256500"/>
          </a:xfrm>
          <a:prstGeom prst="rect">
            <a:avLst/>
          </a:prstGeom>
          <a:noFill/>
          <a:ln>
            <a:noFill/>
          </a:ln>
        </p:spPr>
      </p:pic>
      <p:pic>
        <p:nvPicPr>
          <p:cNvPr id="201" name="Google Shape;201;g13d8d458f1b_2_140"/>
          <p:cNvPicPr preferRelativeResize="0"/>
          <p:nvPr/>
        </p:nvPicPr>
        <p:blipFill>
          <a:blip r:embed="rId8">
            <a:alphaModFix/>
          </a:blip>
          <a:stretch>
            <a:fillRect/>
          </a:stretch>
        </p:blipFill>
        <p:spPr>
          <a:xfrm>
            <a:off x="1777475" y="741050"/>
            <a:ext cx="1720551" cy="1023275"/>
          </a:xfrm>
          <a:prstGeom prst="rect">
            <a:avLst/>
          </a:prstGeom>
          <a:noFill/>
          <a:ln>
            <a:noFill/>
          </a:ln>
        </p:spPr>
      </p:pic>
      <p:cxnSp>
        <p:nvCxnSpPr>
          <p:cNvPr id="202" name="Google Shape;202;g13d8d458f1b_2_140"/>
          <p:cNvCxnSpPr>
            <a:endCxn id="197" idx="0"/>
          </p:cNvCxnSpPr>
          <p:nvPr/>
        </p:nvCxnSpPr>
        <p:spPr>
          <a:xfrm>
            <a:off x="3461038" y="1132598"/>
            <a:ext cx="717000" cy="75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774"/>
        </a:solidFill>
      </p:bgPr>
    </p:bg>
    <p:spTree>
      <p:nvGrpSpPr>
        <p:cNvPr id="206" name="Shape 206"/>
        <p:cNvGrpSpPr/>
        <p:nvPr/>
      </p:nvGrpSpPr>
      <p:grpSpPr>
        <a:xfrm>
          <a:off x="0" y="0"/>
          <a:ext cx="0" cy="0"/>
          <a:chOff x="0" y="0"/>
          <a:chExt cx="0" cy="0"/>
        </a:xfrm>
      </p:grpSpPr>
      <p:sp>
        <p:nvSpPr>
          <p:cNvPr id="207" name="Google Shape;207;g13d8d458f1b_4_9"/>
          <p:cNvSpPr txBox="1"/>
          <p:nvPr>
            <p:ph idx="4294967295" type="ctrTitle"/>
          </p:nvPr>
        </p:nvSpPr>
        <p:spPr>
          <a:xfrm>
            <a:off x="1390625" y="1039500"/>
            <a:ext cx="6362700" cy="318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0" i="0" lang="fr" sz="3200" u="none" cap="none" strike="noStrike">
                <a:solidFill>
                  <a:srgbClr val="FFFFFF"/>
                </a:solidFill>
                <a:latin typeface="Libre Baskerville"/>
                <a:ea typeface="Libre Baskerville"/>
                <a:cs typeface="Libre Baskerville"/>
                <a:sym typeface="Libre Baskerville"/>
              </a:rPr>
              <a:t>“</a:t>
            </a:r>
            <a:r>
              <a:rPr lang="fr" sz="3200">
                <a:solidFill>
                  <a:srgbClr val="FFFFFF"/>
                </a:solidFill>
                <a:latin typeface="Libre Baskerville"/>
                <a:ea typeface="Libre Baskerville"/>
                <a:cs typeface="Libre Baskerville"/>
                <a:sym typeface="Libre Baskerville"/>
              </a:rPr>
              <a:t>Je prend le pouvoir de mes téléspectateurs grâce à mon algorithme"</a:t>
            </a:r>
            <a:endParaRPr b="0" i="0" sz="3200" u="none" cap="none" strike="noStrike">
              <a:solidFill>
                <a:srgbClr val="FFFFFF"/>
              </a:solidFill>
              <a:latin typeface="Libre Baskerville"/>
              <a:ea typeface="Libre Baskerville"/>
              <a:cs typeface="Libre Baskerville"/>
              <a:sym typeface="Libre Baskerville"/>
            </a:endParaRPr>
          </a:p>
        </p:txBody>
      </p:sp>
      <p:sp>
        <p:nvSpPr>
          <p:cNvPr id="208" name="Google Shape;208;g13d8d458f1b_4_9"/>
          <p:cNvSpPr txBox="1"/>
          <p:nvPr>
            <p:ph idx="4294967295" type="ctrTitle"/>
          </p:nvPr>
        </p:nvSpPr>
        <p:spPr>
          <a:xfrm>
            <a:off x="463375" y="4530825"/>
            <a:ext cx="8145000" cy="32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lang="fr" sz="1200">
                <a:solidFill>
                  <a:srgbClr val="DCDDDE"/>
                </a:solidFill>
              </a:rPr>
              <a:t>Reed Hastings</a:t>
            </a:r>
            <a:endParaRPr sz="1200">
              <a:solidFill>
                <a:srgbClr val="DCDDDE"/>
              </a:solidFill>
            </a:endParaRPr>
          </a:p>
          <a:p>
            <a:pPr indent="0" lvl="0" marL="0" marR="0" rtl="0" algn="ctr">
              <a:lnSpc>
                <a:spcPct val="100000"/>
              </a:lnSpc>
              <a:spcBef>
                <a:spcPts val="0"/>
              </a:spcBef>
              <a:spcAft>
                <a:spcPts val="0"/>
              </a:spcAft>
              <a:buClr>
                <a:schemeClr val="dk1"/>
              </a:buClr>
              <a:buSzPts val="2800"/>
              <a:buFont typeface="Arial"/>
              <a:buNone/>
            </a:pPr>
            <a:r>
              <a:rPr lang="fr" sz="800">
                <a:solidFill>
                  <a:srgbClr val="DCDDDE"/>
                </a:solidFill>
              </a:rPr>
              <a:t>Fondateur de Netflix</a:t>
            </a:r>
            <a:endParaRPr sz="800">
              <a:solidFill>
                <a:srgbClr val="DCDDDE"/>
              </a:solidFill>
            </a:endParaRPr>
          </a:p>
        </p:txBody>
      </p:sp>
      <p:pic>
        <p:nvPicPr>
          <p:cNvPr id="209" name="Google Shape;209;g13d8d458f1b_4_9"/>
          <p:cNvPicPr preferRelativeResize="0"/>
          <p:nvPr/>
        </p:nvPicPr>
        <p:blipFill rotWithShape="1">
          <a:blip r:embed="rId3">
            <a:alphaModFix/>
          </a:blip>
          <a:srcRect b="0" l="0" r="0" t="0"/>
          <a:stretch/>
        </p:blipFill>
        <p:spPr>
          <a:xfrm>
            <a:off x="931825" y="482850"/>
            <a:ext cx="576900" cy="392780"/>
          </a:xfrm>
          <a:prstGeom prst="rect">
            <a:avLst/>
          </a:prstGeom>
          <a:noFill/>
          <a:ln>
            <a:noFill/>
          </a:ln>
        </p:spPr>
      </p:pic>
      <p:pic>
        <p:nvPicPr>
          <p:cNvPr id="210" name="Google Shape;210;g13d8d458f1b_4_9"/>
          <p:cNvPicPr preferRelativeResize="0"/>
          <p:nvPr/>
        </p:nvPicPr>
        <p:blipFill>
          <a:blip r:embed="rId4">
            <a:alphaModFix/>
          </a:blip>
          <a:stretch>
            <a:fillRect/>
          </a:stretch>
        </p:blipFill>
        <p:spPr>
          <a:xfrm>
            <a:off x="8303315" y="445650"/>
            <a:ext cx="518635" cy="61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CC0000"/>
      </a:accent5>
      <a:accent6>
        <a:srgbClr val="EEFF41"/>
      </a:accent6>
      <a:hlink>
        <a:srgbClr val="CC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