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6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FF99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6" autoAdjust="0"/>
  </p:normalViewPr>
  <p:slideViewPr>
    <p:cSldViewPr>
      <p:cViewPr varScale="1">
        <p:scale>
          <a:sx n="81" d="100"/>
          <a:sy n="81" d="100"/>
        </p:scale>
        <p:origin x="15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36EE7FD-D95C-453D-96BD-7F3A63A029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40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4B214-DDA0-4009-8EB8-55F0D400618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74711-2B6D-497F-9191-CC255F677AC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48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0FECF-A8F2-465B-A3DE-204F9FF6FE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89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D429C-C85D-444C-8709-9515B2BFB9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0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F888D-4931-48E4-8495-73CF59C91CC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1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BD1B6-C95F-4B19-BEF6-0168FD4EA89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91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5EE05-3095-4DDF-8329-E59BAC6A4FE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60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51571-2577-4A80-B674-152C7D38E36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3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87EB-56B6-495C-A97E-40D7B15055B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C29A0-CC01-4CE0-B922-62D06E68633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98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EBE1B-AEBF-4E92-A962-B9126A3D6B1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6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46B20972-1498-49DB-9F89-6356775377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37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2780928"/>
            <a:ext cx="6438900" cy="1462088"/>
          </a:xfrm>
        </p:spPr>
        <p:txBody>
          <a:bodyPr/>
          <a:lstStyle/>
          <a:p>
            <a:pPr eaLnBrk="1" hangingPunct="1"/>
            <a:r>
              <a:rPr lang="zh-CN" altLang="en-US" sz="4400" b="1" dirty="0" smtClean="0"/>
              <a:t>编译原理课程设计</a:t>
            </a:r>
            <a:endParaRPr lang="en-US" altLang="zh-CN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Tiny</a:t>
            </a:r>
            <a:r>
              <a:rPr lang="zh-CN" altLang="en-US" b="1" dirty="0" smtClean="0"/>
              <a:t>词法</a:t>
            </a:r>
            <a:r>
              <a:rPr lang="en-US" altLang="zh-CN" b="1" dirty="0" smtClean="0"/>
              <a:t>DFA</a:t>
            </a:r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99592" y="1864299"/>
            <a:ext cx="7344816" cy="4365104"/>
            <a:chOff x="1980" y="660"/>
            <a:chExt cx="7920" cy="4930"/>
          </a:xfrm>
          <a:noFill/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80" y="300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" y="2688"/>
              <a:ext cx="1260" cy="6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 dirty="0"/>
                <a:t>START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8460" y="2688"/>
              <a:ext cx="1440" cy="624"/>
            </a:xfrm>
            <a:custGeom>
              <a:avLst/>
              <a:gdLst>
                <a:gd name="G0" fmla="+- 1440 0 0"/>
                <a:gd name="G1" fmla="+- 21600 0 1440"/>
                <a:gd name="G2" fmla="+- 21600 0 144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40" y="10800"/>
                  </a:moveTo>
                  <a:cubicBezTo>
                    <a:pt x="1440" y="15969"/>
                    <a:pt x="5631" y="20160"/>
                    <a:pt x="10800" y="20160"/>
                  </a:cubicBezTo>
                  <a:cubicBezTo>
                    <a:pt x="15969" y="20160"/>
                    <a:pt x="20160" y="15969"/>
                    <a:pt x="20160" y="10800"/>
                  </a:cubicBezTo>
                  <a:cubicBezTo>
                    <a:pt x="20160" y="5631"/>
                    <a:pt x="15969" y="1440"/>
                    <a:pt x="10800" y="1440"/>
                  </a:cubicBezTo>
                  <a:cubicBezTo>
                    <a:pt x="5631" y="1440"/>
                    <a:pt x="1440" y="5631"/>
                    <a:pt x="1440" y="108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200" y="660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digit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960" y="3000"/>
              <a:ext cx="16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600" y="1596"/>
              <a:ext cx="1980" cy="109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580" y="2688"/>
              <a:ext cx="1260" cy="6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 dirty="0"/>
                <a:t>INID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400" y="1128"/>
              <a:ext cx="1620" cy="6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/>
                <a:t>INNUM</a:t>
              </a: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 rot="1846699">
              <a:off x="2880" y="2220"/>
              <a:ext cx="540" cy="468"/>
              <a:chOff x="4500" y="6003"/>
              <a:chExt cx="540" cy="585"/>
            </a:xfrm>
            <a:grpFill/>
          </p:grpSpPr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59" name="Arc 15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320" y="1440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digit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320" y="2532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letter</a:t>
              </a:r>
            </a:p>
          </p:txBody>
        </p:sp>
        <p:grpSp>
          <p:nvGrpSpPr>
            <p:cNvPr id="17" name="Group 18"/>
            <p:cNvGrpSpPr>
              <a:grpSpLocks/>
            </p:cNvGrpSpPr>
            <p:nvPr/>
          </p:nvGrpSpPr>
          <p:grpSpPr bwMode="auto">
            <a:xfrm rot="3748193">
              <a:off x="6503" y="2197"/>
              <a:ext cx="540" cy="585"/>
              <a:chOff x="4500" y="6003"/>
              <a:chExt cx="540" cy="585"/>
            </a:xfrm>
            <a:grpFill/>
          </p:grpSpPr>
          <p:sp>
            <p:nvSpPr>
              <p:cNvPr id="56" name="Line 19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57" name="Arc 20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5760" y="2220"/>
              <a:ext cx="54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letter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7020" y="1440"/>
              <a:ext cx="1800" cy="124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6840" y="3000"/>
              <a:ext cx="16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7380" y="2532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b="1" dirty="0"/>
                <a:t>[other]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8100" y="1596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b="1" dirty="0"/>
                <a:t>[other]</a:t>
              </a:r>
            </a:p>
          </p:txBody>
        </p:sp>
        <p:grpSp>
          <p:nvGrpSpPr>
            <p:cNvPr id="23" name="Group 26"/>
            <p:cNvGrpSpPr>
              <a:grpSpLocks/>
            </p:cNvGrpSpPr>
            <p:nvPr/>
          </p:nvGrpSpPr>
          <p:grpSpPr bwMode="auto">
            <a:xfrm>
              <a:off x="3780" y="2844"/>
              <a:ext cx="5580" cy="2184"/>
              <a:chOff x="2149" y="4014"/>
              <a:chExt cx="2978" cy="546"/>
            </a:xfrm>
            <a:grpFill/>
          </p:grpSpPr>
          <p:sp>
            <p:nvSpPr>
              <p:cNvPr id="54" name="Arc 27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5220" y="3936"/>
              <a:ext cx="1800" cy="6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/>
                <a:t>INASSIGN</a:t>
              </a: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3960" y="3156"/>
              <a:ext cx="1260" cy="93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860" y="3312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: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2880" y="1284"/>
              <a:ext cx="720" cy="6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dirty="0" smtClean="0"/>
                <a:t>blank</a:t>
              </a:r>
            </a:p>
            <a:p>
              <a:pPr algn="just"/>
              <a:r>
                <a:rPr lang="en-US" altLang="zh-CN" sz="1200" dirty="0" smtClean="0"/>
                <a:t>tab</a:t>
              </a:r>
            </a:p>
            <a:p>
              <a:pPr algn="just"/>
              <a:r>
                <a:rPr lang="en-US" altLang="zh-CN" sz="1200" dirty="0" smtClean="0"/>
                <a:t>newline</a:t>
              </a:r>
              <a:endParaRPr lang="en-US" altLang="zh-CN" sz="1200" dirty="0"/>
            </a:p>
          </p:txBody>
        </p:sp>
        <p:grpSp>
          <p:nvGrpSpPr>
            <p:cNvPr id="28" name="Group 33"/>
            <p:cNvGrpSpPr>
              <a:grpSpLocks/>
            </p:cNvGrpSpPr>
            <p:nvPr/>
          </p:nvGrpSpPr>
          <p:grpSpPr bwMode="auto">
            <a:xfrm rot="3748193">
              <a:off x="6503" y="637"/>
              <a:ext cx="540" cy="585"/>
              <a:chOff x="4500" y="6003"/>
              <a:chExt cx="540" cy="585"/>
            </a:xfrm>
            <a:grpFill/>
          </p:grpSpPr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53" name="Arc 35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 rot="19821216" flipV="1">
              <a:off x="8907" y="3307"/>
              <a:ext cx="110" cy="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200"/>
            </a:p>
          </p:txBody>
        </p:sp>
        <p:grpSp>
          <p:nvGrpSpPr>
            <p:cNvPr id="30" name="Group 39"/>
            <p:cNvGrpSpPr>
              <a:grpSpLocks/>
            </p:cNvGrpSpPr>
            <p:nvPr/>
          </p:nvGrpSpPr>
          <p:grpSpPr bwMode="auto">
            <a:xfrm rot="9155086" flipH="1">
              <a:off x="6631" y="3474"/>
              <a:ext cx="1980" cy="156"/>
              <a:chOff x="2149" y="4014"/>
              <a:chExt cx="2978" cy="546"/>
            </a:xfrm>
            <a:grpFill/>
          </p:grpSpPr>
          <p:sp>
            <p:nvSpPr>
              <p:cNvPr id="48" name="Arc 40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7020" y="5028"/>
              <a:ext cx="2004" cy="3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dirty="0" smtClean="0"/>
                <a:t>+ - * / = &lt; ( )</a:t>
              </a:r>
              <a:r>
                <a:rPr lang="en-US" altLang="zh-CN" sz="1200" dirty="0"/>
                <a:t>;</a:t>
              </a:r>
              <a:endParaRPr lang="en-US" altLang="zh-CN" sz="1200" dirty="0" smtClean="0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7020" y="315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=</a:t>
              </a:r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8820" y="2844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dirty="0"/>
                <a:t>DONE</a:t>
              </a:r>
            </a:p>
          </p:txBody>
        </p:sp>
        <p:sp>
          <p:nvSpPr>
            <p:cNvPr id="34" name="Oval 45"/>
            <p:cNvSpPr>
              <a:spLocks noChangeArrowheads="1"/>
            </p:cNvSpPr>
            <p:nvPr/>
          </p:nvSpPr>
          <p:spPr bwMode="auto">
            <a:xfrm>
              <a:off x="2160" y="4404"/>
              <a:ext cx="2160" cy="6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/>
                <a:t>INCOMMENT</a:t>
              </a:r>
            </a:p>
          </p:txBody>
        </p:sp>
        <p:grpSp>
          <p:nvGrpSpPr>
            <p:cNvPr id="35" name="Group 46"/>
            <p:cNvGrpSpPr>
              <a:grpSpLocks/>
            </p:cNvGrpSpPr>
            <p:nvPr/>
          </p:nvGrpSpPr>
          <p:grpSpPr bwMode="auto">
            <a:xfrm rot="5428922" flipH="1">
              <a:off x="2424" y="3768"/>
              <a:ext cx="1092" cy="179"/>
              <a:chOff x="2149" y="4014"/>
              <a:chExt cx="2978" cy="546"/>
            </a:xfrm>
            <a:grpFill/>
          </p:grpSpPr>
          <p:sp>
            <p:nvSpPr>
              <p:cNvPr id="46" name="Arc 47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grpSp>
          <p:nvGrpSpPr>
            <p:cNvPr id="36" name="Group 49"/>
            <p:cNvGrpSpPr>
              <a:grpSpLocks/>
            </p:cNvGrpSpPr>
            <p:nvPr/>
          </p:nvGrpSpPr>
          <p:grpSpPr bwMode="auto">
            <a:xfrm rot="15838434" flipH="1">
              <a:off x="2964" y="3768"/>
              <a:ext cx="1092" cy="179"/>
              <a:chOff x="2149" y="4014"/>
              <a:chExt cx="2978" cy="546"/>
            </a:xfrm>
            <a:grpFill/>
          </p:grpSpPr>
          <p:sp>
            <p:nvSpPr>
              <p:cNvPr id="44" name="Arc 50"/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G0" fmla="+- 21104 0 0"/>
                  <a:gd name="G1" fmla="+- 21600 0 0"/>
                  <a:gd name="G2" fmla="+- 21600 0 0"/>
                  <a:gd name="T0" fmla="*/ 0 w 40941"/>
                  <a:gd name="T1" fmla="*/ 16998 h 21600"/>
                  <a:gd name="T2" fmla="*/ 40941 w 40941"/>
                  <a:gd name="T3" fmla="*/ 13054 h 21600"/>
                  <a:gd name="T4" fmla="*/ 21104 w 4094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3780" y="393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}</a:t>
              </a:r>
            </a:p>
          </p:txBody>
        </p:sp>
        <p:sp>
          <p:nvSpPr>
            <p:cNvPr id="38" name="Rectangle 53"/>
            <p:cNvSpPr>
              <a:spLocks noChangeArrowheads="1"/>
            </p:cNvSpPr>
            <p:nvPr/>
          </p:nvSpPr>
          <p:spPr bwMode="auto">
            <a:xfrm>
              <a:off x="2520" y="3780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/>
                <a:t>{</a:t>
              </a:r>
            </a:p>
          </p:txBody>
        </p:sp>
        <p:grpSp>
          <p:nvGrpSpPr>
            <p:cNvPr id="40" name="Group 55"/>
            <p:cNvGrpSpPr>
              <a:grpSpLocks/>
            </p:cNvGrpSpPr>
            <p:nvPr/>
          </p:nvGrpSpPr>
          <p:grpSpPr bwMode="auto">
            <a:xfrm rot="12722646">
              <a:off x="3443" y="5005"/>
              <a:ext cx="540" cy="585"/>
              <a:chOff x="4500" y="6003"/>
              <a:chExt cx="540" cy="585"/>
            </a:xfrm>
            <a:grpFill/>
          </p:grpSpPr>
          <p:sp>
            <p:nvSpPr>
              <p:cNvPr id="42" name="Line 56"/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43" name="Arc 57"/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596 w 43200"/>
                  <a:gd name="T1" fmla="*/ 42351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41" name="Rectangle 58"/>
            <p:cNvSpPr>
              <a:spLocks noChangeArrowheads="1"/>
            </p:cNvSpPr>
            <p:nvPr/>
          </p:nvSpPr>
          <p:spPr bwMode="auto">
            <a:xfrm>
              <a:off x="4320" y="5028"/>
              <a:ext cx="72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200" dirty="0"/>
                <a:t>other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7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TINY</a:t>
            </a:r>
            <a:r>
              <a:rPr lang="zh-CN" altLang="en-US" sz="4000" b="1" dirty="0" smtClean="0"/>
              <a:t>编译器源代码说明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72817"/>
            <a:ext cx="8507288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词法扫描部分需要关注的文件：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main.c</a:t>
            </a:r>
            <a:r>
              <a:rPr lang="zh-CN" altLang="en-US" sz="2400" b="1" dirty="0" smtClean="0"/>
              <a:t>：</a:t>
            </a:r>
            <a:r>
              <a:rPr lang="zh-CN" altLang="zh-CN" sz="2400" b="1" dirty="0"/>
              <a:t>运行编译器的主程序，它还分配和初始化全程变量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globals.h</a:t>
            </a:r>
            <a:r>
              <a:rPr lang="zh-CN" altLang="en-US" sz="2400" b="1" dirty="0" smtClean="0"/>
              <a:t>：</a:t>
            </a:r>
            <a:r>
              <a:rPr lang="zh-CN" altLang="zh-CN" sz="2400" b="1" dirty="0" smtClean="0"/>
              <a:t>数据类型</a:t>
            </a:r>
            <a:r>
              <a:rPr lang="zh-CN" altLang="zh-CN" sz="2400" b="1" dirty="0"/>
              <a:t>的定义和整个编译器均使用的全程变量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scan.c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scan.h</a:t>
            </a:r>
            <a:r>
              <a:rPr lang="zh-CN" altLang="en-US" sz="2400" b="1" dirty="0" smtClean="0"/>
              <a:t>：词法</a:t>
            </a:r>
            <a:r>
              <a:rPr lang="zh-CN" altLang="zh-CN" sz="2400" b="1" dirty="0" smtClean="0"/>
              <a:t>扫描程序</a:t>
            </a:r>
            <a:r>
              <a:rPr lang="zh-CN" altLang="en-US" sz="2400" b="1" dirty="0" smtClean="0"/>
              <a:t>，</a:t>
            </a:r>
            <a:r>
              <a:rPr lang="zh-CN" altLang="zh-CN" sz="2400" b="1" dirty="0" smtClean="0"/>
              <a:t>主要过程</a:t>
            </a:r>
            <a:r>
              <a:rPr lang="zh-CN" altLang="zh-CN" sz="2400" b="1" dirty="0"/>
              <a:t>是</a:t>
            </a:r>
            <a:r>
              <a:rPr lang="en-US" altLang="zh-CN" sz="2400" b="1" dirty="0" err="1">
                <a:solidFill>
                  <a:srgbClr val="FF0000"/>
                </a:solidFill>
              </a:rPr>
              <a:t>getToken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6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TINY</a:t>
            </a:r>
            <a:r>
              <a:rPr lang="zh-CN" altLang="en-US" sz="4000" b="1" dirty="0" smtClean="0"/>
              <a:t>编译器源代码说明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72816"/>
            <a:ext cx="8507288" cy="4353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词法扫描部分需要关注的变量和函数：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FF0000"/>
                </a:solidFill>
              </a:rPr>
              <a:t>记号</a:t>
            </a:r>
            <a:r>
              <a:rPr lang="zh-CN" altLang="zh-CN" sz="2400" b="1" dirty="0">
                <a:solidFill>
                  <a:srgbClr val="FF0000"/>
                </a:solidFill>
              </a:rPr>
              <a:t>的串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值</a:t>
            </a:r>
            <a:r>
              <a:rPr lang="zh-CN" altLang="en-US" sz="2400" b="1" dirty="0" smtClean="0"/>
              <a:t>保存到</a:t>
            </a:r>
            <a:r>
              <a:rPr lang="zh-CN" altLang="zh-CN" sz="2400" b="1" dirty="0" smtClean="0"/>
              <a:t>变量</a:t>
            </a:r>
            <a:r>
              <a:rPr lang="en-US" altLang="zh-CN" sz="2400" b="1" dirty="0" err="1">
                <a:solidFill>
                  <a:srgbClr val="FF0000"/>
                </a:solidFill>
              </a:rPr>
              <a:t>tokenString</a:t>
            </a:r>
            <a:r>
              <a:rPr lang="zh-CN" altLang="zh-CN" sz="2400" b="1" dirty="0" smtClean="0"/>
              <a:t>之中</a:t>
            </a:r>
            <a:r>
              <a:rPr lang="zh-CN" altLang="en-US" sz="2400" b="1" dirty="0" smtClean="0"/>
              <a:t>，该变量</a:t>
            </a:r>
            <a:r>
              <a:rPr lang="zh-CN" altLang="zh-CN" sz="2400" b="1" dirty="0" smtClean="0"/>
              <a:t>长度</a:t>
            </a:r>
            <a:r>
              <a:rPr lang="zh-CN" altLang="zh-CN" sz="2400" b="1" dirty="0"/>
              <a:t>固定为</a:t>
            </a:r>
            <a:r>
              <a:rPr lang="en-US" altLang="zh-CN" sz="2400" b="1" dirty="0"/>
              <a:t>41</a:t>
            </a:r>
            <a:r>
              <a:rPr lang="zh-CN" altLang="zh-CN" sz="2400" b="1" dirty="0"/>
              <a:t>，</a:t>
            </a:r>
            <a:r>
              <a:rPr lang="zh-CN" altLang="zh-CN" sz="2400" b="1" dirty="0" smtClean="0"/>
              <a:t>因此标识符</a:t>
            </a:r>
            <a:r>
              <a:rPr lang="zh-CN" altLang="zh-CN" sz="2400" b="1" dirty="0"/>
              <a:t>也就不能超过</a:t>
            </a:r>
            <a:r>
              <a:rPr lang="en-US" altLang="zh-CN" sz="2400" b="1" dirty="0"/>
              <a:t>40</a:t>
            </a:r>
            <a:r>
              <a:rPr lang="zh-CN" altLang="zh-CN" sz="2400" b="1" dirty="0"/>
              <a:t>个字符（加上结尾的空字符）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zh-CN" sz="2400" b="1" dirty="0"/>
              <a:t>变量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save</a:t>
            </a:r>
            <a:r>
              <a:rPr lang="zh-CN" altLang="zh-CN" sz="2400" b="1" dirty="0" smtClean="0"/>
              <a:t>指示</a:t>
            </a:r>
            <a:r>
              <a:rPr lang="zh-CN" altLang="zh-CN" sz="2400" b="1" dirty="0"/>
              <a:t>是否将一个字符增加到</a:t>
            </a:r>
            <a:r>
              <a:rPr lang="en-US" altLang="zh-CN" sz="2400" b="1" dirty="0" err="1" smtClean="0"/>
              <a:t>tokenString</a:t>
            </a:r>
            <a:r>
              <a:rPr lang="zh-CN" altLang="en-US" sz="2400" b="1" dirty="0" smtClean="0"/>
              <a:t>里面。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zh-CN" sz="2400" b="1" dirty="0" smtClean="0"/>
              <a:t>表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reservedWords</a:t>
            </a:r>
            <a:r>
              <a:rPr lang="zh-CN" altLang="zh-CN" sz="2400" b="1" dirty="0" smtClean="0"/>
              <a:t>和</a:t>
            </a:r>
            <a:r>
              <a:rPr lang="zh-CN" altLang="zh-CN" sz="2400" b="1" dirty="0"/>
              <a:t>过程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reservedLookup</a:t>
            </a:r>
            <a:r>
              <a:rPr lang="zh-CN" altLang="zh-CN" sz="2400" b="1" dirty="0" smtClean="0"/>
              <a:t>完成识别</a:t>
            </a:r>
            <a:r>
              <a:rPr lang="zh-CN" altLang="en-US" sz="2400" b="1" dirty="0" smtClean="0"/>
              <a:t>出</a:t>
            </a:r>
            <a:r>
              <a:rPr lang="zh-CN" altLang="zh-CN" sz="2400" b="1" dirty="0" smtClean="0"/>
              <a:t>标识符</a:t>
            </a:r>
            <a:r>
              <a:rPr lang="zh-CN" altLang="zh-CN" sz="2400" b="1" dirty="0"/>
              <a:t>之后的</a:t>
            </a:r>
            <a:r>
              <a:rPr lang="zh-CN" altLang="zh-CN" sz="2400" b="1" dirty="0" smtClean="0"/>
              <a:t>保留字查找</a:t>
            </a:r>
            <a:r>
              <a:rPr lang="zh-CN" altLang="en-US" sz="2400" b="1" dirty="0" smtClean="0"/>
              <a:t>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TINY</a:t>
            </a:r>
            <a:r>
              <a:rPr lang="zh-CN" altLang="en-US" sz="4000" b="1" dirty="0" smtClean="0"/>
              <a:t>编译器源代码说明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词法扫描部分需要关注的变量和函数：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zh-CN" sz="2400" b="1" dirty="0" smtClean="0"/>
              <a:t>字符</a:t>
            </a:r>
            <a:r>
              <a:rPr lang="zh-CN" altLang="zh-CN" sz="2400" b="1" dirty="0"/>
              <a:t>输入由</a:t>
            </a:r>
            <a:r>
              <a:rPr lang="en-US" altLang="zh-CN" sz="2400" b="1" dirty="0" err="1">
                <a:solidFill>
                  <a:srgbClr val="FF0000"/>
                </a:solidFill>
              </a:rPr>
              <a:t>getNextChar</a:t>
            </a:r>
            <a:r>
              <a:rPr lang="zh-CN" altLang="zh-CN" sz="2400" b="1" dirty="0" smtClean="0"/>
              <a:t>函数提供。</a:t>
            </a:r>
            <a:r>
              <a:rPr lang="zh-CN" altLang="en-US" sz="2400" b="1" dirty="0" smtClean="0"/>
              <a:t>假设每行不超过</a:t>
            </a:r>
            <a:r>
              <a:rPr lang="en-US" altLang="zh-CN" sz="2400" b="1" dirty="0" smtClean="0"/>
              <a:t>255</a:t>
            </a:r>
            <a:r>
              <a:rPr lang="zh-CN" altLang="en-US" sz="2400" b="1" dirty="0" smtClean="0"/>
              <a:t>个字符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TINY</a:t>
            </a:r>
            <a:r>
              <a:rPr lang="zh-CN" altLang="zh-CN" sz="2400" b="1" dirty="0"/>
              <a:t>中的数与标识符的识别要求从</a:t>
            </a:r>
            <a:r>
              <a:rPr lang="en-US" altLang="zh-CN" sz="2400" b="1" dirty="0"/>
              <a:t>INNUM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INID</a:t>
            </a:r>
            <a:r>
              <a:rPr lang="zh-CN" altLang="zh-CN" sz="2400" b="1" dirty="0"/>
              <a:t>到最终状态的转换都应是非消耗</a:t>
            </a:r>
            <a:r>
              <a:rPr lang="zh-CN" altLang="zh-CN" sz="2400" b="1" dirty="0" smtClean="0"/>
              <a:t>的。通过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ungetNextChar</a:t>
            </a:r>
            <a:r>
              <a:rPr lang="zh-CN" altLang="zh-CN" sz="2400" b="1" dirty="0" smtClean="0"/>
              <a:t>过程在</a:t>
            </a:r>
            <a:r>
              <a:rPr lang="zh-CN" altLang="zh-CN" sz="2400" b="1" dirty="0"/>
              <a:t>输入缓冲区中反填一个字符来完成这一任务</a:t>
            </a:r>
            <a:r>
              <a:rPr lang="zh-CN" altLang="en-US" sz="2400" b="1" dirty="0" smtClean="0"/>
              <a:t>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2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提交程序要求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需提交源代码及可执行程序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Windows</a:t>
            </a:r>
            <a:r>
              <a:rPr lang="zh-CN" altLang="en-US" sz="2400" b="1" dirty="0" smtClean="0"/>
              <a:t>平台要求使用</a:t>
            </a:r>
            <a:r>
              <a:rPr lang="en-US" altLang="zh-CN" sz="2400" b="1" dirty="0" smtClean="0"/>
              <a:t>vs</a:t>
            </a:r>
            <a:r>
              <a:rPr lang="zh-CN" altLang="en-US" sz="2400" b="1" dirty="0" smtClean="0"/>
              <a:t>工程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Linux</a:t>
            </a:r>
            <a:r>
              <a:rPr lang="zh-CN" altLang="en-US" sz="2400" b="1" dirty="0" smtClean="0"/>
              <a:t>平台要求带</a:t>
            </a:r>
            <a:r>
              <a:rPr lang="en-US" altLang="zh-CN" sz="2400" b="1" dirty="0" err="1" smtClean="0"/>
              <a:t>makefile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编译生成的可执行文件命名为</a:t>
            </a:r>
            <a:r>
              <a:rPr lang="en-US" altLang="zh-CN" sz="2400" b="1" dirty="0" smtClean="0"/>
              <a:t>tiny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tiny</a:t>
            </a:r>
            <a:r>
              <a:rPr lang="zh-CN" altLang="en-US" sz="2400" b="1" dirty="0" smtClean="0"/>
              <a:t>后输入需处理的源文件名即可实现词法扫描输出到</a:t>
            </a:r>
            <a:r>
              <a:rPr lang="en-US" altLang="zh-CN" sz="2400" b="1" dirty="0" smtClean="0"/>
              <a:t>txt</a:t>
            </a:r>
            <a:r>
              <a:rPr lang="zh-CN" altLang="en-US" sz="2400" b="1" dirty="0" smtClean="0"/>
              <a:t>文件中。例如运行</a:t>
            </a:r>
            <a:r>
              <a:rPr lang="en-US" altLang="zh-CN" sz="2400" b="1" dirty="0" smtClean="0"/>
              <a:t>tiny 1. </a:t>
            </a:r>
            <a:r>
              <a:rPr lang="en-US" altLang="zh-CN" sz="2400" b="1" dirty="0" err="1" smtClean="0"/>
              <a:t>tny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应在当前目录生成文件</a:t>
            </a:r>
            <a:r>
              <a:rPr lang="en-US" altLang="zh-CN" sz="2400" b="1" dirty="0" smtClean="0"/>
              <a:t>1.txt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4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输入输出样例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576064"/>
          </a:xfrm>
        </p:spPr>
        <p:txBody>
          <a:bodyPr/>
          <a:lstStyle/>
          <a:p>
            <a:r>
              <a:rPr lang="zh-CN" altLang="en-US" sz="2800" b="1" dirty="0" smtClean="0"/>
              <a:t>标准的输入输出样例请在</a:t>
            </a:r>
            <a:r>
              <a:rPr lang="en-US" altLang="zh-CN" sz="2800" b="1" dirty="0" smtClean="0"/>
              <a:t>QQ</a:t>
            </a:r>
            <a:r>
              <a:rPr lang="zh-CN" altLang="en-US" sz="2800" b="1" dirty="0" smtClean="0"/>
              <a:t>群中下载。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492896"/>
            <a:ext cx="4876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1944216"/>
          </a:xfrm>
        </p:spPr>
        <p:txBody>
          <a:bodyPr/>
          <a:lstStyle/>
          <a:p>
            <a:pPr algn="ctr"/>
            <a:endParaRPr lang="en-US" altLang="zh-CN" sz="4000" b="1" dirty="0" smtClean="0"/>
          </a:p>
          <a:p>
            <a:pPr algn="ctr"/>
            <a:r>
              <a:rPr lang="zh-CN" altLang="en-US" sz="4000" b="1" dirty="0" smtClean="0"/>
              <a:t>实验</a:t>
            </a:r>
            <a:r>
              <a:rPr lang="en-US" altLang="zh-CN" sz="4000" b="1" dirty="0" smtClean="0"/>
              <a:t>1-1</a:t>
            </a:r>
            <a:r>
              <a:rPr lang="zh-CN" altLang="en-US" sz="4000" b="1" dirty="0" smtClean="0"/>
              <a:t>  </a:t>
            </a:r>
            <a:r>
              <a:rPr lang="zh-CN" altLang="en-US" sz="4000" b="1" dirty="0" smtClean="0"/>
              <a:t>手工构造词法分析器</a:t>
            </a:r>
            <a:endParaRPr lang="en-US" altLang="zh-CN" sz="4000" b="1" dirty="0" smtClean="0"/>
          </a:p>
          <a:p>
            <a:pPr marL="0" indent="0" algn="ctr">
              <a:buNone/>
            </a:pPr>
            <a:endParaRPr lang="en-US" altLang="zh-CN" sz="4000" b="1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D404B2-95B4-4D80-9E6D-95E1117BD437}" type="slidenum">
              <a:rPr lang="zh-CN" altLang="en-US" b="1"/>
              <a:pPr eaLnBrk="1" hangingPunct="1"/>
              <a:t>2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手工构造</a:t>
            </a:r>
            <a:r>
              <a:rPr lang="en-US" altLang="zh-CN" sz="4000" b="1" dirty="0" smtClean="0"/>
              <a:t>Tiny</a:t>
            </a:r>
            <a:r>
              <a:rPr lang="zh-CN" altLang="en-US" sz="4000" b="1" dirty="0" smtClean="0"/>
              <a:t>语言的词法分析器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691680" y="2060848"/>
            <a:ext cx="6624736" cy="39604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熟悉</a:t>
            </a:r>
            <a:r>
              <a:rPr lang="en-US" altLang="zh-CN" sz="2400" b="1" dirty="0" smtClean="0"/>
              <a:t>Tiny</a:t>
            </a:r>
            <a:r>
              <a:rPr lang="zh-CN" altLang="en-US" sz="2400" b="1" dirty="0" smtClean="0"/>
              <a:t>语言词法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构造</a:t>
            </a:r>
            <a:r>
              <a:rPr lang="en-US" altLang="zh-CN" sz="2400" b="1" dirty="0" smtClean="0"/>
              <a:t>DFA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设计数据类型、数据结构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用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C++</a:t>
            </a:r>
            <a:r>
              <a:rPr lang="zh-CN" altLang="en-US" sz="2400" b="1" dirty="0" smtClean="0"/>
              <a:t>实现</a:t>
            </a:r>
            <a:r>
              <a:rPr lang="en-US" altLang="zh-CN" sz="2400" b="1" dirty="0" smtClean="0"/>
              <a:t>Tiny</a:t>
            </a:r>
            <a:r>
              <a:rPr lang="zh-CN" altLang="en-US" sz="2400" b="1" dirty="0" smtClean="0"/>
              <a:t>语言的词法分析器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调试、运行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提交实验报告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1C0442-C3D7-4E4A-8C97-CD0E5ECCD8EC}" type="slidenum">
              <a:rPr lang="zh-CN" altLang="en-US" b="1"/>
              <a:pPr eaLnBrk="1" hangingPunct="1"/>
              <a:t>3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报告内容要求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835696" y="1844824"/>
            <a:ext cx="6264696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目的、意义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Tiny</a:t>
            </a:r>
            <a:r>
              <a:rPr lang="zh-CN" altLang="en-US" sz="2400" b="1" dirty="0" smtClean="0"/>
              <a:t>语言词法的特点，正则表达式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识别</a:t>
            </a:r>
            <a:r>
              <a:rPr lang="en-US" altLang="zh-CN" sz="2400" b="1" dirty="0" smtClean="0"/>
              <a:t>Tiny</a:t>
            </a:r>
            <a:r>
              <a:rPr lang="zh-CN" altLang="en-US" sz="2400" b="1" dirty="0" smtClean="0"/>
              <a:t>语言</a:t>
            </a:r>
            <a:r>
              <a:rPr lang="en-US" altLang="zh-CN" sz="2400" b="1" dirty="0" smtClean="0"/>
              <a:t>Token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DFA</a:t>
            </a:r>
            <a:r>
              <a:rPr lang="zh-CN" altLang="en-US" sz="2400" b="1" dirty="0" smtClean="0"/>
              <a:t>设计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重要的数据类型、数据结构设计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实现的关键代码分析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运行结果实例、分析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小结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3AAB57-3BE6-4DD4-9397-68ED67F5CE76}" type="slidenum">
              <a:rPr lang="zh-CN" altLang="en-US" b="1"/>
              <a:pPr eaLnBrk="1" hangingPunct="1"/>
              <a:t>4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Tiny</a:t>
            </a:r>
            <a:r>
              <a:rPr lang="zh-CN" altLang="en-US" sz="4000" b="1" dirty="0" smtClean="0"/>
              <a:t>语言说明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824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Tiny</a:t>
            </a:r>
            <a:r>
              <a:rPr lang="zh-CN" altLang="en-US" sz="2400" b="1" dirty="0" smtClean="0"/>
              <a:t>语言</a:t>
            </a:r>
            <a:r>
              <a:rPr lang="zh-CN" altLang="zh-CN" sz="2400" b="1" dirty="0" smtClean="0"/>
              <a:t>仅</a:t>
            </a:r>
            <a:r>
              <a:rPr lang="zh-CN" altLang="zh-CN" sz="2400" b="1" dirty="0"/>
              <a:t>是一个</a:t>
            </a:r>
            <a:r>
              <a:rPr lang="zh-CN" altLang="zh-CN" sz="2400" b="1" dirty="0">
                <a:solidFill>
                  <a:srgbClr val="FF0000"/>
                </a:solidFill>
              </a:rPr>
              <a:t>由分号分隔开的语句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序列</a:t>
            </a:r>
            <a:r>
              <a:rPr lang="zh-CN" altLang="en-US" sz="2400" b="1" dirty="0" smtClean="0"/>
              <a:t>，</a:t>
            </a:r>
            <a:r>
              <a:rPr lang="zh-CN" altLang="zh-CN" sz="2400" b="1" dirty="0" smtClean="0"/>
              <a:t>它</a:t>
            </a:r>
            <a:r>
              <a:rPr lang="zh-CN" altLang="zh-CN" sz="2400" b="1" dirty="0"/>
              <a:t>既</a:t>
            </a:r>
            <a:r>
              <a:rPr lang="zh-CN" altLang="zh-CN" sz="2400" b="1" dirty="0">
                <a:solidFill>
                  <a:srgbClr val="FF0000"/>
                </a:solidFill>
              </a:rPr>
              <a:t>无过程</a:t>
            </a:r>
            <a:r>
              <a:rPr lang="zh-CN" altLang="zh-CN" sz="2400" b="1" dirty="0"/>
              <a:t>也</a:t>
            </a:r>
            <a:r>
              <a:rPr lang="zh-CN" altLang="zh-CN" sz="2400" b="1" dirty="0">
                <a:solidFill>
                  <a:srgbClr val="FF0000"/>
                </a:solidFill>
              </a:rPr>
              <a:t>无声明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zh-CN" sz="2400" b="1" dirty="0" smtClean="0"/>
              <a:t>所有</a:t>
            </a:r>
            <a:r>
              <a:rPr lang="zh-CN" altLang="zh-CN" sz="2400" b="1" dirty="0"/>
              <a:t>的变量都是</a:t>
            </a:r>
            <a:r>
              <a:rPr lang="zh-CN" altLang="zh-CN" sz="2400" b="1" dirty="0">
                <a:solidFill>
                  <a:srgbClr val="FF0000"/>
                </a:solidFill>
              </a:rPr>
              <a:t>整型变量</a:t>
            </a:r>
            <a:r>
              <a:rPr lang="zh-CN" altLang="zh-CN" sz="2400" b="1" dirty="0"/>
              <a:t>，通过对其赋值</a:t>
            </a:r>
            <a:r>
              <a:rPr lang="zh-CN" altLang="zh-CN" sz="2400" b="1" dirty="0" smtClean="0"/>
              <a:t>可声明变量。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zh-CN" sz="2400" b="1" dirty="0" smtClean="0"/>
              <a:t>只有</a:t>
            </a:r>
            <a:r>
              <a:rPr lang="zh-CN" altLang="zh-CN" sz="2400" b="1" dirty="0"/>
              <a:t>两个控制语句：</a:t>
            </a:r>
            <a:r>
              <a:rPr lang="en-US" altLang="zh-CN" sz="2400" b="1" dirty="0">
                <a:solidFill>
                  <a:srgbClr val="FF0000"/>
                </a:solidFill>
              </a:rPr>
              <a:t>if</a:t>
            </a:r>
            <a:r>
              <a:rPr lang="zh-CN" altLang="zh-CN" sz="2400" b="1" dirty="0">
                <a:solidFill>
                  <a:srgbClr val="FF0000"/>
                </a:solidFill>
              </a:rPr>
              <a:t>语句</a:t>
            </a:r>
            <a:r>
              <a:rPr lang="zh-CN" altLang="zh-CN" sz="2400" b="1" dirty="0"/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repeat</a:t>
            </a:r>
            <a:r>
              <a:rPr lang="zh-CN" altLang="zh-CN" sz="2400" b="1" dirty="0">
                <a:solidFill>
                  <a:srgbClr val="FF0000"/>
                </a:solidFill>
              </a:rPr>
              <a:t>语句</a:t>
            </a:r>
            <a:r>
              <a:rPr lang="zh-CN" altLang="zh-CN" sz="2400" b="1" dirty="0"/>
              <a:t>，这两个控制语句</a:t>
            </a:r>
            <a:r>
              <a:rPr lang="zh-CN" altLang="zh-CN" sz="2400" b="1" dirty="0">
                <a:solidFill>
                  <a:srgbClr val="FF0000"/>
                </a:solidFill>
              </a:rPr>
              <a:t>本身也可包含语句序列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if</a:t>
            </a:r>
            <a:r>
              <a:rPr lang="zh-CN" altLang="zh-CN" sz="2400" b="1" dirty="0"/>
              <a:t>语句有一个可选的</a:t>
            </a:r>
            <a:r>
              <a:rPr lang="en-US" altLang="zh-CN" sz="2400" b="1" dirty="0">
                <a:solidFill>
                  <a:srgbClr val="FF0000"/>
                </a:solidFill>
              </a:rPr>
              <a:t>else</a:t>
            </a:r>
            <a:r>
              <a:rPr lang="zh-CN" altLang="zh-CN" sz="2400" b="1" dirty="0"/>
              <a:t>部分且必须由关键字</a:t>
            </a:r>
            <a:r>
              <a:rPr lang="en-US" altLang="zh-CN" sz="2400" b="1" dirty="0">
                <a:solidFill>
                  <a:srgbClr val="FF0000"/>
                </a:solidFill>
              </a:rPr>
              <a:t>end</a:t>
            </a:r>
            <a:r>
              <a:rPr lang="zh-CN" altLang="zh-CN" sz="2400" b="1" dirty="0"/>
              <a:t>结束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repeat</a:t>
            </a:r>
            <a:r>
              <a:rPr lang="zh-CN" altLang="en-US" sz="2400" b="1" dirty="0" smtClean="0"/>
              <a:t>语句需以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until</a:t>
            </a:r>
            <a:r>
              <a:rPr lang="zh-CN" altLang="en-US" sz="2400" b="1" dirty="0" smtClean="0"/>
              <a:t>语句结束。</a:t>
            </a:r>
            <a:endParaRPr lang="en-US" altLang="zh-CN" sz="24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63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Tiny</a:t>
            </a:r>
            <a:r>
              <a:rPr lang="zh-CN" altLang="en-US" sz="4000" b="1" dirty="0" smtClean="0"/>
              <a:t>语言说明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566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read</a:t>
            </a:r>
            <a:r>
              <a:rPr lang="zh-CN" altLang="zh-CN" sz="2400" b="1" dirty="0"/>
              <a:t>语句和</a:t>
            </a:r>
            <a:r>
              <a:rPr lang="en-US" altLang="zh-CN" sz="2400" b="1" dirty="0">
                <a:solidFill>
                  <a:srgbClr val="FF0000"/>
                </a:solidFill>
              </a:rPr>
              <a:t>write</a:t>
            </a:r>
            <a:r>
              <a:rPr lang="zh-CN" altLang="zh-CN" sz="2400" b="1" dirty="0"/>
              <a:t>语句完成输入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输出。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TINY</a:t>
            </a:r>
            <a:r>
              <a:rPr lang="zh-CN" altLang="zh-CN" sz="2400" b="1" dirty="0"/>
              <a:t>的</a:t>
            </a:r>
            <a:r>
              <a:rPr lang="zh-CN" altLang="zh-CN" sz="2400" b="1" dirty="0" smtClean="0"/>
              <a:t>表达式局限</a:t>
            </a:r>
            <a:r>
              <a:rPr lang="zh-CN" altLang="zh-CN" sz="2400" b="1" dirty="0"/>
              <a:t>于</a:t>
            </a:r>
            <a:r>
              <a:rPr lang="zh-CN" altLang="zh-CN" sz="2400" b="1" dirty="0">
                <a:solidFill>
                  <a:srgbClr val="FF0000"/>
                </a:solidFill>
              </a:rPr>
              <a:t>布尔表达式</a:t>
            </a:r>
            <a:r>
              <a:rPr lang="zh-CN" altLang="zh-CN" sz="2400" b="1" dirty="0"/>
              <a:t>和</a:t>
            </a:r>
            <a:r>
              <a:rPr lang="zh-CN" altLang="zh-CN" sz="2400" b="1" dirty="0">
                <a:solidFill>
                  <a:srgbClr val="FF0000"/>
                </a:solidFill>
              </a:rPr>
              <a:t>整型算术表达式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zh-CN" sz="2400" b="1" dirty="0" smtClean="0"/>
              <a:t>布尔表达式</a:t>
            </a:r>
            <a:r>
              <a:rPr lang="zh-CN" altLang="zh-CN" sz="2400" b="1" dirty="0"/>
              <a:t>由对两个算术表达式的比较组成</a:t>
            </a:r>
            <a:r>
              <a:rPr lang="zh-CN" altLang="zh-CN" sz="2400" b="1" dirty="0" smtClean="0"/>
              <a:t>，使用</a:t>
            </a:r>
            <a:r>
              <a:rPr lang="en-US" altLang="zh-CN" sz="2400" b="1" dirty="0">
                <a:solidFill>
                  <a:srgbClr val="FF0000"/>
                </a:solidFill>
              </a:rPr>
              <a:t>&lt;</a:t>
            </a:r>
            <a:r>
              <a:rPr lang="zh-CN" altLang="zh-CN" sz="2400" b="1" dirty="0"/>
              <a:t>与</a:t>
            </a:r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r>
              <a:rPr lang="zh-CN" altLang="zh-CN" sz="2400" b="1" dirty="0"/>
              <a:t>比较算符</a:t>
            </a:r>
            <a:r>
              <a:rPr lang="zh-CN" altLang="zh-CN" sz="2400" b="1" dirty="0" smtClean="0"/>
              <a:t>。布尔表达式只</a:t>
            </a:r>
            <a:r>
              <a:rPr lang="zh-CN" altLang="zh-CN" sz="2400" b="1" dirty="0"/>
              <a:t>作为测试出现在控制语句</a:t>
            </a:r>
            <a:r>
              <a:rPr lang="zh-CN" altLang="zh-CN" sz="2400" b="1" dirty="0" smtClean="0"/>
              <a:t>中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zh-CN" sz="2400" b="1" dirty="0" smtClean="0"/>
              <a:t>算术表达式</a:t>
            </a:r>
            <a:r>
              <a:rPr lang="zh-CN" altLang="zh-CN" sz="2400" b="1" dirty="0"/>
              <a:t>可以包括</a:t>
            </a:r>
            <a:r>
              <a:rPr lang="zh-CN" altLang="zh-CN" sz="2400" b="1" dirty="0">
                <a:solidFill>
                  <a:srgbClr val="FF0000"/>
                </a:solidFill>
              </a:rPr>
              <a:t>整型常数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变量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参数</a:t>
            </a:r>
            <a:r>
              <a:rPr lang="zh-CN" altLang="zh-CN" sz="2400" b="1" dirty="0"/>
              <a:t>以及</a:t>
            </a:r>
            <a:r>
              <a:rPr lang="en-US" altLang="zh-CN" sz="2400" b="1" dirty="0"/>
              <a:t>4</a:t>
            </a:r>
            <a:r>
              <a:rPr lang="zh-CN" altLang="zh-CN" sz="2400" b="1" dirty="0"/>
              <a:t>个整型算符</a:t>
            </a:r>
            <a:r>
              <a:rPr lang="en-US" altLang="zh-CN" sz="2400" b="1" dirty="0">
                <a:solidFill>
                  <a:srgbClr val="FF0000"/>
                </a:solidFill>
              </a:rPr>
              <a:t>+</a:t>
            </a:r>
            <a:r>
              <a:rPr lang="zh-CN" altLang="zh-CN" sz="2400" b="1" dirty="0">
                <a:solidFill>
                  <a:srgbClr val="FF0000"/>
                </a:solidFill>
              </a:rPr>
              <a:t>、－、</a:t>
            </a:r>
            <a:r>
              <a:rPr lang="en-US" altLang="zh-CN" sz="2400" b="1" dirty="0">
                <a:solidFill>
                  <a:srgbClr val="FF0000"/>
                </a:solidFill>
              </a:rPr>
              <a:t>*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r>
              <a:rPr lang="zh-CN" altLang="zh-CN" sz="2400" b="1" dirty="0" smtClean="0"/>
              <a:t>，</a:t>
            </a:r>
            <a:r>
              <a:rPr lang="zh-CN" altLang="en-US" sz="2400" b="1" dirty="0" smtClean="0"/>
              <a:t>支持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小括号</a:t>
            </a:r>
            <a:r>
              <a:rPr lang="zh-CN" altLang="en-US" sz="2400" b="1" dirty="0" smtClean="0"/>
              <a:t>改变运算优先级</a:t>
            </a:r>
            <a:r>
              <a:rPr lang="zh-CN" altLang="en-US" sz="2400" b="1" dirty="0"/>
              <a:t>。</a:t>
            </a:r>
            <a:endParaRPr lang="en-US" altLang="zh-CN" sz="24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b="1" smtClean="0"/>
              <a:pPr/>
              <a:t>6</a:t>
            </a:fld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7159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Tiny</a:t>
            </a:r>
            <a:r>
              <a:rPr lang="zh-CN" altLang="en-US" sz="4000" b="1" dirty="0" smtClean="0"/>
              <a:t>语言说明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88840"/>
            <a:ext cx="8507288" cy="3888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代码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格式自由，空格、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tab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、换行</a:t>
            </a:r>
            <a:r>
              <a:rPr lang="zh-CN" altLang="en-US" sz="2400" b="1" dirty="0" smtClean="0"/>
              <a:t>都可以用来作为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分隔符</a:t>
            </a:r>
            <a:r>
              <a:rPr lang="zh-CN" altLang="zh-CN" sz="2400" b="1" dirty="0" smtClean="0"/>
              <a:t>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zh-CN" sz="2400" b="1" dirty="0" smtClean="0"/>
              <a:t>在</a:t>
            </a:r>
            <a:r>
              <a:rPr lang="zh-CN" altLang="zh-CN" sz="2400" b="1" dirty="0">
                <a:solidFill>
                  <a:srgbClr val="FF0000"/>
                </a:solidFill>
              </a:rPr>
              <a:t>花括号</a:t>
            </a:r>
            <a:r>
              <a:rPr lang="zh-CN" altLang="zh-CN" sz="2400" b="1" dirty="0"/>
              <a:t>中可以有</a:t>
            </a:r>
            <a:r>
              <a:rPr lang="zh-CN" altLang="zh-CN" sz="2400" b="1" dirty="0">
                <a:solidFill>
                  <a:srgbClr val="FF0000"/>
                </a:solidFill>
              </a:rPr>
              <a:t>注释</a:t>
            </a:r>
            <a:r>
              <a:rPr lang="zh-CN" altLang="zh-CN" sz="2400" b="1" dirty="0"/>
              <a:t>，但注释</a:t>
            </a:r>
            <a:r>
              <a:rPr lang="zh-CN" altLang="zh-CN" sz="2400" b="1" dirty="0">
                <a:solidFill>
                  <a:srgbClr val="FF0000"/>
                </a:solidFill>
              </a:rPr>
              <a:t>不能嵌套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遵循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最长子串原则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标识符</a:t>
            </a:r>
            <a:r>
              <a:rPr lang="zh-CN" altLang="en-US" sz="2400" b="1" dirty="0" smtClean="0"/>
              <a:t>要求由字母组成，大小写敏感。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</a:t>
            </a:r>
            <a:r>
              <a:rPr lang="zh-CN" altLang="en-US" sz="2400" b="1" dirty="0" smtClean="0"/>
              <a:t>支持无符号整数。</a:t>
            </a:r>
            <a:endParaRPr lang="en-US" altLang="zh-CN" sz="24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b="1" smtClean="0"/>
              <a:pPr/>
              <a:t>7</a:t>
            </a:fld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7396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Tiny</a:t>
            </a:r>
            <a:r>
              <a:rPr lang="zh-CN" altLang="en-US" sz="4000" b="1" dirty="0" smtClean="0"/>
              <a:t>语言词法说明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58168"/>
            <a:ext cx="7056784" cy="4995168"/>
          </a:xfr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保留字                 运算符                       其他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/>
              <a:t>if</a:t>
            </a:r>
            <a:r>
              <a:rPr lang="en-US" altLang="zh-CN" sz="2400" b="1" dirty="0"/>
              <a:t>	    		</a:t>
            </a:r>
            <a:r>
              <a:rPr lang="en-US" altLang="zh-CN" sz="2400" b="1" dirty="0" smtClean="0"/>
              <a:t>+                         number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then	   		</a:t>
            </a:r>
            <a:r>
              <a:rPr lang="en-US" altLang="zh-CN" sz="2400" b="1" dirty="0" smtClean="0"/>
              <a:t>-                  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else	    		</a:t>
            </a:r>
            <a:r>
              <a:rPr lang="en-US" altLang="zh-CN" sz="2400" b="1" dirty="0" smtClean="0"/>
              <a:t>*                 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end	    		</a:t>
            </a:r>
            <a:r>
              <a:rPr lang="en-US" altLang="zh-CN" sz="2400" b="1" dirty="0" smtClean="0"/>
              <a:t>/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repeat             	</a:t>
            </a:r>
            <a:r>
              <a:rPr lang="en-US" altLang="zh-CN" sz="2400" b="1" dirty="0" smtClean="0"/>
              <a:t>=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until               	</a:t>
            </a:r>
            <a:r>
              <a:rPr lang="en-US" altLang="zh-CN" sz="2400" b="1" dirty="0" smtClean="0"/>
              <a:t>&lt;                         identifier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read              		</a:t>
            </a:r>
            <a:r>
              <a:rPr lang="en-US" altLang="zh-CN" sz="2400" b="1" dirty="0" smtClean="0"/>
              <a:t>(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write              	</a:t>
            </a:r>
            <a:r>
              <a:rPr lang="en-US" altLang="zh-CN" sz="2400" b="1" dirty="0" smtClean="0"/>
              <a:t>)   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	 	</a:t>
            </a:r>
            <a:r>
              <a:rPr lang="en-US" altLang="zh-CN" sz="2400" b="1" dirty="0" smtClean="0"/>
              <a:t>;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               		:=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57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Tiny</a:t>
            </a:r>
            <a:r>
              <a:rPr lang="zh-CN" altLang="en-US" sz="4000" b="1" dirty="0" smtClean="0"/>
              <a:t>程序示例</a:t>
            </a:r>
            <a:endParaRPr lang="zh-CN" altLang="en-US" sz="4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7624" y="1582490"/>
            <a:ext cx="6840760" cy="4662735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b="1" kern="0" dirty="0" smtClean="0"/>
              <a:t>read x; {input an integer}</a:t>
            </a:r>
          </a:p>
          <a:p>
            <a:pPr marL="0" indent="0">
              <a:buFontTx/>
              <a:buNone/>
            </a:pPr>
            <a:r>
              <a:rPr lang="en-US" altLang="zh-CN" sz="2800" b="1" kern="0" dirty="0" smtClean="0"/>
              <a:t>if 0&lt;x then {don</a:t>
            </a:r>
            <a:r>
              <a:rPr lang="en-US" altLang="zh-CN" sz="2800" b="1" kern="0" dirty="0" smtClean="0">
                <a:latin typeface="Arial"/>
              </a:rPr>
              <a:t>’</a:t>
            </a:r>
            <a:r>
              <a:rPr lang="en-US" altLang="zh-CN" sz="2800" b="1" kern="0" dirty="0" smtClean="0"/>
              <a:t>t compute if x &lt;=0}</a:t>
            </a:r>
          </a:p>
          <a:p>
            <a:pPr marL="0" indent="0">
              <a:buFontTx/>
              <a:buNone/>
            </a:pPr>
            <a:r>
              <a:rPr lang="en-US" altLang="zh-CN" sz="2800" b="1" kern="0" dirty="0" smtClean="0"/>
              <a:t>	fact:=1;</a:t>
            </a:r>
          </a:p>
          <a:p>
            <a:pPr marL="0" indent="0">
              <a:buFontTx/>
              <a:buNone/>
            </a:pPr>
            <a:r>
              <a:rPr lang="en-US" altLang="zh-CN" sz="2800" b="1" kern="0" dirty="0" smtClean="0"/>
              <a:t>	</a:t>
            </a:r>
            <a:r>
              <a:rPr lang="en-US" altLang="zh-CN" sz="2800" b="1" kern="0" dirty="0"/>
              <a:t>r</a:t>
            </a:r>
            <a:r>
              <a:rPr lang="en-US" altLang="zh-CN" sz="2800" b="1" kern="0" dirty="0" smtClean="0"/>
              <a:t>epeat</a:t>
            </a:r>
          </a:p>
          <a:p>
            <a:pPr marL="0" indent="0">
              <a:buFontTx/>
              <a:buNone/>
            </a:pPr>
            <a:r>
              <a:rPr lang="en-US" altLang="zh-CN" sz="2800" b="1" kern="0" dirty="0" smtClean="0"/>
              <a:t>	</a:t>
            </a:r>
            <a:r>
              <a:rPr lang="en-US" altLang="zh-CN" sz="2800" b="1" kern="0" dirty="0"/>
              <a:t>	</a:t>
            </a:r>
            <a:r>
              <a:rPr lang="en-US" altLang="zh-CN" sz="2800" b="1" kern="0" dirty="0" smtClean="0"/>
              <a:t>fact :=fact *x;</a:t>
            </a:r>
          </a:p>
          <a:p>
            <a:pPr marL="0" indent="0">
              <a:buFontTx/>
              <a:buNone/>
            </a:pPr>
            <a:r>
              <a:rPr lang="en-US" altLang="zh-CN" sz="2800" b="1" kern="0" dirty="0" smtClean="0"/>
              <a:t>		x:=x-1;</a:t>
            </a:r>
          </a:p>
          <a:p>
            <a:pPr marL="0" indent="0">
              <a:buFontTx/>
              <a:buNone/>
            </a:pPr>
            <a:r>
              <a:rPr lang="en-US" altLang="zh-CN" sz="2800" b="1" kern="0" dirty="0" smtClean="0"/>
              <a:t>	until x=0;</a:t>
            </a:r>
          </a:p>
          <a:p>
            <a:pPr marL="0" indent="0">
              <a:buFontTx/>
              <a:buNone/>
            </a:pPr>
            <a:r>
              <a:rPr lang="en-US" altLang="zh-CN" sz="2800" b="1" kern="0" dirty="0" smtClean="0"/>
              <a:t>	write fact {output factorial of x}</a:t>
            </a:r>
          </a:p>
          <a:p>
            <a:pPr marL="0" indent="0">
              <a:buFontTx/>
              <a:buNone/>
            </a:pPr>
            <a:r>
              <a:rPr lang="en-US" altLang="zh-CN" sz="2800" b="1" kern="0" dirty="0" smtClean="0"/>
              <a:t>end</a:t>
            </a:r>
            <a:endParaRPr lang="zh-CN" alt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1432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6580</TotalTime>
  <Words>645</Words>
  <Application>Microsoft Office PowerPoint</Application>
  <PresentationFormat>全屏显示(4:3)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Tahoma</vt:lpstr>
      <vt:lpstr>Times New Roman</vt:lpstr>
      <vt:lpstr>主题2</vt:lpstr>
      <vt:lpstr>编译原理课程设计</vt:lpstr>
      <vt:lpstr>PowerPoint 演示文稿</vt:lpstr>
      <vt:lpstr>手工构造Tiny语言的词法分析器</vt:lpstr>
      <vt:lpstr>报告内容要求</vt:lpstr>
      <vt:lpstr>Tiny语言说明</vt:lpstr>
      <vt:lpstr>Tiny语言说明</vt:lpstr>
      <vt:lpstr>Tiny语言说明</vt:lpstr>
      <vt:lpstr>Tiny语言词法说明</vt:lpstr>
      <vt:lpstr>Tiny程序示例</vt:lpstr>
      <vt:lpstr>Tiny词法DFA</vt:lpstr>
      <vt:lpstr>TINY编译器源代码说明</vt:lpstr>
      <vt:lpstr>TINY编译器源代码说明</vt:lpstr>
      <vt:lpstr>TINY编译器源代码说明</vt:lpstr>
      <vt:lpstr>提交程序要求</vt:lpstr>
      <vt:lpstr>输入输出样例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174</cp:revision>
  <dcterms:created xsi:type="dcterms:W3CDTF">1601-01-01T00:00:00Z</dcterms:created>
  <dcterms:modified xsi:type="dcterms:W3CDTF">2019-04-17T03:15:00Z</dcterms:modified>
</cp:coreProperties>
</file>