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89" r:id="rId14"/>
    <p:sldId id="270" r:id="rId15"/>
    <p:sldId id="273" r:id="rId16"/>
    <p:sldId id="271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7" r:id="rId27"/>
    <p:sldId id="305" r:id="rId28"/>
    <p:sldId id="290" r:id="rId29"/>
    <p:sldId id="291" r:id="rId30"/>
    <p:sldId id="292" r:id="rId31"/>
    <p:sldId id="293" r:id="rId32"/>
    <p:sldId id="294" r:id="rId33"/>
    <p:sldId id="313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10" r:id="rId44"/>
    <p:sldId id="311" r:id="rId45"/>
    <p:sldId id="312" r:id="rId46"/>
    <p:sldId id="307" r:id="rId47"/>
    <p:sldId id="308" r:id="rId48"/>
    <p:sldId id="309" r:id="rId49"/>
    <p:sldId id="27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11/10/2016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fucipov" TargetMode="External"/><Relationship Id="rId2" Type="http://schemas.openxmlformats.org/officeDocument/2006/relationships/hyperlink" Target="http://jsbin.com/kudag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jojisicaga" TargetMode="External"/><Relationship Id="rId2" Type="http://schemas.openxmlformats.org/officeDocument/2006/relationships/hyperlink" Target="http://jsbin.com/borus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qulumi/1" TargetMode="External"/><Relationship Id="rId2" Type="http://schemas.openxmlformats.org/officeDocument/2006/relationships/hyperlink" Target="http://jsbin.com/pemas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kumaca/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conic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yixavuf" TargetMode="External"/><Relationship Id="rId2" Type="http://schemas.openxmlformats.org/officeDocument/2006/relationships/hyperlink" Target="http://jsbin.com/linise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legigu/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siyifet/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jamakiv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zoroja/1" TargetMode="External"/><Relationship Id="rId2" Type="http://schemas.openxmlformats.org/officeDocument/2006/relationships/hyperlink" Target="http://jsbin.com/noyago/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jecaci/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mocoye/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famaho/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Next JavaScript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829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57090" y="522667"/>
            <a:ext cx="7093881" cy="5700930"/>
            <a:chOff x="1128290" y="959547"/>
            <a:chExt cx="7093881" cy="5700930"/>
          </a:xfrm>
        </p:grpSpPr>
        <p:sp>
          <p:nvSpPr>
            <p:cNvPr id="15" name="object 3"/>
            <p:cNvSpPr txBox="1"/>
            <p:nvPr/>
          </p:nvSpPr>
          <p:spPr>
            <a:xfrm>
              <a:off x="1987579" y="959547"/>
              <a:ext cx="4908279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Running Traceur</a:t>
              </a:r>
            </a:p>
          </p:txBody>
        </p:sp>
        <p:sp>
          <p:nvSpPr>
            <p:cNvPr id="16" name="object 4"/>
            <p:cNvSpPr txBox="1"/>
            <p:nvPr/>
          </p:nvSpPr>
          <p:spPr>
            <a:xfrm>
              <a:off x="1128290" y="2224141"/>
              <a:ext cx="2398792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get help on options</a:t>
              </a:r>
            </a:p>
          </p:txBody>
        </p:sp>
        <p:sp>
          <p:nvSpPr>
            <p:cNvPr id="17" name="object 5"/>
            <p:cNvSpPr txBox="1"/>
            <p:nvPr/>
          </p:nvSpPr>
          <p:spPr>
            <a:xfrm>
              <a:off x="1392460" y="2550191"/>
              <a:ext cx="1569763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traceur --help</a:t>
              </a:r>
            </a:p>
          </p:txBody>
        </p:sp>
        <p:sp>
          <p:nvSpPr>
            <p:cNvPr id="18" name="object 6"/>
            <p:cNvSpPr txBox="1"/>
            <p:nvPr/>
          </p:nvSpPr>
          <p:spPr>
            <a:xfrm>
              <a:off x="1392460" y="2831973"/>
              <a:ext cx="1968921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traceur --longhelp</a:t>
              </a:r>
            </a:p>
          </p:txBody>
        </p:sp>
        <p:sp>
          <p:nvSpPr>
            <p:cNvPr id="19" name="object 7"/>
            <p:cNvSpPr txBox="1"/>
            <p:nvPr/>
          </p:nvSpPr>
          <p:spPr>
            <a:xfrm>
              <a:off x="1128290" y="3148736"/>
              <a:ext cx="2745913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run code in an ES6 file</a:t>
              </a:r>
            </a:p>
          </p:txBody>
        </p:sp>
        <p:sp>
          <p:nvSpPr>
            <p:cNvPr id="20" name="object 8"/>
            <p:cNvSpPr txBox="1"/>
            <p:nvPr/>
          </p:nvSpPr>
          <p:spPr>
            <a:xfrm>
              <a:off x="1392460" y="3474786"/>
              <a:ext cx="2297075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traceur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es6-file-path</a:t>
              </a:r>
            </a:p>
          </p:txBody>
        </p:sp>
        <p:sp>
          <p:nvSpPr>
            <p:cNvPr id="21" name="object 9"/>
            <p:cNvSpPr txBox="1"/>
            <p:nvPr/>
          </p:nvSpPr>
          <p:spPr>
            <a:xfrm>
              <a:off x="1392460" y="3782984"/>
              <a:ext cx="5779014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requires file extension to be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.js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, but it can be omitted in the command</a:t>
              </a:r>
            </a:p>
          </p:txBody>
        </p:sp>
        <p:sp>
          <p:nvSpPr>
            <p:cNvPr id="22" name="object 10"/>
            <p:cNvSpPr txBox="1"/>
            <p:nvPr/>
          </p:nvSpPr>
          <p:spPr>
            <a:xfrm>
              <a:off x="1128290" y="4108553"/>
              <a:ext cx="3860721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compile an ES6 file to an ES5 file</a:t>
              </a:r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1392460" y="4425798"/>
              <a:ext cx="4484755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traceur --out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es5-file-path  es6-file-path</a:t>
              </a:r>
            </a:p>
          </p:txBody>
        </p:sp>
        <p:sp>
          <p:nvSpPr>
            <p:cNvPr id="24" name="object 12"/>
            <p:cNvSpPr txBox="1"/>
            <p:nvPr/>
          </p:nvSpPr>
          <p:spPr>
            <a:xfrm>
              <a:off x="1392460" y="4742802"/>
              <a:ext cx="5309972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generated code depends on provided file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traceur-runtime.js</a:t>
              </a: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1656630" y="5045290"/>
              <a:ext cx="3428699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can be copied from directory  where Traceur is installed</a:t>
              </a:r>
            </a:p>
          </p:txBody>
        </p:sp>
        <p:sp>
          <p:nvSpPr>
            <p:cNvPr id="26" name="object 14"/>
            <p:cNvSpPr txBox="1"/>
            <p:nvPr/>
          </p:nvSpPr>
          <p:spPr>
            <a:xfrm>
              <a:off x="1392460" y="5315170"/>
              <a:ext cx="6770744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to use generated code in a browser, include a script tag for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traceur-runtime.js</a:t>
              </a:r>
            </a:p>
          </p:txBody>
        </p:sp>
        <p:sp>
          <p:nvSpPr>
            <p:cNvPr id="27" name="object 15"/>
            <p:cNvSpPr txBox="1"/>
            <p:nvPr/>
          </p:nvSpPr>
          <p:spPr>
            <a:xfrm>
              <a:off x="5619179" y="5600047"/>
              <a:ext cx="2602992" cy="4360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doesn’t check for native  browser support;</a:t>
              </a:r>
            </a:p>
            <a:p>
              <a:pPr marL="0" marR="0">
                <a:lnSpc>
                  <a:spcPts val="11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does some feature detection  like not</a:t>
              </a:r>
            </a:p>
            <a:p>
              <a:pPr marL="0" marR="0">
                <a:lnSpc>
                  <a:spcPts val="11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adding shim methods  if already present</a:t>
              </a:r>
            </a:p>
          </p:txBody>
        </p:sp>
        <p:sp>
          <p:nvSpPr>
            <p:cNvPr id="28" name="object 16"/>
            <p:cNvSpPr txBox="1"/>
            <p:nvPr/>
          </p:nvSpPr>
          <p:spPr>
            <a:xfrm>
              <a:off x="1128290" y="5631933"/>
              <a:ext cx="2349340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Experimental features</a:t>
              </a:r>
            </a:p>
          </p:txBody>
        </p:sp>
        <p:sp>
          <p:nvSpPr>
            <p:cNvPr id="29" name="object 17"/>
            <p:cNvSpPr txBox="1"/>
            <p:nvPr/>
          </p:nvSpPr>
          <p:spPr>
            <a:xfrm>
              <a:off x="1392460" y="5984400"/>
              <a:ext cx="3053784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to use, add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--experimental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option</a:t>
              </a:r>
            </a:p>
          </p:txBody>
        </p:sp>
        <p:sp>
          <p:nvSpPr>
            <p:cNvPr id="30" name="object 18"/>
            <p:cNvSpPr txBox="1"/>
            <p:nvPr/>
          </p:nvSpPr>
          <p:spPr>
            <a:xfrm>
              <a:off x="1392460" y="6301404"/>
              <a:ext cx="5086513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examples of features currently considered experimental include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symbols,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async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/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await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keywords, and type annotations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6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98290" y="576302"/>
            <a:ext cx="8283598" cy="5669644"/>
            <a:chOff x="1128290" y="911582"/>
            <a:chExt cx="8283598" cy="5669644"/>
          </a:xfrm>
        </p:grpSpPr>
        <p:sp>
          <p:nvSpPr>
            <p:cNvPr id="31" name="object 3"/>
            <p:cNvSpPr txBox="1"/>
            <p:nvPr/>
          </p:nvSpPr>
          <p:spPr>
            <a:xfrm>
              <a:off x="3911021" y="911582"/>
              <a:ext cx="2126535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Babel</a:t>
              </a:r>
            </a:p>
          </p:txBody>
        </p:sp>
        <p:sp>
          <p:nvSpPr>
            <p:cNvPr id="32" name="object 4"/>
            <p:cNvSpPr txBox="1"/>
            <p:nvPr/>
          </p:nvSpPr>
          <p:spPr>
            <a:xfrm>
              <a:off x="1128291" y="2224142"/>
              <a:ext cx="4352160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Implemented in ES6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and uses itself to</a:t>
              </a:r>
            </a:p>
            <a:p>
              <a:pPr marL="0" marR="0">
                <a:lnSpc>
                  <a:spcPts val="2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transpile to ES5 code that runs on Node.js</a:t>
              </a:r>
            </a:p>
          </p:txBody>
        </p:sp>
        <p:sp>
          <p:nvSpPr>
            <p:cNvPr id="33" name="object 5"/>
            <p:cNvSpPr txBox="1"/>
            <p:nvPr/>
          </p:nvSpPr>
          <p:spPr>
            <a:xfrm>
              <a:off x="1128291" y="2840538"/>
              <a:ext cx="173746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http://babeljs.io</a:t>
              </a:r>
            </a:p>
          </p:txBody>
        </p:sp>
        <p:sp>
          <p:nvSpPr>
            <p:cNvPr id="34" name="object 6"/>
            <p:cNvSpPr txBox="1"/>
            <p:nvPr/>
          </p:nvSpPr>
          <p:spPr>
            <a:xfrm>
              <a:off x="1128291" y="3201571"/>
              <a:ext cx="384599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Online tool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at http://babeljs.io/repl/</a:t>
              </a:r>
            </a:p>
          </p:txBody>
        </p:sp>
        <p:sp>
          <p:nvSpPr>
            <p:cNvPr id="35" name="object 7"/>
            <p:cNvSpPr txBox="1"/>
            <p:nvPr/>
          </p:nvSpPr>
          <p:spPr>
            <a:xfrm>
              <a:off x="1392460" y="3554037"/>
              <a:ext cx="4458627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enter ES6 on left side and see resulting ES5 code on right</a:t>
              </a:r>
            </a:p>
          </p:txBody>
        </p:sp>
        <p:sp>
          <p:nvSpPr>
            <p:cNvPr id="36" name="object 8"/>
            <p:cNvSpPr txBox="1"/>
            <p:nvPr/>
          </p:nvSpPr>
          <p:spPr>
            <a:xfrm>
              <a:off x="1392461" y="3853430"/>
              <a:ext cx="4236708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useful for testing support for specific ES6 features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and gaining an understanding of what Babel generates</a:t>
              </a:r>
            </a:p>
          </p:txBody>
        </p:sp>
        <p:sp>
          <p:nvSpPr>
            <p:cNvPr id="37" name="object 9"/>
            <p:cNvSpPr txBox="1"/>
            <p:nvPr/>
          </p:nvSpPr>
          <p:spPr>
            <a:xfrm>
              <a:off x="1392460" y="4346547"/>
              <a:ext cx="497017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optionally executes code (when “Evaluate” checkbox is checked)</a:t>
              </a:r>
            </a:p>
          </p:txBody>
        </p:sp>
        <p:sp>
          <p:nvSpPr>
            <p:cNvPr id="38" name="object 10"/>
            <p:cNvSpPr txBox="1"/>
            <p:nvPr/>
          </p:nvSpPr>
          <p:spPr>
            <a:xfrm>
              <a:off x="1656630" y="4640231"/>
              <a:ext cx="1910930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output is at bottom of  ES5 code</a:t>
              </a:r>
            </a:p>
          </p:txBody>
        </p:sp>
        <p:sp>
          <p:nvSpPr>
            <p:cNvPr id="39" name="object 11"/>
            <p:cNvSpPr txBox="1"/>
            <p:nvPr/>
          </p:nvSpPr>
          <p:spPr>
            <a:xfrm>
              <a:off x="1392460" y="4901304"/>
              <a:ext cx="6466433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“Experimental” and “Playground” checkboxes enable ES7 features and other “ideas”</a:t>
              </a:r>
            </a:p>
          </p:txBody>
        </p:sp>
        <p:sp>
          <p:nvSpPr>
            <p:cNvPr id="40" name="object 12"/>
            <p:cNvSpPr txBox="1"/>
            <p:nvPr/>
          </p:nvSpPr>
          <p:spPr>
            <a:xfrm>
              <a:off x="1128290" y="5209262"/>
              <a:ext cx="1234576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To install</a:t>
              </a:r>
            </a:p>
          </p:txBody>
        </p:sp>
        <p:sp>
          <p:nvSpPr>
            <p:cNvPr id="41" name="object 13"/>
            <p:cNvSpPr txBox="1"/>
            <p:nvPr/>
          </p:nvSpPr>
          <p:spPr>
            <a:xfrm>
              <a:off x="1392460" y="5570294"/>
              <a:ext cx="1556663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install Node.js</a:t>
              </a:r>
            </a:p>
          </p:txBody>
        </p:sp>
        <p:sp>
          <p:nvSpPr>
            <p:cNvPr id="42" name="object 14"/>
            <p:cNvSpPr txBox="1"/>
            <p:nvPr/>
          </p:nvSpPr>
          <p:spPr>
            <a:xfrm>
              <a:off x="1392460" y="5896104"/>
              <a:ext cx="280028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QAVAA+CourierNewPS-BoldMT"/>
                </a:rPr>
                <a:t>npm install -g babel</a:t>
              </a:r>
            </a:p>
          </p:txBody>
        </p:sp>
        <p:sp>
          <p:nvSpPr>
            <p:cNvPr id="43" name="object 15"/>
            <p:cNvSpPr txBox="1"/>
            <p:nvPr/>
          </p:nvSpPr>
          <p:spPr>
            <a:xfrm>
              <a:off x="6623025" y="6222153"/>
              <a:ext cx="2788863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333333"/>
                  </a:solidFill>
                  <a:cs typeface="KRVAJE+Tahoma"/>
                </a:rPr>
                <a:t>“Babel works perfectly with React, 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333333"/>
                  </a:solidFill>
                  <a:cs typeface="KRVAJE+Tahoma"/>
                </a:rPr>
                <a:t>featuring a built-in JSX transformer.”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5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77410" y="623227"/>
            <a:ext cx="6852177" cy="5432387"/>
            <a:chOff x="1128290" y="877227"/>
            <a:chExt cx="6852177" cy="5432387"/>
          </a:xfrm>
        </p:grpSpPr>
        <p:sp>
          <p:nvSpPr>
            <p:cNvPr id="16" name="object 3"/>
            <p:cNvSpPr txBox="1"/>
            <p:nvPr/>
          </p:nvSpPr>
          <p:spPr>
            <a:xfrm>
              <a:off x="2361258" y="877227"/>
              <a:ext cx="4435880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Running Babel</a:t>
              </a:r>
            </a:p>
          </p:txBody>
        </p:sp>
        <p:sp>
          <p:nvSpPr>
            <p:cNvPr id="17" name="object 4"/>
            <p:cNvSpPr txBox="1"/>
            <p:nvPr/>
          </p:nvSpPr>
          <p:spPr>
            <a:xfrm>
              <a:off x="1128290" y="2224141"/>
              <a:ext cx="2398792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get help on options</a:t>
              </a:r>
            </a:p>
          </p:txBody>
        </p:sp>
        <p:sp>
          <p:nvSpPr>
            <p:cNvPr id="18" name="object 5"/>
            <p:cNvSpPr txBox="1"/>
            <p:nvPr/>
          </p:nvSpPr>
          <p:spPr>
            <a:xfrm>
              <a:off x="1392460" y="2550191"/>
              <a:ext cx="137952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babel --help</a:t>
              </a:r>
            </a:p>
          </p:txBody>
        </p:sp>
        <p:sp>
          <p:nvSpPr>
            <p:cNvPr id="19" name="object 6"/>
            <p:cNvSpPr txBox="1"/>
            <p:nvPr/>
          </p:nvSpPr>
          <p:spPr>
            <a:xfrm>
              <a:off x="1128290" y="2866954"/>
              <a:ext cx="2745913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run code in an ES6 file</a:t>
              </a:r>
            </a:p>
          </p:txBody>
        </p:sp>
        <p:sp>
          <p:nvSpPr>
            <p:cNvPr id="20" name="object 7"/>
            <p:cNvSpPr txBox="1"/>
            <p:nvPr/>
          </p:nvSpPr>
          <p:spPr>
            <a:xfrm>
              <a:off x="1392460" y="3193005"/>
              <a:ext cx="262522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babel-node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es6-file-path</a:t>
              </a:r>
            </a:p>
          </p:txBody>
        </p:sp>
        <p:sp>
          <p:nvSpPr>
            <p:cNvPr id="21" name="object 8"/>
            <p:cNvSpPr txBox="1"/>
            <p:nvPr/>
          </p:nvSpPr>
          <p:spPr>
            <a:xfrm>
              <a:off x="1392460" y="3501203"/>
              <a:ext cx="3971602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file extension can be omitted and defaults to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.js</a:t>
              </a:r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1128290" y="3826772"/>
              <a:ext cx="3860721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compile an ES6 file to an ES5 file</a:t>
              </a:r>
            </a:p>
          </p:txBody>
        </p:sp>
        <p:sp>
          <p:nvSpPr>
            <p:cNvPr id="23" name="object 10"/>
            <p:cNvSpPr txBox="1"/>
            <p:nvPr/>
          </p:nvSpPr>
          <p:spPr>
            <a:xfrm>
              <a:off x="5002783" y="4103084"/>
              <a:ext cx="2977684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333333"/>
                  </a:solidFill>
                  <a:cs typeface="KRVAJE+Tahoma"/>
                </a:rPr>
                <a:t>in *nix environments,  can use redirection</a:t>
              </a:r>
            </a:p>
            <a:p>
              <a:pPr marL="0" marR="0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QAVAA+CourierNewPS-BoldMT"/>
                </a:rPr>
                <a:t>babel </a:t>
              </a:r>
              <a:r>
                <a:rPr sz="950" dirty="0">
                  <a:solidFill>
                    <a:srgbClr val="000000"/>
                  </a:solidFill>
                  <a:cs typeface="RCTMNU+CourierNewPS-BoldItalicMT"/>
                </a:rPr>
                <a:t>es6-file-path </a:t>
              </a:r>
              <a:r>
                <a:rPr sz="950" dirty="0">
                  <a:solidFill>
                    <a:srgbClr val="000000"/>
                  </a:solidFill>
                  <a:cs typeface="KQAVAA+CourierNewPS-BoldMT"/>
                </a:rPr>
                <a:t>&gt; </a:t>
              </a:r>
              <a:r>
                <a:rPr sz="950" dirty="0">
                  <a:solidFill>
                    <a:srgbClr val="000000"/>
                  </a:solidFill>
                  <a:cs typeface="RCTMNU+CourierNewPS-BoldItalicMT"/>
                </a:rPr>
                <a:t> es5-file-path</a:t>
              </a:r>
            </a:p>
          </p:txBody>
        </p:sp>
        <p:sp>
          <p:nvSpPr>
            <p:cNvPr id="24" name="object 11"/>
            <p:cNvSpPr txBox="1"/>
            <p:nvPr/>
          </p:nvSpPr>
          <p:spPr>
            <a:xfrm>
              <a:off x="1392460" y="4144016"/>
              <a:ext cx="3937843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babel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es6-file-path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 -o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es5-file-path</a:t>
              </a:r>
            </a:p>
          </p:txBody>
        </p:sp>
        <p:sp>
          <p:nvSpPr>
            <p:cNvPr id="25" name="object 12"/>
            <p:cNvSpPr txBox="1"/>
            <p:nvPr/>
          </p:nvSpPr>
          <p:spPr>
            <a:xfrm>
              <a:off x="1128290" y="4469585"/>
              <a:ext cx="4264871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To compile a many ES6 files to ES5 files</a:t>
              </a: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1392460" y="4786830"/>
              <a:ext cx="262522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babel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es6-dir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 -o </a:t>
              </a:r>
              <a:r>
                <a:rPr sz="1250" dirty="0">
                  <a:solidFill>
                    <a:srgbClr val="000000"/>
                  </a:solidFill>
                  <a:cs typeface="WUDNNB+CourierNewPS-ItalicMT"/>
                </a:rPr>
                <a:t>es5-dir</a:t>
              </a:r>
            </a:p>
          </p:txBody>
        </p:sp>
        <p:sp>
          <p:nvSpPr>
            <p:cNvPr id="27" name="object 14"/>
            <p:cNvSpPr txBox="1"/>
            <p:nvPr/>
          </p:nvSpPr>
          <p:spPr>
            <a:xfrm>
              <a:off x="1128290" y="5112399"/>
              <a:ext cx="2349340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Experimental features</a:t>
              </a:r>
            </a:p>
          </p:txBody>
        </p:sp>
        <p:sp>
          <p:nvSpPr>
            <p:cNvPr id="28" name="object 15"/>
            <p:cNvSpPr txBox="1"/>
            <p:nvPr/>
          </p:nvSpPr>
          <p:spPr>
            <a:xfrm>
              <a:off x="1392460" y="5464866"/>
              <a:ext cx="461006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to use some ES7 features, add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--experimental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option</a:t>
              </a:r>
            </a:p>
          </p:txBody>
        </p:sp>
        <p:sp>
          <p:nvSpPr>
            <p:cNvPr id="29" name="object 16"/>
            <p:cNvSpPr txBox="1"/>
            <p:nvPr/>
          </p:nvSpPr>
          <p:spPr>
            <a:xfrm>
              <a:off x="1128290" y="5781629"/>
              <a:ext cx="2465936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Optional babel-runtime</a:t>
              </a:r>
            </a:p>
          </p:txBody>
        </p:sp>
        <p:sp>
          <p:nvSpPr>
            <p:cNvPr id="30" name="object 17"/>
            <p:cNvSpPr txBox="1"/>
            <p:nvPr/>
          </p:nvSpPr>
          <p:spPr>
            <a:xfrm>
              <a:off x="1392460" y="6142902"/>
              <a:ext cx="467966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http://babeljs.io/docs/usage/transformers/#self-contained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9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 6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3932801" y="658431"/>
            <a:ext cx="556265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50" dirty="0" smtClean="0">
                <a:solidFill>
                  <a:srgbClr val="404040"/>
                </a:solidFill>
                <a:cs typeface="KRVAJE+Tahoma"/>
              </a:rPr>
              <a:t>Core ES 6 Features</a:t>
            </a:r>
            <a:endParaRPr sz="445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493520"/>
            <a:ext cx="9946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 err="1"/>
              <a:t>var</a:t>
            </a:r>
            <a:r>
              <a:rPr lang="en-US" dirty="0"/>
              <a:t> to </a:t>
            </a:r>
            <a:r>
              <a:rPr lang="en-US" b="1" dirty="0"/>
              <a:t>let/</a:t>
            </a:r>
            <a:r>
              <a:rPr lang="en-US" b="1" dirty="0" err="1"/>
              <a:t>const</a:t>
            </a:r>
            <a:endParaRPr lang="en-US" b="1" dirty="0"/>
          </a:p>
          <a:p>
            <a:r>
              <a:rPr lang="en-US" dirty="0" smtClean="0"/>
              <a:t>From IIFEs to Blocks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Concatening</a:t>
            </a:r>
            <a:r>
              <a:rPr lang="en-US" dirty="0" smtClean="0"/>
              <a:t> strings to Template Literals</a:t>
            </a:r>
          </a:p>
          <a:p>
            <a:r>
              <a:rPr lang="en-US" dirty="0" smtClean="0"/>
              <a:t>From Function Expressions to Arrow Functions</a:t>
            </a:r>
          </a:p>
          <a:p>
            <a:r>
              <a:rPr lang="en-US" dirty="0" smtClean="0"/>
              <a:t>Handling Multiple </a:t>
            </a:r>
            <a:r>
              <a:rPr lang="en-US" b="1" dirty="0"/>
              <a:t>r</a:t>
            </a:r>
            <a:r>
              <a:rPr lang="en-US" b="1" dirty="0" smtClean="0"/>
              <a:t>eturn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From </a:t>
            </a:r>
            <a:r>
              <a:rPr lang="en-US" b="1" dirty="0" smtClean="0"/>
              <a:t>for</a:t>
            </a:r>
            <a:r>
              <a:rPr lang="en-US" dirty="0" smtClean="0"/>
              <a:t> to </a:t>
            </a:r>
            <a:r>
              <a:rPr lang="en-US" b="1" dirty="0" err="1" smtClean="0"/>
              <a:t>forEach</a:t>
            </a:r>
            <a:r>
              <a:rPr lang="en-US" b="1" dirty="0" smtClean="0"/>
              <a:t>() </a:t>
            </a:r>
            <a:r>
              <a:rPr lang="en-US" dirty="0" smtClean="0"/>
              <a:t>to </a:t>
            </a:r>
            <a:r>
              <a:rPr lang="en-US" b="1" dirty="0" smtClean="0"/>
              <a:t>for-of</a:t>
            </a:r>
          </a:p>
          <a:p>
            <a:r>
              <a:rPr lang="en-US" dirty="0" smtClean="0"/>
              <a:t>Handling Parameter default values</a:t>
            </a:r>
          </a:p>
          <a:p>
            <a:r>
              <a:rPr lang="en-US" dirty="0" smtClean="0"/>
              <a:t>Handling named parameters</a:t>
            </a:r>
          </a:p>
          <a:p>
            <a:r>
              <a:rPr lang="en-US" dirty="0" smtClean="0"/>
              <a:t>From arguments to rest parameters</a:t>
            </a:r>
          </a:p>
          <a:p>
            <a:r>
              <a:rPr lang="en-US" dirty="0" smtClean="0"/>
              <a:t>From apply() to spread operator(…)</a:t>
            </a:r>
          </a:p>
          <a:p>
            <a:r>
              <a:rPr lang="en-US" dirty="0"/>
              <a:t>From </a:t>
            </a:r>
            <a:r>
              <a:rPr lang="en-US" dirty="0" err="1" smtClean="0"/>
              <a:t>concat</a:t>
            </a:r>
            <a:r>
              <a:rPr lang="en-US" dirty="0" smtClean="0"/>
              <a:t>() </a:t>
            </a:r>
            <a:r>
              <a:rPr lang="en-US" dirty="0"/>
              <a:t>to spread operator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From Constructors to Classes</a:t>
            </a:r>
          </a:p>
          <a:p>
            <a:r>
              <a:rPr lang="en-US" dirty="0" smtClean="0"/>
              <a:t>From Objects to Maps</a:t>
            </a:r>
          </a:p>
          <a:p>
            <a:r>
              <a:rPr lang="en-US" dirty="0" smtClean="0"/>
              <a:t>New String Methods</a:t>
            </a:r>
          </a:p>
          <a:p>
            <a:r>
              <a:rPr lang="en-US" dirty="0" smtClean="0"/>
              <a:t>New Array Methods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CommonJS</a:t>
            </a:r>
            <a:r>
              <a:rPr lang="en-US" dirty="0" smtClean="0"/>
              <a:t> Modules to ES6 Modules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3895437" y="816342"/>
            <a:ext cx="45127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 smtClean="0">
                <a:solidFill>
                  <a:srgbClr val="404040"/>
                </a:solidFill>
                <a:cs typeface="KRVAJE+Tahoma"/>
              </a:rPr>
              <a:t>Block Scope</a:t>
            </a:r>
            <a:r>
              <a:rPr lang="en-US" sz="4450" dirty="0" smtClean="0">
                <a:solidFill>
                  <a:srgbClr val="404040"/>
                </a:solidFill>
                <a:cs typeface="KRVAJE+Tahoma"/>
              </a:rPr>
              <a:t>…</a:t>
            </a:r>
            <a:endParaRPr sz="445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5" y="1757680"/>
            <a:ext cx="4276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(randomize)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(randomize)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.random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3646" y="1649660"/>
            <a:ext cx="4714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(randomize)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(randomize)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.random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1339" y="1876920"/>
            <a:ext cx="4276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(randomize)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(randomize)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.random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2024" y="1506071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ES6_Block_Scope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1415212"/>
            <a:ext cx="262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ES5_Function_Scope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6724" y="872460"/>
            <a:ext cx="6934499" cy="4980254"/>
            <a:chOff x="1128290" y="936455"/>
            <a:chExt cx="7253097" cy="4510204"/>
          </a:xfrm>
        </p:grpSpPr>
        <p:sp>
          <p:nvSpPr>
            <p:cNvPr id="4" name="object 3"/>
            <p:cNvSpPr txBox="1"/>
            <p:nvPr/>
          </p:nvSpPr>
          <p:spPr>
            <a:xfrm>
              <a:off x="2804127" y="936455"/>
              <a:ext cx="4512422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450" dirty="0" smtClean="0">
                  <a:solidFill>
                    <a:srgbClr val="404040"/>
                  </a:solidFill>
                  <a:cs typeface="KRVAJE+Tahoma"/>
                </a:rPr>
                <a:t>…</a:t>
              </a:r>
              <a:r>
                <a:rPr sz="4450" dirty="0" smtClean="0">
                  <a:solidFill>
                    <a:srgbClr val="404040"/>
                  </a:solidFill>
                  <a:cs typeface="KRVAJE+Tahoma"/>
                </a:rPr>
                <a:t>Block Scop</a:t>
              </a:r>
              <a:r>
                <a:rPr lang="en-US" sz="4450" dirty="0" smtClean="0">
                  <a:solidFill>
                    <a:srgbClr val="404040"/>
                  </a:solidFill>
                  <a:cs typeface="KRVAJE+Tahoma"/>
                </a:rPr>
                <a:t>e</a:t>
              </a:r>
              <a:r>
                <a:rPr sz="4450" dirty="0" smtClean="0">
                  <a:solidFill>
                    <a:srgbClr val="404040"/>
                  </a:solidFill>
                  <a:cs typeface="KRVAJE+Tahoma"/>
                </a:rPr>
                <a:t> </a:t>
              </a:r>
              <a:endParaRPr sz="4450" dirty="0">
                <a:solidFill>
                  <a:srgbClr val="404040"/>
                </a:solidFill>
                <a:cs typeface="KRVAJE+Tahoma"/>
              </a:endParaRPr>
            </a:p>
          </p:txBody>
        </p:sp>
        <p:sp>
          <p:nvSpPr>
            <p:cNvPr id="5" name="object 4"/>
            <p:cNvSpPr txBox="1"/>
            <p:nvPr/>
          </p:nvSpPr>
          <p:spPr>
            <a:xfrm>
              <a:off x="1128290" y="2224141"/>
              <a:ext cx="4634667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QAVAA+CourierNewPS-BoldMT"/>
                </a:rPr>
                <a:t>const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declares constants with block scope</a:t>
              </a:r>
            </a:p>
          </p:txBody>
        </p:sp>
        <p:sp>
          <p:nvSpPr>
            <p:cNvPr id="6" name="object 5"/>
            <p:cNvSpPr txBox="1"/>
            <p:nvPr/>
          </p:nvSpPr>
          <p:spPr>
            <a:xfrm>
              <a:off x="1392460" y="2603025"/>
              <a:ext cx="1501090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must be initialized</a:t>
              </a:r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1392460" y="2902418"/>
              <a:ext cx="4022425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reference can’t be modified, but object values can</a:t>
              </a: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1656630" y="3187295"/>
              <a:ext cx="4112750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/>
                  </a:solidFill>
                  <a:cs typeface="KRVAJE+Tahoma"/>
                </a:rPr>
                <a:t>to prevent changes to  object values, </a:t>
              </a:r>
              <a:r>
                <a:rPr sz="1100" dirty="0" smtClean="0">
                  <a:solidFill>
                    <a:srgbClr val="000000"/>
                  </a:solidFill>
                  <a:cs typeface="KRVAJE+Tahoma"/>
                </a:rPr>
                <a:t>use</a:t>
              </a:r>
              <a:r>
                <a:rPr lang="en-US" sz="1100" dirty="0" smtClean="0">
                  <a:solidFill>
                    <a:srgbClr val="000000"/>
                  </a:solidFill>
                  <a:cs typeface="KRVAJE+Tahoma"/>
                </a:rPr>
                <a:t> </a:t>
              </a:r>
              <a:r>
                <a:rPr sz="1100" dirty="0" err="1" smtClean="0">
                  <a:solidFill>
                    <a:srgbClr val="0433FF"/>
                  </a:solidFill>
                  <a:cs typeface="KQAVAA+CourierNewPS-BoldMT"/>
                </a:rPr>
                <a:t>Object.freeze</a:t>
              </a:r>
              <a:r>
                <a:rPr sz="1100" dirty="0" smtClean="0">
                  <a:solidFill>
                    <a:srgbClr val="0433FF"/>
                  </a:solidFill>
                  <a:cs typeface="KQAVAA+CourierNewPS-BoldMT"/>
                </a:rPr>
                <a:t>(</a:t>
              </a:r>
              <a:r>
                <a:rPr sz="1100" dirty="0" err="1" smtClean="0">
                  <a:solidFill>
                    <a:srgbClr val="0433FF"/>
                  </a:solidFill>
                  <a:cs typeface="KQAVAA+CourierNewPS-BoldMT"/>
                </a:rPr>
                <a:t>obj</a:t>
              </a:r>
              <a:r>
                <a:rPr sz="1100" dirty="0">
                  <a:solidFill>
                    <a:srgbClr val="0433FF"/>
                  </a:solidFill>
                  <a:cs typeface="KQAVAA+CourierNewPS-BoldMT"/>
                </a:rPr>
                <a:t>)</a:t>
              </a:r>
            </a:p>
          </p:txBody>
        </p:sp>
        <p:sp>
          <p:nvSpPr>
            <p:cNvPr id="10" name="object 8"/>
            <p:cNvSpPr txBox="1"/>
            <p:nvPr/>
          </p:nvSpPr>
          <p:spPr>
            <a:xfrm>
              <a:off x="1128290" y="3474545"/>
              <a:ext cx="6307822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QAVAA+CourierNewPS-BoldMT"/>
                </a:rPr>
                <a:t>let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declares variables </a:t>
              </a:r>
              <a:r>
                <a:rPr sz="1650" dirty="0" smtClean="0">
                  <a:solidFill>
                    <a:srgbClr val="000000"/>
                  </a:solidFill>
                  <a:cs typeface="KRVAJE+Tahoma"/>
                </a:rPr>
                <a:t>like</a:t>
              </a:r>
              <a:r>
                <a:rPr lang="en-US" sz="1650" dirty="0" smtClean="0">
                  <a:solidFill>
                    <a:srgbClr val="000000"/>
                  </a:solidFill>
                  <a:cs typeface="KRVAJE+Tahoma"/>
                </a:rPr>
                <a:t> </a:t>
              </a:r>
              <a:r>
                <a:rPr sz="1650" dirty="0" err="1" smtClean="0">
                  <a:solidFill>
                    <a:srgbClr val="000000"/>
                  </a:solidFill>
                  <a:cs typeface="KQAVAA+CourierNewPS-BoldMT"/>
                </a:rPr>
                <a:t>var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,  but they have block scope</a:t>
              </a:r>
            </a:p>
          </p:txBody>
        </p:sp>
        <p:sp>
          <p:nvSpPr>
            <p:cNvPr id="12" name="object 9"/>
            <p:cNvSpPr txBox="1"/>
            <p:nvPr/>
          </p:nvSpPr>
          <p:spPr>
            <a:xfrm>
              <a:off x="1392460" y="3844624"/>
              <a:ext cx="6988927" cy="11028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not hoisted to beginning of enclosing block, so references before declaration are errors</a:t>
              </a:r>
            </a:p>
            <a:p>
              <a:pPr marL="0" marR="0">
                <a:lnSpc>
                  <a:spcPts val="23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most uses of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var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can be replaced with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let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(not if they depend on hoisting)</a:t>
              </a:r>
            </a:p>
            <a:p>
              <a:pPr marL="0" marR="0">
                <a:lnSpc>
                  <a:spcPts val="24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when a file defines a module, top-level uses of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let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are file-scoped, unlike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var</a:t>
              </a:r>
            </a:p>
            <a:p>
              <a:pPr marL="0" marR="0">
                <a:lnSpc>
                  <a:spcPts val="2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Traceur and Babel implement block scopes by renaming variables declared in block</a:t>
              </a:r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1392460" y="5068611"/>
              <a:ext cx="3956457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when a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let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variable is accessed out of its scope,</a:t>
              </a:r>
            </a:p>
          </p:txBody>
        </p:sp>
        <p:sp>
          <p:nvSpPr>
            <p:cNvPr id="14" name="object 11"/>
            <p:cNvSpPr txBox="1"/>
            <p:nvPr/>
          </p:nvSpPr>
          <p:spPr>
            <a:xfrm>
              <a:off x="1392460" y="5279947"/>
              <a:ext cx="592408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 </a:t>
              </a:r>
              <a:r>
                <a:rPr sz="1250" dirty="0">
                  <a:solidFill>
                    <a:srgbClr val="0432FF"/>
                  </a:solidFill>
                  <a:cs typeface="KQAVAA+CourierNewPS-BoldMT"/>
                </a:rPr>
                <a:t>ReferenceError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is thrown with message “</a:t>
              </a:r>
              <a:r>
                <a:rPr sz="1250" dirty="0">
                  <a:solidFill>
                    <a:srgbClr val="000000"/>
                  </a:solidFill>
                  <a:cs typeface="RCTMNU+CourierNewPS-BoldItalicMT"/>
                </a:rPr>
                <a:t>name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 is not defined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”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66505" y="872460"/>
            <a:ext cx="5262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Prefer </a:t>
            </a:r>
            <a:r>
              <a:rPr lang="en-US" sz="2400" dirty="0" err="1" smtClean="0"/>
              <a:t>const</a:t>
            </a:r>
            <a:endParaRPr lang="en-US" sz="2400" dirty="0" smtClean="0"/>
          </a:p>
          <a:p>
            <a:r>
              <a:rPr lang="en-US" sz="2400" dirty="0" smtClean="0"/>
              <a:t>Avoid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 smtClean="0"/>
              <a:t>Use let only for those variables, whose values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3206241" y="814395"/>
            <a:ext cx="505013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50" dirty="0" smtClean="0">
                <a:solidFill>
                  <a:srgbClr val="404040"/>
                </a:solidFill>
                <a:cs typeface="KRVAJE+Tahoma"/>
              </a:rPr>
              <a:t>IIFE &amp; ES6</a:t>
            </a:r>
            <a:endParaRPr sz="445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4560" y="1747520"/>
            <a:ext cx="845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Replace IIFE in ES 6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04749" y="2468880"/>
            <a:ext cx="84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514909" y="2936240"/>
            <a:ext cx="84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69" y="3444240"/>
            <a:ext cx="84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Immediately Invoked Arrow Functions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9760" y="4145280"/>
            <a:ext cx="501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IIFE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}());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IIFE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0719" y="4145280"/>
            <a:ext cx="5212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Template Literal (String Interpolation)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1286" y="2021621"/>
            <a:ext cx="443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printCoord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'('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1286" y="3252285"/>
            <a:ext cx="421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printCoord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`(</a:t>
            </a:r>
            <a:r>
              <a:rPr lang="en-US" altLang="en-US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1286" y="4780276"/>
            <a:ext cx="553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altLang="en-US" dirty="0" smtClean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‘ES'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altLang="en-US" dirty="0" smtClean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‘6'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(`Hello ${first} ${last}!`); </a:t>
            </a:r>
            <a:r>
              <a:rPr lang="en-US" altLang="en-US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Hello </a:t>
            </a:r>
            <a:r>
              <a:rPr lang="en-US" altLang="en-US" i="1" dirty="0" smtClean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6!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60" y="2076012"/>
            <a:ext cx="553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‘ES6'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`Hello </a:t>
            </a:r>
            <a:r>
              <a:rPr lang="en-US" altLang="en-US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you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?`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en-US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ES6!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are you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today?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331" y="4854081"/>
            <a:ext cx="5534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alt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console.log(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760" y="1679787"/>
            <a:ext cx="38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2"/>
              </a:rPr>
              <a:t>Multiline String Literal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6656" y="4482949"/>
            <a:ext cx="38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Iterating over a 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87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3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Arrow Functions…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481" y="3235201"/>
            <a:ext cx="5597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8250" y="4684007"/>
            <a:ext cx="5194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x);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765" y="1676400"/>
            <a:ext cx="883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less verbose than traditional function </a:t>
            </a:r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 </a:t>
            </a:r>
            <a:r>
              <a:rPr lang="en-US" altLang="en-US" sz="1600" i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this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picked up from surroundings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482" y="4921624"/>
            <a:ext cx="18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482" y="5233375"/>
            <a:ext cx="18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return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7481" y="5602707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about parenthesis and curly brackets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8729" y="4314675"/>
            <a:ext cx="23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Arrow_Function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481" y="2906319"/>
            <a:ext cx="2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Arrow_Function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/>
          <p:nvPr/>
        </p:nvSpPr>
        <p:spPr>
          <a:xfrm>
            <a:off x="3511120" y="337490"/>
            <a:ext cx="518393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50" dirty="0" smtClean="0">
                <a:solidFill>
                  <a:srgbClr val="404040"/>
                </a:solidFill>
                <a:cs typeface="KRVAJE+Tahoma"/>
              </a:rPr>
              <a:t>ES6</a:t>
            </a:r>
            <a:endParaRPr sz="445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540" y="1524000"/>
            <a:ext cx="9072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syntax for features that already exist (e.g. via libraries). For 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/>
              <a:t>Modules</a:t>
            </a:r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functionality in the standard library. For 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/>
              <a:t>methods </a:t>
            </a:r>
            <a:r>
              <a:rPr lang="en-US" dirty="0" smtClean="0"/>
              <a:t>for Strings</a:t>
            </a:r>
            <a:r>
              <a:rPr lang="en-US" dirty="0"/>
              <a:t> and 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Maps and Sets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Completely </a:t>
            </a:r>
            <a:r>
              <a:rPr lang="en-US" dirty="0"/>
              <a:t>new features. For 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Generators</a:t>
            </a:r>
          </a:p>
          <a:p>
            <a:pPr lvl="1"/>
            <a:r>
              <a:rPr lang="en-US" dirty="0" smtClean="0"/>
              <a:t>Proxies</a:t>
            </a:r>
          </a:p>
          <a:p>
            <a:pPr lvl="1"/>
            <a:r>
              <a:rPr lang="en-US" dirty="0" err="1" smtClean="0"/>
              <a:t>WeakMaps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…Arrow Functions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765" y="4544164"/>
            <a:ext cx="6305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x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{ </a:t>
            </a:r>
            <a:r>
              <a:rPr lang="en-US" altLang="en-US" sz="2000" b="1" dirty="0">
                <a:solidFill>
                  <a:srgbClr val="008000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x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x } </a:t>
            </a:r>
            <a:r>
              <a:rPr lang="en-US" altLang="en-US" sz="2000" i="1" dirty="0">
                <a:solidFill>
                  <a:srgbClr val="408080"/>
                </a:solidFill>
                <a:cs typeface="Courier New" panose="02070309020205020404" pitchFamily="49" charset="0"/>
              </a:rPr>
              <a:t>// block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x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x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x </a:t>
            </a:r>
            <a:r>
              <a:rPr lang="en-US" altLang="en-US" sz="2000" i="1" dirty="0">
                <a:solidFill>
                  <a:srgbClr val="408080"/>
                </a:solidFill>
                <a:cs typeface="Courier New" panose="02070309020205020404" pitchFamily="49" charset="0"/>
              </a:rPr>
              <a:t>// expression, equivalent to previous line</a:t>
            </a:r>
            <a:r>
              <a:rPr lang="en-US" altLang="en-US" sz="20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765" y="2303929"/>
            <a:ext cx="883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()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{ ... } </a:t>
            </a:r>
            <a:r>
              <a:rPr lang="en-US" altLang="en-US" sz="2000" i="1" dirty="0">
                <a:solidFill>
                  <a:srgbClr val="408080"/>
                </a:solidFill>
                <a:cs typeface="Courier New" panose="02070309020205020404" pitchFamily="49" charset="0"/>
              </a:rPr>
              <a:t>// no parameter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x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{ ... } </a:t>
            </a:r>
            <a:r>
              <a:rPr lang="en-US" altLang="en-US" sz="2000" i="1" dirty="0">
                <a:solidFill>
                  <a:srgbClr val="408080"/>
                </a:solidFill>
                <a:cs typeface="Courier New" panose="02070309020205020404" pitchFamily="49" charset="0"/>
              </a:rPr>
              <a:t>// one parameter, an identifier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x, y) </a:t>
            </a:r>
            <a:r>
              <a:rPr lang="en-US" altLang="en-US" sz="2000" dirty="0">
                <a:solidFill>
                  <a:srgbClr val="666666"/>
                </a:solidFill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{ ... } </a:t>
            </a:r>
            <a:r>
              <a:rPr lang="en-US" altLang="en-US" sz="2000" i="1" dirty="0">
                <a:solidFill>
                  <a:srgbClr val="408080"/>
                </a:solidFill>
                <a:cs typeface="Courier New" panose="02070309020205020404" pitchFamily="49" charset="0"/>
              </a:rPr>
              <a:t>// several parameter</a:t>
            </a:r>
            <a:r>
              <a:rPr lang="en-US" altLang="en-US" sz="2000" dirty="0"/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36542" y="2044819"/>
            <a:ext cx="3424518" cy="6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[1,2,3].map(x =&gt; 2 *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[ 2, 4, 6 ]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73622" y="5252050"/>
            <a:ext cx="5665695" cy="4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asyncFunc.then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console.log(x));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…Arrow Functions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765" y="2303929"/>
            <a:ext cx="940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ES6 arrow functions are often a compelling alternative to 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Function.prototype.bind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9106" y="4053697"/>
            <a:ext cx="7162802" cy="4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anEvent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console.log.bind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(console))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765" y="3070104"/>
            <a:ext cx="940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If an extracted method is to work as a </a:t>
            </a:r>
            <a:r>
              <a:rPr lang="en-US" sz="2000" dirty="0" smtClean="0"/>
              <a:t>callback then ???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9106" y="3590056"/>
            <a:ext cx="940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will be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or the global object</a:t>
            </a:r>
            <a:r>
              <a:rPr lang="en-US" altLang="en-US" sz="2000" dirty="0"/>
              <a:t>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59106" y="4585254"/>
            <a:ext cx="7162802" cy="4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anEvent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console.log(x))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…Arrow Functions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765" y="2303929"/>
            <a:ext cx="9403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add(x, y)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plus1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add.bind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5765" y="4385391"/>
            <a:ext cx="7162802" cy="4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plus1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258" y="1900518"/>
            <a:ext cx="27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Arrow_Function_X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…Arrow Functions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1624" y="1819835"/>
            <a:ext cx="8364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()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{}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'function‘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function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 smtClean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Handling Multiple return Values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364" y="2805953"/>
            <a:ext cx="513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matchObj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/^(\</a:t>
            </a:r>
            <a:r>
              <a:rPr lang="en-US" altLang="en-US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d\d\d\d)-(\d\d)-(\d\d)$/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'2999-12-31'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matchObj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matchObj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matchObj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2518" y="2805953"/>
            <a:ext cx="522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year, month, day]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/^(\</a:t>
            </a:r>
            <a:r>
              <a:rPr lang="en-US" altLang="en-US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d\d\d\d)-(\d\d)-(\d\d)$/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'2999-12-31'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3363" y="4669234"/>
            <a:ext cx="9888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empty slot at the beginning of the Array pattern skips the Array element at index zero.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4573" y="5546434"/>
            <a:ext cx="1039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8800"/>
                </a:solidFill>
              </a:rPr>
              <a:t>2999"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8800"/>
                </a:solidFill>
              </a:rPr>
              <a:t>"12</a:t>
            </a:r>
            <a:r>
              <a:rPr lang="en-US" dirty="0">
                <a:solidFill>
                  <a:srgbClr val="008800"/>
                </a:solidFill>
              </a:rPr>
              <a:t>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800"/>
                </a:solidFill>
              </a:rPr>
              <a:t>"31"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0659" y="5546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console.log(year)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console.log(month)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console.log(day)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624" y="1420958"/>
            <a:ext cx="83640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Destructuring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cs typeface="Courier New" panose="02070309020205020404" pitchFamily="49" charset="0"/>
                <a:hlinkClick r:id="rId2"/>
              </a:rPr>
              <a:t>via Arrays</a:t>
            </a:r>
            <a:endParaRPr lang="en-US" altLang="en-US" sz="2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53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404040"/>
                </a:solidFill>
                <a:cs typeface="KRVAJE+Tahoma"/>
              </a:rPr>
              <a:t>f</a:t>
            </a:r>
            <a:r>
              <a:rPr lang="en-US" sz="3200" dirty="0" smtClean="0">
                <a:solidFill>
                  <a:srgbClr val="404040"/>
                </a:solidFill>
                <a:cs typeface="KRVAJE+Tahoma"/>
              </a:rPr>
              <a:t>or-of</a:t>
            </a:r>
            <a:endParaRPr sz="3200" dirty="0">
              <a:solidFill>
                <a:srgbClr val="404040"/>
              </a:solidFill>
              <a:cs typeface="KRVAJE+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399" y="1844078"/>
            <a:ext cx="513677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can break from it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5271" y="1844078"/>
            <a:ext cx="52264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arr.forEach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console.log(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Conciseness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398" y="4594914"/>
            <a:ext cx="513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5270" y="4506258"/>
            <a:ext cx="522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[index,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arr.entries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console.log(index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 '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9176" y="5706587"/>
            <a:ext cx="93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If you want both index and value of each array element,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US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has got you covered, too, via the new Array method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entries()</a:t>
            </a:r>
            <a:r>
              <a:rPr lang="en-US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destructuring</a:t>
            </a:r>
            <a:r>
              <a:rPr lang="en-US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399" y="4245291"/>
            <a:ext cx="9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Check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5953" y="416858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/>
              <a:t>Handling parameter default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1844078"/>
            <a:ext cx="5136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foo(x, y)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5271" y="1844078"/>
            <a:ext cx="522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3504703"/>
            <a:ext cx="9323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 parameter default value is only triggered by </a:t>
            </a:r>
            <a:r>
              <a:rPr lang="en-US" altLang="en-US" sz="2000" dirty="0">
                <a:solidFill>
                  <a:srgbClr val="000000"/>
                </a:solidFill>
              </a:rPr>
              <a:t>undefined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while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is triggered by any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falsy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value in the previous ES5 code.</a:t>
            </a:r>
            <a:r>
              <a:rPr lang="en-US" altLang="en-US" sz="20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398" y="4845342"/>
            <a:ext cx="513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f(x, y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 y];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50421" y="4395886"/>
            <a:ext cx="4159625" cy="182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f(1) [1, 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f() [undefined, 0]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f(undefined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undefined)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undefined, 0]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14398" y="5602576"/>
            <a:ext cx="5620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Why does undefined trigger default values?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398" y="4445917"/>
            <a:ext cx="8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/>
              <a:t>Handling parameter default </a:t>
            </a:r>
            <a:r>
              <a:rPr lang="en-US" sz="3200" b="1" dirty="0" smtClean="0"/>
              <a:t>values |Arrow Functions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914398" y="1676048"/>
            <a:ext cx="10300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receive = (complete = () =&gt; console.log("complete")) =&gt; complete()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398" y="5651805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Equivalent </a:t>
            </a:r>
            <a:r>
              <a:rPr lang="en-US" sz="4000" dirty="0" smtClean="0">
                <a:hlinkClick r:id="rId2"/>
              </a:rPr>
              <a:t>ES5???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398" y="3066482"/>
            <a:ext cx="6503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"complete"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Rest Parameters…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4378" y="2605421"/>
            <a:ext cx="640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f(x, ...y)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'a'; y = ['b', 'c']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0421" y="4291443"/>
            <a:ext cx="522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378" y="1770964"/>
            <a:ext cx="93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Putting the rest operator (</a:t>
            </a:r>
            <a:r>
              <a:rPr lang="en-US" altLang="en-US" dirty="0">
                <a:solidFill>
                  <a:srgbClr val="000000"/>
                </a:solidFill>
              </a:rPr>
              <a:t>...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) in front of the last formal parameter means that it will receive all remaining actual parameters in an Array.</a:t>
            </a:r>
            <a:r>
              <a:rPr lang="en-US" alt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398" y="4395886"/>
            <a:ext cx="513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f(x, y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 y];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14398" y="5602576"/>
            <a:ext cx="5620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Why does undefined trigger default values?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93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…Rest Parameters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4378" y="2605421"/>
            <a:ext cx="4948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ECMAScript 5: arguments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logAllArguments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console.log(arguments[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378" y="1770964"/>
            <a:ext cx="1005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Rest parameters can completely replace JavaScript’s infamous special variable 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arguments. </a:t>
            </a:r>
            <a:r>
              <a:rPr lang="en-US" alt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5975" y="2605421"/>
            <a:ext cx="513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ECMAScript 6: rest parameter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logAllArguments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14398" y="5602576"/>
            <a:ext cx="5620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Why does undefined trigger default values?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835" y="2171074"/>
            <a:ext cx="142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"/>
          <p:cNvSpPr txBox="1"/>
          <p:nvPr/>
        </p:nvSpPr>
        <p:spPr>
          <a:xfrm>
            <a:off x="4568480" y="603647"/>
            <a:ext cx="368102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3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404040"/>
                </a:solidFill>
                <a:cs typeface="KRVAJE+Tahoma"/>
              </a:rPr>
              <a:t>ECMAScript</a:t>
            </a:r>
          </a:p>
        </p:txBody>
      </p:sp>
      <p:sp>
        <p:nvSpPr>
          <p:cNvPr id="27" name="object 4"/>
          <p:cNvSpPr txBox="1"/>
          <p:nvPr/>
        </p:nvSpPr>
        <p:spPr>
          <a:xfrm>
            <a:off x="2481960" y="1829694"/>
            <a:ext cx="7854061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cs typeface="KRVAJE+Tahoma"/>
              </a:rPr>
              <a:t>Defined by </a:t>
            </a:r>
            <a:r>
              <a:rPr sz="1650" dirty="0">
                <a:solidFill>
                  <a:srgbClr val="000000"/>
                </a:solidFill>
                <a:cs typeface="GEBQLR+Tahoma-Bold"/>
              </a:rPr>
              <a:t>European Computer Manufacturers  Association </a:t>
            </a:r>
            <a:r>
              <a:rPr sz="1650" dirty="0">
                <a:solidFill>
                  <a:srgbClr val="000000"/>
                </a:solidFill>
                <a:cs typeface="KRVAJE+Tahoma"/>
              </a:rPr>
              <a:t> (ECMA)</a:t>
            </a:r>
          </a:p>
        </p:txBody>
      </p:sp>
      <p:sp>
        <p:nvSpPr>
          <p:cNvPr id="28" name="object 5"/>
          <p:cNvSpPr txBox="1"/>
          <p:nvPr/>
        </p:nvSpPr>
        <p:spPr>
          <a:xfrm>
            <a:off x="2481960" y="2190726"/>
            <a:ext cx="522619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cs typeface="KRVAJE+Tahoma"/>
              </a:rPr>
              <a:t>Specification is called </a:t>
            </a:r>
            <a:r>
              <a:rPr sz="1650" dirty="0">
                <a:solidFill>
                  <a:srgbClr val="000000"/>
                </a:solidFill>
                <a:cs typeface="GEBQLR+Tahoma-Bold"/>
              </a:rPr>
              <a:t>ECMAScript </a:t>
            </a:r>
            <a:r>
              <a:rPr sz="1650" dirty="0">
                <a:solidFill>
                  <a:srgbClr val="000000"/>
                </a:solidFill>
                <a:cs typeface="KRVAJE+Tahoma"/>
              </a:rPr>
              <a:t>or ECMA-262</a:t>
            </a:r>
          </a:p>
        </p:txBody>
      </p:sp>
      <p:sp>
        <p:nvSpPr>
          <p:cNvPr id="29" name="object 6"/>
          <p:cNvSpPr txBox="1"/>
          <p:nvPr/>
        </p:nvSpPr>
        <p:spPr>
          <a:xfrm>
            <a:off x="2746130" y="2543193"/>
            <a:ext cx="775418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JavaScript 5.1 (</a:t>
            </a:r>
            <a:r>
              <a:rPr sz="1250" dirty="0">
                <a:solidFill>
                  <a:srgbClr val="000000"/>
                </a:solidFill>
                <a:cs typeface="GEBQLR+Tahoma-Bold"/>
              </a:rPr>
              <a:t>ES5</a:t>
            </a:r>
            <a:r>
              <a:rPr sz="1250" dirty="0">
                <a:solidFill>
                  <a:srgbClr val="000000"/>
                </a:solidFill>
                <a:cs typeface="KRVAJE+Tahoma"/>
              </a:rPr>
              <a:t>) - http://www.ecma-international.org/publications/standards/Ecma-262.htm</a:t>
            </a:r>
          </a:p>
        </p:txBody>
      </p:sp>
      <p:sp>
        <p:nvSpPr>
          <p:cNvPr id="30" name="object 7"/>
          <p:cNvSpPr txBox="1"/>
          <p:nvPr/>
        </p:nvSpPr>
        <p:spPr>
          <a:xfrm>
            <a:off x="2746130" y="2842586"/>
            <a:ext cx="725780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JavaScript 6 (</a:t>
            </a:r>
            <a:r>
              <a:rPr sz="1250" dirty="0">
                <a:solidFill>
                  <a:srgbClr val="000000"/>
                </a:solidFill>
                <a:cs typeface="GEBQLR+Tahoma-Bold"/>
              </a:rPr>
              <a:t>ES6</a:t>
            </a:r>
            <a:r>
              <a:rPr sz="1250" dirty="0">
                <a:solidFill>
                  <a:srgbClr val="000000"/>
                </a:solidFill>
                <a:cs typeface="KRVAJE+Tahoma"/>
              </a:rPr>
              <a:t>) - http://wiki.ecmascript.org/doku.php?id=harmony:specification_drafts</a:t>
            </a:r>
          </a:p>
        </p:txBody>
      </p:sp>
      <p:sp>
        <p:nvSpPr>
          <p:cNvPr id="31" name="object 8"/>
          <p:cNvSpPr txBox="1"/>
          <p:nvPr/>
        </p:nvSpPr>
        <p:spPr>
          <a:xfrm>
            <a:off x="3010300" y="3136269"/>
            <a:ext cx="18946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1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00"/>
                </a:solidFill>
                <a:cs typeface="KRVAJE+Tahoma"/>
              </a:rPr>
              <a:t>goal is to finalize in  June 2015</a:t>
            </a:r>
          </a:p>
        </p:txBody>
      </p:sp>
      <p:sp>
        <p:nvSpPr>
          <p:cNvPr id="32" name="object 9"/>
          <p:cNvSpPr txBox="1"/>
          <p:nvPr/>
        </p:nvSpPr>
        <p:spPr>
          <a:xfrm>
            <a:off x="2481960" y="3405908"/>
            <a:ext cx="567074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cs typeface="GEBQLR+Tahoma-Bold"/>
              </a:rPr>
              <a:t>ECMAScript Technical Committee </a:t>
            </a:r>
            <a:r>
              <a:rPr sz="1650" dirty="0">
                <a:solidFill>
                  <a:srgbClr val="000000"/>
                </a:solidFill>
                <a:cs typeface="KRVAJE+Tahoma"/>
              </a:rPr>
              <a:t>is called  </a:t>
            </a:r>
            <a:r>
              <a:rPr sz="1650" dirty="0">
                <a:solidFill>
                  <a:srgbClr val="000000"/>
                </a:solidFill>
                <a:cs typeface="GEBQLR+Tahoma-Bold"/>
              </a:rPr>
              <a:t> TC39</a:t>
            </a:r>
          </a:p>
          <a:p>
            <a:pPr marL="0" marR="0">
              <a:lnSpc>
                <a:spcPts val="2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cs typeface="KRVAJE+Tahoma"/>
              </a:rPr>
              <a:t>TC39 has bi-monthly face-to-face meetings</a:t>
            </a:r>
          </a:p>
          <a:p>
            <a:pPr marL="0" marR="0">
              <a:lnSpc>
                <a:spcPts val="2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cs typeface="KRVAJE+Tahoma"/>
              </a:rPr>
              <a:t>Besides defining the standard,</a:t>
            </a:r>
          </a:p>
        </p:txBody>
      </p:sp>
      <p:sp>
        <p:nvSpPr>
          <p:cNvPr id="33" name="object 10"/>
          <p:cNvSpPr txBox="1"/>
          <p:nvPr/>
        </p:nvSpPr>
        <p:spPr>
          <a:xfrm>
            <a:off x="2746130" y="4480440"/>
            <a:ext cx="686827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“TC39 members create and test implementations of the candidate specification</a:t>
            </a:r>
          </a:p>
          <a:p>
            <a:pPr marL="0" marR="0">
              <a:lnSpc>
                <a:spcPts val="1525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to verify its correctness and the feasibility of creating interoperable implementations.”</a:t>
            </a:r>
          </a:p>
        </p:txBody>
      </p:sp>
      <p:sp>
        <p:nvSpPr>
          <p:cNvPr id="34" name="object 11"/>
          <p:cNvSpPr txBox="1"/>
          <p:nvPr/>
        </p:nvSpPr>
        <p:spPr>
          <a:xfrm>
            <a:off x="2481960" y="4982122"/>
            <a:ext cx="296914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cs typeface="GEBQLR+Tahoma-Bold"/>
              </a:rPr>
              <a:t>Current members </a:t>
            </a:r>
            <a:r>
              <a:rPr sz="1650" dirty="0">
                <a:solidFill>
                  <a:srgbClr val="000000"/>
                </a:solidFill>
                <a:cs typeface="KRVAJE+Tahoma"/>
              </a:rPr>
              <a:t> include</a:t>
            </a:r>
          </a:p>
        </p:txBody>
      </p:sp>
      <p:sp>
        <p:nvSpPr>
          <p:cNvPr id="42" name="object 12"/>
          <p:cNvSpPr txBox="1"/>
          <p:nvPr/>
        </p:nvSpPr>
        <p:spPr>
          <a:xfrm>
            <a:off x="2746130" y="5334589"/>
            <a:ext cx="802510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GEBQLR+Tahoma-Bold"/>
              </a:rPr>
              <a:t>Brendan Eich</a:t>
            </a:r>
            <a:r>
              <a:rPr sz="1250" dirty="0">
                <a:solidFill>
                  <a:srgbClr val="000000"/>
                </a:solidFill>
                <a:cs typeface="KRVAJE+Tahoma"/>
              </a:rPr>
              <a:t> (Mozilla, JavaScript inventor), </a:t>
            </a:r>
            <a:r>
              <a:rPr sz="1250" dirty="0">
                <a:solidFill>
                  <a:srgbClr val="000000"/>
                </a:solidFill>
                <a:cs typeface="GEBQLR+Tahoma-Bold"/>
              </a:rPr>
              <a:t>Allen Wirfs-Brock</a:t>
            </a:r>
            <a:r>
              <a:rPr sz="1250" dirty="0">
                <a:solidFill>
                  <a:srgbClr val="000000"/>
                </a:solidFill>
                <a:cs typeface="KRVAJE+Tahoma"/>
              </a:rPr>
              <a:t> (Mozilla), Dave Herman (Mozilla),</a:t>
            </a:r>
          </a:p>
          <a:p>
            <a:pPr marL="0" marR="0">
              <a:lnSpc>
                <a:spcPts val="1525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Brandon Benvie (Mozilla), Mark Miller (Google), Alex Russell (Google, Dojo Toolkit),</a:t>
            </a:r>
          </a:p>
          <a:p>
            <a:pPr marL="0" marR="0">
              <a:lnSpc>
                <a:spcPts val="1525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Erik Arvidsson (Google, Traceur), Domenic Denicola (Google), Luke Hoban (Microsoft), </a:t>
            </a:r>
          </a:p>
          <a:p>
            <a:pPr marL="0" marR="0">
              <a:lnSpc>
                <a:spcPts val="1525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cs typeface="KRVAJE+Tahoma"/>
              </a:rPr>
              <a:t>Yehuda Katz (Tilde Inc., Ember.js), Rick Waldron (Boucoup, jQuery),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305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err="1" smtClean="0"/>
              <a:t>Destructuring</a:t>
            </a:r>
            <a:r>
              <a:rPr lang="en-US" sz="3200" b="1" dirty="0" smtClean="0"/>
              <a:t> </a:t>
            </a:r>
            <a:r>
              <a:rPr lang="en-US" sz="3200" b="1" dirty="0" smtClean="0"/>
              <a:t>Revisited…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4377" y="3116409"/>
            <a:ext cx="596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items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[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];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items.forEach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(([word, count])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console.log(word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378" y="1770964"/>
            <a:ext cx="1005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Rest parameters can completely replace JavaScript’s infamous special variable 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arguments. </a:t>
            </a:r>
            <a:r>
              <a:rPr lang="en-US" altLang="en-US" dirty="0"/>
              <a:t>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47479" y="2516244"/>
            <a:ext cx="5620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  <a:hlinkClick r:id="rId2"/>
              </a:rPr>
              <a:t>Destructuring the Arrays in an Array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7479" y="4416765"/>
            <a:ext cx="5620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  <a:hlinkClick r:id="rId3"/>
              </a:rPr>
              <a:t>Destructuring the Objects in an Array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478" y="5015514"/>
            <a:ext cx="952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items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{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{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:9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];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items.forEach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(({word, count})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console.log(word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Spread Operator(…)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74378" y="1770964"/>
            <a:ext cx="100583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 spread operator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(...) looks exactly like the rest operator, but is its opposite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: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 rest operator collects the remaining items of an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iterable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value into an Array and is used for rest parameters and 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destructuring</a:t>
            </a: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spread operator turns the items of an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iterable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value into arguments of a function call or into elements of an Array.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4378" y="4140844"/>
            <a:ext cx="52174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5, 11, 3)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(...[-1, 5, 11, 3])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en-US" sz="2000" dirty="0" smtClean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...[-1, 5, 11], 3)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06987" y="4703658"/>
            <a:ext cx="5585013" cy="139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arr1.push(...arr2);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arr1 is now ['a', 'b', 'c', 'd']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0094" y="4204447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err="1" smtClean="0"/>
              <a:t>Concat</a:t>
            </a:r>
            <a:r>
              <a:rPr lang="en-US" sz="3200" b="1" dirty="0" smtClean="0"/>
              <a:t>() and Spread Operator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50260" y="2061271"/>
            <a:ext cx="5997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console.log(arr1.concat(arr2, arr3));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'a', 'b', 'c', 'd', 'e' 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35389" y="4049710"/>
            <a:ext cx="6472518" cy="16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arr3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([...arr1, ...arr2, ...arr3]);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'a', 'b', 'c', 'd', 'e' 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Constructors to Classes…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164801"/>
            <a:ext cx="5997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constructor(prop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prop;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'classy'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'prototypical'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altLang="en-US" sz="16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54667" y="1534133"/>
            <a:ext cx="6346232" cy="8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Foo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Foo.prototype.constructor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54667" y="2594946"/>
            <a:ext cx="6346232" cy="126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Foo.staticMethod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Foo.staticMethod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'classy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72077" y="3970044"/>
            <a:ext cx="6346232" cy="126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Foo.prototype.prototypeMethod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'prototypical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519" y="4240161"/>
            <a:ext cx="3943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my'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6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'Method</a:t>
            </a:r>
            <a:r>
              <a:rPr lang="en-US" alt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 {}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alt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m]() {}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</a:t>
            </a:r>
            <a:r>
              <a:rPr lang="en-US" sz="3200" b="1" dirty="0" smtClean="0"/>
              <a:t>to </a:t>
            </a:r>
            <a:r>
              <a:rPr lang="en-US" sz="3200" b="1" dirty="0" smtClean="0"/>
              <a:t>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164801"/>
            <a:ext cx="5997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`(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69976" y="3773873"/>
            <a:ext cx="8202707" cy="293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ColorPoint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color)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.color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519" y="4996285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9554" y="1828189"/>
            <a:ext cx="8364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ColorPoint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(25, 8, 'green');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cp.toString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25, 8) in green'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ColorPoint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dirty="0" smtClean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???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9554" y="5014822"/>
            <a:ext cx="3666564" cy="4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'function’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164801"/>
            <a:ext cx="5997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`(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6519" y="4304121"/>
            <a:ext cx="8202707" cy="209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new Point(25, 8);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25, 8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'function‘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Point()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???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519" y="6311029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1D20"/>
                </a:solidFill>
              </a:rPr>
              <a:t>"Cannot call a class as a function"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550284"/>
            <a:ext cx="80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separators between members of class definitions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518" y="1950394"/>
            <a:ext cx="80592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 declarations are not </a:t>
            </a:r>
            <a:r>
              <a:rPr lang="en-US" sz="2000" b="1" dirty="0" smtClean="0"/>
              <a:t>hoisted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works, because `foo` is hoisted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 </a:t>
            </a:r>
            <a:r>
              <a:rPr lang="en-US" alt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{}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518" y="4043275"/>
            <a:ext cx="8059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 </a:t>
            </a:r>
            <a:r>
              <a:rPr lang="en-US" sz="2000" b="1" dirty="0" smtClean="0"/>
              <a:t>Expressions (Anonymous/Named)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550284"/>
            <a:ext cx="80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Classes have inner names </a:t>
            </a:r>
            <a:r>
              <a:rPr lang="en-US" sz="2000" b="1" i="1" dirty="0" smtClean="0">
                <a:solidFill>
                  <a:srgbClr val="C00000"/>
                </a:solidFill>
              </a:rPr>
              <a:t>just like function expressions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18" y="1950394"/>
            <a:ext cx="9995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me(n)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inner name `me` </a:t>
            </a:r>
            <a:r>
              <a:rPr lang="en-US" altLang="en-US" sz="2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function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me(n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17" y="4437722"/>
            <a:ext cx="80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Dynamic Semantics of </a:t>
            </a:r>
            <a:r>
              <a:rPr lang="en-US" sz="2000" b="1" dirty="0" err="1" smtClean="0"/>
              <a:t>ClassDefinitionEvaluation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550284"/>
            <a:ext cx="80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Classes have inner names </a:t>
            </a:r>
            <a:r>
              <a:rPr lang="en-US" sz="2000" b="1" i="1" dirty="0" smtClean="0">
                <a:solidFill>
                  <a:srgbClr val="C00000"/>
                </a:solidFill>
              </a:rPr>
              <a:t>just like function expressions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18" y="1950394"/>
            <a:ext cx="99956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inner name C to refer to 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`constructor: 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C.prop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logProp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inner name C to refer to 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20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logProp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C.prop</a:t>
            </a:r>
            <a:r>
              <a:rPr lang="en-US" alt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C.prop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'Hi!'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0902" y="1052264"/>
            <a:ext cx="6277056" cy="4776194"/>
            <a:chOff x="2150266" y="639888"/>
            <a:chExt cx="6277056" cy="4776194"/>
          </a:xfrm>
        </p:grpSpPr>
        <p:sp>
          <p:nvSpPr>
            <p:cNvPr id="12" name="object 3"/>
            <p:cNvSpPr txBox="1"/>
            <p:nvPr/>
          </p:nvSpPr>
          <p:spPr>
            <a:xfrm>
              <a:off x="4585859" y="639888"/>
              <a:ext cx="3778756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ES5 vs. ES6</a:t>
              </a:r>
            </a:p>
          </p:txBody>
        </p:sp>
        <p:sp>
          <p:nvSpPr>
            <p:cNvPr id="13" name="object 4"/>
            <p:cNvSpPr txBox="1"/>
            <p:nvPr/>
          </p:nvSpPr>
          <p:spPr>
            <a:xfrm>
              <a:off x="2150266" y="2026918"/>
              <a:ext cx="4476514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ECMAScript 5 did not add any new syntax</a:t>
              </a:r>
            </a:p>
          </p:txBody>
        </p:sp>
        <p:sp>
          <p:nvSpPr>
            <p:cNvPr id="14" name="object 5"/>
            <p:cNvSpPr txBox="1"/>
            <p:nvPr/>
          </p:nvSpPr>
          <p:spPr>
            <a:xfrm>
              <a:off x="2150266" y="2387950"/>
              <a:ext cx="2131609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ECMAScript 6 does!</a:t>
              </a:r>
            </a:p>
          </p:txBody>
        </p:sp>
        <p:sp>
          <p:nvSpPr>
            <p:cNvPr id="15" name="object 6"/>
            <p:cNvSpPr txBox="1"/>
            <p:nvPr/>
          </p:nvSpPr>
          <p:spPr>
            <a:xfrm>
              <a:off x="2150266" y="2748982"/>
              <a:ext cx="4207906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ES6 is backward compatible with ES5,</a:t>
              </a:r>
            </a:p>
            <a:p>
              <a:pPr marL="0" marR="0">
                <a:lnSpc>
                  <a:spcPts val="2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which is backward compatible with ES3</a:t>
              </a:r>
            </a:p>
          </p:txBody>
        </p:sp>
        <p:sp>
          <p:nvSpPr>
            <p:cNvPr id="16" name="object 7"/>
            <p:cNvSpPr txBox="1"/>
            <p:nvPr/>
          </p:nvSpPr>
          <p:spPr>
            <a:xfrm>
              <a:off x="2150266" y="3365379"/>
              <a:ext cx="4292590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Many ES6 features provide</a:t>
              </a:r>
            </a:p>
            <a:p>
              <a:pPr marL="0" marR="0">
                <a:lnSpc>
                  <a:spcPts val="2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syntactic sugar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for more concise code</a:t>
              </a:r>
            </a:p>
          </p:txBody>
        </p:sp>
        <p:sp>
          <p:nvSpPr>
            <p:cNvPr id="17" name="object 8"/>
            <p:cNvSpPr txBox="1"/>
            <p:nvPr/>
          </p:nvSpPr>
          <p:spPr>
            <a:xfrm>
              <a:off x="2150266" y="3981775"/>
              <a:ext cx="1264319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Spec sizes</a:t>
              </a:r>
            </a:p>
          </p:txBody>
        </p:sp>
        <p:sp>
          <p:nvSpPr>
            <p:cNvPr id="18" name="object 9"/>
            <p:cNvSpPr txBox="1"/>
            <p:nvPr/>
          </p:nvSpPr>
          <p:spPr>
            <a:xfrm>
              <a:off x="2414436" y="4334243"/>
              <a:ext cx="151587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GEBQLR+Tahoma-Bold"/>
                </a:rPr>
                <a:t>ES5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- </a:t>
              </a:r>
              <a:r>
                <a:rPr sz="1250" dirty="0">
                  <a:solidFill>
                    <a:srgbClr val="000000"/>
                  </a:solidFill>
                  <a:cs typeface="GEBQLR+Tahoma-Bold"/>
                </a:rPr>
                <a:t>258 pages</a:t>
              </a:r>
            </a:p>
          </p:txBody>
        </p:sp>
        <p:sp>
          <p:nvSpPr>
            <p:cNvPr id="19" name="object 10"/>
            <p:cNvSpPr txBox="1"/>
            <p:nvPr/>
          </p:nvSpPr>
          <p:spPr>
            <a:xfrm>
              <a:off x="2414436" y="4633635"/>
              <a:ext cx="2995877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GEBQLR+Tahoma-Bold"/>
                </a:rPr>
                <a:t>ES6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- </a:t>
              </a:r>
              <a:r>
                <a:rPr sz="1250" dirty="0">
                  <a:solidFill>
                    <a:srgbClr val="000000"/>
                  </a:solidFill>
                  <a:cs typeface="GEBQLR+Tahoma-Bold"/>
                </a:rPr>
                <a:t>652 pages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(draft on 2/20/15)</a:t>
              </a:r>
            </a:p>
          </p:txBody>
        </p:sp>
        <p:sp>
          <p:nvSpPr>
            <p:cNvPr id="20" name="object 11"/>
            <p:cNvSpPr txBox="1"/>
            <p:nvPr/>
          </p:nvSpPr>
          <p:spPr>
            <a:xfrm>
              <a:off x="2150266" y="4941593"/>
              <a:ext cx="6277056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One goal of ES6 and beyond is to make JavaScript a</a:t>
              </a:r>
            </a:p>
            <a:p>
              <a:pPr marL="0" marR="0">
                <a:lnSpc>
                  <a:spcPts val="2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better target for compiling to from other 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6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519" y="1550284"/>
            <a:ext cx="80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Subclassing</a:t>
            </a:r>
            <a:r>
              <a:rPr lang="en-US" sz="2000" b="1" dirty="0" smtClean="0"/>
              <a:t> | Prototypal Chaining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9" name="Picture 3" descr="http://exploringjs.com/es6/images/classes----subclassing_es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9" y="2373593"/>
            <a:ext cx="6919351" cy="41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2069" y="1406849"/>
            <a:ext cx="4303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`Person named ${this.name}`;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(persons)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of persons)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console.log(person.name);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extends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constructor(name, title)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`${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()} (${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})`;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jane = new Employee('Jane', 'CTO');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jane.toString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named Jane (CTO)</a:t>
            </a:r>
          </a:p>
        </p:txBody>
      </p:sp>
    </p:spTree>
    <p:extLst>
      <p:ext uri="{BB962C8B-B14F-4D97-AF65-F5344CB8AC3E}">
        <p14:creationId xmlns:p14="http://schemas.microsoft.com/office/powerpoint/2010/main" val="22523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6329" y="1622002"/>
            <a:ext cx="56387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ES6| Base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class: this is where the instance is allocated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Performed before entering this constructor: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new.target.prototype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Employee(name, title)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Performed before entering this constructor: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 = uninitialized;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Reflect.construct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(Person, [name],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new.target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// (A)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super(name);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Object.setPrototypeOf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(Employee, Person);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jane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Reflect.construct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// (B)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Employee, ['Jane', 'CTO'],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Employee);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jane = new Employee('Jane', 'CTO')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77" y="1964353"/>
            <a:ext cx="6033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ES5|Opearand of new: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where the instance is allocated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Employee(name, title)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Employee;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726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…Constructors to Classes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224" y="1829883"/>
            <a:ext cx="10094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They are backward-compatible with much of the current code.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Compared to constructors and constructor inheritance, classes make it easier for beginners to get started.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cs typeface="Courier New" panose="02070309020205020404" pitchFamily="49" charset="0"/>
              </a:rPr>
              <a:t>Subclassing</a:t>
            </a:r>
            <a:r>
              <a:rPr lang="en-US" sz="2000" dirty="0">
                <a:cs typeface="Courier New" panose="02070309020205020404" pitchFamily="49" charset="0"/>
              </a:rPr>
              <a:t> is supported within the language.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Built-in constructors are </a:t>
            </a:r>
            <a:r>
              <a:rPr lang="en-US" sz="2000" dirty="0" err="1">
                <a:cs typeface="Courier New" panose="02070309020205020404" pitchFamily="49" charset="0"/>
              </a:rPr>
              <a:t>subclassable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library for inheritance is needed, anymore; code will become more portable between frameworks.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They provide a foundation for advanced features in the future: traits (or </a:t>
            </a:r>
            <a:r>
              <a:rPr lang="en-US" sz="2000" dirty="0" err="1">
                <a:cs typeface="Courier New" panose="02070309020205020404" pitchFamily="49" charset="0"/>
              </a:rPr>
              <a:t>mixins</a:t>
            </a:r>
            <a:r>
              <a:rPr lang="en-US" sz="2000" dirty="0">
                <a:cs typeface="Courier New" panose="02070309020205020404" pitchFamily="49" charset="0"/>
              </a:rPr>
              <a:t>), immutable instances, etc.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They help tools that statically analyze code (IDEs, type checkers, style checkers, etc.).</a:t>
            </a:r>
          </a:p>
        </p:txBody>
      </p:sp>
    </p:spTree>
    <p:extLst>
      <p:ext uri="{BB962C8B-B14F-4D97-AF65-F5344CB8AC3E}">
        <p14:creationId xmlns:p14="http://schemas.microsoft.com/office/powerpoint/2010/main" val="1110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Generators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224" y="1829883"/>
            <a:ext cx="100942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 smtClean="0"/>
              <a:t>A new </a:t>
            </a:r>
            <a:r>
              <a:rPr lang="en-IN" sz="2000" dirty="0"/>
              <a:t>feature of ECMAScript 6 </a:t>
            </a:r>
            <a:endParaRPr lang="en-IN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 smtClean="0"/>
              <a:t>Helps in iterators</a:t>
            </a:r>
            <a:r>
              <a:rPr lang="en-IN" sz="2000" dirty="0"/>
              <a:t>, asynchronous </a:t>
            </a:r>
            <a:r>
              <a:rPr lang="en-IN" sz="2000" dirty="0" smtClean="0"/>
              <a:t>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	Implementing </a:t>
            </a:r>
            <a:r>
              <a:rPr lang="en-IN" sz="2000" dirty="0" err="1"/>
              <a:t>iterables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	Blocking </a:t>
            </a:r>
            <a:r>
              <a:rPr lang="en-IN" sz="2000" dirty="0"/>
              <a:t>on asynchronous function </a:t>
            </a:r>
            <a:r>
              <a:rPr lang="en-IN" sz="2000" dirty="0" smtClean="0"/>
              <a:t>calls</a:t>
            </a:r>
            <a:endParaRPr lang="en-IN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i="1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i="1" dirty="0" smtClean="0"/>
              <a:t>Generators</a:t>
            </a:r>
            <a:r>
              <a:rPr lang="en-IN" sz="2000" dirty="0"/>
              <a:t> are functions that can be </a:t>
            </a:r>
            <a:r>
              <a:rPr lang="en-IN" sz="2000" i="1" dirty="0">
                <a:solidFill>
                  <a:srgbClr val="FF0000"/>
                </a:solidFill>
              </a:rPr>
              <a:t>paused</a:t>
            </a:r>
            <a:r>
              <a:rPr lang="en-IN" sz="2000" dirty="0"/>
              <a:t> and </a:t>
            </a:r>
            <a:r>
              <a:rPr lang="en-IN" sz="2000" i="1" dirty="0">
                <a:solidFill>
                  <a:srgbClr val="FF0000"/>
                </a:solidFill>
              </a:rPr>
              <a:t>resumed</a:t>
            </a:r>
            <a:r>
              <a:rPr lang="en-IN" sz="2000" dirty="0"/>
              <a:t>, which enables a variety of applications</a:t>
            </a:r>
            <a:r>
              <a:rPr lang="en-IN" sz="2000" dirty="0" smtClean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18624"/>
            <a:ext cx="65" cy="437249"/>
          </a:xfrm>
          <a:prstGeom prst="rect">
            <a:avLst/>
          </a:prstGeom>
          <a:solidFill>
            <a:srgbClr val="C0A1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715691"/>
            <a:ext cx="910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cs typeface="Arial" panose="020B0604020202020204" pitchFamily="34" charset="0"/>
              </a:rPr>
              <a:t>It </a:t>
            </a: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starts with the “keyword” </a:t>
            </a:r>
            <a:r>
              <a:rPr lang="en-US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function*</a:t>
            </a: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cs typeface="Arial" panose="020B0604020202020204" pitchFamily="34" charset="0"/>
              </a:rPr>
              <a:t>It is </a:t>
            </a: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paused in the middle via </a:t>
            </a:r>
            <a:r>
              <a:rPr lang="en-US" altLang="en-US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yield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Generators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224" y="1829883"/>
            <a:ext cx="10094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altLang="en-US" sz="20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0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(A)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20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(B)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18624"/>
            <a:ext cx="65" cy="437249"/>
          </a:xfrm>
          <a:prstGeom prst="rect">
            <a:avLst/>
          </a:prstGeom>
          <a:solidFill>
            <a:srgbClr val="C0A1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224" y="3578518"/>
            <a:ext cx="102095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Calling 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 does not execute it. Instead, it returns a so-called 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generator object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that lets us control </a:t>
            </a:r>
            <a:r>
              <a:rPr lang="en-US" altLang="en-US" dirty="0" err="1">
                <a:solidFill>
                  <a:srgbClr val="333333"/>
                </a:solidFill>
              </a:rPr>
              <a:t>genFunc</a:t>
            </a:r>
            <a:r>
              <a:rPr lang="en-US" altLang="en-US" dirty="0" err="1">
                <a:solidFill>
                  <a:srgbClr val="333333"/>
                </a:solidFill>
                <a:cs typeface="Arial" panose="020B0604020202020204" pitchFamily="34" charset="0"/>
              </a:rPr>
              <a:t>’s</a:t>
            </a:r>
            <a:r>
              <a:rPr lang="en-US" altLang="en-US" dirty="0">
                <a:solidFill>
                  <a:srgbClr val="333333"/>
                </a:solidFill>
                <a:cs typeface="Arial" panose="020B0604020202020204" pitchFamily="34" charset="0"/>
              </a:rPr>
              <a:t> execution</a:t>
            </a:r>
            <a:r>
              <a:rPr lang="en-US" altLang="en-US" sz="2800" dirty="0"/>
              <a:t> </a:t>
            </a:r>
            <a:endParaRPr lang="en-US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959223" y="4378737"/>
            <a:ext cx="10209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undefined, done: false </a:t>
            </a: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undefined, done: true }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2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Ways to create Generators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18624"/>
            <a:ext cx="65" cy="437249"/>
          </a:xfrm>
          <a:prstGeom prst="rect">
            <a:avLst/>
          </a:prstGeom>
          <a:solidFill>
            <a:srgbClr val="C0A1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223" y="1246135"/>
            <a:ext cx="10209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function*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Generator Function Declaration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···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222" y="2379196"/>
            <a:ext cx="10209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()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Generator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Expression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9222" y="3509422"/>
            <a:ext cx="10209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Generator Method Definition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generatorMethod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···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obj.generatorMethod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9221" y="5079082"/>
            <a:ext cx="10209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Generator Method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in Class Definition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generatorMethod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myInst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sz="16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myInst.generatorMethod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331694" y="482702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Generators…</a:t>
            </a:r>
            <a:endParaRPr lang="en-US" sz="3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7638" y="1480117"/>
            <a:ext cx="10612201" cy="434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objectEntries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propKeys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Reflect.ownKeys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propKeys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`yield` returns a value and then pauses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generator. Later, execution continues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where it was previously paused.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jane 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first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'Jane'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'Doe'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 </a:t>
            </a:r>
            <a:endParaRPr lang="en-US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objectEntries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(jane)) { </a:t>
            </a:r>
            <a:endParaRPr lang="en-US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16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6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6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6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first: Jane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last: Doe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…Generators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00898" y="1574854"/>
            <a:ext cx="8552341" cy="403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croftStr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bondStr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'http://localhost:8000/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croft.json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'http://localhost:8000/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bond.json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croftJson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croftStr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bondJson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bondStr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croftJson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bondJson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'Failure to read: 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0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251012" y="814395"/>
            <a:ext cx="11322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 smtClean="0"/>
              <a:t>Proxies</a:t>
            </a:r>
            <a:endParaRPr lang="en-US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306838"/>
            <a:ext cx="11170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altLang="en-US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{};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altLang="en-US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get(target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receiver) {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'get 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 </a:t>
            </a:r>
            <a:r>
              <a:rPr lang="en-US" altLang="en-US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(target, handler);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3472603"/>
            <a:ext cx="2761129" cy="8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proxy.foo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 foo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814047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2530" y="1124511"/>
            <a:ext cx="6070679" cy="4589697"/>
            <a:chOff x="1128290" y="900991"/>
            <a:chExt cx="6070679" cy="4589697"/>
          </a:xfrm>
        </p:grpSpPr>
        <p:sp>
          <p:nvSpPr>
            <p:cNvPr id="21" name="object 3"/>
            <p:cNvSpPr txBox="1"/>
            <p:nvPr/>
          </p:nvSpPr>
          <p:spPr>
            <a:xfrm>
              <a:off x="1800656" y="900991"/>
              <a:ext cx="4990116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“One JavaScript”</a:t>
              </a:r>
            </a:p>
          </p:txBody>
        </p:sp>
        <p:sp>
          <p:nvSpPr>
            <p:cNvPr id="22" name="object 4"/>
            <p:cNvSpPr txBox="1"/>
            <p:nvPr/>
          </p:nvSpPr>
          <p:spPr>
            <a:xfrm>
              <a:off x="1128290" y="2224141"/>
              <a:ext cx="3745826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Approach named by David Herman</a:t>
              </a:r>
            </a:p>
          </p:txBody>
        </p:sp>
        <p:sp>
          <p:nvSpPr>
            <p:cNvPr id="23" name="object 5"/>
            <p:cNvSpPr txBox="1"/>
            <p:nvPr/>
          </p:nvSpPr>
          <p:spPr>
            <a:xfrm>
              <a:off x="1128290" y="2585173"/>
              <a:ext cx="4925553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Allows JavaScript to evolve without versioning</a:t>
              </a:r>
            </a:p>
          </p:txBody>
        </p:sp>
        <p:sp>
          <p:nvSpPr>
            <p:cNvPr id="24" name="object 6"/>
            <p:cNvSpPr txBox="1"/>
            <p:nvPr/>
          </p:nvSpPr>
          <p:spPr>
            <a:xfrm>
              <a:off x="1392460" y="2937640"/>
              <a:ext cx="3940451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avoids migration issues like Python 2 to Python 3</a:t>
              </a:r>
            </a:p>
          </p:txBody>
        </p:sp>
        <p:sp>
          <p:nvSpPr>
            <p:cNvPr id="25" name="object 7"/>
            <p:cNvSpPr txBox="1"/>
            <p:nvPr/>
          </p:nvSpPr>
          <p:spPr>
            <a:xfrm>
              <a:off x="1128290" y="3245598"/>
              <a:ext cx="2446979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“Don’t break the web!”</a:t>
              </a:r>
            </a:p>
          </p:txBody>
        </p:sp>
        <p:sp>
          <p:nvSpPr>
            <p:cNvPr id="26" name="object 8"/>
            <p:cNvSpPr txBox="1"/>
            <p:nvPr/>
          </p:nvSpPr>
          <p:spPr>
            <a:xfrm>
              <a:off x="1392460" y="3598065"/>
              <a:ext cx="5311510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removing features would cause existing web apps to stop working</a:t>
              </a:r>
            </a:p>
            <a:p>
              <a:pPr marL="0" marR="0">
                <a:lnSpc>
                  <a:spcPts val="23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can add new, better features</a:t>
              </a:r>
            </a:p>
          </p:txBody>
        </p:sp>
        <p:sp>
          <p:nvSpPr>
            <p:cNvPr id="27" name="object 9"/>
            <p:cNvSpPr txBox="1"/>
            <p:nvPr/>
          </p:nvSpPr>
          <p:spPr>
            <a:xfrm>
              <a:off x="1392460" y="4196851"/>
              <a:ext cx="580650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ES5 strict mode was a bit of a mistake since it broke some existing code</a:t>
              </a:r>
            </a:p>
          </p:txBody>
        </p:sp>
        <p:sp>
          <p:nvSpPr>
            <p:cNvPr id="28" name="object 10"/>
            <p:cNvSpPr txBox="1"/>
            <p:nvPr/>
          </p:nvSpPr>
          <p:spPr>
            <a:xfrm>
              <a:off x="1656630" y="4490533"/>
              <a:ext cx="5183480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this is why ES6 supports  “sloppy mode” code outside  modules and class definitions</a:t>
              </a:r>
            </a:p>
          </p:txBody>
        </p:sp>
        <p:sp>
          <p:nvSpPr>
            <p:cNvPr id="29" name="object 11"/>
            <p:cNvSpPr txBox="1"/>
            <p:nvPr/>
          </p:nvSpPr>
          <p:spPr>
            <a:xfrm>
              <a:off x="1128290" y="4760172"/>
              <a:ext cx="5884953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Use linting tools to detect use of “deprecated” features</a:t>
              </a:r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392460" y="5112640"/>
              <a:ext cx="3779852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ex. switching from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var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to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let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and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const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and</a:t>
              </a: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1392460" y="5323976"/>
              <a:ext cx="423208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using rest parameters in place of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arguments</a:t>
              </a:r>
              <a:r>
                <a:rPr sz="1250" dirty="0">
                  <a:solidFill>
                    <a:srgbClr val="000000"/>
                  </a:solidFill>
                  <a:cs typeface="KRVAJE+Tahoma"/>
                </a:rPr>
                <a:t>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3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Transpilers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3330" y="1196547"/>
            <a:ext cx="6384784" cy="2632819"/>
            <a:chOff x="1128290" y="830787"/>
            <a:chExt cx="6384784" cy="2632819"/>
          </a:xfrm>
        </p:grpSpPr>
        <p:sp>
          <p:nvSpPr>
            <p:cNvPr id="14" name="object 3"/>
            <p:cNvSpPr txBox="1"/>
            <p:nvPr/>
          </p:nvSpPr>
          <p:spPr>
            <a:xfrm>
              <a:off x="2570675" y="830787"/>
              <a:ext cx="3500013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Transpilers</a:t>
              </a:r>
            </a:p>
          </p:txBody>
        </p:sp>
        <p:sp>
          <p:nvSpPr>
            <p:cNvPr id="15" name="object 4"/>
            <p:cNvSpPr txBox="1"/>
            <p:nvPr/>
          </p:nvSpPr>
          <p:spPr>
            <a:xfrm>
              <a:off x="1128290" y="2224141"/>
              <a:ext cx="535757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Compilers translate code one language to another</a:t>
              </a:r>
            </a:p>
          </p:txBody>
        </p:sp>
        <p:sp>
          <p:nvSpPr>
            <p:cNvPr id="16" name="object 5"/>
            <p:cNvSpPr txBox="1"/>
            <p:nvPr/>
          </p:nvSpPr>
          <p:spPr>
            <a:xfrm>
              <a:off x="1392460" y="2576608"/>
              <a:ext cx="1676113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ex. Java to bytecode</a:t>
              </a:r>
            </a:p>
          </p:txBody>
        </p:sp>
        <p:sp>
          <p:nvSpPr>
            <p:cNvPr id="17" name="object 6"/>
            <p:cNvSpPr txBox="1"/>
            <p:nvPr/>
          </p:nvSpPr>
          <p:spPr>
            <a:xfrm>
              <a:off x="1128290" y="2884566"/>
              <a:ext cx="5140063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Transpilers translate code to the same language</a:t>
              </a:r>
            </a:p>
          </p:txBody>
        </p:sp>
        <p:sp>
          <p:nvSpPr>
            <p:cNvPr id="18" name="object 7"/>
            <p:cNvSpPr txBox="1"/>
            <p:nvPr/>
          </p:nvSpPr>
          <p:spPr>
            <a:xfrm>
              <a:off x="1128290" y="3245598"/>
              <a:ext cx="6384784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There are several transpilers that translate ES6 code to ES5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40529" y="400231"/>
            <a:ext cx="8380385" cy="5595783"/>
            <a:chOff x="1128289" y="837111"/>
            <a:chExt cx="8380385" cy="5595783"/>
          </a:xfrm>
        </p:grpSpPr>
        <p:sp>
          <p:nvSpPr>
            <p:cNvPr id="8" name="object 3"/>
            <p:cNvSpPr txBox="1"/>
            <p:nvPr/>
          </p:nvSpPr>
          <p:spPr>
            <a:xfrm>
              <a:off x="3145888" y="837111"/>
              <a:ext cx="4615303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ES6 Transpilers</a:t>
              </a:r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1128290" y="2224141"/>
              <a:ext cx="1825260" cy="5257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 err="1">
                  <a:solidFill>
                    <a:srgbClr val="000000"/>
                  </a:solidFill>
                  <a:cs typeface="GEBQLR+Tahoma-Bold"/>
                </a:rPr>
                <a:t>Traceur</a:t>
              </a: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 </a:t>
              </a:r>
            </a:p>
            <a:p>
              <a:pPr marL="2080" marR="0">
                <a:lnSpc>
                  <a:spcPts val="2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from Google</a:t>
              </a:r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5504706" y="2224141"/>
              <a:ext cx="2048279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 err="1">
                  <a:solidFill>
                    <a:srgbClr val="000000"/>
                  </a:solidFill>
                  <a:cs typeface="GEBQLR+Tahoma-Bold"/>
                </a:rPr>
                <a:t>TypeScript</a:t>
              </a: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 </a:t>
              </a:r>
            </a:p>
          </p:txBody>
        </p:sp>
        <p:sp>
          <p:nvSpPr>
            <p:cNvPr id="11" name="object 7"/>
            <p:cNvSpPr txBox="1"/>
            <p:nvPr/>
          </p:nvSpPr>
          <p:spPr>
            <a:xfrm>
              <a:off x="5768876" y="2576608"/>
              <a:ext cx="1247381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from Microsoft</a:t>
              </a:r>
            </a:p>
          </p:txBody>
        </p:sp>
        <p:sp>
          <p:nvSpPr>
            <p:cNvPr id="12" name="object 8"/>
            <p:cNvSpPr txBox="1"/>
            <p:nvPr/>
          </p:nvSpPr>
          <p:spPr>
            <a:xfrm>
              <a:off x="1392460" y="2876001"/>
              <a:ext cx="1862561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generates source maps</a:t>
              </a: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5768876" y="2876001"/>
              <a:ext cx="2493522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“a typed superset of JavaScript</a:t>
              </a:r>
            </a:p>
          </p:txBody>
        </p:sp>
        <p:sp>
          <p:nvSpPr>
            <p:cNvPr id="19" name="object 10"/>
            <p:cNvSpPr txBox="1"/>
            <p:nvPr/>
          </p:nvSpPr>
          <p:spPr>
            <a:xfrm>
              <a:off x="5768876" y="3069725"/>
              <a:ext cx="3739798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that compiles to plain JavaScript.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Any browser. Any host. Any OS. Open Source.”</a:t>
              </a:r>
            </a:p>
          </p:txBody>
        </p:sp>
        <p:sp>
          <p:nvSpPr>
            <p:cNvPr id="20" name="object 11"/>
            <p:cNvSpPr txBox="1"/>
            <p:nvPr/>
          </p:nvSpPr>
          <p:spPr>
            <a:xfrm>
              <a:off x="1392460" y="3175393"/>
              <a:ext cx="263776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doesn’t work with IE8 and below</a:t>
              </a:r>
            </a:p>
          </p:txBody>
        </p:sp>
        <p:sp>
          <p:nvSpPr>
            <p:cNvPr id="21" name="object 12"/>
            <p:cNvSpPr txBox="1"/>
            <p:nvPr/>
          </p:nvSpPr>
          <p:spPr>
            <a:xfrm>
              <a:off x="1656630" y="3469076"/>
              <a:ext cx="2166881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due to use of ES5</a:t>
              </a:r>
              <a:r>
                <a:rPr sz="950" dirty="0">
                  <a:solidFill>
                    <a:srgbClr val="000000"/>
                  </a:solidFill>
                  <a:cs typeface="KQAVAA+CourierNewPS-BoldMT"/>
                </a:rPr>
                <a:t>get</a:t>
              </a:r>
              <a:r>
                <a:rPr sz="950" dirty="0">
                  <a:solidFill>
                    <a:srgbClr val="000000"/>
                  </a:solidFill>
                  <a:cs typeface="KRVAJE+Tahoma"/>
                </a:rPr>
                <a:t>/</a:t>
              </a:r>
              <a:r>
                <a:rPr sz="950" dirty="0">
                  <a:solidFill>
                    <a:srgbClr val="000000"/>
                  </a:solidFill>
                  <a:cs typeface="KQAVAA+CourierNewPS-BoldMT"/>
                </a:rPr>
                <a:t>set   </a:t>
              </a:r>
              <a:r>
                <a:rPr sz="950" dirty="0">
                  <a:solidFill>
                    <a:srgbClr val="000000"/>
                  </a:solidFill>
                  <a:cs typeface="KRVAJE+Tahoma"/>
                </a:rPr>
                <a:t> syntax</a:t>
              </a:r>
            </a:p>
          </p:txBody>
        </p:sp>
        <p:sp>
          <p:nvSpPr>
            <p:cNvPr id="22" name="object 13"/>
            <p:cNvSpPr txBox="1"/>
            <p:nvPr/>
          </p:nvSpPr>
          <p:spPr>
            <a:xfrm>
              <a:off x="5768876" y="3562843"/>
              <a:ext cx="3252646" cy="5514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supports optional type specifications for 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variables, function return values,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and function parameters</a:t>
              </a:r>
            </a:p>
          </p:txBody>
        </p:sp>
        <p:sp>
          <p:nvSpPr>
            <p:cNvPr id="23" name="object 14"/>
            <p:cNvSpPr txBox="1"/>
            <p:nvPr/>
          </p:nvSpPr>
          <p:spPr>
            <a:xfrm>
              <a:off x="1392460" y="3747762"/>
              <a:ext cx="356430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https://github.com/google/traceur-compiler/</a:t>
              </a:r>
            </a:p>
          </p:txBody>
        </p:sp>
        <p:sp>
          <p:nvSpPr>
            <p:cNvPr id="24" name="object 15"/>
            <p:cNvSpPr txBox="1"/>
            <p:nvPr/>
          </p:nvSpPr>
          <p:spPr>
            <a:xfrm>
              <a:off x="1128290" y="4046913"/>
              <a:ext cx="164631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Babel </a:t>
              </a:r>
            </a:p>
          </p:txBody>
        </p:sp>
        <p:sp>
          <p:nvSpPr>
            <p:cNvPr id="25" name="object 16"/>
            <p:cNvSpPr txBox="1"/>
            <p:nvPr/>
          </p:nvSpPr>
          <p:spPr>
            <a:xfrm>
              <a:off x="5768876" y="4249685"/>
              <a:ext cx="2367945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has goal to support all of ES6</a:t>
              </a:r>
            </a:p>
            <a:p>
              <a:pPr marL="0" marR="0">
                <a:lnSpc>
                  <a:spcPts val="23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generates source maps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1392460" y="4408186"/>
              <a:ext cx="3047742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aims to generate ES5 code that is as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close a possible to the input ES6 code</a:t>
              </a:r>
            </a:p>
          </p:txBody>
        </p:sp>
        <p:sp>
          <p:nvSpPr>
            <p:cNvPr id="27" name="object 18"/>
            <p:cNvSpPr txBox="1"/>
            <p:nvPr/>
          </p:nvSpPr>
          <p:spPr>
            <a:xfrm>
              <a:off x="5768876" y="4848470"/>
              <a:ext cx="3528783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to install,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npm install -g typescript</a:t>
              </a:r>
            </a:p>
          </p:txBody>
        </p:sp>
        <p:sp>
          <p:nvSpPr>
            <p:cNvPr id="28" name="object 19"/>
            <p:cNvSpPr txBox="1"/>
            <p:nvPr/>
          </p:nvSpPr>
          <p:spPr>
            <a:xfrm>
              <a:off x="1392460" y="4901304"/>
              <a:ext cx="1862561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generates source maps</a:t>
              </a:r>
            </a:p>
          </p:txBody>
        </p:sp>
        <p:sp>
          <p:nvSpPr>
            <p:cNvPr id="29" name="object 20"/>
            <p:cNvSpPr txBox="1"/>
            <p:nvPr/>
          </p:nvSpPr>
          <p:spPr>
            <a:xfrm>
              <a:off x="5768876" y="5165474"/>
              <a:ext cx="2695537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to compile, </a:t>
              </a:r>
              <a:r>
                <a:rPr sz="1250" dirty="0">
                  <a:solidFill>
                    <a:srgbClr val="000000"/>
                  </a:solidFill>
                  <a:cs typeface="KQAVAA+CourierNewPS-BoldMT"/>
                </a:rPr>
                <a:t>tsc some-file.ts</a:t>
              </a:r>
            </a:p>
          </p:txBody>
        </p:sp>
        <p:sp>
          <p:nvSpPr>
            <p:cNvPr id="30" name="object 21"/>
            <p:cNvSpPr txBox="1"/>
            <p:nvPr/>
          </p:nvSpPr>
          <p:spPr>
            <a:xfrm>
              <a:off x="1392460" y="5200696"/>
              <a:ext cx="375603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some features don’t work with IE10 and below</a:t>
              </a:r>
            </a:p>
          </p:txBody>
        </p:sp>
        <p:sp>
          <p:nvSpPr>
            <p:cNvPr id="31" name="object 22"/>
            <p:cNvSpPr txBox="1"/>
            <p:nvPr/>
          </p:nvSpPr>
          <p:spPr>
            <a:xfrm>
              <a:off x="1656630" y="5485573"/>
              <a:ext cx="2139873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see https://babeljs.io/docs/usage/</a:t>
              </a:r>
            </a:p>
            <a:p>
              <a:pPr marL="0" marR="0">
                <a:lnSpc>
                  <a:spcPts val="11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caveats/#internet-explorer</a:t>
              </a:r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6033045" y="5467962"/>
              <a:ext cx="1680283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0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dirty="0">
                  <a:solidFill>
                    <a:srgbClr val="000000"/>
                  </a:solidFill>
                  <a:cs typeface="KRVAJE+Tahoma"/>
                </a:rPr>
                <a:t>generates </a:t>
              </a:r>
              <a:r>
                <a:rPr sz="950" dirty="0">
                  <a:solidFill>
                    <a:srgbClr val="000000"/>
                  </a:solidFill>
                  <a:cs typeface="KQAVAA+CourierNewPS-BoldMT"/>
                </a:rPr>
                <a:t>some-file.js</a:t>
              </a: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5768876" y="5746647"/>
              <a:ext cx="242259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http://www.typescriptlang.org</a:t>
              </a:r>
            </a:p>
          </p:txBody>
        </p:sp>
        <p:sp>
          <p:nvSpPr>
            <p:cNvPr id="34" name="object 25"/>
            <p:cNvSpPr txBox="1"/>
            <p:nvPr/>
          </p:nvSpPr>
          <p:spPr>
            <a:xfrm>
              <a:off x="1392460" y="5905149"/>
              <a:ext cx="1430720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https://babeljs.io</a:t>
              </a:r>
            </a:p>
          </p:txBody>
        </p:sp>
        <p:sp>
          <p:nvSpPr>
            <p:cNvPr id="35" name="object 26"/>
            <p:cNvSpPr txBox="1"/>
            <p:nvPr/>
          </p:nvSpPr>
          <p:spPr>
            <a:xfrm>
              <a:off x="1128289" y="6266182"/>
              <a:ext cx="8169369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b="1" i="1" dirty="0">
                  <a:cs typeface="KRVAJE+Tahoma"/>
                </a:rPr>
                <a:t>there are more, but these </a:t>
              </a:r>
              <a:r>
                <a:rPr sz="1250" b="1" i="1" dirty="0" smtClean="0">
                  <a:cs typeface="KRVAJE+Tahoma"/>
                </a:rPr>
                <a:t>are </a:t>
              </a:r>
              <a:r>
                <a:rPr sz="1250" b="1" i="1" dirty="0">
                  <a:cs typeface="KRVAJE+Tahoma"/>
                </a:rPr>
                <a:t>the most popular </a:t>
              </a:r>
              <a:r>
                <a:rPr sz="1250" b="1" i="1" dirty="0" smtClean="0">
                  <a:cs typeface="KRVAJE+Tahoma"/>
                </a:rPr>
                <a:t>and/or</a:t>
              </a:r>
              <a:r>
                <a:rPr lang="en-US" sz="1250" b="1" i="1" dirty="0" smtClean="0">
                  <a:cs typeface="KRVAJE+Tahoma"/>
                </a:rPr>
                <a:t> </a:t>
              </a:r>
              <a:r>
                <a:rPr sz="1250" b="1" i="1" dirty="0" smtClean="0">
                  <a:cs typeface="KRVAJE+Tahoma"/>
                </a:rPr>
                <a:t>support </a:t>
              </a:r>
              <a:r>
                <a:rPr sz="1250" b="1" i="1" dirty="0">
                  <a:cs typeface="KRVAJE+Tahoma"/>
                </a:rPr>
                <a:t>the most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1" y="590150"/>
            <a:ext cx="8573608" cy="5288007"/>
            <a:chOff x="914401" y="1118470"/>
            <a:chExt cx="8573608" cy="5288007"/>
          </a:xfrm>
        </p:grpSpPr>
        <p:sp>
          <p:nvSpPr>
            <p:cNvPr id="36" name="object 3"/>
            <p:cNvSpPr txBox="1"/>
            <p:nvPr/>
          </p:nvSpPr>
          <p:spPr>
            <a:xfrm>
              <a:off x="3821532" y="1118470"/>
              <a:ext cx="2687504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4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0" dirty="0">
                  <a:solidFill>
                    <a:srgbClr val="404040"/>
                  </a:solidFill>
                  <a:cs typeface="KRVAJE+Tahoma"/>
                </a:rPr>
                <a:t>Traceur</a:t>
              </a:r>
            </a:p>
          </p:txBody>
        </p:sp>
        <p:sp>
          <p:nvSpPr>
            <p:cNvPr id="37" name="object 4"/>
            <p:cNvSpPr txBox="1"/>
            <p:nvPr/>
          </p:nvSpPr>
          <p:spPr>
            <a:xfrm>
              <a:off x="1128290" y="2224141"/>
              <a:ext cx="4533427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Implemented in ES6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and uses itself to</a:t>
              </a:r>
            </a:p>
            <a:p>
              <a:pPr marL="0" marR="0">
                <a:lnSpc>
                  <a:spcPts val="2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transpile to ES5 code that runs on Node.js</a:t>
              </a:r>
            </a:p>
          </p:txBody>
        </p:sp>
        <p:sp>
          <p:nvSpPr>
            <p:cNvPr id="38" name="object 5"/>
            <p:cNvSpPr txBox="1"/>
            <p:nvPr/>
          </p:nvSpPr>
          <p:spPr>
            <a:xfrm>
              <a:off x="1128290" y="2840537"/>
              <a:ext cx="465957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https://github.com/google/traceur-compiler</a:t>
              </a:r>
            </a:p>
          </p:txBody>
        </p:sp>
        <p:sp>
          <p:nvSpPr>
            <p:cNvPr id="39" name="object 6"/>
            <p:cNvSpPr txBox="1"/>
            <p:nvPr/>
          </p:nvSpPr>
          <p:spPr>
            <a:xfrm>
              <a:off x="1128290" y="3201570"/>
              <a:ext cx="7705485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Online tool </a:t>
              </a:r>
              <a:r>
                <a:rPr sz="1650" dirty="0">
                  <a:solidFill>
                    <a:srgbClr val="000000"/>
                  </a:solidFill>
                  <a:cs typeface="KRVAJE+Tahoma"/>
                </a:rPr>
                <a:t>at http://google.github.io/traceur-compiler/demo/repl.html</a:t>
              </a:r>
            </a:p>
          </p:txBody>
        </p:sp>
        <p:sp>
          <p:nvSpPr>
            <p:cNvPr id="40" name="object 7"/>
            <p:cNvSpPr txBox="1"/>
            <p:nvPr/>
          </p:nvSpPr>
          <p:spPr>
            <a:xfrm>
              <a:off x="1392460" y="3554037"/>
              <a:ext cx="464432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enter ES6 on left side and see resulting ES5 code on right</a:t>
              </a:r>
            </a:p>
          </p:txBody>
        </p:sp>
        <p:sp>
          <p:nvSpPr>
            <p:cNvPr id="41" name="object 8"/>
            <p:cNvSpPr txBox="1"/>
            <p:nvPr/>
          </p:nvSpPr>
          <p:spPr>
            <a:xfrm>
              <a:off x="1392460" y="3853430"/>
              <a:ext cx="4566097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useful for testing support for specific ES6 features</a:t>
              </a:r>
            </a:p>
            <a:p>
              <a:pPr marL="0" marR="0">
                <a:lnSpc>
                  <a:spcPts val="1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and gaining an understanding of what Traceur generates</a:t>
              </a:r>
            </a:p>
          </p:txBody>
        </p:sp>
        <p:sp>
          <p:nvSpPr>
            <p:cNvPr id="42" name="object 9"/>
            <p:cNvSpPr txBox="1"/>
            <p:nvPr/>
          </p:nvSpPr>
          <p:spPr>
            <a:xfrm>
              <a:off x="1392460" y="4346547"/>
              <a:ext cx="1813534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does not execute code</a:t>
              </a:r>
            </a:p>
          </p:txBody>
        </p:sp>
        <p:sp>
          <p:nvSpPr>
            <p:cNvPr id="43" name="object 10"/>
            <p:cNvSpPr txBox="1"/>
            <p:nvPr/>
          </p:nvSpPr>
          <p:spPr>
            <a:xfrm>
              <a:off x="1392460" y="4645939"/>
              <a:ext cx="5116576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dirty="0">
                  <a:solidFill>
                    <a:srgbClr val="000000"/>
                  </a:solidFill>
                  <a:cs typeface="KRVAJE+Tahoma"/>
                </a:rPr>
                <a:t>“Options” menu includes ability to enable experimental features</a:t>
              </a:r>
            </a:p>
          </p:txBody>
        </p:sp>
        <p:sp>
          <p:nvSpPr>
            <p:cNvPr id="44" name="object 11"/>
            <p:cNvSpPr txBox="1"/>
            <p:nvPr/>
          </p:nvSpPr>
          <p:spPr>
            <a:xfrm>
              <a:off x="1128290" y="4953897"/>
              <a:ext cx="1285996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GEBQLR+Tahoma-Bold"/>
                </a:rPr>
                <a:t>To install</a:t>
              </a:r>
            </a:p>
          </p:txBody>
        </p:sp>
        <p:sp>
          <p:nvSpPr>
            <p:cNvPr id="45" name="object 12"/>
            <p:cNvSpPr txBox="1"/>
            <p:nvPr/>
          </p:nvSpPr>
          <p:spPr>
            <a:xfrm>
              <a:off x="1392460" y="5314929"/>
              <a:ext cx="1621498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RVAJE+Tahoma"/>
                </a:rPr>
                <a:t>install Node.js</a:t>
              </a:r>
            </a:p>
          </p:txBody>
        </p:sp>
        <p:sp>
          <p:nvSpPr>
            <p:cNvPr id="46" name="object 13"/>
            <p:cNvSpPr txBox="1"/>
            <p:nvPr/>
          </p:nvSpPr>
          <p:spPr>
            <a:xfrm>
              <a:off x="1392460" y="5640739"/>
              <a:ext cx="3208612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 dirty="0">
                  <a:solidFill>
                    <a:srgbClr val="000000"/>
                  </a:solidFill>
                  <a:cs typeface="KQAVAA+CourierNewPS-BoldMT"/>
                </a:rPr>
                <a:t>npm install -g traceur</a:t>
              </a:r>
            </a:p>
          </p:txBody>
        </p:sp>
        <p:sp>
          <p:nvSpPr>
            <p:cNvPr id="47" name="object 14"/>
            <p:cNvSpPr txBox="1"/>
            <p:nvPr/>
          </p:nvSpPr>
          <p:spPr>
            <a:xfrm>
              <a:off x="914401" y="6239765"/>
              <a:ext cx="8573608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0" b="1" i="1" dirty="0">
                  <a:solidFill>
                    <a:srgbClr val="000000"/>
                  </a:solidFill>
                  <a:cs typeface="KRVAJE+Tahoma"/>
                </a:rPr>
                <a:t>AngularJS 2 uses </a:t>
              </a:r>
              <a:r>
                <a:rPr sz="1250" b="1" i="1" dirty="0" err="1" smtClean="0">
                  <a:solidFill>
                    <a:srgbClr val="000000"/>
                  </a:solidFill>
                  <a:cs typeface="KRVAJE+Tahoma"/>
                </a:rPr>
                <a:t>Traceur</a:t>
              </a:r>
              <a:r>
                <a:rPr lang="en-US" sz="1250" b="1" i="1" dirty="0" smtClean="0">
                  <a:solidFill>
                    <a:srgbClr val="000000"/>
                  </a:solidFill>
                  <a:cs typeface="KRVAJE+Tahoma"/>
                </a:rPr>
                <a:t> </a:t>
              </a:r>
              <a:r>
                <a:rPr sz="1250" b="1" i="1" dirty="0" smtClean="0">
                  <a:solidFill>
                    <a:srgbClr val="000000"/>
                  </a:solidFill>
                  <a:cs typeface="KRVAJE+Tahoma"/>
                </a:rPr>
                <a:t>for </a:t>
              </a:r>
              <a:r>
                <a:rPr sz="1250" b="1" i="1" dirty="0">
                  <a:solidFill>
                    <a:srgbClr val="000000"/>
                  </a:solidFill>
                  <a:cs typeface="KRVAJE+Tahoma"/>
                </a:rPr>
                <a:t>ES6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6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2987</TotalTime>
  <Words>3019</Words>
  <Application>Microsoft Office PowerPoint</Application>
  <PresentationFormat>Widescreen</PresentationFormat>
  <Paragraphs>746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 Unicode MS</vt:lpstr>
      <vt:lpstr>Arial</vt:lpstr>
      <vt:lpstr>Courier New</vt:lpstr>
      <vt:lpstr>GEBQLR+Tahoma-Bold</vt:lpstr>
      <vt:lpstr>Georgia</vt:lpstr>
      <vt:lpstr>KQAVAA+CourierNewPS-BoldMT</vt:lpstr>
      <vt:lpstr>KRVAJE+Tahoma</vt:lpstr>
      <vt:lpstr>RCTMNU+CourierNewPS-BoldItalicMT</vt:lpstr>
      <vt:lpstr>Trebuchet MS</vt:lpstr>
      <vt:lpstr>Wingdings</vt:lpstr>
      <vt:lpstr>WUDNNB+CourierNewPS-ItalicMT</vt:lpstr>
      <vt:lpstr>Wood Type</vt:lpstr>
      <vt:lpstr>ES 6</vt:lpstr>
      <vt:lpstr>PowerPoint Presentation</vt:lpstr>
      <vt:lpstr>PowerPoint Presentation</vt:lpstr>
      <vt:lpstr>PowerPoint Presentation</vt:lpstr>
      <vt:lpstr>PowerPoint Presentation</vt:lpstr>
      <vt:lpstr>Transpilers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 6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Deloitte</dc:creator>
  <cp:lastModifiedBy>MEAN</cp:lastModifiedBy>
  <cp:revision>110</cp:revision>
  <dcterms:created xsi:type="dcterms:W3CDTF">2016-11-04T03:21:18Z</dcterms:created>
  <dcterms:modified xsi:type="dcterms:W3CDTF">2016-11-11T01:28:30Z</dcterms:modified>
</cp:coreProperties>
</file>