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306" r:id="rId4"/>
    <p:sldId id="264" r:id="rId5"/>
    <p:sldId id="276" r:id="rId6"/>
    <p:sldId id="281" r:id="rId7"/>
    <p:sldId id="278" r:id="rId8"/>
    <p:sldId id="283" r:id="rId9"/>
    <p:sldId id="307" r:id="rId10"/>
    <p:sldId id="260" r:id="rId11"/>
    <p:sldId id="268" r:id="rId12"/>
    <p:sldId id="267" r:id="rId13"/>
    <p:sldId id="270" r:id="rId14"/>
    <p:sldId id="272" r:id="rId15"/>
    <p:sldId id="273" r:id="rId16"/>
    <p:sldId id="275" r:id="rId17"/>
    <p:sldId id="3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8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8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2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8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5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1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85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1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8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74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0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2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23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4.jp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5.jp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2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6.jp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image" Target="../media/image2.png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notesSlide" Target="../notesSlides/notesSlide13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2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8.jp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2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9.jp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.png"/><Relationship Id="rId5" Type="http://schemas.openxmlformats.org/officeDocument/2006/relationships/tags" Target="../tags/tag27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2.png"/><Relationship Id="rId5" Type="http://schemas.openxmlformats.org/officeDocument/2006/relationships/tags" Target="../tags/tag35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6" Type="http://schemas.openxmlformats.org/officeDocument/2006/relationships/image" Target="../media/image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2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A-稻壳儿搜索【幻雨工作室】_2"/>
          <p:cNvSpPr/>
          <p:nvPr>
            <p:custDataLst>
              <p:tags r:id="rId1"/>
            </p:custDataLst>
          </p:nvPr>
        </p:nvSpPr>
        <p:spPr>
          <a:xfrm>
            <a:off x="5761990" y="4690745"/>
            <a:ext cx="6430010" cy="123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lt"/>
              </a:rPr>
              <a:t>2017HYAP01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lt"/>
              </a:rPr>
              <a:t>罗溥晗 莫会民 章博文 毛文月 金千千 李泽雨 杨佳乐</a:t>
            </a:r>
          </a:p>
        </p:txBody>
      </p:sp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27450" y="2589213"/>
            <a:ext cx="7159625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大型软件设计</a:t>
            </a:r>
          </a:p>
          <a:p>
            <a:pPr algn="l" eaLnBrk="1" hangingPunct="1"/>
            <a:r>
              <a:rPr lang="zh-CN" altLang="en-US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选题报告</a:t>
            </a:r>
          </a:p>
        </p:txBody>
      </p:sp>
      <p:sp>
        <p:nvSpPr>
          <p:cNvPr id="3" name="PA-矩形 2"/>
          <p:cNvSpPr/>
          <p:nvPr>
            <p:custDataLst>
              <p:tags r:id="rId3"/>
            </p:custDataLst>
          </p:nvPr>
        </p:nvSpPr>
        <p:spPr>
          <a:xfrm>
            <a:off x="1408386" y="943303"/>
            <a:ext cx="1860331" cy="4971394"/>
          </a:xfrm>
          <a:prstGeom prst="rect">
            <a:avLst/>
          </a:prstGeom>
          <a:solidFill>
            <a:srgbClr val="3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4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5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6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7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21" y="1220334"/>
            <a:ext cx="1389751" cy="138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bldLvl="0" animBg="1"/>
      <p:bldP spid="4" grpId="0" bldLvl="0" animBg="1"/>
      <p:bldP spid="39" grpId="0" bldLvl="0" animBg="1"/>
      <p:bldP spid="40" grpId="0" bldLvl="0" animBg="1"/>
      <p:bldP spid="41" grpId="0" bldLvl="0" animBg="1"/>
      <p:bldP spid="4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89FFA1-2EED-47C2-8F98-26B56A6D5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9" y="54768"/>
            <a:ext cx="9955009" cy="6740561"/>
          </a:xfrm>
          <a:prstGeom prst="rect">
            <a:avLst/>
          </a:prstGeom>
        </p:spPr>
      </p:pic>
      <p:sp>
        <p:nvSpPr>
          <p:cNvPr id="57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211902" y="1256868"/>
            <a:ext cx="5881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模块划分</a:t>
            </a:r>
          </a:p>
        </p:txBody>
      </p:sp>
      <p:sp>
        <p:nvSpPr>
          <p:cNvPr id="60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405E8-F76C-4D54-990A-5970683A6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" y="-62671"/>
            <a:ext cx="10258661" cy="6858000"/>
          </a:xfrm>
          <a:prstGeom prst="rect">
            <a:avLst/>
          </a:prstGeom>
        </p:spPr>
      </p:pic>
      <p:sp>
        <p:nvSpPr>
          <p:cNvPr id="57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211902" y="1256868"/>
            <a:ext cx="5881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模块划分</a:t>
            </a:r>
          </a:p>
        </p:txBody>
      </p:sp>
      <p:sp>
        <p:nvSpPr>
          <p:cNvPr id="60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0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6F0CBF-4BB4-432D-BAD8-94A4DE4DC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9" y="-62671"/>
            <a:ext cx="10287000" cy="6858000"/>
          </a:xfrm>
          <a:prstGeom prst="rect">
            <a:avLst/>
          </a:prstGeom>
        </p:spPr>
      </p:pic>
      <p:sp>
        <p:nvSpPr>
          <p:cNvPr id="57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211902" y="1256868"/>
            <a:ext cx="5881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模块划分</a:t>
            </a:r>
          </a:p>
        </p:txBody>
      </p:sp>
      <p:sp>
        <p:nvSpPr>
          <p:cNvPr id="60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528974" y="375770"/>
            <a:ext cx="238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周计划</a:t>
            </a:r>
          </a:p>
        </p:txBody>
      </p:sp>
      <p:sp>
        <p:nvSpPr>
          <p:cNvPr id="60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grpSp>
        <p:nvGrpSpPr>
          <p:cNvPr id="7" name="PA-组合 4">
            <a:extLst>
              <a:ext uri="{FF2B5EF4-FFF2-40B4-BE49-F238E27FC236}">
                <a16:creationId xmlns:a16="http://schemas.microsoft.com/office/drawing/2014/main" id="{CFA6DFCD-AE55-4F3C-96F0-3C460ACF034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40963" y="3597147"/>
            <a:ext cx="1924959" cy="1924959"/>
            <a:chOff x="6666139" y="4441370"/>
            <a:chExt cx="1060677" cy="10606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PA-椭圆 1">
              <a:extLst>
                <a:ext uri="{FF2B5EF4-FFF2-40B4-BE49-F238E27FC236}">
                  <a16:creationId xmlns:a16="http://schemas.microsoft.com/office/drawing/2014/main" id="{E49D6EED-5F09-4034-8B46-A3E030785DF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666139" y="4441370"/>
              <a:ext cx="1060677" cy="1060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PA-饼形 2">
              <a:extLst>
                <a:ext uri="{FF2B5EF4-FFF2-40B4-BE49-F238E27FC236}">
                  <a16:creationId xmlns:a16="http://schemas.microsoft.com/office/drawing/2014/main" id="{76A897F6-8915-47A6-8553-F8552866638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666139" y="4441370"/>
              <a:ext cx="1060677" cy="1060677"/>
            </a:xfrm>
            <a:prstGeom prst="pie">
              <a:avLst>
                <a:gd name="adj1" fmla="val 8808659"/>
                <a:gd name="adj2" fmla="val 16200000"/>
              </a:avLst>
            </a:prstGeom>
            <a:solidFill>
              <a:srgbClr val="39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PA-椭圆 3">
              <a:extLst>
                <a:ext uri="{FF2B5EF4-FFF2-40B4-BE49-F238E27FC236}">
                  <a16:creationId xmlns:a16="http://schemas.microsoft.com/office/drawing/2014/main" id="{73662125-3E0B-4DDF-827F-D5E38163FFE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758668" y="4533900"/>
              <a:ext cx="875620" cy="8756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PA-矩形 36">
            <a:extLst>
              <a:ext uri="{FF2B5EF4-FFF2-40B4-BE49-F238E27FC236}">
                <a16:creationId xmlns:a16="http://schemas.microsoft.com/office/drawing/2014/main" id="{89357F18-1A43-43CC-8372-CBE52039CC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32252" y="4249417"/>
            <a:ext cx="1447768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1.5</a:t>
            </a: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</a:t>
            </a:r>
          </a:p>
        </p:txBody>
      </p:sp>
      <p:grpSp>
        <p:nvGrpSpPr>
          <p:cNvPr id="12" name="PA-组合 5">
            <a:extLst>
              <a:ext uri="{FF2B5EF4-FFF2-40B4-BE49-F238E27FC236}">
                <a16:creationId xmlns:a16="http://schemas.microsoft.com/office/drawing/2014/main" id="{969DB324-FA8E-4544-8288-1FCA7F5B742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73200" y="3628570"/>
            <a:ext cx="1924959" cy="1924959"/>
            <a:chOff x="6666139" y="4441370"/>
            <a:chExt cx="1060677" cy="10606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PA-椭圆 6">
              <a:extLst>
                <a:ext uri="{FF2B5EF4-FFF2-40B4-BE49-F238E27FC236}">
                  <a16:creationId xmlns:a16="http://schemas.microsoft.com/office/drawing/2014/main" id="{3A110CA6-476D-4F41-AB85-4A4D0C13E02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666139" y="4441370"/>
              <a:ext cx="1060677" cy="1060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PA-饼形 7">
              <a:extLst>
                <a:ext uri="{FF2B5EF4-FFF2-40B4-BE49-F238E27FC236}">
                  <a16:creationId xmlns:a16="http://schemas.microsoft.com/office/drawing/2014/main" id="{D8660988-B321-4BC6-99A6-4A10C173470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666139" y="4441370"/>
              <a:ext cx="1060677" cy="1060677"/>
            </a:xfrm>
            <a:prstGeom prst="pie">
              <a:avLst>
                <a:gd name="adj1" fmla="val 5462313"/>
                <a:gd name="adj2" fmla="val 16200000"/>
              </a:avLst>
            </a:prstGeom>
            <a:solidFill>
              <a:srgbClr val="123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PA-椭圆 8">
              <a:extLst>
                <a:ext uri="{FF2B5EF4-FFF2-40B4-BE49-F238E27FC236}">
                  <a16:creationId xmlns:a16="http://schemas.microsoft.com/office/drawing/2014/main" id="{F4A7033C-70B1-45AA-8DC6-B6338D63897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758668" y="4533900"/>
              <a:ext cx="875620" cy="8756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6" name="PA-组合 9">
            <a:extLst>
              <a:ext uri="{FF2B5EF4-FFF2-40B4-BE49-F238E27FC236}">
                <a16:creationId xmlns:a16="http://schemas.microsoft.com/office/drawing/2014/main" id="{F1D8447C-E36B-4BEC-8805-FE27E07F586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039658" y="3570491"/>
            <a:ext cx="1924959" cy="1924959"/>
            <a:chOff x="6666139" y="4441370"/>
            <a:chExt cx="1060677" cy="10606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PA-椭圆 10">
              <a:extLst>
                <a:ext uri="{FF2B5EF4-FFF2-40B4-BE49-F238E27FC236}">
                  <a16:creationId xmlns:a16="http://schemas.microsoft.com/office/drawing/2014/main" id="{C4DF6BE2-9C92-4D96-B4FB-6446DAC6979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666139" y="4441370"/>
              <a:ext cx="1060677" cy="1060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PA-饼形 11">
              <a:extLst>
                <a:ext uri="{FF2B5EF4-FFF2-40B4-BE49-F238E27FC236}">
                  <a16:creationId xmlns:a16="http://schemas.microsoft.com/office/drawing/2014/main" id="{592B6B9A-87C2-4CBA-AE50-33C5F091D4F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666139" y="4441370"/>
              <a:ext cx="1060677" cy="1060677"/>
            </a:xfrm>
            <a:prstGeom prst="pie">
              <a:avLst>
                <a:gd name="adj1" fmla="val 4106921"/>
                <a:gd name="adj2" fmla="val 16200000"/>
              </a:avLst>
            </a:prstGeom>
            <a:solidFill>
              <a:srgbClr val="39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PA-椭圆 12">
              <a:extLst>
                <a:ext uri="{FF2B5EF4-FFF2-40B4-BE49-F238E27FC236}">
                  <a16:creationId xmlns:a16="http://schemas.microsoft.com/office/drawing/2014/main" id="{0ECA965E-F876-4DDF-86B7-0FBC29EDFA4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758668" y="4533900"/>
              <a:ext cx="875620" cy="8756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4" name="PA-矩形 36">
            <a:extLst>
              <a:ext uri="{FF2B5EF4-FFF2-40B4-BE49-F238E27FC236}">
                <a16:creationId xmlns:a16="http://schemas.microsoft.com/office/drawing/2014/main" id="{04A4CF09-6729-4734-8629-FBBC9BAE93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020890" y="4249416"/>
            <a:ext cx="1447768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</a:t>
            </a:r>
          </a:p>
        </p:txBody>
      </p:sp>
      <p:sp>
        <p:nvSpPr>
          <p:cNvPr id="25" name="PA-矩形 36">
            <a:extLst>
              <a:ext uri="{FF2B5EF4-FFF2-40B4-BE49-F238E27FC236}">
                <a16:creationId xmlns:a16="http://schemas.microsoft.com/office/drawing/2014/main" id="{773452FA-B1BC-4B61-8D73-AE16BB59408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253855" y="4159142"/>
            <a:ext cx="1447768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3.5</a:t>
            </a: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</a:t>
            </a:r>
          </a:p>
        </p:txBody>
      </p:sp>
      <p:sp>
        <p:nvSpPr>
          <p:cNvPr id="27" name="PA-矩形 36">
            <a:extLst>
              <a:ext uri="{FF2B5EF4-FFF2-40B4-BE49-F238E27FC236}">
                <a16:creationId xmlns:a16="http://schemas.microsoft.com/office/drawing/2014/main" id="{D64F18B8-174F-4008-B72E-6A6F3093BA6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918366" y="2511349"/>
            <a:ext cx="1245373" cy="12241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需求分析</a:t>
            </a:r>
          </a:p>
        </p:txBody>
      </p:sp>
      <p:sp>
        <p:nvSpPr>
          <p:cNvPr id="28" name="PA-矩形 36">
            <a:extLst>
              <a:ext uri="{FF2B5EF4-FFF2-40B4-BE49-F238E27FC236}">
                <a16:creationId xmlns:a16="http://schemas.microsoft.com/office/drawing/2014/main" id="{E2D56EE4-F384-4B1D-BE9B-A562BE90585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20890" y="2522297"/>
            <a:ext cx="1245373" cy="12241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详细设计</a:t>
            </a:r>
          </a:p>
        </p:txBody>
      </p:sp>
      <p:sp>
        <p:nvSpPr>
          <p:cNvPr id="29" name="PA-矩形 36">
            <a:extLst>
              <a:ext uri="{FF2B5EF4-FFF2-40B4-BE49-F238E27FC236}">
                <a16:creationId xmlns:a16="http://schemas.microsoft.com/office/drawing/2014/main" id="{37F0A26E-E87B-49D4-ADDB-E711FEDBE34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654380" y="2461285"/>
            <a:ext cx="2575805" cy="12241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</a:t>
            </a:r>
            <a:r>
              <a:rPr lang="en-US" altLang="zh-CN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&amp; </a:t>
            </a: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测试</a:t>
            </a:r>
            <a:r>
              <a:rPr lang="en-US" altLang="zh-CN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&amp;</a:t>
            </a:r>
            <a:r>
              <a:rPr lang="zh-CN" altLang="en-US" sz="3200" b="1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修正 迭代</a:t>
            </a:r>
          </a:p>
        </p:txBody>
      </p:sp>
    </p:spTree>
    <p:extLst>
      <p:ext uri="{BB962C8B-B14F-4D97-AF65-F5344CB8AC3E}">
        <p14:creationId xmlns:p14="http://schemas.microsoft.com/office/powerpoint/2010/main" val="303660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8C15BA-4F97-4B22-B585-6E6EB1F82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9" y="-62671"/>
            <a:ext cx="10137642" cy="6858000"/>
          </a:xfrm>
          <a:prstGeom prst="rect">
            <a:avLst/>
          </a:prstGeom>
        </p:spPr>
      </p:pic>
      <p:sp>
        <p:nvSpPr>
          <p:cNvPr id="57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PA-稻壳儿搜索【幻雨工作室】_2_1"/>
          <p:cNvSpPr txBox="1"/>
          <p:nvPr>
            <p:custDataLst>
              <p:tags r:id="rId2"/>
            </p:custDataLst>
          </p:nvPr>
        </p:nvSpPr>
        <p:spPr>
          <a:xfrm flipH="1">
            <a:off x="446161" y="1324393"/>
            <a:ext cx="581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实现优先级</a:t>
            </a:r>
          </a:p>
        </p:txBody>
      </p:sp>
      <p:sp>
        <p:nvSpPr>
          <p:cNvPr id="60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DBD055-AA65-4AAC-9748-38098AF0929A}"/>
              </a:ext>
            </a:extLst>
          </p:cNvPr>
          <p:cNvSpPr txBox="1"/>
          <p:nvPr/>
        </p:nvSpPr>
        <p:spPr>
          <a:xfrm>
            <a:off x="6753137" y="6131676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实现本地游戏</a:t>
            </a:r>
          </a:p>
        </p:txBody>
      </p:sp>
    </p:spTree>
    <p:extLst>
      <p:ext uri="{BB962C8B-B14F-4D97-AF65-F5344CB8AC3E}">
        <p14:creationId xmlns:p14="http://schemas.microsoft.com/office/powerpoint/2010/main" val="153403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709C71-C9F7-45FD-9BB2-AC5F52593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9" y="-62671"/>
            <a:ext cx="10137642" cy="6858000"/>
          </a:xfrm>
          <a:prstGeom prst="rect">
            <a:avLst/>
          </a:prstGeom>
        </p:spPr>
      </p:pic>
      <p:sp>
        <p:nvSpPr>
          <p:cNvPr id="57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PA-稻壳儿搜索【幻雨工作室】_2_1"/>
          <p:cNvSpPr txBox="1"/>
          <p:nvPr>
            <p:custDataLst>
              <p:tags r:id="rId2"/>
            </p:custDataLst>
          </p:nvPr>
        </p:nvSpPr>
        <p:spPr>
          <a:xfrm flipH="1">
            <a:off x="446161" y="1324393"/>
            <a:ext cx="581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实现优先级</a:t>
            </a:r>
          </a:p>
        </p:txBody>
      </p:sp>
      <p:sp>
        <p:nvSpPr>
          <p:cNvPr id="60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C84169-3282-4204-80D2-9327E1133FDC}"/>
              </a:ext>
            </a:extLst>
          </p:cNvPr>
          <p:cNvSpPr txBox="1"/>
          <p:nvPr/>
        </p:nvSpPr>
        <p:spPr>
          <a:xfrm>
            <a:off x="6576969" y="6131676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实现联机游戏</a:t>
            </a:r>
            <a:r>
              <a:rPr lang="en-US" altLang="zh-CN" dirty="0"/>
              <a:t>+</a:t>
            </a:r>
            <a:r>
              <a:rPr lang="zh-CN" altLang="en-US" dirty="0"/>
              <a:t>单机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80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304EF2-97C2-4BD9-937F-0C20961A3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8" y="-62671"/>
            <a:ext cx="10137642" cy="6858000"/>
          </a:xfrm>
          <a:prstGeom prst="rect">
            <a:avLst/>
          </a:prstGeom>
        </p:spPr>
      </p:pic>
      <p:sp>
        <p:nvSpPr>
          <p:cNvPr id="57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PA-稻壳儿搜索【幻雨工作室】_2_1"/>
          <p:cNvSpPr txBox="1"/>
          <p:nvPr>
            <p:custDataLst>
              <p:tags r:id="rId2"/>
            </p:custDataLst>
          </p:nvPr>
        </p:nvSpPr>
        <p:spPr>
          <a:xfrm flipH="1">
            <a:off x="446161" y="1324393"/>
            <a:ext cx="581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实现优先级</a:t>
            </a:r>
          </a:p>
        </p:txBody>
      </p:sp>
      <p:sp>
        <p:nvSpPr>
          <p:cNvPr id="60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B28263-FE15-416A-BF52-3AFF3CE4D0AD}"/>
              </a:ext>
            </a:extLst>
          </p:cNvPr>
          <p:cNvSpPr txBox="1"/>
          <p:nvPr/>
        </p:nvSpPr>
        <p:spPr>
          <a:xfrm>
            <a:off x="6476301" y="6131676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完善用户系统，整合</a:t>
            </a:r>
          </a:p>
        </p:txBody>
      </p:sp>
    </p:spTree>
    <p:extLst>
      <p:ext uri="{BB962C8B-B14F-4D97-AF65-F5344CB8AC3E}">
        <p14:creationId xmlns:p14="http://schemas.microsoft.com/office/powerpoint/2010/main" val="402941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-矩形 5"/>
          <p:cNvSpPr/>
          <p:nvPr>
            <p:custDataLst>
              <p:tags r:id="rId1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46" name="PA-稻壳儿搜索【幻雨工作室】_2_1">
            <a:extLst>
              <a:ext uri="{FF2B5EF4-FFF2-40B4-BE49-F238E27FC236}">
                <a16:creationId xmlns:a16="http://schemas.microsoft.com/office/drawing/2014/main" id="{6093BB59-6506-4F73-8752-ECC29F9501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446161" y="1324393"/>
            <a:ext cx="9956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Thanks for your attention!</a:t>
            </a:r>
          </a:p>
          <a:p>
            <a:pPr>
              <a:defRPr/>
            </a:pP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Any questions or suggestions?</a:t>
            </a:r>
            <a:endParaRPr lang="zh-CN" altLang="en-US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任意多边形 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6096000 w 12192000"/>
              <a:gd name="connsiteY5" fmla="*/ 600075 h 6858000"/>
              <a:gd name="connsiteX6" fmla="*/ 5386387 w 12192000"/>
              <a:gd name="connsiteY6" fmla="*/ 1309688 h 6858000"/>
              <a:gd name="connsiteX7" fmla="*/ 6096000 w 12192000"/>
              <a:gd name="connsiteY7" fmla="*/ 2019301 h 6858000"/>
              <a:gd name="connsiteX8" fmla="*/ 6805613 w 12192000"/>
              <a:gd name="connsiteY8" fmla="*/ 1309688 h 6858000"/>
              <a:gd name="connsiteX9" fmla="*/ 6096000 w 12192000"/>
              <a:gd name="connsiteY9" fmla="*/ 600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096000" y="600075"/>
                </a:moveTo>
                <a:cubicBezTo>
                  <a:pt x="5704092" y="600075"/>
                  <a:pt x="5386387" y="917780"/>
                  <a:pt x="5386387" y="1309688"/>
                </a:cubicBezTo>
                <a:cubicBezTo>
                  <a:pt x="5386387" y="1701596"/>
                  <a:pt x="5704092" y="2019301"/>
                  <a:pt x="6096000" y="2019301"/>
                </a:cubicBezTo>
                <a:cubicBezTo>
                  <a:pt x="6487908" y="2019301"/>
                  <a:pt x="6805613" y="1701596"/>
                  <a:pt x="6805613" y="1309688"/>
                </a:cubicBezTo>
                <a:cubicBezTo>
                  <a:pt x="6805613" y="917780"/>
                  <a:pt x="6487908" y="600075"/>
                  <a:pt x="6096000" y="600075"/>
                </a:cubicBezTo>
                <a:close/>
              </a:path>
            </a:pathLst>
          </a:custGeom>
          <a:solidFill>
            <a:srgbClr val="39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PA-文本框 4"/>
          <p:cNvSpPr txBox="1"/>
          <p:nvPr>
            <p:custDataLst>
              <p:tags r:id="rId2"/>
            </p:custDataLst>
          </p:nvPr>
        </p:nvSpPr>
        <p:spPr>
          <a:xfrm>
            <a:off x="5274151" y="1159879"/>
            <a:ext cx="164369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CONTENT</a:t>
            </a:r>
            <a:endParaRPr lang="zh-CN" altLang="en-US" sz="20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PA-稻壳儿搜索【幻雨工作室】_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98193" y="3167943"/>
            <a:ext cx="373560" cy="351427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 sz="36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PA-稻壳儿搜索【幻雨工作室】_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7643" y="3039818"/>
            <a:ext cx="2800818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需求定义</a:t>
            </a:r>
          </a:p>
        </p:txBody>
      </p:sp>
      <p:sp>
        <p:nvSpPr>
          <p:cNvPr id="10" name="PA-稻壳儿搜索【幻雨工作室】_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98193" y="4689751"/>
            <a:ext cx="373558" cy="351425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 sz="36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PA-稻壳儿搜索【幻雨工作室】_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73598" y="4561625"/>
            <a:ext cx="2800818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初始计划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 bldLvl="0" animBg="1"/>
      <p:bldP spid="7" grpId="0"/>
      <p:bldP spid="10" grpId="0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7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8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5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6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5372151" y="2483063"/>
            <a:ext cx="27548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需求定义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462" y="977071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以德州扑克为核心业务</a:t>
            </a:r>
          </a:p>
        </p:txBody>
      </p:sp>
      <p:sp>
        <p:nvSpPr>
          <p:cNvPr id="30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棋牌类游戏平台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27" name="PA-稻壳儿搜索【幻雨工作室】_3_1">
            <a:extLst>
              <a:ext uri="{FF2B5EF4-FFF2-40B4-BE49-F238E27FC236}">
                <a16:creationId xmlns:a16="http://schemas.microsoft.com/office/drawing/2014/main" id="{6D9E9A8D-8A24-45F3-A8E3-00DCFE56321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21533" y="223837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德州扑克</a:t>
            </a:r>
          </a:p>
        </p:txBody>
      </p:sp>
      <p:sp>
        <p:nvSpPr>
          <p:cNvPr id="31" name="PA-稻壳儿搜索【幻雨工作室】_3_1">
            <a:extLst>
              <a:ext uri="{FF2B5EF4-FFF2-40B4-BE49-F238E27FC236}">
                <a16:creationId xmlns:a16="http://schemas.microsoft.com/office/drawing/2014/main" id="{C29A059F-E5EB-42DB-B0B9-897C284CFAE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7065" y="1634549"/>
            <a:ext cx="31018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2D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图形界面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单机模式拥有强大的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策略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支持联机模式，和其他玩家对战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PA-稻壳儿搜索【幻雨工作室】_3_1">
            <a:extLst>
              <a:ext uri="{FF2B5EF4-FFF2-40B4-BE49-F238E27FC236}">
                <a16:creationId xmlns:a16="http://schemas.microsoft.com/office/drawing/2014/main" id="{DF598F58-608A-481A-8ED3-8B79722F78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21533" y="432352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平台</a:t>
            </a:r>
          </a:p>
        </p:txBody>
      </p:sp>
      <p:sp>
        <p:nvSpPr>
          <p:cNvPr id="34" name="PA-稻壳儿搜索【幻雨工作室】_3_1">
            <a:extLst>
              <a:ext uri="{FF2B5EF4-FFF2-40B4-BE49-F238E27FC236}">
                <a16:creationId xmlns:a16="http://schemas.microsoft.com/office/drawing/2014/main" id="{BFE62209-9381-4B5C-9119-5E493754524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091623" y="4154249"/>
            <a:ext cx="51530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具有拓展性，在原基础上开发新的游戏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用户系统，记录虚拟货币、各个游戏战绩等信息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462" y="97707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用户基本使用场景</a:t>
            </a:r>
          </a:p>
        </p:txBody>
      </p:sp>
      <p:sp>
        <p:nvSpPr>
          <p:cNvPr id="30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需求定义之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11" name="PA-稻壳儿搜索【幻雨工作室】_3_1">
            <a:extLst>
              <a:ext uri="{FF2B5EF4-FFF2-40B4-BE49-F238E27FC236}">
                <a16:creationId xmlns:a16="http://schemas.microsoft.com/office/drawing/2014/main" id="{60541483-8CE7-4A4B-9E22-8C39E4D932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96579" y="568359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Z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同学打开软件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PA-稻壳儿搜索【幻雨工作室】_3_1">
            <a:extLst>
              <a:ext uri="{FF2B5EF4-FFF2-40B4-BE49-F238E27FC236}">
                <a16:creationId xmlns:a16="http://schemas.microsoft.com/office/drawing/2014/main" id="{BF63F2F7-E559-4B00-8463-85696B41EC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38169" y="1151851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通过用户名和密码登陆，进入游戏大厅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PA-稻壳儿搜索【幻雨工作室】_3_1">
            <a:extLst>
              <a:ext uri="{FF2B5EF4-FFF2-40B4-BE49-F238E27FC236}">
                <a16:creationId xmlns:a16="http://schemas.microsoft.com/office/drawing/2014/main" id="{67A7E032-70ED-41CB-9CEE-E57DD8E223E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628183" y="168014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选择创建一个牌桌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3F387E-BB35-4EC8-B8ED-F3880749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87529"/>
              </p:ext>
            </p:extLst>
          </p:nvPr>
        </p:nvGraphicFramePr>
        <p:xfrm>
          <a:off x="2917400" y="219937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4455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98683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请设置您想创建的牌桌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1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菜单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2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游戏类型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⭕德州扑克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选择玩家数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⭕</a:t>
                      </a:r>
                      <a:r>
                        <a:rPr lang="en-US" altLang="zh-CN" dirty="0"/>
                        <a:t>4  </a:t>
                      </a:r>
                      <a:r>
                        <a:rPr lang="zh-CN" altLang="en-US" dirty="0"/>
                        <a:t>⭕</a:t>
                      </a:r>
                      <a:r>
                        <a:rPr lang="en-US" altLang="zh-CN" dirty="0"/>
                        <a:t>5    </a:t>
                      </a:r>
                      <a:r>
                        <a:rPr lang="zh-CN" altLang="en-US" dirty="0"/>
                        <a:t>⭕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0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⭕人机       ⭕联机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9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⭕简单        ⭕困难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2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房间密码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81820"/>
                  </a:ext>
                </a:extLst>
              </a:tr>
            </a:tbl>
          </a:graphicData>
        </a:graphic>
      </p:graphicFrame>
      <p:sp>
        <p:nvSpPr>
          <p:cNvPr id="19" name="PA-稻壳儿搜索【幻雨工作室】_3_1">
            <a:extLst>
              <a:ext uri="{FF2B5EF4-FFF2-40B4-BE49-F238E27FC236}">
                <a16:creationId xmlns:a16="http://schemas.microsoft.com/office/drawing/2014/main" id="{2AE71B72-696D-46C2-961C-F2DF75BC90B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61498" y="500858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牌桌创建成功！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24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462" y="97707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用户基本使用场景</a:t>
            </a:r>
          </a:p>
        </p:txBody>
      </p:sp>
      <p:sp>
        <p:nvSpPr>
          <p:cNvPr id="30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需求定义之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11" name="PA-稻壳儿搜索【幻雨工作室】_3_1">
            <a:extLst>
              <a:ext uri="{FF2B5EF4-FFF2-40B4-BE49-F238E27FC236}">
                <a16:creationId xmlns:a16="http://schemas.microsoft.com/office/drawing/2014/main" id="{60541483-8CE7-4A4B-9E22-8C39E4D932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76401" y="1147728"/>
            <a:ext cx="1544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同学打开软件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PA-稻壳儿搜索【幻雨工作室】_3_1">
            <a:extLst>
              <a:ext uri="{FF2B5EF4-FFF2-40B4-BE49-F238E27FC236}">
                <a16:creationId xmlns:a16="http://schemas.microsoft.com/office/drawing/2014/main" id="{BF63F2F7-E559-4B00-8463-85696B41EC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676401" y="1786577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通过用户名和密码登陆，进入游戏大厅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PA-稻壳儿搜索【幻雨工作室】_3_1">
            <a:extLst>
              <a:ext uri="{FF2B5EF4-FFF2-40B4-BE49-F238E27FC236}">
                <a16:creationId xmlns:a16="http://schemas.microsoft.com/office/drawing/2014/main" id="{2AE71B72-696D-46C2-961C-F2DF75BC90B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742986" y="539533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进入牌桌成功！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PA-稻壳儿搜索【幻雨工作室】_3_1">
            <a:extLst>
              <a:ext uri="{FF2B5EF4-FFF2-40B4-BE49-F238E27FC236}">
                <a16:creationId xmlns:a16="http://schemas.microsoft.com/office/drawing/2014/main" id="{C80D0E58-3B09-4DE2-AA4C-670531630BC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676401" y="2405161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浏览游戏大厅中的牌桌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D44DFF8-BBF7-4C3D-836D-B1FA23A0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84829"/>
              </p:ext>
            </p:extLst>
          </p:nvPr>
        </p:nvGraphicFramePr>
        <p:xfrm>
          <a:off x="5676401" y="2905959"/>
          <a:ext cx="53047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63">
                  <a:extLst>
                    <a:ext uri="{9D8B030D-6E8A-4147-A177-3AD203B41FA5}">
                      <a16:colId xmlns:a16="http://schemas.microsoft.com/office/drawing/2014/main" val="2802621828"/>
                    </a:ext>
                  </a:extLst>
                </a:gridCol>
                <a:gridCol w="1768263">
                  <a:extLst>
                    <a:ext uri="{9D8B030D-6E8A-4147-A177-3AD203B41FA5}">
                      <a16:colId xmlns:a16="http://schemas.microsoft.com/office/drawing/2014/main" val="3894022422"/>
                    </a:ext>
                  </a:extLst>
                </a:gridCol>
                <a:gridCol w="1768263">
                  <a:extLst>
                    <a:ext uri="{9D8B030D-6E8A-4147-A177-3AD203B41FA5}">
                      <a16:colId xmlns:a16="http://schemas.microsoft.com/office/drawing/2014/main" val="1488031386"/>
                    </a:ext>
                  </a:extLst>
                </a:gridCol>
              </a:tblGrid>
              <a:tr h="356428">
                <a:tc>
                  <a:txBody>
                    <a:bodyPr/>
                    <a:lstStyle/>
                    <a:p>
                      <a:r>
                        <a:rPr lang="zh-CN" altLang="en-US" dirty="0"/>
                        <a:t>可用牌桌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创始人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68689"/>
                  </a:ext>
                </a:extLst>
              </a:tr>
              <a:tr h="356428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70737"/>
                  </a:ext>
                </a:extLst>
              </a:tr>
              <a:tr h="3564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88918"/>
                  </a:ext>
                </a:extLst>
              </a:tr>
              <a:tr h="3564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5658"/>
                  </a:ext>
                </a:extLst>
              </a:tr>
            </a:tbl>
          </a:graphicData>
        </a:graphic>
      </p:graphicFrame>
      <p:sp>
        <p:nvSpPr>
          <p:cNvPr id="18" name="PA-稻壳儿搜索【幻雨工作室】_3_1">
            <a:extLst>
              <a:ext uri="{FF2B5EF4-FFF2-40B4-BE49-F238E27FC236}">
                <a16:creationId xmlns:a16="http://schemas.microsoft.com/office/drawing/2014/main" id="{919555C6-564E-4699-9F8A-263FC248E4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42986" y="468348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点击按钮进入牌桌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BE0ACA-DF3D-4DC6-9E7B-015629BFA5F3}"/>
              </a:ext>
            </a:extLst>
          </p:cNvPr>
          <p:cNvSpPr/>
          <p:nvPr/>
        </p:nvSpPr>
        <p:spPr>
          <a:xfrm>
            <a:off x="5603847" y="897622"/>
            <a:ext cx="5570290" cy="5209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F5B9F8-7E46-43B4-9EB1-0D733CAB995D}"/>
              </a:ext>
            </a:extLst>
          </p:cNvPr>
          <p:cNvSpPr/>
          <p:nvPr/>
        </p:nvSpPr>
        <p:spPr>
          <a:xfrm>
            <a:off x="433393" y="1786577"/>
            <a:ext cx="4249046" cy="277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-稻壳儿搜索【幻雨工作室】_3_1">
            <a:extLst>
              <a:ext uri="{FF2B5EF4-FFF2-40B4-BE49-F238E27FC236}">
                <a16:creationId xmlns:a16="http://schemas.microsoft.com/office/drawing/2014/main" id="{49B37287-8D62-42DF-AB83-7E9CC8AE6A6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60447" y="1919516"/>
            <a:ext cx="1624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同学打开软件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PA-稻壳儿搜索【幻雨工作室】_3_1">
            <a:extLst>
              <a:ext uri="{FF2B5EF4-FFF2-40B4-BE49-F238E27FC236}">
                <a16:creationId xmlns:a16="http://schemas.microsoft.com/office/drawing/2014/main" id="{03C841DE-60CF-4F26-9CC3-8B67E4A8BB2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0447" y="2558365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通过用户名和密码登陆，进入游戏大厅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PA-稻壳儿搜索【幻雨工作室】_3_1">
            <a:extLst>
              <a:ext uri="{FF2B5EF4-FFF2-40B4-BE49-F238E27FC236}">
                <a16:creationId xmlns:a16="http://schemas.microsoft.com/office/drawing/2014/main" id="{2AD2B63E-6419-4155-8BD8-D8F4E1E1566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48318" y="3711721"/>
            <a:ext cx="3013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进入牌桌成功！ 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Or 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人数已满！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PA-稻壳儿搜索【幻雨工作室】_3_1">
            <a:extLst>
              <a:ext uri="{FF2B5EF4-FFF2-40B4-BE49-F238E27FC236}">
                <a16:creationId xmlns:a16="http://schemas.microsoft.com/office/drawing/2014/main" id="{4F3A1A8E-C460-4A1A-871C-76B354AD9BA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60447" y="3176949"/>
            <a:ext cx="2851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直接输入牌桌号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进入牌桌</a:t>
            </a:r>
            <a:endParaRPr lang="en-US" altLang="zh-CN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64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462" y="977071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进入牌桌，开始游戏</a:t>
            </a:r>
          </a:p>
        </p:txBody>
      </p:sp>
      <p:sp>
        <p:nvSpPr>
          <p:cNvPr id="30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需求定义之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pic>
        <p:nvPicPr>
          <p:cNvPr id="7" name="图片 6" descr="timg">
            <a:extLst>
              <a:ext uri="{FF2B5EF4-FFF2-40B4-BE49-F238E27FC236}">
                <a16:creationId xmlns:a16="http://schemas.microsoft.com/office/drawing/2014/main" id="{C6B88911-F8BD-4ECD-9729-369C07796D1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44181" y="1476806"/>
            <a:ext cx="8347046" cy="4653561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F6C8F4-66C8-47AC-B408-F4549C1F7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1192"/>
              </p:ext>
            </p:extLst>
          </p:nvPr>
        </p:nvGraphicFramePr>
        <p:xfrm>
          <a:off x="9462781" y="1438735"/>
          <a:ext cx="219884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848">
                  <a:extLst>
                    <a:ext uri="{9D8B030D-6E8A-4147-A177-3AD203B41FA5}">
                      <a16:colId xmlns:a16="http://schemas.microsoft.com/office/drawing/2014/main" val="322169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图形界面要素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2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扑克牌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筹码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1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玩家可选择的动作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7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各个玩家动作的历史记录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关于牌桌的信息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57750"/>
                  </a:ext>
                </a:extLst>
              </a:tr>
            </a:tbl>
          </a:graphicData>
        </a:graphic>
      </p:graphicFrame>
      <p:sp>
        <p:nvSpPr>
          <p:cNvPr id="10" name="PA-稻壳儿搜索【幻雨工作室】_3_1">
            <a:extLst>
              <a:ext uri="{FF2B5EF4-FFF2-40B4-BE49-F238E27FC236}">
                <a16:creationId xmlns:a16="http://schemas.microsoft.com/office/drawing/2014/main" id="{E4CC1B0B-0E14-47F9-A1F3-2271CF799D1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268" y="6104887"/>
            <a:ext cx="3841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（例子源自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&lt;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荒野大镖客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&gt;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中的德州扑克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9CF177-27F5-4351-97CB-67C805084189}"/>
              </a:ext>
            </a:extLst>
          </p:cNvPr>
          <p:cNvSpPr/>
          <p:nvPr/>
        </p:nvSpPr>
        <p:spPr>
          <a:xfrm>
            <a:off x="4303964" y="4172134"/>
            <a:ext cx="1534774" cy="118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DC0CFFA-A316-4307-BB4A-B740BDFB91AE}"/>
              </a:ext>
            </a:extLst>
          </p:cNvPr>
          <p:cNvSpPr/>
          <p:nvPr/>
        </p:nvSpPr>
        <p:spPr>
          <a:xfrm>
            <a:off x="7748366" y="1106165"/>
            <a:ext cx="1534774" cy="118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9D4A4A5-5668-4526-B6B8-AB81871999B9}"/>
              </a:ext>
            </a:extLst>
          </p:cNvPr>
          <p:cNvSpPr/>
          <p:nvPr/>
        </p:nvSpPr>
        <p:spPr>
          <a:xfrm>
            <a:off x="7792230" y="4916455"/>
            <a:ext cx="1534774" cy="118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5ECD82A-E0A4-4EA7-B38F-0B8D55186CD6}"/>
              </a:ext>
            </a:extLst>
          </p:cNvPr>
          <p:cNvSpPr/>
          <p:nvPr/>
        </p:nvSpPr>
        <p:spPr>
          <a:xfrm>
            <a:off x="815698" y="2835479"/>
            <a:ext cx="1534774" cy="3428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5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462" y="977071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单机模式中的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策略</a:t>
            </a:r>
          </a:p>
        </p:txBody>
      </p:sp>
      <p:sp>
        <p:nvSpPr>
          <p:cNvPr id="30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需求定义之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D967C7-D330-4654-B2A9-C4B7F572D4C4}"/>
              </a:ext>
            </a:extLst>
          </p:cNvPr>
          <p:cNvSpPr txBox="1"/>
          <p:nvPr/>
        </p:nvSpPr>
        <p:spPr>
          <a:xfrm>
            <a:off x="2086062" y="2678609"/>
            <a:ext cx="742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</a:t>
            </a:r>
            <a:r>
              <a:rPr lang="zh-CN" altLang="en-US" b="1" dirty="0"/>
              <a:t>所有玩家的</a:t>
            </a:r>
            <a:r>
              <a:rPr lang="zh-CN" altLang="zh-CN" b="1" dirty="0"/>
              <a:t>动作序列、</a:t>
            </a:r>
            <a:r>
              <a:rPr lang="zh-CN" altLang="en-US" b="1" dirty="0"/>
              <a:t>本玩家的手牌和牌面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zh-CN" altLang="en-US" b="1" dirty="0"/>
              <a:t>决策</a:t>
            </a:r>
            <a:r>
              <a:rPr lang="en-US" altLang="zh-CN" b="1" dirty="0"/>
              <a:t>(</a:t>
            </a:r>
            <a:r>
              <a:rPr lang="zh-CN" altLang="zh-CN" b="1" dirty="0"/>
              <a:t>加、跟、弃牌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3968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7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8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5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6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5372151" y="2483063"/>
            <a:ext cx="27548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初步计划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8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396</Words>
  <Application>Microsoft Office PowerPoint</Application>
  <PresentationFormat>宽屏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思源黑体 CN Medium</vt:lpstr>
      <vt:lpstr>思源黑体 CN Normal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 </cp:lastModifiedBy>
  <cp:revision>169</cp:revision>
  <dcterms:created xsi:type="dcterms:W3CDTF">2020-04-15T08:18:42Z</dcterms:created>
  <dcterms:modified xsi:type="dcterms:W3CDTF">2020-04-16T02:17:46Z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