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2" r:id="rId12"/>
    <p:sldId id="273" r:id="rId13"/>
    <p:sldId id="277" r:id="rId14"/>
    <p:sldId id="279" r:id="rId15"/>
    <p:sldId id="274" r:id="rId16"/>
    <p:sldId id="275" r:id="rId17"/>
    <p:sldId id="276" r:id="rId18"/>
    <p:sldId id="270" r:id="rId19"/>
    <p:sldId id="280" r:id="rId20"/>
    <p:sldId id="284" r:id="rId21"/>
    <p:sldId id="281" r:id="rId22"/>
    <p:sldId id="285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A599A6-1D60-4C3F-8B20-589041870809}">
          <p14:sldIdLst>
            <p14:sldId id="256"/>
            <p14:sldId id="257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2"/>
            <p14:sldId id="273"/>
            <p14:sldId id="277"/>
            <p14:sldId id="279"/>
            <p14:sldId id="274"/>
            <p14:sldId id="275"/>
            <p14:sldId id="276"/>
            <p14:sldId id="270"/>
            <p14:sldId id="280"/>
            <p14:sldId id="284"/>
            <p14:sldId id="281"/>
            <p14:sldId id="28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4E2"/>
    <a:srgbClr val="FFFFFF"/>
    <a:srgbClr val="1E1E1E"/>
    <a:srgbClr val="CD8BC8"/>
    <a:srgbClr val="DAC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5995" autoAdjust="0"/>
  </p:normalViewPr>
  <p:slideViewPr>
    <p:cSldViewPr snapToGrid="0">
      <p:cViewPr varScale="1">
        <p:scale>
          <a:sx n="91" d="100"/>
          <a:sy n="91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C1ECF-86C5-42C2-851D-CDA3F92C09B2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76A4A-69A6-4AC6-9908-43463CEDD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7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0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71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78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4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1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05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1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11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7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8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3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1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4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76A4A-69A6-4AC6-9908-43463CEDD5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6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55E-737C-4EC6-9B06-9BC75E6FD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FB1C7-9D13-429C-B1FE-249672736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4D132-3679-4A8B-967D-03FED4CF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7F78-F195-4935-A399-46D4E6C1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30D0D-CCDF-44A4-9776-47A58CBD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88960-70A1-41B8-A866-1B98F6C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97023-DD28-4472-A4CC-8C72BD99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4151B-81E0-464C-BAD5-5755D9B6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4266-7737-4190-8712-BEE332DF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DD7AA-C9E6-4D70-8DC0-BAC57B9E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9CC0F-27BF-4A76-B9BE-46EDCEA62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795B9-34E7-41F9-8C5F-0179A087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7D881-41D6-43B5-9CA1-A61CFEE6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EE2FC-4FCD-4917-B15E-917600DD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2C26E-B6AE-49D7-B2AC-86CD308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481C2-39E5-41B0-B79E-0A3BC08C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B79DE-4BBB-455A-9D04-1EEEB10D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6AF56-1C83-415C-9789-9899CBD7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BC5EE-8D01-4706-BC06-170804D0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973C1-AEE8-4B14-A969-A6086B9D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DBFA-8EF8-4CBE-B9A2-248F5E10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3AE71-4A21-44C9-82A1-68715C2C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8E3BF-F033-45E7-95B9-E55E1E8F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AE77-33B5-459E-B9D6-58D8F7E0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31B06-1F0E-46A1-A5DD-1C984471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1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20AB-2ABC-427C-9BE6-B4F2615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AC1D0-3691-4C70-BD54-B1B5E789C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B05BE-517E-490B-9A6F-07A02EE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B7AF3-49C9-4E0D-B15F-2D00348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F33C2-AA88-4020-A016-5FCAA317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B7066-B272-4C59-87C8-FD295EC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1672-2375-4889-AC38-70BE5C74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97F71-B006-4A1F-BA4C-757298D2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EEC09-D1C4-42FE-BF56-67D8C3BB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DCEB0D-068B-46E3-B218-6930D0C16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9B8515-2BCC-4899-ACA3-76E883175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FADEED-FAF0-4FE0-AF69-D15AE68C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B7F18-0925-4DD1-AC56-DEABD506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613214-2DB1-4020-9727-7DC6A5F3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9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F916-476C-426B-A784-58C4A0E6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F7A1D-50CF-496E-98D9-91A54282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272A6-015D-4B2F-8F5C-CE257EBB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C50B11-2FB4-456D-A085-A389BF1C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01378F-C63A-41DF-9EFF-1BA47C69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03067-A4AC-4D64-847D-F17C1D60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96CC-A746-4773-B94D-BC74EE5E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3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8D7F-B154-4842-BBAB-17ADB04D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82E79-888B-4538-BDB9-A964E119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0C741-88CD-4D1D-8196-251AA87F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57916-CE00-49CB-8179-182772DE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AF832-0041-46E5-B5B3-64AE9A2A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FE446-F9AF-4919-A62A-D1505A54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861B-2170-49DE-8D2E-73DF6F7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45F5B1-0222-4BF1-9051-33E94FD0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92B03-89FD-446A-A1A0-72BA6495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1BAC7-16AF-4BEF-84FC-1228161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83F83-82BA-47A1-A296-34C7E9A5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67FCD-2FAB-4D73-8949-2B05E95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1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022C4-EEB0-4B58-ACD2-74EE6497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D8267-A199-49E2-85D8-0C40AFC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2C56-1A56-4C9F-BF1B-B90ACF5CD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A67C-40B7-4424-97AA-B00BC91BDF6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F5DCA-1B61-48FD-9E66-64722C552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28FD3-AFB1-41AE-8177-2D6A4225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BCEA-8D96-4826-A028-9F627888E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ThinLTO.html" TargetMode="External"/><Relationship Id="rId2" Type="http://schemas.openxmlformats.org/officeDocument/2006/relationships/hyperlink" Target="https://dl.acm.org/doi/10.5555/3049832.304984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010.2196" TargetMode="External"/><Relationship Id="rId4" Type="http://schemas.openxmlformats.org/officeDocument/2006/relationships/hyperlink" Target="https://youtu.be/p9nH2vZ2m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3509242-B65E-4251-806B-A4BD81E4CB73}"/>
              </a:ext>
            </a:extLst>
          </p:cNvPr>
          <p:cNvSpPr txBox="1"/>
          <p:nvPr/>
        </p:nvSpPr>
        <p:spPr>
          <a:xfrm>
            <a:off x="2339974" y="2636308"/>
            <a:ext cx="7281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latin typeface="Georgia" panose="02040502050405020303" pitchFamily="18" charset="0"/>
                <a:cs typeface="Times New Roman" panose="02020603050405020304" pitchFamily="18" charset="0"/>
              </a:rPr>
              <a:t>ThinLTO: Scalable and Incremental LTO (CGO’17)</a:t>
            </a:r>
          </a:p>
          <a:p>
            <a:pPr algn="ctr"/>
            <a:r>
              <a:rPr lang="en-US" altLang="zh-CN" dirty="0">
                <a:latin typeface="Georgia" panose="02040502050405020303" pitchFamily="18" charset="0"/>
                <a:cs typeface="Times New Roman" panose="02020603050405020304" pitchFamily="18" charset="0"/>
              </a:rPr>
              <a:t>reading event</a:t>
            </a:r>
          </a:p>
          <a:p>
            <a:pPr algn="ctr"/>
            <a:r>
              <a:rPr lang="en-US" altLang="zh-CN" dirty="0">
                <a:latin typeface="Georgia" panose="02040502050405020303" pitchFamily="18" charset="0"/>
                <a:cs typeface="Times New Roman" panose="02020603050405020304" pitchFamily="18" charset="0"/>
              </a:rPr>
              <a:t>Nov. 4, 2021.  Bowen Zhang</a:t>
            </a:r>
            <a:endParaRPr lang="zh-CN" alt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D0E4A60-00A8-4B47-BF21-DC52DFA5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183" y="2459870"/>
            <a:ext cx="1331383" cy="13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6BC5AFD5-49E3-42F5-ABC7-A90BF465B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491" y="4015316"/>
            <a:ext cx="652145" cy="100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2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4FB330FE-2FD4-4821-B73C-8E4876D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493139" cy="155770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ThinLTO: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low memory lean</a:t>
            </a: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22E2D156-16AE-46DA-892F-95967997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07" y="3948277"/>
            <a:ext cx="626270" cy="6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0BEB5F-336B-4FDF-A701-B458F4550E46}"/>
              </a:ext>
            </a:extLst>
          </p:cNvPr>
          <p:cNvSpPr txBox="1"/>
          <p:nvPr/>
        </p:nvSpPr>
        <p:spPr>
          <a:xfrm>
            <a:off x="3005135" y="2728668"/>
            <a:ext cx="150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68645-0D90-4115-AD62-D1D1439C0CB5}"/>
              </a:ext>
            </a:extLst>
          </p:cNvPr>
          <p:cNvSpPr txBox="1"/>
          <p:nvPr/>
        </p:nvSpPr>
        <p:spPr>
          <a:xfrm>
            <a:off x="5849411" y="1214461"/>
            <a:ext cx="380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GCC’s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LTO(–g0)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F157E-CDDA-4CED-B3C9-C41B5EA5958D}"/>
              </a:ext>
            </a:extLst>
          </p:cNvPr>
          <p:cNvSpPr txBox="1"/>
          <p:nvPr/>
        </p:nvSpPr>
        <p:spPr>
          <a:xfrm>
            <a:off x="2705099" y="3928216"/>
            <a:ext cx="23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750788-2C08-4D24-BBA0-F2F9FA871D1A}"/>
              </a:ext>
            </a:extLst>
          </p:cNvPr>
          <p:cNvSpPr txBox="1"/>
          <p:nvPr/>
        </p:nvSpPr>
        <p:spPr>
          <a:xfrm>
            <a:off x="2659577" y="5121268"/>
            <a:ext cx="267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Delivery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56119C-642D-4827-9DF6-795E162E18A1}"/>
              </a:ext>
            </a:extLst>
          </p:cNvPr>
          <p:cNvSpPr txBox="1"/>
          <p:nvPr/>
        </p:nvSpPr>
        <p:spPr>
          <a:xfrm>
            <a:off x="6250269" y="2924746"/>
            <a:ext cx="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s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0D7FD7-90DF-4C06-8608-31096CE2EEA7}"/>
              </a:ext>
            </a:extLst>
          </p:cNvPr>
          <p:cNvSpPr txBox="1"/>
          <p:nvPr/>
        </p:nvSpPr>
        <p:spPr>
          <a:xfrm>
            <a:off x="6240740" y="5298136"/>
            <a:ext cx="181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hours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9FA595-6B24-4F36-85CD-6BC2457C6745}"/>
              </a:ext>
            </a:extLst>
          </p:cNvPr>
          <p:cNvSpPr txBox="1"/>
          <p:nvPr/>
        </p:nvSpPr>
        <p:spPr>
          <a:xfrm>
            <a:off x="6240741" y="4057417"/>
            <a:ext cx="181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mins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952D411-CD12-4E14-9690-E2BCCFB2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5121268"/>
            <a:ext cx="700088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ang compiler icon 的图像结果">
            <a:extLst>
              <a:ext uri="{FF2B5EF4-FFF2-40B4-BE49-F238E27FC236}">
                <a16:creationId xmlns:a16="http://schemas.microsoft.com/office/drawing/2014/main" id="{27EDDFEE-B243-423F-B878-1EDD90D4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21" y="2661494"/>
            <a:ext cx="837642" cy="8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A93BB52-5D27-44ED-AD01-61A4FD5EFB02}"/>
              </a:ext>
            </a:extLst>
          </p:cNvPr>
          <p:cNvSpPr txBox="1"/>
          <p:nvPr/>
        </p:nvSpPr>
        <p:spPr>
          <a:xfrm>
            <a:off x="2348546" y="5821356"/>
            <a:ext cx="3337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*Google's ad recommendation application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2X call graph nodes, and 3X call graph edges, compared with Chromium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0067CD-BC4D-4D54-9C5A-55E9E7BFA968}"/>
              </a:ext>
            </a:extLst>
          </p:cNvPr>
          <p:cNvSpPr txBox="1"/>
          <p:nvPr/>
        </p:nvSpPr>
        <p:spPr>
          <a:xfrm>
            <a:off x="7844897" y="2957479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9FBAC0-EC21-4202-9E1C-ABBA745BAFD4}"/>
              </a:ext>
            </a:extLst>
          </p:cNvPr>
          <p:cNvSpPr txBox="1"/>
          <p:nvPr/>
        </p:nvSpPr>
        <p:spPr>
          <a:xfrm>
            <a:off x="7844896" y="4113159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DED33-9D71-4D3F-9EC0-0F2E5E68F686}"/>
              </a:ext>
            </a:extLst>
          </p:cNvPr>
          <p:cNvSpPr txBox="1"/>
          <p:nvPr/>
        </p:nvSpPr>
        <p:spPr>
          <a:xfrm>
            <a:off x="7844898" y="5353878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&gt;25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57FC0-B402-4FAC-ACCB-90F13999BD58}"/>
              </a:ext>
            </a:extLst>
          </p:cNvPr>
          <p:cNvSpPr txBox="1"/>
          <p:nvPr/>
        </p:nvSpPr>
        <p:spPr>
          <a:xfrm>
            <a:off x="5867655" y="1746983"/>
            <a:ext cx="211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9F799B-EB91-438A-B9C2-E0B81C03705C}"/>
              </a:ext>
            </a:extLst>
          </p:cNvPr>
          <p:cNvSpPr txBox="1"/>
          <p:nvPr/>
        </p:nvSpPr>
        <p:spPr>
          <a:xfrm>
            <a:off x="6240740" y="3291727"/>
            <a:ext cx="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s 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B43AB8-40E4-41D6-B427-B4A4EBC8DAE0}"/>
              </a:ext>
            </a:extLst>
          </p:cNvPr>
          <p:cNvSpPr txBox="1"/>
          <p:nvPr/>
        </p:nvSpPr>
        <p:spPr>
          <a:xfrm>
            <a:off x="6250267" y="4443179"/>
            <a:ext cx="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 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306124-D467-4697-81B6-C8BD82C62D02}"/>
              </a:ext>
            </a:extLst>
          </p:cNvPr>
          <p:cNvSpPr txBox="1"/>
          <p:nvPr/>
        </p:nvSpPr>
        <p:spPr>
          <a:xfrm>
            <a:off x="6250266" y="5706270"/>
            <a:ext cx="100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102s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C55822-2ABC-4DE5-9FE3-EDAB00A41BA1}"/>
              </a:ext>
            </a:extLst>
          </p:cNvPr>
          <p:cNvSpPr txBox="1"/>
          <p:nvPr/>
        </p:nvSpPr>
        <p:spPr>
          <a:xfrm>
            <a:off x="7854426" y="3372871"/>
            <a:ext cx="15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0.13 GB 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563179-A163-43A5-AFB8-52BC378C8A91}"/>
              </a:ext>
            </a:extLst>
          </p:cNvPr>
          <p:cNvSpPr txBox="1"/>
          <p:nvPr/>
        </p:nvSpPr>
        <p:spPr>
          <a:xfrm>
            <a:off x="7820037" y="4523094"/>
            <a:ext cx="107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GB 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D5C089-8200-468F-BE70-F063FFDA1D50}"/>
              </a:ext>
            </a:extLst>
          </p:cNvPr>
          <p:cNvSpPr txBox="1"/>
          <p:nvPr/>
        </p:nvSpPr>
        <p:spPr>
          <a:xfrm>
            <a:off x="7829461" y="5747083"/>
            <a:ext cx="170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2.27 GB 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ACFEED-F28F-45CD-92A2-DE08ACB633C3}"/>
              </a:ext>
            </a:extLst>
          </p:cNvPr>
          <p:cNvSpPr txBox="1"/>
          <p:nvPr/>
        </p:nvSpPr>
        <p:spPr>
          <a:xfrm>
            <a:off x="3862386" y="660951"/>
            <a:ext cx="211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154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2BC0358-5BAA-42CF-B70D-B857AFD4F30E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927B598-7583-44C5-87BB-CAEB1332AEE5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F47444F-0D20-4130-85E0-8F7D1F8FAF85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F16A8B-C0CA-46BD-95AB-DB4F2C702369}"/>
              </a:ext>
            </a:extLst>
          </p:cNvPr>
          <p:cNvSpPr/>
          <p:nvPr/>
        </p:nvSpPr>
        <p:spPr>
          <a:xfrm>
            <a:off x="1385888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AFF64B-3155-40C8-88D8-867BFB40A867}"/>
              </a:ext>
            </a:extLst>
          </p:cNvPr>
          <p:cNvSpPr/>
          <p:nvPr/>
        </p:nvSpPr>
        <p:spPr>
          <a:xfrm>
            <a:off x="3681411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63D657-E55E-40BF-A187-986436AB8BEC}"/>
              </a:ext>
            </a:extLst>
          </p:cNvPr>
          <p:cNvSpPr/>
          <p:nvPr/>
        </p:nvSpPr>
        <p:spPr>
          <a:xfrm>
            <a:off x="6096000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8C796F-BA9A-44AD-BEB9-D8CDC8946010}"/>
              </a:ext>
            </a:extLst>
          </p:cNvPr>
          <p:cNvSpPr/>
          <p:nvPr/>
        </p:nvSpPr>
        <p:spPr>
          <a:xfrm>
            <a:off x="3681411" y="625713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Binary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7CE1AF-AF7F-4000-9EC4-800C82B4454E}"/>
              </a:ext>
            </a:extLst>
          </p:cNvPr>
          <p:cNvSpPr txBox="1"/>
          <p:nvPr/>
        </p:nvSpPr>
        <p:spPr>
          <a:xfrm>
            <a:off x="8107296" y="2534813"/>
            <a:ext cx="181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compile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43D00C-EDDC-4DD1-BC60-7E2C54139614}"/>
              </a:ext>
            </a:extLst>
          </p:cNvPr>
          <p:cNvCxnSpPr/>
          <p:nvPr/>
        </p:nvCxnSpPr>
        <p:spPr>
          <a:xfrm>
            <a:off x="2193131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CA6674-FEC8-44DC-B69D-E1892909D612}"/>
              </a:ext>
            </a:extLst>
          </p:cNvPr>
          <p:cNvCxnSpPr/>
          <p:nvPr/>
        </p:nvCxnSpPr>
        <p:spPr>
          <a:xfrm>
            <a:off x="4488654" y="247241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85B5D5-B064-47EF-9FFA-E5E99627395B}"/>
              </a:ext>
            </a:extLst>
          </p:cNvPr>
          <p:cNvCxnSpPr/>
          <p:nvPr/>
        </p:nvCxnSpPr>
        <p:spPr>
          <a:xfrm>
            <a:off x="6903243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8E5F2-FBBB-414A-A953-CD60A008C3A2}"/>
              </a:ext>
            </a:extLst>
          </p:cNvPr>
          <p:cNvCxnSpPr>
            <a:cxnSpLocks/>
          </p:cNvCxnSpPr>
          <p:nvPr/>
        </p:nvCxnSpPr>
        <p:spPr>
          <a:xfrm flipH="1">
            <a:off x="5062530" y="5821933"/>
            <a:ext cx="344860" cy="215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C6CDD7-2E82-4ECC-9D9F-9FB6077387E0}"/>
              </a:ext>
            </a:extLst>
          </p:cNvPr>
          <p:cNvCxnSpPr>
            <a:cxnSpLocks/>
          </p:cNvCxnSpPr>
          <p:nvPr/>
        </p:nvCxnSpPr>
        <p:spPr>
          <a:xfrm>
            <a:off x="3437468" y="5763165"/>
            <a:ext cx="367770" cy="238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68408-68F9-4ED9-931D-F1380D817A2B}"/>
              </a:ext>
            </a:extLst>
          </p:cNvPr>
          <p:cNvCxnSpPr>
            <a:cxnSpLocks/>
          </p:cNvCxnSpPr>
          <p:nvPr/>
        </p:nvCxnSpPr>
        <p:spPr>
          <a:xfrm>
            <a:off x="4433883" y="5763165"/>
            <a:ext cx="0" cy="273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01D70E-3E7A-423D-8A72-018732ACA803}"/>
              </a:ext>
            </a:extLst>
          </p:cNvPr>
          <p:cNvSpPr txBox="1"/>
          <p:nvPr/>
        </p:nvSpPr>
        <p:spPr>
          <a:xfrm>
            <a:off x="8123100" y="4029216"/>
            <a:ext cx="15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LTO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1078E5-B67C-45E4-8118-771A279F3583}"/>
              </a:ext>
            </a:extLst>
          </p:cNvPr>
          <p:cNvSpPr txBox="1"/>
          <p:nvPr/>
        </p:nvSpPr>
        <p:spPr>
          <a:xfrm>
            <a:off x="8199709" y="5667643"/>
            <a:ext cx="14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B43CF35-A3BB-4E4E-B400-12D563722BAC}"/>
              </a:ext>
            </a:extLst>
          </p:cNvPr>
          <p:cNvSpPr/>
          <p:nvPr/>
        </p:nvSpPr>
        <p:spPr>
          <a:xfrm>
            <a:off x="3681410" y="4987017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6844666-E5C4-4CB7-ABE2-0F14D16A6F34}"/>
              </a:ext>
            </a:extLst>
          </p:cNvPr>
          <p:cNvSpPr/>
          <p:nvPr/>
        </p:nvSpPr>
        <p:spPr>
          <a:xfrm>
            <a:off x="1385888" y="4972937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CE6C87F-0038-4118-A9C2-F3E2C5844F14}"/>
              </a:ext>
            </a:extLst>
          </p:cNvPr>
          <p:cNvSpPr/>
          <p:nvPr/>
        </p:nvSpPr>
        <p:spPr>
          <a:xfrm>
            <a:off x="6096000" y="4987017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BBC8F84-4AA4-4112-8FF0-530C4A0C4313}"/>
              </a:ext>
            </a:extLst>
          </p:cNvPr>
          <p:cNvCxnSpPr/>
          <p:nvPr/>
        </p:nvCxnSpPr>
        <p:spPr>
          <a:xfrm>
            <a:off x="6903243" y="4263801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1CDB3-EACC-4CDB-811F-FBD3BEE81F08}"/>
              </a:ext>
            </a:extLst>
          </p:cNvPr>
          <p:cNvCxnSpPr/>
          <p:nvPr/>
        </p:nvCxnSpPr>
        <p:spPr>
          <a:xfrm>
            <a:off x="4464574" y="4249721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3C17BE3-E30B-4B93-94FC-E557867056B7}"/>
              </a:ext>
            </a:extLst>
          </p:cNvPr>
          <p:cNvCxnSpPr/>
          <p:nvPr/>
        </p:nvCxnSpPr>
        <p:spPr>
          <a:xfrm>
            <a:off x="2180432" y="4249721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6BA9A6-FAFB-47B3-B88C-E10A4B0DC12F}"/>
              </a:ext>
            </a:extLst>
          </p:cNvPr>
          <p:cNvGrpSpPr/>
          <p:nvPr/>
        </p:nvGrpSpPr>
        <p:grpSpPr>
          <a:xfrm>
            <a:off x="487296" y="3084732"/>
            <a:ext cx="7620000" cy="1227666"/>
            <a:chOff x="487296" y="3084732"/>
            <a:chExt cx="7620000" cy="122766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32E736B-0279-4E6E-AA70-F067CFFED054}"/>
                </a:ext>
              </a:extLst>
            </p:cNvPr>
            <p:cNvSpPr/>
            <p:nvPr/>
          </p:nvSpPr>
          <p:spPr>
            <a:xfrm>
              <a:off x="487296" y="3084732"/>
              <a:ext cx="7620000" cy="12276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10B5484-9EBC-42C5-8292-370DBBA58428}"/>
                </a:ext>
              </a:extLst>
            </p:cNvPr>
            <p:cNvSpPr txBox="1"/>
            <p:nvPr/>
          </p:nvSpPr>
          <p:spPr>
            <a:xfrm>
              <a:off x="3074719" y="3844550"/>
              <a:ext cx="28278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 cross-module analysis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3760B-3317-471B-BACE-75E14F76B631}"/>
              </a:ext>
            </a:extLst>
          </p:cNvPr>
          <p:cNvSpPr txBox="1"/>
          <p:nvPr/>
        </p:nvSpPr>
        <p:spPr>
          <a:xfrm>
            <a:off x="3566863" y="4383100"/>
            <a:ext cx="2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IR transformation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457698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Design of LTO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GCC, Clang(&lt;3.9), and others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815945-F04B-44BD-94BA-E9E3F56AB0A1}"/>
              </a:ext>
            </a:extLst>
          </p:cNvPr>
          <p:cNvGrpSpPr/>
          <p:nvPr/>
        </p:nvGrpSpPr>
        <p:grpSpPr>
          <a:xfrm>
            <a:off x="2074066" y="2582005"/>
            <a:ext cx="7529895" cy="641879"/>
            <a:chOff x="2074066" y="2582005"/>
            <a:chExt cx="7529895" cy="64187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6634718-46F8-4EFE-B68E-2D932CD34D0E}"/>
                </a:ext>
              </a:extLst>
            </p:cNvPr>
            <p:cNvGrpSpPr/>
            <p:nvPr/>
          </p:nvGrpSpPr>
          <p:grpSpPr>
            <a:xfrm>
              <a:off x="2074066" y="2582005"/>
              <a:ext cx="4964368" cy="251364"/>
              <a:chOff x="2074066" y="2582005"/>
              <a:chExt cx="4964368" cy="251364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E7E2DAC-09CB-49EA-8712-893ACB8EB7E7}"/>
                  </a:ext>
                </a:extLst>
              </p:cNvPr>
              <p:cNvSpPr/>
              <p:nvPr/>
            </p:nvSpPr>
            <p:spPr>
              <a:xfrm>
                <a:off x="2074066" y="2582005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2E770B5D-43A4-47EB-8406-3C21AAA233BD}"/>
                  </a:ext>
                </a:extLst>
              </p:cNvPr>
              <p:cNvSpPr/>
              <p:nvPr/>
            </p:nvSpPr>
            <p:spPr>
              <a:xfrm>
                <a:off x="4361520" y="2598332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B0E84CA1-DE1A-465D-AB14-6BA8C583FD61}"/>
                  </a:ext>
                </a:extLst>
              </p:cNvPr>
              <p:cNvSpPr/>
              <p:nvPr/>
            </p:nvSpPr>
            <p:spPr>
              <a:xfrm>
                <a:off x="6784171" y="2616392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14895D1-5DB9-48F0-A1DE-FFA4060CBDA0}"/>
                </a:ext>
              </a:extLst>
            </p:cNvPr>
            <p:cNvSpPr txBox="1"/>
            <p:nvPr/>
          </p:nvSpPr>
          <p:spPr>
            <a:xfrm>
              <a:off x="8441188" y="2854552"/>
              <a:ext cx="11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paralleled</a:t>
              </a:r>
              <a:endPara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3A3E5D-61E5-48FB-BF61-6A3FCD1A52F5}"/>
              </a:ext>
            </a:extLst>
          </p:cNvPr>
          <p:cNvGrpSpPr/>
          <p:nvPr/>
        </p:nvGrpSpPr>
        <p:grpSpPr>
          <a:xfrm>
            <a:off x="2074066" y="4574339"/>
            <a:ext cx="4964368" cy="369332"/>
            <a:chOff x="2074066" y="4574339"/>
            <a:chExt cx="4964368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41DDD4-F5BF-4BE4-B31C-28B8EF150613}"/>
                </a:ext>
              </a:extLst>
            </p:cNvPr>
            <p:cNvSpPr txBox="1"/>
            <p:nvPr/>
          </p:nvSpPr>
          <p:spPr>
            <a:xfrm>
              <a:off x="4794350" y="4574339"/>
              <a:ext cx="118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paralleled</a:t>
              </a:r>
              <a:endPara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2A8FFFB-FBE7-4E83-A644-8C3166052BEB}"/>
                </a:ext>
              </a:extLst>
            </p:cNvPr>
            <p:cNvGrpSpPr/>
            <p:nvPr/>
          </p:nvGrpSpPr>
          <p:grpSpPr>
            <a:xfrm>
              <a:off x="2074066" y="4629772"/>
              <a:ext cx="4964368" cy="251364"/>
              <a:chOff x="2074066" y="2582005"/>
              <a:chExt cx="4964368" cy="251364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FEB0240-3D83-4782-8BBB-AE9BF3A41653}"/>
                  </a:ext>
                </a:extLst>
              </p:cNvPr>
              <p:cNvSpPr/>
              <p:nvPr/>
            </p:nvSpPr>
            <p:spPr>
              <a:xfrm>
                <a:off x="2074066" y="2582005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3C2185A-A9DC-4063-8534-F4B74C7F65C9}"/>
                  </a:ext>
                </a:extLst>
              </p:cNvPr>
              <p:cNvSpPr/>
              <p:nvPr/>
            </p:nvSpPr>
            <p:spPr>
              <a:xfrm>
                <a:off x="4361520" y="2598332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9FCEE881-7B19-458D-A67A-9B19D0383EAB}"/>
                  </a:ext>
                </a:extLst>
              </p:cNvPr>
              <p:cNvSpPr/>
              <p:nvPr/>
            </p:nvSpPr>
            <p:spPr>
              <a:xfrm>
                <a:off x="6784171" y="2616392"/>
                <a:ext cx="254263" cy="216977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726549E-5C90-4799-9227-C6700E4E4600}"/>
              </a:ext>
            </a:extLst>
          </p:cNvPr>
          <p:cNvSpPr txBox="1"/>
          <p:nvPr/>
        </p:nvSpPr>
        <p:spPr>
          <a:xfrm>
            <a:off x="5261823" y="3677024"/>
            <a:ext cx="81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418DDE5-01C7-4A12-AEF5-8CC48587D674}"/>
              </a:ext>
            </a:extLst>
          </p:cNvPr>
          <p:cNvSpPr txBox="1"/>
          <p:nvPr/>
        </p:nvSpPr>
        <p:spPr>
          <a:xfrm>
            <a:off x="9143593" y="791434"/>
            <a:ext cx="155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bottleneck?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8" grpId="0"/>
      <p:bldP spid="56" grpId="0"/>
      <p:bldP spid="6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2BC0358-5BAA-42CF-B70D-B857AFD4F30E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927B598-7583-44C5-87BB-CAEB1332AEE5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F47444F-0D20-4130-85E0-8F7D1F8FAF85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F16A8B-C0CA-46BD-95AB-DB4F2C702369}"/>
              </a:ext>
            </a:extLst>
          </p:cNvPr>
          <p:cNvSpPr/>
          <p:nvPr/>
        </p:nvSpPr>
        <p:spPr>
          <a:xfrm>
            <a:off x="1385888" y="301820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AFF64B-3155-40C8-88D8-867BFB40A867}"/>
              </a:ext>
            </a:extLst>
          </p:cNvPr>
          <p:cNvSpPr/>
          <p:nvPr/>
        </p:nvSpPr>
        <p:spPr>
          <a:xfrm>
            <a:off x="3681410" y="3024046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63D657-E55E-40BF-A187-986436AB8BEC}"/>
              </a:ext>
            </a:extLst>
          </p:cNvPr>
          <p:cNvSpPr/>
          <p:nvPr/>
        </p:nvSpPr>
        <p:spPr>
          <a:xfrm>
            <a:off x="6096000" y="302844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8C796F-BA9A-44AD-BEB9-D8CDC8946010}"/>
              </a:ext>
            </a:extLst>
          </p:cNvPr>
          <p:cNvSpPr/>
          <p:nvPr/>
        </p:nvSpPr>
        <p:spPr>
          <a:xfrm>
            <a:off x="3681411" y="625713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Binary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7CE1AF-AF7F-4000-9EC4-800C82B4454E}"/>
              </a:ext>
            </a:extLst>
          </p:cNvPr>
          <p:cNvSpPr txBox="1"/>
          <p:nvPr/>
        </p:nvSpPr>
        <p:spPr>
          <a:xfrm>
            <a:off x="8183567" y="2590524"/>
            <a:ext cx="300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phase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module summary on the fly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43D00C-EDDC-4DD1-BC60-7E2C54139614}"/>
              </a:ext>
            </a:extLst>
          </p:cNvPr>
          <p:cNvCxnSpPr/>
          <p:nvPr/>
        </p:nvCxnSpPr>
        <p:spPr>
          <a:xfrm>
            <a:off x="2193395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CA6674-FEC8-44DC-B69D-E1892909D612}"/>
              </a:ext>
            </a:extLst>
          </p:cNvPr>
          <p:cNvCxnSpPr/>
          <p:nvPr/>
        </p:nvCxnSpPr>
        <p:spPr>
          <a:xfrm>
            <a:off x="4464574" y="226456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85B5D5-B064-47EF-9FFA-E5E99627395B}"/>
              </a:ext>
            </a:extLst>
          </p:cNvPr>
          <p:cNvCxnSpPr/>
          <p:nvPr/>
        </p:nvCxnSpPr>
        <p:spPr>
          <a:xfrm>
            <a:off x="6903243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8E5F2-FBBB-414A-A953-CD60A008C3A2}"/>
              </a:ext>
            </a:extLst>
          </p:cNvPr>
          <p:cNvCxnSpPr>
            <a:cxnSpLocks/>
          </p:cNvCxnSpPr>
          <p:nvPr/>
        </p:nvCxnSpPr>
        <p:spPr>
          <a:xfrm flipH="1">
            <a:off x="5062530" y="5821933"/>
            <a:ext cx="344860" cy="215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C6CDD7-2E82-4ECC-9D9F-9FB6077387E0}"/>
              </a:ext>
            </a:extLst>
          </p:cNvPr>
          <p:cNvCxnSpPr>
            <a:cxnSpLocks/>
          </p:cNvCxnSpPr>
          <p:nvPr/>
        </p:nvCxnSpPr>
        <p:spPr>
          <a:xfrm>
            <a:off x="3437468" y="5763165"/>
            <a:ext cx="367770" cy="238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68408-68F9-4ED9-931D-F1380D817A2B}"/>
              </a:ext>
            </a:extLst>
          </p:cNvPr>
          <p:cNvCxnSpPr>
            <a:cxnSpLocks/>
          </p:cNvCxnSpPr>
          <p:nvPr/>
        </p:nvCxnSpPr>
        <p:spPr>
          <a:xfrm>
            <a:off x="4433883" y="5763165"/>
            <a:ext cx="0" cy="273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01D70E-3E7A-423D-8A72-018732ACA803}"/>
              </a:ext>
            </a:extLst>
          </p:cNvPr>
          <p:cNvSpPr txBox="1"/>
          <p:nvPr/>
        </p:nvSpPr>
        <p:spPr>
          <a:xfrm>
            <a:off x="8123100" y="4029216"/>
            <a:ext cx="15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LTO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1078E5-B67C-45E4-8118-771A279F3583}"/>
              </a:ext>
            </a:extLst>
          </p:cNvPr>
          <p:cNvSpPr txBox="1"/>
          <p:nvPr/>
        </p:nvSpPr>
        <p:spPr>
          <a:xfrm>
            <a:off x="8199709" y="5667643"/>
            <a:ext cx="14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B43CF35-A3BB-4E4E-B400-12D563722BAC}"/>
              </a:ext>
            </a:extLst>
          </p:cNvPr>
          <p:cNvSpPr/>
          <p:nvPr/>
        </p:nvSpPr>
        <p:spPr>
          <a:xfrm>
            <a:off x="368141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6844666-E5C4-4CB7-ABE2-0F14D16A6F34}"/>
              </a:ext>
            </a:extLst>
          </p:cNvPr>
          <p:cNvSpPr/>
          <p:nvPr/>
        </p:nvSpPr>
        <p:spPr>
          <a:xfrm>
            <a:off x="1385888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CE6C87F-0038-4118-A9C2-F3E2C5844F14}"/>
              </a:ext>
            </a:extLst>
          </p:cNvPr>
          <p:cNvSpPr/>
          <p:nvPr/>
        </p:nvSpPr>
        <p:spPr>
          <a:xfrm>
            <a:off x="609600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BBC8F84-4AA4-4112-8FF0-530C4A0C4313}"/>
              </a:ext>
            </a:extLst>
          </p:cNvPr>
          <p:cNvCxnSpPr/>
          <p:nvPr/>
        </p:nvCxnSpPr>
        <p:spPr>
          <a:xfrm>
            <a:off x="6903243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1CDB3-EACC-4CDB-811F-FBD3BEE81F08}"/>
              </a:ext>
            </a:extLst>
          </p:cNvPr>
          <p:cNvCxnSpPr/>
          <p:nvPr/>
        </p:nvCxnSpPr>
        <p:spPr>
          <a:xfrm>
            <a:off x="4464574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3C17BE3-E30B-4B93-94FC-E557867056B7}"/>
              </a:ext>
            </a:extLst>
          </p:cNvPr>
          <p:cNvCxnSpPr/>
          <p:nvPr/>
        </p:nvCxnSpPr>
        <p:spPr>
          <a:xfrm>
            <a:off x="2193130" y="4469064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3760B-3317-471B-BACE-75E14F76B631}"/>
              </a:ext>
            </a:extLst>
          </p:cNvPr>
          <p:cNvSpPr txBox="1"/>
          <p:nvPr/>
        </p:nvSpPr>
        <p:spPr>
          <a:xfrm>
            <a:off x="3501242" y="4611329"/>
            <a:ext cx="2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IR transformation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4457698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ThinLTO Design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Summary-based LTO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B5AB4F-E623-4C87-B94E-589EBE256538}"/>
              </a:ext>
            </a:extLst>
          </p:cNvPr>
          <p:cNvSpPr/>
          <p:nvPr/>
        </p:nvSpPr>
        <p:spPr>
          <a:xfrm>
            <a:off x="1587764" y="3549812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9A1E2-70FC-443B-A5D8-8D0B4726FD02}"/>
              </a:ext>
            </a:extLst>
          </p:cNvPr>
          <p:cNvSpPr/>
          <p:nvPr/>
        </p:nvSpPr>
        <p:spPr>
          <a:xfrm>
            <a:off x="3883286" y="3565023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8B7E643-FCAF-4791-ADF9-95CE0D56E315}"/>
              </a:ext>
            </a:extLst>
          </p:cNvPr>
          <p:cNvSpPr/>
          <p:nvPr/>
        </p:nvSpPr>
        <p:spPr>
          <a:xfrm>
            <a:off x="6364020" y="3558545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0E88359-8530-4FB8-A58B-D08E949B6178}"/>
              </a:ext>
            </a:extLst>
          </p:cNvPr>
          <p:cNvGrpSpPr/>
          <p:nvPr/>
        </p:nvGrpSpPr>
        <p:grpSpPr>
          <a:xfrm>
            <a:off x="563567" y="3490617"/>
            <a:ext cx="7620000" cy="811611"/>
            <a:chOff x="487296" y="3084732"/>
            <a:chExt cx="7620000" cy="2364554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529EABB-B7F4-4578-B3C0-129AFE7BFD72}"/>
                </a:ext>
              </a:extLst>
            </p:cNvPr>
            <p:cNvSpPr/>
            <p:nvPr/>
          </p:nvSpPr>
          <p:spPr>
            <a:xfrm>
              <a:off x="487296" y="3084732"/>
              <a:ext cx="7620000" cy="1227666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B6551F-06BB-4F13-B1F6-6AAF991CA43D}"/>
                </a:ext>
              </a:extLst>
            </p:cNvPr>
            <p:cNvSpPr txBox="1"/>
            <p:nvPr/>
          </p:nvSpPr>
          <p:spPr>
            <a:xfrm>
              <a:off x="3051245" y="3745598"/>
              <a:ext cx="2827867" cy="1703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 cross-module analysis</a:t>
              </a:r>
            </a:p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very fast, low memory lean</a:t>
              </a: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B81189-9196-4845-9B5D-4F18F2ED6EF5}"/>
              </a:ext>
            </a:extLst>
          </p:cNvPr>
          <p:cNvSpPr/>
          <p:nvPr/>
        </p:nvSpPr>
        <p:spPr>
          <a:xfrm>
            <a:off x="695058" y="3134350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B177156-0194-4955-BE33-6269293C0CA1}"/>
              </a:ext>
            </a:extLst>
          </p:cNvPr>
          <p:cNvSpPr/>
          <p:nvPr/>
        </p:nvSpPr>
        <p:spPr>
          <a:xfrm>
            <a:off x="3208735" y="3121017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F61213E-D855-4AA9-9D7D-3E1C02B504B4}"/>
              </a:ext>
            </a:extLst>
          </p:cNvPr>
          <p:cNvSpPr/>
          <p:nvPr/>
        </p:nvSpPr>
        <p:spPr>
          <a:xfrm>
            <a:off x="5622920" y="3109345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48" grpId="0"/>
      <p:bldP spid="56" grpId="0"/>
      <p:bldP spid="5" grpId="0" animBg="1"/>
      <p:bldP spid="66" grpId="0" animBg="1"/>
      <p:bldP spid="68" grpId="0" animBg="1"/>
      <p:bldP spid="34" grpId="0" animBg="1"/>
      <p:bldP spid="3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731448" y="454445"/>
            <a:ext cx="9085651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Module Summary?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naïve inline opt under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C867F-A769-4856-9579-774D02AE2E80}"/>
              </a:ext>
            </a:extLst>
          </p:cNvPr>
          <p:cNvSpPr txBox="1"/>
          <p:nvPr/>
        </p:nvSpPr>
        <p:spPr>
          <a:xfrm>
            <a:off x="450160" y="1535065"/>
            <a:ext cx="89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main.c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071F19-B6C8-41AF-AD0D-B5E087D8F084}"/>
              </a:ext>
            </a:extLst>
          </p:cNvPr>
          <p:cNvSpPr txBox="1"/>
          <p:nvPr/>
        </p:nvSpPr>
        <p:spPr>
          <a:xfrm>
            <a:off x="7769657" y="1892169"/>
            <a:ext cx="89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A.c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88973C-2178-4E85-917E-9D10CB326FD4}"/>
              </a:ext>
            </a:extLst>
          </p:cNvPr>
          <p:cNvGrpSpPr/>
          <p:nvPr/>
        </p:nvGrpSpPr>
        <p:grpSpPr>
          <a:xfrm>
            <a:off x="612821" y="5443924"/>
            <a:ext cx="11173579" cy="1200329"/>
            <a:chOff x="612821" y="5443924"/>
            <a:chExt cx="11173579" cy="120032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AB9954-E1A0-4B6D-92E7-C17161EC8A02}"/>
                </a:ext>
              </a:extLst>
            </p:cNvPr>
            <p:cNvSpPr txBox="1"/>
            <p:nvPr/>
          </p:nvSpPr>
          <p:spPr>
            <a:xfrm>
              <a:off x="612821" y="5443924"/>
              <a:ext cx="4893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Our Inline heuristic:</a:t>
              </a:r>
            </a:p>
            <a:p>
              <a:r>
                <a:rPr lang="en-US" altLang="zh-CN" dirty="0"/>
                <a:t>A function call </a:t>
              </a:r>
              <a:r>
                <a:rPr lang="en-US" altLang="zh-CN" b="1" dirty="0"/>
                <a:t>f</a:t>
              </a:r>
              <a:r>
                <a:rPr lang="en-US" altLang="zh-CN" dirty="0"/>
                <a:t> at call site </a:t>
              </a:r>
              <a:r>
                <a:rPr lang="en-US" altLang="zh-CN" b="1" dirty="0"/>
                <a:t>c</a:t>
              </a:r>
              <a:r>
                <a:rPr lang="en-US" altLang="zh-CN" dirty="0"/>
                <a:t> has inline score:</a:t>
              </a:r>
            </a:p>
            <a:p>
              <a:r>
                <a:rPr lang="en-US" altLang="zh-CN" dirty="0"/>
                <a:t>score(f, c)</a:t>
              </a:r>
              <a:r>
                <a:rPr lang="zh-CN" altLang="en-US" dirty="0"/>
                <a:t> </a:t>
              </a:r>
              <a:r>
                <a:rPr lang="en-US" altLang="zh-CN" dirty="0"/>
                <a:t>= weigh(f</a:t>
              </a:r>
              <a:r>
                <a:rPr lang="en-US" altLang="zh-CN"/>
                <a:t>) </a:t>
              </a:r>
              <a:r>
                <a:rPr lang="en-US" altLang="zh-CN" dirty="0"/>
                <a:t>/</a:t>
              </a:r>
              <a:r>
                <a:rPr lang="en-US" altLang="zh-CN"/>
                <a:t> </a:t>
              </a:r>
              <a:r>
                <a:rPr lang="en-US" altLang="zh-CN" dirty="0"/>
                <a:t>hotness(c)</a:t>
              </a:r>
            </a:p>
            <a:p>
              <a:r>
                <a:rPr lang="en-US" altLang="zh-CN" dirty="0"/>
                <a:t>If score &lt; 15 then we inline f at this call site.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9D4E155-939C-458A-AFA0-FD2B2B8AB3E4}"/>
                </a:ext>
              </a:extLst>
            </p:cNvPr>
            <p:cNvSpPr txBox="1"/>
            <p:nvPr/>
          </p:nvSpPr>
          <p:spPr>
            <a:xfrm>
              <a:off x="5688744" y="5928833"/>
              <a:ext cx="60976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/>
                <a:t>*weigh(f) is the 100* (total operations in f).</a:t>
              </a:r>
            </a:p>
            <a:p>
              <a:r>
                <a:rPr lang="en-US" altLang="zh-CN" i="1" dirty="0"/>
                <a:t>*hotness(c) is the called frequency recorded by profiling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5E6E2CC-B76C-4B79-B6DA-DD7DC3F5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00" y="2282233"/>
            <a:ext cx="3980952" cy="18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4A7510-CECA-4C5E-817D-21FD7F98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21" y="1892169"/>
            <a:ext cx="3809524" cy="3400000"/>
          </a:xfrm>
          <a:prstGeom prst="rect">
            <a:avLst/>
          </a:prstGeo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7CC1D6EC-DFB8-492A-819A-AA7749BC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44007"/>
              </p:ext>
            </p:extLst>
          </p:nvPr>
        </p:nvGraphicFramePr>
        <p:xfrm>
          <a:off x="7805448" y="4204484"/>
          <a:ext cx="3980952" cy="110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476">
                  <a:extLst>
                    <a:ext uri="{9D8B030D-6E8A-4147-A177-3AD203B41FA5}">
                      <a16:colId xmlns:a16="http://schemas.microsoft.com/office/drawing/2014/main" val="2350652000"/>
                    </a:ext>
                  </a:extLst>
                </a:gridCol>
                <a:gridCol w="1990476">
                  <a:extLst>
                    <a:ext uri="{9D8B030D-6E8A-4147-A177-3AD203B41FA5}">
                      <a16:colId xmlns:a16="http://schemas.microsoft.com/office/drawing/2014/main" val="1190601773"/>
                    </a:ext>
                  </a:extLst>
                </a:gridCol>
              </a:tblGrid>
              <a:tr h="367392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weigh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633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/>
                        <a:t>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1097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en-US" altLang="zh-CN" dirty="0"/>
                        <a:t>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8093"/>
                  </a:ext>
                </a:extLst>
              </a:tr>
            </a:tbl>
          </a:graphicData>
        </a:graphic>
      </p:graphicFrame>
      <p:graphicFrame>
        <p:nvGraphicFramePr>
          <p:cNvPr id="15" name="表格 12">
            <a:extLst>
              <a:ext uri="{FF2B5EF4-FFF2-40B4-BE49-F238E27FC236}">
                <a16:creationId xmlns:a16="http://schemas.microsoft.com/office/drawing/2014/main" id="{0D781D87-39E4-4865-85AD-4DCEA6A02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15862"/>
              </p:ext>
            </p:extLst>
          </p:nvPr>
        </p:nvGraphicFramePr>
        <p:xfrm>
          <a:off x="2973913" y="1698361"/>
          <a:ext cx="33063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179">
                  <a:extLst>
                    <a:ext uri="{9D8B030D-6E8A-4147-A177-3AD203B41FA5}">
                      <a16:colId xmlns:a16="http://schemas.microsoft.com/office/drawing/2014/main" val="2350652000"/>
                    </a:ext>
                  </a:extLst>
                </a:gridCol>
                <a:gridCol w="1653179">
                  <a:extLst>
                    <a:ext uri="{9D8B030D-6E8A-4147-A177-3AD203B41FA5}">
                      <a16:colId xmlns:a16="http://schemas.microsoft.com/office/drawing/2014/main" val="1190601773"/>
                    </a:ext>
                  </a:extLst>
                </a:gridCol>
              </a:tblGrid>
              <a:tr h="352997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hotness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633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r>
                        <a:rPr lang="en-US" altLang="zh-CN" dirty="0"/>
                        <a:t>foo() at line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10972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r>
                        <a:rPr lang="en-US" altLang="zh-CN" dirty="0"/>
                        <a:t>bar() at line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8093"/>
                  </a:ext>
                </a:extLst>
              </a:tr>
            </a:tbl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F43E69-8444-44AA-B9A0-4154C04B6E7F}"/>
              </a:ext>
            </a:extLst>
          </p:cNvPr>
          <p:cNvGrpSpPr/>
          <p:nvPr/>
        </p:nvGrpSpPr>
        <p:grpSpPr>
          <a:xfrm>
            <a:off x="6380922" y="1778106"/>
            <a:ext cx="2792895" cy="2426378"/>
            <a:chOff x="6380922" y="1778106"/>
            <a:chExt cx="2792895" cy="2426378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6A0BECE-15DD-4760-A0DF-E468B2AF6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0922" y="1778106"/>
              <a:ext cx="2623930" cy="465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F4EA23B-B45E-44EC-8A48-2F2391285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504" y="1778106"/>
              <a:ext cx="765313" cy="2426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2539289F-84CB-41F7-8591-ABDEE7B5A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54757"/>
              </p:ext>
            </p:extLst>
          </p:nvPr>
        </p:nvGraphicFramePr>
        <p:xfrm>
          <a:off x="8650702" y="120970"/>
          <a:ext cx="3048070" cy="162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35">
                  <a:extLst>
                    <a:ext uri="{9D8B030D-6E8A-4147-A177-3AD203B41FA5}">
                      <a16:colId xmlns:a16="http://schemas.microsoft.com/office/drawing/2014/main" val="2350652000"/>
                    </a:ext>
                  </a:extLst>
                </a:gridCol>
                <a:gridCol w="1524035">
                  <a:extLst>
                    <a:ext uri="{9D8B030D-6E8A-4147-A177-3AD203B41FA5}">
                      <a16:colId xmlns:a16="http://schemas.microsoft.com/office/drawing/2014/main" val="1190601773"/>
                    </a:ext>
                  </a:extLst>
                </a:gridCol>
              </a:tblGrid>
              <a:tr h="351338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27633"/>
                  </a:ext>
                </a:extLst>
              </a:tr>
              <a:tr h="614842">
                <a:tc>
                  <a:txBody>
                    <a:bodyPr/>
                    <a:lstStyle/>
                    <a:p>
                      <a:r>
                        <a:rPr lang="en-US" altLang="zh-CN" dirty="0"/>
                        <a:t>foo() at line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10972"/>
                  </a:ext>
                </a:extLst>
              </a:tr>
              <a:tr h="614842">
                <a:tc>
                  <a:txBody>
                    <a:bodyPr/>
                    <a:lstStyle/>
                    <a:p>
                      <a:r>
                        <a:rPr lang="en-US" altLang="zh-CN" dirty="0"/>
                        <a:t>bar() at line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3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2152745" y="1664041"/>
            <a:ext cx="9085651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framework, 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specific optimization algorithms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B249C20-D098-4DC0-B727-B9722496011F}"/>
              </a:ext>
            </a:extLst>
          </p:cNvPr>
          <p:cNvSpPr txBox="1">
            <a:spLocks/>
          </p:cNvSpPr>
          <p:nvPr/>
        </p:nvSpPr>
        <p:spPr>
          <a:xfrm>
            <a:off x="1927459" y="3237736"/>
            <a:ext cx="10138645" cy="4047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A416B-61F1-4C3B-98E1-B015C8FC72C3}"/>
              </a:ext>
            </a:extLst>
          </p:cNvPr>
          <p:cNvSpPr txBox="1"/>
          <p:nvPr/>
        </p:nvSpPr>
        <p:spPr>
          <a:xfrm>
            <a:off x="1611617" y="3208800"/>
            <a:ext cx="90856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our own optimizations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phase: collect and add information to module-summary.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/lib/Analysis/ModuleSummaryAnalysis.cpp</a:t>
            </a:r>
            <a:endParaRPr lang="en-US" altLang="zh-CN" sz="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Cross-module analysis: gather module-summary and generate analysis result for each module.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lib/LTO/ThinLTOCodeGenerator.cpp::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ProcessThinLTOModule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Transformation: For each module, perform optimizations and transformations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parallelly.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/lib/LTO/LTOBackend.cpp</a:t>
            </a:r>
          </a:p>
        </p:txBody>
      </p:sp>
    </p:spTree>
    <p:extLst>
      <p:ext uri="{BB962C8B-B14F-4D97-AF65-F5344CB8AC3E}">
        <p14:creationId xmlns:p14="http://schemas.microsoft.com/office/powerpoint/2010/main" val="26925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2BC0358-5BAA-42CF-B70D-B857AFD4F30E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927B598-7583-44C5-87BB-CAEB1332AEE5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F47444F-0D20-4130-85E0-8F7D1F8FAF85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F16A8B-C0CA-46BD-95AB-DB4F2C702369}"/>
              </a:ext>
            </a:extLst>
          </p:cNvPr>
          <p:cNvSpPr/>
          <p:nvPr/>
        </p:nvSpPr>
        <p:spPr>
          <a:xfrm>
            <a:off x="1385888" y="301820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A.o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AFF64B-3155-40C8-88D8-867BFB40A867}"/>
              </a:ext>
            </a:extLst>
          </p:cNvPr>
          <p:cNvSpPr/>
          <p:nvPr/>
        </p:nvSpPr>
        <p:spPr>
          <a:xfrm>
            <a:off x="3681410" y="3024046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B.o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63D657-E55E-40BF-A187-986436AB8BEC}"/>
              </a:ext>
            </a:extLst>
          </p:cNvPr>
          <p:cNvSpPr/>
          <p:nvPr/>
        </p:nvSpPr>
        <p:spPr>
          <a:xfrm>
            <a:off x="6096000" y="302844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8C796F-BA9A-44AD-BEB9-D8CDC8946010}"/>
              </a:ext>
            </a:extLst>
          </p:cNvPr>
          <p:cNvSpPr/>
          <p:nvPr/>
        </p:nvSpPr>
        <p:spPr>
          <a:xfrm>
            <a:off x="3681411" y="625713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Binary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7CE1AF-AF7F-4000-9EC4-800C82B4454E}"/>
              </a:ext>
            </a:extLst>
          </p:cNvPr>
          <p:cNvSpPr txBox="1"/>
          <p:nvPr/>
        </p:nvSpPr>
        <p:spPr>
          <a:xfrm>
            <a:off x="8183567" y="2590524"/>
            <a:ext cx="30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phase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43D00C-EDDC-4DD1-BC60-7E2C54139614}"/>
              </a:ext>
            </a:extLst>
          </p:cNvPr>
          <p:cNvCxnSpPr/>
          <p:nvPr/>
        </p:nvCxnSpPr>
        <p:spPr>
          <a:xfrm>
            <a:off x="2193395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CA6674-FEC8-44DC-B69D-E1892909D612}"/>
              </a:ext>
            </a:extLst>
          </p:cNvPr>
          <p:cNvCxnSpPr/>
          <p:nvPr/>
        </p:nvCxnSpPr>
        <p:spPr>
          <a:xfrm>
            <a:off x="4464574" y="226456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85B5D5-B064-47EF-9FFA-E5E99627395B}"/>
              </a:ext>
            </a:extLst>
          </p:cNvPr>
          <p:cNvCxnSpPr/>
          <p:nvPr/>
        </p:nvCxnSpPr>
        <p:spPr>
          <a:xfrm>
            <a:off x="6903243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8E5F2-FBBB-414A-A953-CD60A008C3A2}"/>
              </a:ext>
            </a:extLst>
          </p:cNvPr>
          <p:cNvCxnSpPr>
            <a:cxnSpLocks/>
          </p:cNvCxnSpPr>
          <p:nvPr/>
        </p:nvCxnSpPr>
        <p:spPr>
          <a:xfrm flipH="1">
            <a:off x="5062530" y="5821933"/>
            <a:ext cx="344860" cy="215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C6CDD7-2E82-4ECC-9D9F-9FB6077387E0}"/>
              </a:ext>
            </a:extLst>
          </p:cNvPr>
          <p:cNvCxnSpPr>
            <a:cxnSpLocks/>
          </p:cNvCxnSpPr>
          <p:nvPr/>
        </p:nvCxnSpPr>
        <p:spPr>
          <a:xfrm>
            <a:off x="3437468" y="5763165"/>
            <a:ext cx="367770" cy="238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68408-68F9-4ED9-931D-F1380D817A2B}"/>
              </a:ext>
            </a:extLst>
          </p:cNvPr>
          <p:cNvCxnSpPr>
            <a:cxnSpLocks/>
          </p:cNvCxnSpPr>
          <p:nvPr/>
        </p:nvCxnSpPr>
        <p:spPr>
          <a:xfrm>
            <a:off x="4433883" y="5763165"/>
            <a:ext cx="0" cy="273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01D70E-3E7A-423D-8A72-018732ACA803}"/>
              </a:ext>
            </a:extLst>
          </p:cNvPr>
          <p:cNvSpPr txBox="1"/>
          <p:nvPr/>
        </p:nvSpPr>
        <p:spPr>
          <a:xfrm>
            <a:off x="8123100" y="4029216"/>
            <a:ext cx="15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LTO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1078E5-B67C-45E4-8118-771A279F3583}"/>
              </a:ext>
            </a:extLst>
          </p:cNvPr>
          <p:cNvSpPr txBox="1"/>
          <p:nvPr/>
        </p:nvSpPr>
        <p:spPr>
          <a:xfrm>
            <a:off x="8199709" y="5667643"/>
            <a:ext cx="14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B43CF35-A3BB-4E4E-B400-12D563722BAC}"/>
              </a:ext>
            </a:extLst>
          </p:cNvPr>
          <p:cNvSpPr/>
          <p:nvPr/>
        </p:nvSpPr>
        <p:spPr>
          <a:xfrm>
            <a:off x="368141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B.o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6844666-E5C4-4CB7-ABE2-0F14D16A6F34}"/>
              </a:ext>
            </a:extLst>
          </p:cNvPr>
          <p:cNvSpPr/>
          <p:nvPr/>
        </p:nvSpPr>
        <p:spPr>
          <a:xfrm>
            <a:off x="1385888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A.o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CE6C87F-0038-4118-A9C2-F3E2C5844F14}"/>
              </a:ext>
            </a:extLst>
          </p:cNvPr>
          <p:cNvSpPr/>
          <p:nvPr/>
        </p:nvSpPr>
        <p:spPr>
          <a:xfrm>
            <a:off x="609600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BBC8F84-4AA4-4112-8FF0-530C4A0C4313}"/>
              </a:ext>
            </a:extLst>
          </p:cNvPr>
          <p:cNvCxnSpPr/>
          <p:nvPr/>
        </p:nvCxnSpPr>
        <p:spPr>
          <a:xfrm>
            <a:off x="6903243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1CDB3-EACC-4CDB-811F-FBD3BEE81F08}"/>
              </a:ext>
            </a:extLst>
          </p:cNvPr>
          <p:cNvCxnSpPr/>
          <p:nvPr/>
        </p:nvCxnSpPr>
        <p:spPr>
          <a:xfrm>
            <a:off x="4464574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3C17BE3-E30B-4B93-94FC-E557867056B7}"/>
              </a:ext>
            </a:extLst>
          </p:cNvPr>
          <p:cNvCxnSpPr/>
          <p:nvPr/>
        </p:nvCxnSpPr>
        <p:spPr>
          <a:xfrm>
            <a:off x="2193130" y="4469064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3760B-3317-471B-BACE-75E14F76B631}"/>
              </a:ext>
            </a:extLst>
          </p:cNvPr>
          <p:cNvSpPr txBox="1"/>
          <p:nvPr/>
        </p:nvSpPr>
        <p:spPr>
          <a:xfrm>
            <a:off x="3501242" y="4611329"/>
            <a:ext cx="2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IR transformation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058299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Build Supports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“import info” in analysis result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B5AB4F-E623-4C87-B94E-589EBE256538}"/>
              </a:ext>
            </a:extLst>
          </p:cNvPr>
          <p:cNvSpPr/>
          <p:nvPr/>
        </p:nvSpPr>
        <p:spPr>
          <a:xfrm>
            <a:off x="1587764" y="3549812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9A1E2-70FC-443B-A5D8-8D0B4726FD02}"/>
              </a:ext>
            </a:extLst>
          </p:cNvPr>
          <p:cNvSpPr/>
          <p:nvPr/>
        </p:nvSpPr>
        <p:spPr>
          <a:xfrm>
            <a:off x="3883286" y="3565023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8B7E643-FCAF-4791-ADF9-95CE0D56E315}"/>
              </a:ext>
            </a:extLst>
          </p:cNvPr>
          <p:cNvSpPr/>
          <p:nvPr/>
        </p:nvSpPr>
        <p:spPr>
          <a:xfrm>
            <a:off x="6364020" y="3558545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0E88359-8530-4FB8-A58B-D08E949B6178}"/>
              </a:ext>
            </a:extLst>
          </p:cNvPr>
          <p:cNvGrpSpPr/>
          <p:nvPr/>
        </p:nvGrpSpPr>
        <p:grpSpPr>
          <a:xfrm>
            <a:off x="563567" y="3490617"/>
            <a:ext cx="7620000" cy="596168"/>
            <a:chOff x="487296" y="3084732"/>
            <a:chExt cx="7620000" cy="173688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529EABB-B7F4-4578-B3C0-129AFE7BFD72}"/>
                </a:ext>
              </a:extLst>
            </p:cNvPr>
            <p:cNvSpPr/>
            <p:nvPr/>
          </p:nvSpPr>
          <p:spPr>
            <a:xfrm>
              <a:off x="487296" y="3084732"/>
              <a:ext cx="7620000" cy="1227666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B6551F-06BB-4F13-B1F6-6AAF991CA43D}"/>
                </a:ext>
              </a:extLst>
            </p:cNvPr>
            <p:cNvSpPr txBox="1"/>
            <p:nvPr/>
          </p:nvSpPr>
          <p:spPr>
            <a:xfrm>
              <a:off x="3051245" y="3745598"/>
              <a:ext cx="2827867" cy="1076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 cross-module analysis</a:t>
              </a: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B81189-9196-4845-9B5D-4F18F2ED6EF5}"/>
              </a:ext>
            </a:extLst>
          </p:cNvPr>
          <p:cNvSpPr/>
          <p:nvPr/>
        </p:nvSpPr>
        <p:spPr>
          <a:xfrm>
            <a:off x="695058" y="3134350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B177156-0194-4955-BE33-6269293C0CA1}"/>
              </a:ext>
            </a:extLst>
          </p:cNvPr>
          <p:cNvSpPr/>
          <p:nvPr/>
        </p:nvSpPr>
        <p:spPr>
          <a:xfrm>
            <a:off x="3208735" y="3121017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F61213E-D855-4AA9-9D7D-3E1C02B504B4}"/>
              </a:ext>
            </a:extLst>
          </p:cNvPr>
          <p:cNvSpPr/>
          <p:nvPr/>
        </p:nvSpPr>
        <p:spPr>
          <a:xfrm>
            <a:off x="5622920" y="3109345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5CB504-305B-4722-BBAE-FDDCE76E521F}"/>
              </a:ext>
            </a:extLst>
          </p:cNvPr>
          <p:cNvGrpSpPr/>
          <p:nvPr/>
        </p:nvGrpSpPr>
        <p:grpSpPr>
          <a:xfrm>
            <a:off x="3918699" y="2820038"/>
            <a:ext cx="4874345" cy="511269"/>
            <a:chOff x="305701" y="2515208"/>
            <a:chExt cx="7727019" cy="557503"/>
          </a:xfrm>
        </p:grpSpPr>
        <p:sp>
          <p:nvSpPr>
            <p:cNvPr id="55" name="箭头: 上弧形 54">
              <a:extLst>
                <a:ext uri="{FF2B5EF4-FFF2-40B4-BE49-F238E27FC236}">
                  <a16:creationId xmlns:a16="http://schemas.microsoft.com/office/drawing/2014/main" id="{C736A68E-9C08-411C-A4AF-66B9BCDE2D70}"/>
                </a:ext>
              </a:extLst>
            </p:cNvPr>
            <p:cNvSpPr/>
            <p:nvPr/>
          </p:nvSpPr>
          <p:spPr>
            <a:xfrm>
              <a:off x="305701" y="2515208"/>
              <a:ext cx="5691719" cy="55750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51A6F80-137B-44FB-A699-30762FB97C82}"/>
                </a:ext>
              </a:extLst>
            </p:cNvPr>
            <p:cNvSpPr txBox="1"/>
            <p:nvPr/>
          </p:nvSpPr>
          <p:spPr>
            <a:xfrm>
              <a:off x="1742204" y="2534457"/>
              <a:ext cx="6290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foo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F9ADEE-39B3-458B-B981-1E649194836E}"/>
              </a:ext>
            </a:extLst>
          </p:cNvPr>
          <p:cNvGrpSpPr/>
          <p:nvPr/>
        </p:nvGrpSpPr>
        <p:grpSpPr>
          <a:xfrm>
            <a:off x="1011829" y="2662616"/>
            <a:ext cx="2993036" cy="397707"/>
            <a:chOff x="1051975" y="2471263"/>
            <a:chExt cx="3189821" cy="516522"/>
          </a:xfrm>
        </p:grpSpPr>
        <p:sp>
          <p:nvSpPr>
            <p:cNvPr id="4" name="箭头: 上弧形 3">
              <a:extLst>
                <a:ext uri="{FF2B5EF4-FFF2-40B4-BE49-F238E27FC236}">
                  <a16:creationId xmlns:a16="http://schemas.microsoft.com/office/drawing/2014/main" id="{263B95FD-C432-47DB-A4C3-0E57F1883077}"/>
                </a:ext>
              </a:extLst>
            </p:cNvPr>
            <p:cNvSpPr/>
            <p:nvPr/>
          </p:nvSpPr>
          <p:spPr>
            <a:xfrm>
              <a:off x="1051975" y="2486488"/>
              <a:ext cx="3189821" cy="50129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A7D33D0-6341-4387-BB24-5063684DBE6A}"/>
                </a:ext>
              </a:extLst>
            </p:cNvPr>
            <p:cNvSpPr txBox="1"/>
            <p:nvPr/>
          </p:nvSpPr>
          <p:spPr>
            <a:xfrm>
              <a:off x="2399123" y="2471263"/>
              <a:ext cx="1497951" cy="479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bar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CF8D36F-7B76-41C3-95B7-209ADCC74FB2}"/>
              </a:ext>
            </a:extLst>
          </p:cNvPr>
          <p:cNvSpPr txBox="1"/>
          <p:nvPr/>
        </p:nvSpPr>
        <p:spPr>
          <a:xfrm>
            <a:off x="7948422" y="340753"/>
            <a:ext cx="4738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to do phase2.2 for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3545A80-3626-42E1-984A-FBE83278FF39}"/>
              </a:ext>
            </a:extLst>
          </p:cNvPr>
          <p:cNvSpPr txBox="1"/>
          <p:nvPr/>
        </p:nvSpPr>
        <p:spPr>
          <a:xfrm>
            <a:off x="7948422" y="1048701"/>
            <a:ext cx="4738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to do phase2.2 for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7799BA3-DA48-43B0-A860-7C324E023D0B}"/>
              </a:ext>
            </a:extLst>
          </p:cNvPr>
          <p:cNvSpPr txBox="1"/>
          <p:nvPr/>
        </p:nvSpPr>
        <p:spPr>
          <a:xfrm>
            <a:off x="7948422" y="1646635"/>
            <a:ext cx="4738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to do phase2.2 for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C.o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2BC0358-5BAA-42CF-B70D-B857AFD4F30E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927B598-7583-44C5-87BB-CAEB1332AEE5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F47444F-0D20-4130-85E0-8F7D1F8FAF85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1F16A8B-C0CA-46BD-95AB-DB4F2C702369}"/>
              </a:ext>
            </a:extLst>
          </p:cNvPr>
          <p:cNvSpPr/>
          <p:nvPr/>
        </p:nvSpPr>
        <p:spPr>
          <a:xfrm>
            <a:off x="1385888" y="301820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A.o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AFF64B-3155-40C8-88D8-867BFB40A867}"/>
              </a:ext>
            </a:extLst>
          </p:cNvPr>
          <p:cNvSpPr/>
          <p:nvPr/>
        </p:nvSpPr>
        <p:spPr>
          <a:xfrm>
            <a:off x="3681410" y="3024046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B.o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D63D657-E55E-40BF-A187-986436AB8BEC}"/>
              </a:ext>
            </a:extLst>
          </p:cNvPr>
          <p:cNvSpPr/>
          <p:nvPr/>
        </p:nvSpPr>
        <p:spPr>
          <a:xfrm>
            <a:off x="6096000" y="302844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58C796F-BA9A-44AD-BEB9-D8CDC8946010}"/>
              </a:ext>
            </a:extLst>
          </p:cNvPr>
          <p:cNvSpPr/>
          <p:nvPr/>
        </p:nvSpPr>
        <p:spPr>
          <a:xfrm>
            <a:off x="3681411" y="625713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Binary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7CE1AF-AF7F-4000-9EC4-800C82B4454E}"/>
              </a:ext>
            </a:extLst>
          </p:cNvPr>
          <p:cNvSpPr txBox="1"/>
          <p:nvPr/>
        </p:nvSpPr>
        <p:spPr>
          <a:xfrm>
            <a:off x="8183567" y="2590524"/>
            <a:ext cx="30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phase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43D00C-EDDC-4DD1-BC60-7E2C54139614}"/>
              </a:ext>
            </a:extLst>
          </p:cNvPr>
          <p:cNvCxnSpPr/>
          <p:nvPr/>
        </p:nvCxnSpPr>
        <p:spPr>
          <a:xfrm>
            <a:off x="2193395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CA6674-FEC8-44DC-B69D-E1892909D612}"/>
              </a:ext>
            </a:extLst>
          </p:cNvPr>
          <p:cNvCxnSpPr/>
          <p:nvPr/>
        </p:nvCxnSpPr>
        <p:spPr>
          <a:xfrm>
            <a:off x="4464574" y="226456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185B5D5-B064-47EF-9FFA-E5E99627395B}"/>
              </a:ext>
            </a:extLst>
          </p:cNvPr>
          <p:cNvCxnSpPr/>
          <p:nvPr/>
        </p:nvCxnSpPr>
        <p:spPr>
          <a:xfrm>
            <a:off x="6903243" y="2270960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18E5F2-FBBB-414A-A953-CD60A008C3A2}"/>
              </a:ext>
            </a:extLst>
          </p:cNvPr>
          <p:cNvCxnSpPr>
            <a:cxnSpLocks/>
          </p:cNvCxnSpPr>
          <p:nvPr/>
        </p:nvCxnSpPr>
        <p:spPr>
          <a:xfrm flipH="1">
            <a:off x="5062530" y="5821933"/>
            <a:ext cx="344860" cy="215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9C6CDD7-2E82-4ECC-9D9F-9FB6077387E0}"/>
              </a:ext>
            </a:extLst>
          </p:cNvPr>
          <p:cNvCxnSpPr>
            <a:cxnSpLocks/>
          </p:cNvCxnSpPr>
          <p:nvPr/>
        </p:nvCxnSpPr>
        <p:spPr>
          <a:xfrm>
            <a:off x="3437468" y="5763165"/>
            <a:ext cx="367770" cy="238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7B68408-68F9-4ED9-931D-F1380D817A2B}"/>
              </a:ext>
            </a:extLst>
          </p:cNvPr>
          <p:cNvCxnSpPr>
            <a:cxnSpLocks/>
          </p:cNvCxnSpPr>
          <p:nvPr/>
        </p:nvCxnSpPr>
        <p:spPr>
          <a:xfrm>
            <a:off x="4433883" y="5763165"/>
            <a:ext cx="0" cy="273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01D70E-3E7A-423D-8A72-018732ACA803}"/>
              </a:ext>
            </a:extLst>
          </p:cNvPr>
          <p:cNvSpPr txBox="1"/>
          <p:nvPr/>
        </p:nvSpPr>
        <p:spPr>
          <a:xfrm>
            <a:off x="8123100" y="4029216"/>
            <a:ext cx="15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LTO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1078E5-B67C-45E4-8118-771A279F3583}"/>
              </a:ext>
            </a:extLst>
          </p:cNvPr>
          <p:cNvSpPr txBox="1"/>
          <p:nvPr/>
        </p:nvSpPr>
        <p:spPr>
          <a:xfrm>
            <a:off x="8199709" y="5667643"/>
            <a:ext cx="14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 phase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B43CF35-A3BB-4E4E-B400-12D563722BAC}"/>
              </a:ext>
            </a:extLst>
          </p:cNvPr>
          <p:cNvSpPr/>
          <p:nvPr/>
        </p:nvSpPr>
        <p:spPr>
          <a:xfrm>
            <a:off x="368141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B.o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6844666-E5C4-4CB7-ABE2-0F14D16A6F34}"/>
              </a:ext>
            </a:extLst>
          </p:cNvPr>
          <p:cNvSpPr/>
          <p:nvPr/>
        </p:nvSpPr>
        <p:spPr>
          <a:xfrm>
            <a:off x="1385888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A.o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CE6C87F-0038-4118-A9C2-F3E2C5844F14}"/>
              </a:ext>
            </a:extLst>
          </p:cNvPr>
          <p:cNvSpPr/>
          <p:nvPr/>
        </p:nvSpPr>
        <p:spPr>
          <a:xfrm>
            <a:off x="6096000" y="5192280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BBC8F84-4AA4-4112-8FF0-530C4A0C4313}"/>
              </a:ext>
            </a:extLst>
          </p:cNvPr>
          <p:cNvCxnSpPr/>
          <p:nvPr/>
        </p:nvCxnSpPr>
        <p:spPr>
          <a:xfrm>
            <a:off x="6903243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F91CDB3-EACC-4CDB-811F-FBD3BEE81F08}"/>
              </a:ext>
            </a:extLst>
          </p:cNvPr>
          <p:cNvCxnSpPr/>
          <p:nvPr/>
        </p:nvCxnSpPr>
        <p:spPr>
          <a:xfrm>
            <a:off x="4464574" y="446153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3C17BE3-E30B-4B93-94FC-E557867056B7}"/>
              </a:ext>
            </a:extLst>
          </p:cNvPr>
          <p:cNvCxnSpPr/>
          <p:nvPr/>
        </p:nvCxnSpPr>
        <p:spPr>
          <a:xfrm>
            <a:off x="2193130" y="4469064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A3760B-3317-471B-BACE-75E14F76B631}"/>
              </a:ext>
            </a:extLst>
          </p:cNvPr>
          <p:cNvSpPr txBox="1"/>
          <p:nvPr/>
        </p:nvSpPr>
        <p:spPr>
          <a:xfrm>
            <a:off x="3501242" y="4611329"/>
            <a:ext cx="239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IR transformation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058299" cy="124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Build Support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DB5AB4F-E623-4C87-B94E-589EBE256538}"/>
              </a:ext>
            </a:extLst>
          </p:cNvPr>
          <p:cNvSpPr/>
          <p:nvPr/>
        </p:nvSpPr>
        <p:spPr>
          <a:xfrm>
            <a:off x="1587764" y="3549812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989A1E2-70FC-443B-A5D8-8D0B4726FD02}"/>
              </a:ext>
            </a:extLst>
          </p:cNvPr>
          <p:cNvSpPr/>
          <p:nvPr/>
        </p:nvSpPr>
        <p:spPr>
          <a:xfrm>
            <a:off x="3883286" y="3565023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8B7E643-FCAF-4791-ADF9-95CE0D56E315}"/>
              </a:ext>
            </a:extLst>
          </p:cNvPr>
          <p:cNvSpPr/>
          <p:nvPr/>
        </p:nvSpPr>
        <p:spPr>
          <a:xfrm>
            <a:off x="6364020" y="3558545"/>
            <a:ext cx="1210733" cy="2290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0E88359-8530-4FB8-A58B-D08E949B6178}"/>
              </a:ext>
            </a:extLst>
          </p:cNvPr>
          <p:cNvGrpSpPr/>
          <p:nvPr/>
        </p:nvGrpSpPr>
        <p:grpSpPr>
          <a:xfrm>
            <a:off x="563567" y="3490617"/>
            <a:ext cx="7620000" cy="596168"/>
            <a:chOff x="487296" y="3084732"/>
            <a:chExt cx="7620000" cy="173688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529EABB-B7F4-4578-B3C0-129AFE7BFD72}"/>
                </a:ext>
              </a:extLst>
            </p:cNvPr>
            <p:cNvSpPr/>
            <p:nvPr/>
          </p:nvSpPr>
          <p:spPr>
            <a:xfrm>
              <a:off x="487296" y="3084732"/>
              <a:ext cx="7620000" cy="1227666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7B6551F-06BB-4F13-B1F6-6AAF991CA43D}"/>
                </a:ext>
              </a:extLst>
            </p:cNvPr>
            <p:cNvSpPr txBox="1"/>
            <p:nvPr/>
          </p:nvSpPr>
          <p:spPr>
            <a:xfrm>
              <a:off x="3051245" y="3745598"/>
              <a:ext cx="2827867" cy="1076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 cross-module analysis</a:t>
              </a: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B81189-9196-4845-9B5D-4F18F2ED6EF5}"/>
              </a:ext>
            </a:extLst>
          </p:cNvPr>
          <p:cNvSpPr/>
          <p:nvPr/>
        </p:nvSpPr>
        <p:spPr>
          <a:xfrm>
            <a:off x="695058" y="3134350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B177156-0194-4955-BE33-6269293C0CA1}"/>
              </a:ext>
            </a:extLst>
          </p:cNvPr>
          <p:cNvSpPr/>
          <p:nvPr/>
        </p:nvSpPr>
        <p:spPr>
          <a:xfrm>
            <a:off x="3208735" y="3121017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A679E0-C4FC-4779-86F2-6E1008DC5009}"/>
              </a:ext>
            </a:extLst>
          </p:cNvPr>
          <p:cNvSpPr/>
          <p:nvPr/>
        </p:nvSpPr>
        <p:spPr>
          <a:xfrm>
            <a:off x="6079061" y="3028441"/>
            <a:ext cx="1614487" cy="47148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F61213E-D855-4AA9-9D7D-3E1C02B504B4}"/>
              </a:ext>
            </a:extLst>
          </p:cNvPr>
          <p:cNvSpPr/>
          <p:nvPr/>
        </p:nvSpPr>
        <p:spPr>
          <a:xfrm>
            <a:off x="5622920" y="3109345"/>
            <a:ext cx="825236" cy="29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686CB40-2609-434B-934C-656045F31CB3}"/>
              </a:ext>
            </a:extLst>
          </p:cNvPr>
          <p:cNvSpPr/>
          <p:nvPr/>
        </p:nvSpPr>
        <p:spPr>
          <a:xfrm>
            <a:off x="6079061" y="1793081"/>
            <a:ext cx="1614487" cy="47148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0E532F8-F1E9-40B8-9C6A-2C3D541E2E98}"/>
              </a:ext>
            </a:extLst>
          </p:cNvPr>
          <p:cNvSpPr txBox="1"/>
          <p:nvPr/>
        </p:nvSpPr>
        <p:spPr>
          <a:xfrm>
            <a:off x="8183566" y="3041207"/>
            <a:ext cx="37800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Natually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incremental(make)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cache system: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.o file &amp; summary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7208C3D-4B9E-45E5-A41F-60BE23CD17B5}"/>
              </a:ext>
            </a:extLst>
          </p:cNvPr>
          <p:cNvSpPr/>
          <p:nvPr/>
        </p:nvSpPr>
        <p:spPr>
          <a:xfrm>
            <a:off x="6364020" y="3551019"/>
            <a:ext cx="1210733" cy="22909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B9B7B16-C594-4264-916A-B7FE3B777521}"/>
              </a:ext>
            </a:extLst>
          </p:cNvPr>
          <p:cNvSpPr txBox="1"/>
          <p:nvPr/>
        </p:nvSpPr>
        <p:spPr>
          <a:xfrm>
            <a:off x="8108828" y="4483901"/>
            <a:ext cx="3780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cache system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Analysis-result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 file 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70CD8FE-0DF6-482C-B0C4-BA018A1B46D6}"/>
              </a:ext>
            </a:extLst>
          </p:cNvPr>
          <p:cNvSpPr/>
          <p:nvPr/>
        </p:nvSpPr>
        <p:spPr>
          <a:xfrm>
            <a:off x="5622920" y="3096725"/>
            <a:ext cx="825236" cy="29465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7B7A0B4-D5EA-478E-8563-7A7134229731}"/>
              </a:ext>
            </a:extLst>
          </p:cNvPr>
          <p:cNvSpPr/>
          <p:nvPr/>
        </p:nvSpPr>
        <p:spPr>
          <a:xfrm>
            <a:off x="3203563" y="3109345"/>
            <a:ext cx="825236" cy="29465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BFD19E2-C713-4756-A724-C6485895B131}"/>
              </a:ext>
            </a:extLst>
          </p:cNvPr>
          <p:cNvSpPr/>
          <p:nvPr/>
        </p:nvSpPr>
        <p:spPr>
          <a:xfrm>
            <a:off x="687385" y="3134468"/>
            <a:ext cx="825236" cy="294650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6DF0540-25F5-4A09-87B5-DCAFE1B12D23}"/>
              </a:ext>
            </a:extLst>
          </p:cNvPr>
          <p:cNvSpPr/>
          <p:nvPr/>
        </p:nvSpPr>
        <p:spPr>
          <a:xfrm>
            <a:off x="6096000" y="5192280"/>
            <a:ext cx="1614487" cy="47148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C.o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F433BBE-3B89-4734-B4A9-DAE7FF15C416}"/>
              </a:ext>
            </a:extLst>
          </p:cNvPr>
          <p:cNvSpPr/>
          <p:nvPr/>
        </p:nvSpPr>
        <p:spPr>
          <a:xfrm>
            <a:off x="3681410" y="5192280"/>
            <a:ext cx="1614487" cy="47148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B.o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1ED62F3-8C21-4D41-A14A-02D2B8BF74B1}"/>
              </a:ext>
            </a:extLst>
          </p:cNvPr>
          <p:cNvSpPr/>
          <p:nvPr/>
        </p:nvSpPr>
        <p:spPr>
          <a:xfrm>
            <a:off x="1385888" y="5192280"/>
            <a:ext cx="1614487" cy="47148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</a:rPr>
              <a:t>A.o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7" grpId="0"/>
      <p:bldP spid="69" grpId="0" animBg="1"/>
      <p:bldP spid="73" grpId="0"/>
      <p:bldP spid="74" grpId="0" animBg="1"/>
      <p:bldP spid="75" grpId="0" animBg="1"/>
      <p:bldP spid="76" grpId="0" animBg="1"/>
      <p:bldP spid="79" grpId="0" animBg="1"/>
      <p:bldP spid="80" grpId="0" animBg="1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>
            <a:extLst>
              <a:ext uri="{FF2B5EF4-FFF2-40B4-BE49-F238E27FC236}">
                <a16:creationId xmlns:a16="http://schemas.microsoft.com/office/drawing/2014/main" id="{C828851D-46F7-42A3-8709-D949806F5ACF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461001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Build Support: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so helpful?</a:t>
            </a:r>
          </a:p>
          <a:p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083DD-F550-4CAD-9428-DD27BBE4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37005"/>
            <a:ext cx="10352381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D27112-7B26-42BC-BABC-28B98D4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build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redundant computation even when frequent called function is modified?</a:t>
            </a:r>
          </a:p>
        </p:txBody>
      </p:sp>
    </p:spTree>
    <p:extLst>
      <p:ext uri="{BB962C8B-B14F-4D97-AF65-F5344CB8AC3E}">
        <p14:creationId xmlns:p14="http://schemas.microsoft.com/office/powerpoint/2010/main" val="116040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D27112-7B26-42BC-BABC-28B98D4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204174" cy="1732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 Optimize result (make program run faster)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result on SPEC is just “as good” as LTO.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do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whole program analysis.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6F28BF-7AE3-41BD-A4FB-39CCCACF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2365"/>
            <a:ext cx="12192000" cy="367357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5ED490-3466-4E41-8027-EA67448F8DC9}"/>
              </a:ext>
            </a:extLst>
          </p:cNvPr>
          <p:cNvGrpSpPr/>
          <p:nvPr/>
        </p:nvGrpSpPr>
        <p:grpSpPr>
          <a:xfrm>
            <a:off x="7812157" y="427741"/>
            <a:ext cx="4422913" cy="1200329"/>
            <a:chOff x="7812157" y="427741"/>
            <a:chExt cx="4422913" cy="120032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5BE35F-20DF-4B24-A6BA-C77500B291A0}"/>
                </a:ext>
              </a:extLst>
            </p:cNvPr>
            <p:cNvSpPr txBox="1"/>
            <p:nvPr/>
          </p:nvSpPr>
          <p:spPr>
            <a:xfrm>
              <a:off x="7812157" y="427741"/>
              <a:ext cx="44229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program analysis</a:t>
              </a:r>
            </a:p>
            <a:p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and transform for each .o file</a:t>
              </a:r>
            </a:p>
            <a:p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4507CF4-8F75-4AC8-9451-D49261C45DDC}"/>
                </a:ext>
              </a:extLst>
            </p:cNvPr>
            <p:cNvCxnSpPr/>
            <p:nvPr/>
          </p:nvCxnSpPr>
          <p:spPr>
            <a:xfrm>
              <a:off x="9322904" y="735496"/>
              <a:ext cx="0" cy="35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48ABEF8-52EE-4647-819A-5CC3737A5477}"/>
                </a:ext>
              </a:extLst>
            </p:cNvPr>
            <p:cNvCxnSpPr/>
            <p:nvPr/>
          </p:nvCxnSpPr>
          <p:spPr>
            <a:xfrm flipV="1">
              <a:off x="8160026" y="735496"/>
              <a:ext cx="0" cy="288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乘号 11">
            <a:extLst>
              <a:ext uri="{FF2B5EF4-FFF2-40B4-BE49-F238E27FC236}">
                <a16:creationId xmlns:a16="http://schemas.microsoft.com/office/drawing/2014/main" id="{74ED0F8D-CA76-49DA-B36A-1EAA5830F6FE}"/>
              </a:ext>
            </a:extLst>
          </p:cNvPr>
          <p:cNvSpPr/>
          <p:nvPr/>
        </p:nvSpPr>
        <p:spPr>
          <a:xfrm>
            <a:off x="8035787" y="795130"/>
            <a:ext cx="248477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90E6226-267C-4B19-802F-95830C7C214C}"/>
              </a:ext>
            </a:extLst>
          </p:cNvPr>
          <p:cNvSpPr txBox="1">
            <a:spLocks/>
          </p:cNvSpPr>
          <p:nvPr/>
        </p:nvSpPr>
        <p:spPr>
          <a:xfrm>
            <a:off x="9236213" y="1439262"/>
            <a:ext cx="2955787" cy="1014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based LTO is like one-step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03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F1504-A26F-4621-A7B7-23774189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73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ptimization(LTO)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LTO?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benefits?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LTO couldn’t be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by default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overcomes this…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1534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9D1A617-25A3-476F-8BD5-86AEE3E39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7"/>
          <a:stretch/>
        </p:blipFill>
        <p:spPr>
          <a:xfrm>
            <a:off x="4979955" y="908413"/>
            <a:ext cx="3895238" cy="574601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0C0BA7-E1FC-4521-A338-EAC8BA88AE88}"/>
              </a:ext>
            </a:extLst>
          </p:cNvPr>
          <p:cNvGrpSpPr/>
          <p:nvPr/>
        </p:nvGrpSpPr>
        <p:grpSpPr>
          <a:xfrm>
            <a:off x="449231" y="2198084"/>
            <a:ext cx="3142857" cy="3548409"/>
            <a:chOff x="2352871" y="2114801"/>
            <a:chExt cx="3142857" cy="354840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790C7ED-5D5F-4C59-BC91-49F4364F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871" y="2520353"/>
              <a:ext cx="3142857" cy="3142857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5B89E2-DC8E-48C1-90CF-B981CF018D34}"/>
                </a:ext>
              </a:extLst>
            </p:cNvPr>
            <p:cNvSpPr txBox="1"/>
            <p:nvPr/>
          </p:nvSpPr>
          <p:spPr>
            <a:xfrm>
              <a:off x="2352871" y="2114801"/>
              <a:ext cx="93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ain.c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21EDDEA-9421-4764-98DE-3AE5247B8B7F}"/>
              </a:ext>
            </a:extLst>
          </p:cNvPr>
          <p:cNvSpPr txBox="1"/>
          <p:nvPr/>
        </p:nvSpPr>
        <p:spPr>
          <a:xfrm>
            <a:off x="4848982" y="579255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endParaRPr lang="zh-CN" altLang="en-US" b="1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4FB330FE-2FD4-4821-B73C-8E4876D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08657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601CDB9-EF81-4E33-96EC-7BC8A2C2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65" y="1365504"/>
            <a:ext cx="4926311" cy="54298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limitation: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813442-B793-4E6F-A50B-C31F3F67B869}"/>
              </a:ext>
            </a:extLst>
          </p:cNvPr>
          <p:cNvSpPr/>
          <p:nvPr/>
        </p:nvSpPr>
        <p:spPr>
          <a:xfrm>
            <a:off x="5491682" y="1312291"/>
            <a:ext cx="2653748" cy="546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370439-FC8E-4345-BDF1-F94F05B55274}"/>
              </a:ext>
            </a:extLst>
          </p:cNvPr>
          <p:cNvSpPr/>
          <p:nvPr/>
        </p:nvSpPr>
        <p:spPr>
          <a:xfrm>
            <a:off x="5469934" y="2907797"/>
            <a:ext cx="2424835" cy="438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4FA3BC5C-DE48-40C7-85CE-E06146AAFEC3}"/>
              </a:ext>
            </a:extLst>
          </p:cNvPr>
          <p:cNvSpPr txBox="1">
            <a:spLocks/>
          </p:cNvSpPr>
          <p:nvPr/>
        </p:nvSpPr>
        <p:spPr>
          <a:xfrm>
            <a:off x="9006166" y="1884659"/>
            <a:ext cx="2981584" cy="136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that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foo3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en-US" altLang="zh-CN" sz="1800" dirty="0">
                <a:solidFill>
                  <a:srgbClr val="5AA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located in other files.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ThinLTO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this?</a:t>
            </a:r>
          </a:p>
        </p:txBody>
      </p:sp>
    </p:spTree>
    <p:extLst>
      <p:ext uri="{BB962C8B-B14F-4D97-AF65-F5344CB8AC3E}">
        <p14:creationId xmlns:p14="http://schemas.microsoft.com/office/powerpoint/2010/main" val="12389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D27112-7B26-42BC-BABC-28B98D4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20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static analysis after LTO.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LTO, code is smaller while semantic is the same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ThinLTO is fast and we can afford this cost.</a:t>
            </a:r>
          </a:p>
        </p:txBody>
      </p:sp>
    </p:spTree>
    <p:extLst>
      <p:ext uri="{BB962C8B-B14F-4D97-AF65-F5344CB8AC3E}">
        <p14:creationId xmlns:p14="http://schemas.microsoft.com/office/powerpoint/2010/main" val="310935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5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BD15E-BC93-4BAD-8ACF-6C16B508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1793875"/>
            <a:ext cx="10365014" cy="371792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ThinLTO: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https://dl.acm.org/doi/10.5555/3049832.3049845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doc: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https://clang.llvm.org/docs/ThinLTO.html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-conf: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https://youtu.be/p9nH2vZ2mNo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GCC’s LTO: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https://arxiv.org/abs/1010.2196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8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Build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801C4E-0A89-4F3D-A006-B2E9F0D5B11B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40477C-94D0-4143-B914-255AB996AFC9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A9B7C-0108-43D7-A77D-56E8CCC192EB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13AEE9-F5AD-4E24-A744-282236653163}"/>
              </a:ext>
            </a:extLst>
          </p:cNvPr>
          <p:cNvSpPr/>
          <p:nvPr/>
        </p:nvSpPr>
        <p:spPr>
          <a:xfrm>
            <a:off x="1385888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D518D4-3F41-4CE6-A40D-9367C2CC7597}"/>
              </a:ext>
            </a:extLst>
          </p:cNvPr>
          <p:cNvSpPr/>
          <p:nvPr/>
        </p:nvSpPr>
        <p:spPr>
          <a:xfrm>
            <a:off x="3681411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840A4D-F9CA-4350-AED4-49316284AF3F}"/>
              </a:ext>
            </a:extLst>
          </p:cNvPr>
          <p:cNvSpPr/>
          <p:nvPr/>
        </p:nvSpPr>
        <p:spPr>
          <a:xfrm>
            <a:off x="6096000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980CBC-B55B-4802-9D2C-2FC65AE9EF64}"/>
              </a:ext>
            </a:extLst>
          </p:cNvPr>
          <p:cNvSpPr/>
          <p:nvPr/>
        </p:nvSpPr>
        <p:spPr>
          <a:xfrm>
            <a:off x="3674270" y="510132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Binary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503B6A-1C46-4871-8F3D-406D1544F7A8}"/>
              </a:ext>
            </a:extLst>
          </p:cNvPr>
          <p:cNvSpPr/>
          <p:nvPr/>
        </p:nvSpPr>
        <p:spPr>
          <a:xfrm>
            <a:off x="9998869" y="2313726"/>
            <a:ext cx="2124075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compiler</a:t>
            </a:r>
            <a:endParaRPr lang="zh-CN" alt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73FD2-EC0F-48A0-880F-A10BF544FC03}"/>
              </a:ext>
            </a:extLst>
          </p:cNvPr>
          <p:cNvSpPr txBox="1"/>
          <p:nvPr/>
        </p:nvSpPr>
        <p:spPr>
          <a:xfrm>
            <a:off x="7058030" y="2283896"/>
            <a:ext cx="294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compile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intra-module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CA3B65-A2FF-44DB-9D55-975EE9D70DEA}"/>
              </a:ext>
            </a:extLst>
          </p:cNvPr>
          <p:cNvCxnSpPr/>
          <p:nvPr/>
        </p:nvCxnSpPr>
        <p:spPr>
          <a:xfrm>
            <a:off x="2193131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6B735F-BBB5-4769-B987-49F0BFFEBAC7}"/>
              </a:ext>
            </a:extLst>
          </p:cNvPr>
          <p:cNvCxnSpPr/>
          <p:nvPr/>
        </p:nvCxnSpPr>
        <p:spPr>
          <a:xfrm>
            <a:off x="4488654" y="247241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E29A12-BFFD-41AB-B88C-708EC6CCA797}"/>
              </a:ext>
            </a:extLst>
          </p:cNvPr>
          <p:cNvCxnSpPr/>
          <p:nvPr/>
        </p:nvCxnSpPr>
        <p:spPr>
          <a:xfrm>
            <a:off x="6903243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ECA581-93ED-4D3A-9672-7410C6AABEA5}"/>
              </a:ext>
            </a:extLst>
          </p:cNvPr>
          <p:cNvCxnSpPr>
            <a:cxnSpLocks/>
          </p:cNvCxnSpPr>
          <p:nvPr/>
        </p:nvCxnSpPr>
        <p:spPr>
          <a:xfrm flipH="1">
            <a:off x="5643563" y="4115484"/>
            <a:ext cx="1097755" cy="799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6D3F19-63EB-4306-898C-3BF4E353EAA7}"/>
              </a:ext>
            </a:extLst>
          </p:cNvPr>
          <p:cNvCxnSpPr>
            <a:cxnSpLocks/>
          </p:cNvCxnSpPr>
          <p:nvPr/>
        </p:nvCxnSpPr>
        <p:spPr>
          <a:xfrm>
            <a:off x="2321719" y="4147124"/>
            <a:ext cx="1250156" cy="767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CB8810-C784-432B-9864-F66675C310D3}"/>
              </a:ext>
            </a:extLst>
          </p:cNvPr>
          <p:cNvCxnSpPr/>
          <p:nvPr/>
        </p:nvCxnSpPr>
        <p:spPr>
          <a:xfrm>
            <a:off x="4488654" y="4153584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AA724B9-FF9A-4C2C-9EFA-6E6D39613605}"/>
              </a:ext>
            </a:extLst>
          </p:cNvPr>
          <p:cNvSpPr/>
          <p:nvPr/>
        </p:nvSpPr>
        <p:spPr>
          <a:xfrm>
            <a:off x="9998868" y="4476750"/>
            <a:ext cx="2124075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linker</a:t>
            </a:r>
            <a:endParaRPr lang="zh-CN" alt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518BC9-80DD-463E-A0BE-8F24C28D5779}"/>
              </a:ext>
            </a:extLst>
          </p:cNvPr>
          <p:cNvSpPr txBox="1"/>
          <p:nvPr/>
        </p:nvSpPr>
        <p:spPr>
          <a:xfrm>
            <a:off x="7058030" y="4346346"/>
            <a:ext cx="10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8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with LTO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801C4E-0A89-4F3D-A006-B2E9F0D5B11B}"/>
              </a:ext>
            </a:extLst>
          </p:cNvPr>
          <p:cNvSpPr/>
          <p:nvPr/>
        </p:nvSpPr>
        <p:spPr>
          <a:xfrm>
            <a:off x="1385888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40477C-94D0-4143-B914-255AB996AFC9}"/>
              </a:ext>
            </a:extLst>
          </p:cNvPr>
          <p:cNvSpPr/>
          <p:nvPr/>
        </p:nvSpPr>
        <p:spPr>
          <a:xfrm>
            <a:off x="3681411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A9B7C-0108-43D7-A77D-56E8CCC192EB}"/>
              </a:ext>
            </a:extLst>
          </p:cNvPr>
          <p:cNvSpPr/>
          <p:nvPr/>
        </p:nvSpPr>
        <p:spPr>
          <a:xfrm>
            <a:off x="6096000" y="179308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Source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13AEE9-F5AD-4E24-A744-282236653163}"/>
              </a:ext>
            </a:extLst>
          </p:cNvPr>
          <p:cNvSpPr/>
          <p:nvPr/>
        </p:nvSpPr>
        <p:spPr>
          <a:xfrm>
            <a:off x="1385888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D518D4-3F41-4CE6-A40D-9367C2CC7597}"/>
              </a:ext>
            </a:extLst>
          </p:cNvPr>
          <p:cNvSpPr/>
          <p:nvPr/>
        </p:nvSpPr>
        <p:spPr>
          <a:xfrm>
            <a:off x="3681411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.o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840A4D-F9CA-4350-AED4-49316284AF3F}"/>
              </a:ext>
            </a:extLst>
          </p:cNvPr>
          <p:cNvSpPr/>
          <p:nvPr/>
        </p:nvSpPr>
        <p:spPr>
          <a:xfrm>
            <a:off x="6096000" y="3457575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.</a:t>
            </a:r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</a:rPr>
              <a:t>o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980CBC-B55B-4802-9D2C-2FC65AE9EF64}"/>
              </a:ext>
            </a:extLst>
          </p:cNvPr>
          <p:cNvSpPr/>
          <p:nvPr/>
        </p:nvSpPr>
        <p:spPr>
          <a:xfrm>
            <a:off x="3681411" y="6257131"/>
            <a:ext cx="1614487" cy="4714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Binary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73FD2-EC0F-48A0-880F-A10BF544FC03}"/>
              </a:ext>
            </a:extLst>
          </p:cNvPr>
          <p:cNvSpPr txBox="1"/>
          <p:nvPr/>
        </p:nvSpPr>
        <p:spPr>
          <a:xfrm>
            <a:off x="7058030" y="2324389"/>
            <a:ext cx="324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compile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Intra-module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CA3B65-A2FF-44DB-9D55-975EE9D70DEA}"/>
              </a:ext>
            </a:extLst>
          </p:cNvPr>
          <p:cNvCxnSpPr/>
          <p:nvPr/>
        </p:nvCxnSpPr>
        <p:spPr>
          <a:xfrm>
            <a:off x="2193131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6B735F-BBB5-4769-B987-49F0BFFEBAC7}"/>
              </a:ext>
            </a:extLst>
          </p:cNvPr>
          <p:cNvCxnSpPr/>
          <p:nvPr/>
        </p:nvCxnSpPr>
        <p:spPr>
          <a:xfrm>
            <a:off x="4488654" y="2472418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8E29A12-BFFD-41AB-B88C-708EC6CCA797}"/>
              </a:ext>
            </a:extLst>
          </p:cNvPr>
          <p:cNvCxnSpPr/>
          <p:nvPr/>
        </p:nvCxnSpPr>
        <p:spPr>
          <a:xfrm>
            <a:off x="6903243" y="244860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ECA581-93ED-4D3A-9672-7410C6AABEA5}"/>
              </a:ext>
            </a:extLst>
          </p:cNvPr>
          <p:cNvCxnSpPr>
            <a:cxnSpLocks/>
          </p:cNvCxnSpPr>
          <p:nvPr/>
        </p:nvCxnSpPr>
        <p:spPr>
          <a:xfrm flipH="1">
            <a:off x="5062529" y="5237559"/>
            <a:ext cx="1097755" cy="799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6D3F19-63EB-4306-898C-3BF4E353EAA7}"/>
              </a:ext>
            </a:extLst>
          </p:cNvPr>
          <p:cNvCxnSpPr>
            <a:cxnSpLocks/>
          </p:cNvCxnSpPr>
          <p:nvPr/>
        </p:nvCxnSpPr>
        <p:spPr>
          <a:xfrm>
            <a:off x="2555082" y="5233987"/>
            <a:ext cx="1250156" cy="767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CB8810-C784-432B-9864-F66675C310D3}"/>
              </a:ext>
            </a:extLst>
          </p:cNvPr>
          <p:cNvCxnSpPr/>
          <p:nvPr/>
        </p:nvCxnSpPr>
        <p:spPr>
          <a:xfrm>
            <a:off x="4433883" y="5313759"/>
            <a:ext cx="0" cy="723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518BC9-80DD-463E-A0BE-8F24C28D5779}"/>
              </a:ext>
            </a:extLst>
          </p:cNvPr>
          <p:cNvSpPr txBox="1"/>
          <p:nvPr/>
        </p:nvSpPr>
        <p:spPr>
          <a:xfrm>
            <a:off x="6981229" y="4211583"/>
            <a:ext cx="339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cross-module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time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3540231-0005-4B4E-8A2A-DF2EE37D1536}"/>
              </a:ext>
            </a:extLst>
          </p:cNvPr>
          <p:cNvSpPr/>
          <p:nvPr/>
        </p:nvSpPr>
        <p:spPr>
          <a:xfrm>
            <a:off x="9998869" y="2313726"/>
            <a:ext cx="2124075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compiler</a:t>
            </a:r>
            <a:endParaRPr lang="zh-CN" alt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0F66C42-8E6F-49B1-B10F-8B783E86F347}"/>
              </a:ext>
            </a:extLst>
          </p:cNvPr>
          <p:cNvSpPr/>
          <p:nvPr/>
        </p:nvSpPr>
        <p:spPr>
          <a:xfrm>
            <a:off x="9998868" y="4476750"/>
            <a:ext cx="2124075" cy="800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linker</a:t>
            </a:r>
            <a:endParaRPr lang="zh-CN" alt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F485554E-B3EB-4A15-878E-F6B293952BB8}"/>
              </a:ext>
            </a:extLst>
          </p:cNvPr>
          <p:cNvSpPr/>
          <p:nvPr/>
        </p:nvSpPr>
        <p:spPr>
          <a:xfrm>
            <a:off x="2193131" y="4118652"/>
            <a:ext cx="4818475" cy="664696"/>
          </a:xfrm>
          <a:custGeom>
            <a:avLst/>
            <a:gdLst>
              <a:gd name="connsiteX0" fmla="*/ 0 w 4818475"/>
              <a:gd name="connsiteY0" fmla="*/ 64613 h 664696"/>
              <a:gd name="connsiteX1" fmla="*/ 2228850 w 4818475"/>
              <a:gd name="connsiteY1" fmla="*/ 664688 h 664696"/>
              <a:gd name="connsiteX2" fmla="*/ 4543425 w 4818475"/>
              <a:gd name="connsiteY2" fmla="*/ 78900 h 664696"/>
              <a:gd name="connsiteX3" fmla="*/ 4686300 w 4818475"/>
              <a:gd name="connsiteY3" fmla="*/ 21750 h 66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8475" h="664696">
                <a:moveTo>
                  <a:pt x="0" y="64613"/>
                </a:moveTo>
                <a:cubicBezTo>
                  <a:pt x="735806" y="363460"/>
                  <a:pt x="1471613" y="662307"/>
                  <a:pt x="2228850" y="664688"/>
                </a:cubicBezTo>
                <a:cubicBezTo>
                  <a:pt x="2986087" y="667069"/>
                  <a:pt x="4133850" y="186056"/>
                  <a:pt x="4543425" y="78900"/>
                </a:cubicBezTo>
                <a:cubicBezTo>
                  <a:pt x="4953000" y="-28256"/>
                  <a:pt x="4819650" y="-3253"/>
                  <a:pt x="4686300" y="2175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ECD710-D21B-4D11-B563-D8CDF846EBE9}"/>
              </a:ext>
            </a:extLst>
          </p:cNvPr>
          <p:cNvSpPr txBox="1"/>
          <p:nvPr/>
        </p:nvSpPr>
        <p:spPr>
          <a:xfrm>
            <a:off x="7011606" y="5543583"/>
            <a:ext cx="294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F4BF95-A791-40C4-BBA1-B5619E6526C5}"/>
              </a:ext>
            </a:extLst>
          </p:cNvPr>
          <p:cNvSpPr txBox="1"/>
          <p:nvPr/>
        </p:nvSpPr>
        <p:spPr>
          <a:xfrm>
            <a:off x="211344" y="4310657"/>
            <a:ext cx="262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link stage we have knowledges of the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15CEFF9-F99A-45DB-86A0-F2537671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1850" cy="410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Binary Size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Code Elimination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Propagation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improvement is common.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contribution: Inline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performed with PGO(profile-guided optimization)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2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16E3-4211-4D1D-A27F-7FA0F677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08657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Size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D1A617-25A3-476F-8BD5-86AEE3E39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7"/>
          <a:stretch/>
        </p:blipFill>
        <p:spPr>
          <a:xfrm>
            <a:off x="6348656" y="626208"/>
            <a:ext cx="3895238" cy="574601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5AA2246-7671-4328-90DD-A85953F4D479}"/>
              </a:ext>
            </a:extLst>
          </p:cNvPr>
          <p:cNvSpPr txBox="1"/>
          <p:nvPr/>
        </p:nvSpPr>
        <p:spPr>
          <a:xfrm>
            <a:off x="2697649" y="1451702"/>
            <a:ext cx="2890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the code size?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-very hard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8CCD8D-E12E-4CA6-B66E-3A65D65FE91B}"/>
              </a:ext>
            </a:extLst>
          </p:cNvPr>
          <p:cNvCxnSpPr>
            <a:cxnSpLocks/>
          </p:cNvCxnSpPr>
          <p:nvPr/>
        </p:nvCxnSpPr>
        <p:spPr>
          <a:xfrm flipH="1">
            <a:off x="8296275" y="1397556"/>
            <a:ext cx="847725" cy="35046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8052DF1-F655-431F-A9E9-629BFF205B38}"/>
              </a:ext>
            </a:extLst>
          </p:cNvPr>
          <p:cNvSpPr/>
          <p:nvPr/>
        </p:nvSpPr>
        <p:spPr>
          <a:xfrm>
            <a:off x="7408333" y="1951771"/>
            <a:ext cx="948267" cy="300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FAEB5F-F7FD-4C16-A4BC-5CC5D6EBABB1}"/>
              </a:ext>
            </a:extLst>
          </p:cNvPr>
          <p:cNvSpPr txBox="1"/>
          <p:nvPr/>
        </p:nvSpPr>
        <p:spPr>
          <a:xfrm>
            <a:off x="2697649" y="3869823"/>
            <a:ext cx="3083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know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altLang="zh-CN" dirty="0">
                <a:solidFill>
                  <a:srgbClr val="DACF7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at some other places, so we can’t eliminate this </a:t>
            </a:r>
            <a:r>
              <a:rPr lang="en-US" altLang="zh-CN" dirty="0">
                <a:solidFill>
                  <a:srgbClr val="CD8B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if-block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FB2ADE2-7BCD-4B56-B16A-DDDCBA16EDA3}"/>
              </a:ext>
            </a:extLst>
          </p:cNvPr>
          <p:cNvSpPr txBox="1"/>
          <p:nvPr/>
        </p:nvSpPr>
        <p:spPr>
          <a:xfrm>
            <a:off x="6348656" y="180459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9D1A617-25A3-476F-8BD5-86AEE3E39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7"/>
          <a:stretch/>
        </p:blipFill>
        <p:spPr>
          <a:xfrm>
            <a:off x="6348656" y="626208"/>
            <a:ext cx="3895238" cy="574601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0C0BA7-E1FC-4521-A338-EAC8BA88AE88}"/>
              </a:ext>
            </a:extLst>
          </p:cNvPr>
          <p:cNvGrpSpPr/>
          <p:nvPr/>
        </p:nvGrpSpPr>
        <p:grpSpPr>
          <a:xfrm>
            <a:off x="2352871" y="2114801"/>
            <a:ext cx="3142857" cy="3548409"/>
            <a:chOff x="2352871" y="2114801"/>
            <a:chExt cx="3142857" cy="354840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790C7ED-5D5F-4C59-BC91-49F4364F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871" y="2520353"/>
              <a:ext cx="3142857" cy="3142857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5B89E2-DC8E-48C1-90CF-B981CF018D34}"/>
                </a:ext>
              </a:extLst>
            </p:cNvPr>
            <p:cNvSpPr txBox="1"/>
            <p:nvPr/>
          </p:nvSpPr>
          <p:spPr>
            <a:xfrm>
              <a:off x="2352871" y="2114801"/>
              <a:ext cx="93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ain.c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21EDDEA-9421-4764-98DE-3AE5247B8B7F}"/>
              </a:ext>
            </a:extLst>
          </p:cNvPr>
          <p:cNvSpPr txBox="1"/>
          <p:nvPr/>
        </p:nvSpPr>
        <p:spPr>
          <a:xfrm>
            <a:off x="6348656" y="180459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A2246-7671-4328-90DD-A85953F4D479}"/>
              </a:ext>
            </a:extLst>
          </p:cNvPr>
          <p:cNvSpPr txBox="1"/>
          <p:nvPr/>
        </p:nvSpPr>
        <p:spPr>
          <a:xfrm>
            <a:off x="2691054" y="1397556"/>
            <a:ext cx="3404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the code size now?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-yes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4FB330FE-2FD4-4821-B73C-8E4876D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08657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Size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C4E654-1EBD-40E9-AA90-5DDA42456407}"/>
              </a:ext>
            </a:extLst>
          </p:cNvPr>
          <p:cNvSpPr txBox="1"/>
          <p:nvPr/>
        </p:nvSpPr>
        <p:spPr>
          <a:xfrm>
            <a:off x="10763795" y="1677582"/>
            <a:ext cx="17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foo2 never used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0224FF-CE9E-4544-B288-01942EC733BD}"/>
              </a:ext>
            </a:extLst>
          </p:cNvPr>
          <p:cNvSpPr txBox="1"/>
          <p:nvPr/>
        </p:nvSpPr>
        <p:spPr>
          <a:xfrm>
            <a:off x="10572750" y="4836625"/>
            <a:ext cx="17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always false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B28ACB-8C15-40E3-9250-60E6C66D6977}"/>
              </a:ext>
            </a:extLst>
          </p:cNvPr>
          <p:cNvSpPr txBox="1"/>
          <p:nvPr/>
        </p:nvSpPr>
        <p:spPr>
          <a:xfrm>
            <a:off x="10763795" y="2796634"/>
            <a:ext cx="17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foo3 never used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83676C3-D7D0-4E59-A7AA-E92760994C63}"/>
              </a:ext>
            </a:extLst>
          </p:cNvPr>
          <p:cNvSpPr txBox="1"/>
          <p:nvPr/>
        </p:nvSpPr>
        <p:spPr>
          <a:xfrm>
            <a:off x="934537" y="3610886"/>
            <a:ext cx="17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foo4 never used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BE8525-3B23-45A5-B83D-7C1E136329BE}"/>
              </a:ext>
            </a:extLst>
          </p:cNvPr>
          <p:cNvSpPr txBox="1"/>
          <p:nvPr/>
        </p:nvSpPr>
        <p:spPr>
          <a:xfrm>
            <a:off x="10683782" y="5672778"/>
            <a:ext cx="175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42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B47F37-5C5F-407F-B4E4-BA07B6F49591}"/>
              </a:ext>
            </a:extLst>
          </p:cNvPr>
          <p:cNvSpPr/>
          <p:nvPr/>
        </p:nvSpPr>
        <p:spPr>
          <a:xfrm>
            <a:off x="6905897" y="1713598"/>
            <a:ext cx="2307772" cy="806755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03F7FA-6C18-40FD-BC80-B311182DFE4D}"/>
              </a:ext>
            </a:extLst>
          </p:cNvPr>
          <p:cNvSpPr/>
          <p:nvPr/>
        </p:nvSpPr>
        <p:spPr>
          <a:xfrm>
            <a:off x="7288456" y="4868213"/>
            <a:ext cx="2307772" cy="806755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039343-94E9-4705-B578-03045F25C7C2}"/>
              </a:ext>
            </a:extLst>
          </p:cNvPr>
          <p:cNvSpPr/>
          <p:nvPr/>
        </p:nvSpPr>
        <p:spPr>
          <a:xfrm>
            <a:off x="7002180" y="2692461"/>
            <a:ext cx="2307772" cy="1139310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30802D-FF60-4336-8790-1CA6BFAB2D73}"/>
              </a:ext>
            </a:extLst>
          </p:cNvPr>
          <p:cNvSpPr/>
          <p:nvPr/>
        </p:nvSpPr>
        <p:spPr>
          <a:xfrm>
            <a:off x="2939505" y="3444240"/>
            <a:ext cx="2311764" cy="971006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5B9FE6-5435-4C10-97E0-711AEAC765C6}"/>
              </a:ext>
            </a:extLst>
          </p:cNvPr>
          <p:cNvSpPr txBox="1"/>
          <p:nvPr/>
        </p:nvSpPr>
        <p:spPr>
          <a:xfrm>
            <a:off x="944802" y="4155172"/>
            <a:ext cx="1408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(don’t need to link printf() into the binary too!)</a:t>
            </a:r>
          </a:p>
        </p:txBody>
      </p:sp>
    </p:spTree>
    <p:extLst>
      <p:ext uri="{BB962C8B-B14F-4D97-AF65-F5344CB8AC3E}">
        <p14:creationId xmlns:p14="http://schemas.microsoft.com/office/powerpoint/2010/main" val="28593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29" grpId="0"/>
      <p:bldP spid="30" grpId="0"/>
      <p:bldP spid="25" grpId="0" animBg="1"/>
      <p:bldP spid="31" grpId="0" animBg="1"/>
      <p:bldP spid="32" grpId="0" animBg="1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9D1A617-25A3-476F-8BD5-86AEE3E39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7"/>
          <a:stretch/>
        </p:blipFill>
        <p:spPr>
          <a:xfrm>
            <a:off x="6348656" y="626208"/>
            <a:ext cx="3895238" cy="574601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0C0BA7-E1FC-4521-A338-EAC8BA88AE88}"/>
              </a:ext>
            </a:extLst>
          </p:cNvPr>
          <p:cNvGrpSpPr/>
          <p:nvPr/>
        </p:nvGrpSpPr>
        <p:grpSpPr>
          <a:xfrm>
            <a:off x="2352871" y="2114801"/>
            <a:ext cx="3142857" cy="3548409"/>
            <a:chOff x="2352871" y="2114801"/>
            <a:chExt cx="3142857" cy="354840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790C7ED-5D5F-4C59-BC91-49F4364F3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871" y="2520353"/>
              <a:ext cx="3142857" cy="3142857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5B89E2-DC8E-48C1-90CF-B981CF018D34}"/>
                </a:ext>
              </a:extLst>
            </p:cNvPr>
            <p:cNvSpPr txBox="1"/>
            <p:nvPr/>
          </p:nvSpPr>
          <p:spPr>
            <a:xfrm>
              <a:off x="2352871" y="2114801"/>
              <a:ext cx="93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ain.c</a:t>
              </a:r>
              <a:endParaRPr lang="zh-CN" altLang="en-US" b="1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21EDDEA-9421-4764-98DE-3AE5247B8B7F}"/>
              </a:ext>
            </a:extLst>
          </p:cNvPr>
          <p:cNvSpPr txBox="1"/>
          <p:nvPr/>
        </p:nvSpPr>
        <p:spPr>
          <a:xfrm>
            <a:off x="6348656" y="180459"/>
            <a:ext cx="93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A2246-7671-4328-90DD-A85953F4D479}"/>
              </a:ext>
            </a:extLst>
          </p:cNvPr>
          <p:cNvSpPr txBox="1"/>
          <p:nvPr/>
        </p:nvSpPr>
        <p:spPr>
          <a:xfrm>
            <a:off x="2691054" y="1397556"/>
            <a:ext cx="3404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reach the end?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4FB330FE-2FD4-4821-B73C-8E4876D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08657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B47F37-5C5F-407F-B4E4-BA07B6F49591}"/>
              </a:ext>
            </a:extLst>
          </p:cNvPr>
          <p:cNvSpPr/>
          <p:nvPr/>
        </p:nvSpPr>
        <p:spPr>
          <a:xfrm>
            <a:off x="6905897" y="1713598"/>
            <a:ext cx="2307772" cy="806755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503F7FA-6C18-40FD-BC80-B311182DFE4D}"/>
              </a:ext>
            </a:extLst>
          </p:cNvPr>
          <p:cNvSpPr/>
          <p:nvPr/>
        </p:nvSpPr>
        <p:spPr>
          <a:xfrm>
            <a:off x="7288456" y="4868213"/>
            <a:ext cx="2307772" cy="806755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039343-94E9-4705-B578-03045F25C7C2}"/>
              </a:ext>
            </a:extLst>
          </p:cNvPr>
          <p:cNvSpPr/>
          <p:nvPr/>
        </p:nvSpPr>
        <p:spPr>
          <a:xfrm>
            <a:off x="7002180" y="2692461"/>
            <a:ext cx="2307772" cy="1139310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30802D-FF60-4336-8790-1CA6BFAB2D73}"/>
              </a:ext>
            </a:extLst>
          </p:cNvPr>
          <p:cNvSpPr/>
          <p:nvPr/>
        </p:nvSpPr>
        <p:spPr>
          <a:xfrm>
            <a:off x="2939505" y="3444240"/>
            <a:ext cx="2311764" cy="971006"/>
          </a:xfrm>
          <a:prstGeom prst="rect">
            <a:avLst/>
          </a:prstGeom>
          <a:solidFill>
            <a:srgbClr val="1E1E1E">
              <a:alpha val="83922"/>
            </a:srgbClr>
          </a:solidFill>
          <a:ln>
            <a:solidFill>
              <a:srgbClr val="1E1E1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FB2C84-8447-473E-A39D-C0510F6F359A}"/>
              </a:ext>
            </a:extLst>
          </p:cNvPr>
          <p:cNvGrpSpPr/>
          <p:nvPr/>
        </p:nvGrpSpPr>
        <p:grpSpPr>
          <a:xfrm>
            <a:off x="5059680" y="4338829"/>
            <a:ext cx="1846217" cy="932761"/>
            <a:chOff x="5059680" y="4338829"/>
            <a:chExt cx="1846217" cy="932761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B2567526-CD9B-4610-A7C5-83322DC58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680" y="4415247"/>
              <a:ext cx="1846217" cy="8563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2DF7CC9-28FD-45F2-B300-0986FA612261}"/>
                </a:ext>
              </a:extLst>
            </p:cNvPr>
            <p:cNvSpPr txBox="1"/>
            <p:nvPr/>
          </p:nvSpPr>
          <p:spPr>
            <a:xfrm>
              <a:off x="5580125" y="4338829"/>
              <a:ext cx="818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Inline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8A6E485-101D-41B8-B54E-21C21888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573" y="5123971"/>
            <a:ext cx="847619" cy="29523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7F32FB4-0944-4EF3-B969-096C37D19150}"/>
              </a:ext>
            </a:extLst>
          </p:cNvPr>
          <p:cNvSpPr txBox="1"/>
          <p:nvPr/>
        </p:nvSpPr>
        <p:spPr>
          <a:xfrm>
            <a:off x="838200" y="5799401"/>
            <a:ext cx="4221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this example with LTO yourself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 –c main.c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flto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 –o main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flto</a:t>
            </a:r>
            <a:endParaRPr lang="en-US" altLang="zh-CN" sz="1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4FB330FE-2FD4-4821-B73C-8E4876DB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76650" cy="108657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enable LTO by default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22E2D156-16AE-46DA-892F-95967997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07" y="3948277"/>
            <a:ext cx="626270" cy="6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0BEB5F-336B-4FDF-A701-B458F4550E46}"/>
              </a:ext>
            </a:extLst>
          </p:cNvPr>
          <p:cNvSpPr txBox="1"/>
          <p:nvPr/>
        </p:nvSpPr>
        <p:spPr>
          <a:xfrm>
            <a:off x="3005135" y="2728668"/>
            <a:ext cx="150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68645-0D90-4115-AD62-D1D1439C0CB5}"/>
              </a:ext>
            </a:extLst>
          </p:cNvPr>
          <p:cNvSpPr txBox="1"/>
          <p:nvPr/>
        </p:nvSpPr>
        <p:spPr>
          <a:xfrm>
            <a:off x="5849411" y="1214461"/>
            <a:ext cx="380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GCC’s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LTO(–g0)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F157E-CDDA-4CED-B3C9-C41B5EA5958D}"/>
              </a:ext>
            </a:extLst>
          </p:cNvPr>
          <p:cNvSpPr txBox="1"/>
          <p:nvPr/>
        </p:nvSpPr>
        <p:spPr>
          <a:xfrm>
            <a:off x="2705099" y="3928216"/>
            <a:ext cx="23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750788-2C08-4D24-BBA0-F2F9FA871D1A}"/>
              </a:ext>
            </a:extLst>
          </p:cNvPr>
          <p:cNvSpPr txBox="1"/>
          <p:nvPr/>
        </p:nvSpPr>
        <p:spPr>
          <a:xfrm>
            <a:off x="2659577" y="5121268"/>
            <a:ext cx="267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Delivery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56119C-642D-4827-9DF6-795E162E18A1}"/>
              </a:ext>
            </a:extLst>
          </p:cNvPr>
          <p:cNvSpPr txBox="1"/>
          <p:nvPr/>
        </p:nvSpPr>
        <p:spPr>
          <a:xfrm>
            <a:off x="6250269" y="2924746"/>
            <a:ext cx="1064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0D7FD7-90DF-4C06-8608-31096CE2EEA7}"/>
              </a:ext>
            </a:extLst>
          </p:cNvPr>
          <p:cNvSpPr txBox="1"/>
          <p:nvPr/>
        </p:nvSpPr>
        <p:spPr>
          <a:xfrm>
            <a:off x="6240742" y="5298136"/>
            <a:ext cx="181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hours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9FA595-6B24-4F36-85CD-6BC2457C6745}"/>
              </a:ext>
            </a:extLst>
          </p:cNvPr>
          <p:cNvSpPr txBox="1"/>
          <p:nvPr/>
        </p:nvSpPr>
        <p:spPr>
          <a:xfrm>
            <a:off x="6291264" y="4111441"/>
            <a:ext cx="181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mins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查看源图像">
            <a:extLst>
              <a:ext uri="{FF2B5EF4-FFF2-40B4-BE49-F238E27FC236}">
                <a16:creationId xmlns:a16="http://schemas.microsoft.com/office/drawing/2014/main" id="{F952D411-CD12-4E14-9690-E2BCCFB2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7" y="5121268"/>
            <a:ext cx="700088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ang compiler icon 的图像结果">
            <a:extLst>
              <a:ext uri="{FF2B5EF4-FFF2-40B4-BE49-F238E27FC236}">
                <a16:creationId xmlns:a16="http://schemas.microsoft.com/office/drawing/2014/main" id="{27EDDFEE-B243-423F-B878-1EDD90D4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21" y="2661494"/>
            <a:ext cx="837642" cy="8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ffee 的图像结果">
            <a:extLst>
              <a:ext uri="{FF2B5EF4-FFF2-40B4-BE49-F238E27FC236}">
                <a16:creationId xmlns:a16="http://schemas.microsoft.com/office/drawing/2014/main" id="{53236F65-791A-4B2C-9CD4-B11441BD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07" y="3543222"/>
            <a:ext cx="685301" cy="5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A93BB52-5D27-44ED-AD01-61A4FD5EFB02}"/>
              </a:ext>
            </a:extLst>
          </p:cNvPr>
          <p:cNvSpPr txBox="1"/>
          <p:nvPr/>
        </p:nvSpPr>
        <p:spPr>
          <a:xfrm>
            <a:off x="2348546" y="5821356"/>
            <a:ext cx="3337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*Google's ad recommendation application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2X call graph nodes, and 3X call graph edges, compared with Chromium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0067CD-BC4D-4D54-9C5A-55E9E7BFA968}"/>
              </a:ext>
            </a:extLst>
          </p:cNvPr>
          <p:cNvSpPr txBox="1"/>
          <p:nvPr/>
        </p:nvSpPr>
        <p:spPr>
          <a:xfrm>
            <a:off x="7844897" y="2957479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9FBAC0-EC21-4202-9E1C-ABBA745BAFD4}"/>
              </a:ext>
            </a:extLst>
          </p:cNvPr>
          <p:cNvSpPr txBox="1"/>
          <p:nvPr/>
        </p:nvSpPr>
        <p:spPr>
          <a:xfrm>
            <a:off x="7844898" y="4111441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DED33-9D71-4D3F-9EC0-0F2E5E68F686}"/>
              </a:ext>
            </a:extLst>
          </p:cNvPr>
          <p:cNvSpPr txBox="1"/>
          <p:nvPr/>
        </p:nvSpPr>
        <p:spPr>
          <a:xfrm>
            <a:off x="7722672" y="5372488"/>
            <a:ext cx="18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&gt;25 GB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B9D425-E04D-4264-9AC2-02B28F32AEB2}"/>
              </a:ext>
            </a:extLst>
          </p:cNvPr>
          <p:cNvSpPr txBox="1"/>
          <p:nvPr/>
        </p:nvSpPr>
        <p:spPr>
          <a:xfrm>
            <a:off x="9087409" y="5058765"/>
            <a:ext cx="3337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LLVM’s LTO can’t even finish this task.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39724D-8060-4786-B76F-3FA9BE384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427" y="2318283"/>
            <a:ext cx="7909968" cy="38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1121</Words>
  <Application>Microsoft Office PowerPoint</Application>
  <PresentationFormat>宽屏</PresentationFormat>
  <Paragraphs>307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Georgia</vt:lpstr>
      <vt:lpstr>Times New Roman</vt:lpstr>
      <vt:lpstr>Office 主题​​</vt:lpstr>
      <vt:lpstr>PowerPoint 演示文稿</vt:lpstr>
      <vt:lpstr>Contents</vt:lpstr>
      <vt:lpstr>Traditional Build</vt:lpstr>
      <vt:lpstr>Build with LTO</vt:lpstr>
      <vt:lpstr>Benefits</vt:lpstr>
      <vt:lpstr>Binary Size</vt:lpstr>
      <vt:lpstr>Binary Size</vt:lpstr>
      <vt:lpstr>Performance</vt:lpstr>
      <vt:lpstr>Can’t enable LTO by default</vt:lpstr>
      <vt:lpstr>ThinLTO: scalable &amp; low memory lean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Discussion</vt:lpstr>
      <vt:lpstr>Discussion</vt:lpstr>
      <vt:lpstr>Discussion</vt:lpstr>
      <vt:lpstr>Discussion</vt:lpstr>
      <vt:lpstr>Thank you!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Bowen</dc:creator>
  <cp:lastModifiedBy>ZHANG Bowen</cp:lastModifiedBy>
  <cp:revision>1703</cp:revision>
  <dcterms:created xsi:type="dcterms:W3CDTF">2021-10-22T08:24:17Z</dcterms:created>
  <dcterms:modified xsi:type="dcterms:W3CDTF">2021-11-04T11:47:54Z</dcterms:modified>
</cp:coreProperties>
</file>