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83" r:id="rId5"/>
    <p:sldId id="285" r:id="rId6"/>
    <p:sldId id="284" r:id="rId7"/>
    <p:sldId id="268" r:id="rId8"/>
    <p:sldId id="261" r:id="rId9"/>
    <p:sldId id="262" r:id="rId10"/>
    <p:sldId id="263" r:id="rId11"/>
    <p:sldId id="264" r:id="rId12"/>
    <p:sldId id="265" r:id="rId13"/>
    <p:sldId id="266" r:id="rId14"/>
    <p:sldId id="267" r:id="rId15"/>
    <p:sldId id="269" r:id="rId16"/>
    <p:sldId id="275" r:id="rId17"/>
    <p:sldId id="270" r:id="rId18"/>
    <p:sldId id="271" r:id="rId19"/>
    <p:sldId id="274" r:id="rId20"/>
    <p:sldId id="272" r:id="rId21"/>
    <p:sldId id="273" r:id="rId22"/>
    <p:sldId id="276" r:id="rId23"/>
    <p:sldId id="277" r:id="rId24"/>
    <p:sldId id="278" r:id="rId25"/>
    <p:sldId id="279" r:id="rId26"/>
    <p:sldId id="280" r:id="rId2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5969" autoAdjust="0"/>
  </p:normalViewPr>
  <p:slideViewPr>
    <p:cSldViewPr snapToGrid="0" snapToObjects="1">
      <p:cViewPr varScale="1">
        <p:scale>
          <a:sx n="89" d="100"/>
          <a:sy n="89" d="100"/>
        </p:scale>
        <p:origin x="-16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193275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236722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36054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23279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136553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A61BBE-78D3-8048-AD10-46B2CDD1B4F7}" type="datetimeFigureOut">
              <a:rPr lang="fr-FR" smtClean="0"/>
              <a:t>26/11/10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10569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A61BBE-78D3-8048-AD10-46B2CDD1B4F7}" type="datetimeFigureOut">
              <a:rPr lang="fr-FR" smtClean="0"/>
              <a:t>26/11/10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37080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46A61BBE-78D3-8048-AD10-46B2CDD1B4F7}" type="datetimeFigureOut">
              <a:rPr lang="fr-FR" smtClean="0"/>
              <a:t>26/11/10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15720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A61BBE-78D3-8048-AD10-46B2CDD1B4F7}" type="datetimeFigureOut">
              <a:rPr lang="fr-FR" smtClean="0"/>
              <a:t>26/11/10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57575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6A61BBE-78D3-8048-AD10-46B2CDD1B4F7}" type="datetimeFigureOut">
              <a:rPr lang="fr-FR" smtClean="0"/>
              <a:t>26/11/10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246236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6A61BBE-78D3-8048-AD10-46B2CDD1B4F7}" type="datetimeFigureOut">
              <a:rPr lang="fr-FR" smtClean="0"/>
              <a:t>26/11/10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87B88D-0166-354E-9075-945F24F95FE5}" type="slidenum">
              <a:rPr lang="fr-FR" smtClean="0"/>
              <a:t>‹#›</a:t>
            </a:fld>
            <a:endParaRPr lang="fr-FR"/>
          </a:p>
        </p:txBody>
      </p:sp>
    </p:spTree>
    <p:extLst>
      <p:ext uri="{BB962C8B-B14F-4D97-AF65-F5344CB8AC3E}">
        <p14:creationId xmlns:p14="http://schemas.microsoft.com/office/powerpoint/2010/main" val="35053477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61BBE-78D3-8048-AD10-46B2CDD1B4F7}" type="datetimeFigureOut">
              <a:rPr lang="fr-FR" smtClean="0"/>
              <a:t>26/11/10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88D-0166-354E-9075-945F24F95FE5}" type="slidenum">
              <a:rPr lang="fr-FR" smtClean="0"/>
              <a:t>‹#›</a:t>
            </a:fld>
            <a:endParaRPr lang="fr-FR"/>
          </a:p>
        </p:txBody>
      </p:sp>
    </p:spTree>
    <p:extLst>
      <p:ext uri="{BB962C8B-B14F-4D97-AF65-F5344CB8AC3E}">
        <p14:creationId xmlns:p14="http://schemas.microsoft.com/office/powerpoint/2010/main" val="197938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Homepage</a:t>
            </a:r>
            <a:r>
              <a:rPr lang="fr-FR" dirty="0" smtClean="0"/>
              <a:t/>
            </a:r>
            <a:br>
              <a:rPr lang="fr-FR" dirty="0" smtClean="0"/>
            </a:br>
            <a:r>
              <a:rPr lang="fr-FR" dirty="0" smtClean="0"/>
              <a:t>(déconnecté)</a:t>
            </a:r>
            <a:endParaRPr lang="fr-FR" dirty="0"/>
          </a:p>
        </p:txBody>
      </p:sp>
    </p:spTree>
    <p:extLst>
      <p:ext uri="{BB962C8B-B14F-4D97-AF65-F5344CB8AC3E}">
        <p14:creationId xmlns:p14="http://schemas.microsoft.com/office/powerpoint/2010/main" val="3285138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sp>
        <p:nvSpPr>
          <p:cNvPr id="46" name="Rectangle 45"/>
          <p:cNvSpPr/>
          <p:nvPr/>
        </p:nvSpPr>
        <p:spPr>
          <a:xfrm>
            <a:off x="2873600" y="5453266"/>
            <a:ext cx="3725127" cy="11331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Liste de résultats liés à la recherche. Si session déjà validée, n’apparaît pas dans les résultats mais dans « Mes archives ».</a:t>
            </a:r>
            <a:endParaRPr lang="fr-FR" dirty="0">
              <a:solidFill>
                <a:srgbClr val="FF0000"/>
              </a:solidFill>
            </a:endParaRPr>
          </a:p>
        </p:txBody>
      </p:sp>
      <p:grpSp>
        <p:nvGrpSpPr>
          <p:cNvPr id="3" name="Grouper 2"/>
          <p:cNvGrpSpPr/>
          <p:nvPr/>
        </p:nvGrpSpPr>
        <p:grpSpPr>
          <a:xfrm>
            <a:off x="1907540" y="1311109"/>
            <a:ext cx="5284797" cy="3081431"/>
            <a:chOff x="1907540" y="979765"/>
            <a:chExt cx="5284797" cy="3081431"/>
          </a:xfrm>
        </p:grpSpPr>
        <p:grpSp>
          <p:nvGrpSpPr>
            <p:cNvPr id="43" name="Grouper 42"/>
            <p:cNvGrpSpPr/>
            <p:nvPr/>
          </p:nvGrpSpPr>
          <p:grpSpPr>
            <a:xfrm>
              <a:off x="1907540" y="979765"/>
              <a:ext cx="5284797" cy="911621"/>
              <a:chOff x="1907540" y="979765"/>
              <a:chExt cx="5284797" cy="911621"/>
            </a:xfrm>
          </p:grpSpPr>
          <p:sp>
            <p:nvSpPr>
              <p:cNvPr id="44" name="Rectangle 43"/>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5" name="ZoneTexte 44"/>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53" name="ZoneTexte 52"/>
              <p:cNvSpPr txBox="1"/>
              <p:nvPr/>
            </p:nvSpPr>
            <p:spPr>
              <a:xfrm>
                <a:off x="5149217" y="979765"/>
                <a:ext cx="2043120" cy="276999"/>
              </a:xfrm>
              <a:prstGeom prst="rect">
                <a:avLst/>
              </a:prstGeom>
              <a:noFill/>
            </p:spPr>
            <p:txBody>
              <a:bodyPr wrap="square" rtlCol="0">
                <a:spAutoFit/>
              </a:bodyPr>
              <a:lstStyle/>
              <a:p>
                <a:r>
                  <a:rPr lang="fr-FR" sz="1200" b="1" dirty="0" smtClean="0"/>
                  <a:t>Date + heure début session</a:t>
                </a:r>
                <a:endParaRPr lang="fr-FR" sz="1200" b="1" dirty="0"/>
              </a:p>
            </p:txBody>
          </p:sp>
          <p:sp>
            <p:nvSpPr>
              <p:cNvPr id="54" name="Rectangle 5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5" name="Rectangle 5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6" name="Rectangle 5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7" name="Rectangle 5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9" name="Rectangle à coins arrondis 58"/>
              <p:cNvSpPr/>
              <p:nvPr/>
            </p:nvSpPr>
            <p:spPr>
              <a:xfrm>
                <a:off x="5874518" y="1523508"/>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Rejoindre</a:t>
                </a:r>
                <a:endParaRPr lang="fr-FR" sz="1600" dirty="0"/>
              </a:p>
            </p:txBody>
          </p:sp>
        </p:grpSp>
        <p:grpSp>
          <p:nvGrpSpPr>
            <p:cNvPr id="60" name="Grouper 59"/>
            <p:cNvGrpSpPr/>
            <p:nvPr/>
          </p:nvGrpSpPr>
          <p:grpSpPr>
            <a:xfrm>
              <a:off x="1907540" y="2056962"/>
              <a:ext cx="5284797" cy="911621"/>
              <a:chOff x="1907540" y="979765"/>
              <a:chExt cx="5284797" cy="911621"/>
            </a:xfrm>
          </p:grpSpPr>
          <p:sp>
            <p:nvSpPr>
              <p:cNvPr id="61" name="Rectangle 60"/>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2" name="ZoneTexte 61"/>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63" name="ZoneTexte 62"/>
              <p:cNvSpPr txBox="1"/>
              <p:nvPr/>
            </p:nvSpPr>
            <p:spPr>
              <a:xfrm>
                <a:off x="5149217" y="979765"/>
                <a:ext cx="2043120" cy="276999"/>
              </a:xfrm>
              <a:prstGeom prst="rect">
                <a:avLst/>
              </a:prstGeom>
              <a:noFill/>
            </p:spPr>
            <p:txBody>
              <a:bodyPr wrap="square" rtlCol="0">
                <a:spAutoFit/>
              </a:bodyPr>
              <a:lstStyle/>
              <a:p>
                <a:r>
                  <a:rPr lang="fr-FR" sz="1200" b="1" dirty="0" smtClean="0"/>
                  <a:t>Date + heure début session</a:t>
                </a:r>
                <a:endParaRPr lang="fr-FR" sz="1200" b="1" dirty="0"/>
              </a:p>
            </p:txBody>
          </p:sp>
          <p:sp>
            <p:nvSpPr>
              <p:cNvPr id="64" name="Rectangle 6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5" name="Rectangle 6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Rectangle 6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7" name="Rectangle 6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9" name="Rectangle à coins arrondis 68"/>
              <p:cNvSpPr/>
              <p:nvPr/>
            </p:nvSpPr>
            <p:spPr>
              <a:xfrm>
                <a:off x="5874518" y="1523508"/>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Rejoindre</a:t>
                </a:r>
                <a:endParaRPr lang="fr-FR" sz="1600" dirty="0"/>
              </a:p>
            </p:txBody>
          </p:sp>
        </p:grpSp>
        <p:grpSp>
          <p:nvGrpSpPr>
            <p:cNvPr id="70" name="Grouper 69"/>
            <p:cNvGrpSpPr/>
            <p:nvPr/>
          </p:nvGrpSpPr>
          <p:grpSpPr>
            <a:xfrm>
              <a:off x="1907540" y="3149575"/>
              <a:ext cx="5284797" cy="911621"/>
              <a:chOff x="1907540" y="979765"/>
              <a:chExt cx="5284797" cy="911621"/>
            </a:xfrm>
          </p:grpSpPr>
          <p:sp>
            <p:nvSpPr>
              <p:cNvPr id="71" name="Rectangle 70"/>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2" name="ZoneTexte 71"/>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73" name="ZoneTexte 72"/>
              <p:cNvSpPr txBox="1"/>
              <p:nvPr/>
            </p:nvSpPr>
            <p:spPr>
              <a:xfrm>
                <a:off x="5149217" y="979765"/>
                <a:ext cx="2043120" cy="276999"/>
              </a:xfrm>
              <a:prstGeom prst="rect">
                <a:avLst/>
              </a:prstGeom>
              <a:noFill/>
            </p:spPr>
            <p:txBody>
              <a:bodyPr wrap="square" rtlCol="0">
                <a:spAutoFit/>
              </a:bodyPr>
              <a:lstStyle/>
              <a:p>
                <a:r>
                  <a:rPr lang="fr-FR" sz="1200" b="1" dirty="0" smtClean="0"/>
                  <a:t>Date + heure début session</a:t>
                </a:r>
                <a:endParaRPr lang="fr-FR" sz="1200" b="1" dirty="0"/>
              </a:p>
            </p:txBody>
          </p:sp>
          <p:sp>
            <p:nvSpPr>
              <p:cNvPr id="74" name="Rectangle 7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5" name="Rectangle 7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6" name="Rectangle 7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7" name="Rectangle 7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9" name="Rectangle à coins arrondis 78"/>
              <p:cNvSpPr/>
              <p:nvPr/>
            </p:nvSpPr>
            <p:spPr>
              <a:xfrm>
                <a:off x="5874518" y="1523508"/>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Rejoindre</a:t>
                </a:r>
                <a:endParaRPr lang="fr-FR" sz="1600" dirty="0"/>
              </a:p>
            </p:txBody>
          </p:sp>
        </p:grpSp>
      </p:grpSp>
      <p:grpSp>
        <p:nvGrpSpPr>
          <p:cNvPr id="80" name="Grouper 79"/>
          <p:cNvGrpSpPr/>
          <p:nvPr/>
        </p:nvGrpSpPr>
        <p:grpSpPr>
          <a:xfrm>
            <a:off x="83378" y="829862"/>
            <a:ext cx="1713722" cy="1836794"/>
            <a:chOff x="1974621" y="3313913"/>
            <a:chExt cx="1713722" cy="1836794"/>
          </a:xfrm>
        </p:grpSpPr>
        <p:sp>
          <p:nvSpPr>
            <p:cNvPr id="81" name="Rectangle 80"/>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82" name="Grouper 81"/>
            <p:cNvGrpSpPr/>
            <p:nvPr/>
          </p:nvGrpSpPr>
          <p:grpSpPr>
            <a:xfrm>
              <a:off x="2016036" y="4488031"/>
              <a:ext cx="1489830" cy="662676"/>
              <a:chOff x="2016867" y="3659057"/>
              <a:chExt cx="1489830" cy="662676"/>
            </a:xfrm>
          </p:grpSpPr>
          <p:sp>
            <p:nvSpPr>
              <p:cNvPr id="88" name="Rectangle 87"/>
              <p:cNvSpPr/>
              <p:nvPr/>
            </p:nvSpPr>
            <p:spPr>
              <a:xfrm>
                <a:off x="2017698" y="3659057"/>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89" name="Rectangle 88"/>
              <p:cNvSpPr/>
              <p:nvPr/>
            </p:nvSpPr>
            <p:spPr>
              <a:xfrm>
                <a:off x="2016867" y="3990395"/>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nvGrpSpPr>
            <p:cNvPr id="83" name="Grouper 82"/>
            <p:cNvGrpSpPr/>
            <p:nvPr/>
          </p:nvGrpSpPr>
          <p:grpSpPr>
            <a:xfrm>
              <a:off x="1974621" y="3668032"/>
              <a:ext cx="1713722" cy="819999"/>
              <a:chOff x="97728" y="1150723"/>
              <a:chExt cx="1713722" cy="819999"/>
            </a:xfrm>
          </p:grpSpPr>
          <p:sp>
            <p:nvSpPr>
              <p:cNvPr id="84" name="Rectangle 83"/>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5" name="ZoneTexte 84"/>
              <p:cNvSpPr txBox="1"/>
              <p:nvPr/>
            </p:nvSpPr>
            <p:spPr>
              <a:xfrm>
                <a:off x="97728" y="1161105"/>
                <a:ext cx="1699372" cy="276999"/>
              </a:xfrm>
              <a:prstGeom prst="rect">
                <a:avLst/>
              </a:prstGeom>
              <a:noFill/>
            </p:spPr>
            <p:txBody>
              <a:bodyPr wrap="square" rtlCol="0">
                <a:spAutoFit/>
              </a:bodyPr>
              <a:lstStyle/>
              <a:p>
                <a:r>
                  <a:rPr lang="fr-FR" sz="1200" b="1" dirty="0" smtClean="0"/>
                  <a:t>&gt; Trouver une session</a:t>
                </a:r>
                <a:endParaRPr lang="fr-FR" sz="1200" b="1" dirty="0"/>
              </a:p>
            </p:txBody>
          </p:sp>
          <p:sp>
            <p:nvSpPr>
              <p:cNvPr id="86" name="ZoneTexte 85"/>
              <p:cNvSpPr txBox="1"/>
              <p:nvPr/>
            </p:nvSpPr>
            <p:spPr>
              <a:xfrm>
                <a:off x="112078" y="1396341"/>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87" name="ZoneTexte 86"/>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90" name="Grouper 89"/>
          <p:cNvGrpSpPr/>
          <p:nvPr/>
        </p:nvGrpSpPr>
        <p:grpSpPr>
          <a:xfrm>
            <a:off x="7289185" y="828344"/>
            <a:ext cx="1960074" cy="3147708"/>
            <a:chOff x="7289185" y="828344"/>
            <a:chExt cx="1960074" cy="3147708"/>
          </a:xfrm>
        </p:grpSpPr>
        <p:sp>
          <p:nvSpPr>
            <p:cNvPr id="91" name="Rectangle 90"/>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92" name="Rectangle 91"/>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3" name="Rectangle 92"/>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4" name="Rectangle 93"/>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5" name="ZoneTexte 94"/>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96" name="ZoneTexte 95"/>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97" name="ZoneTexte 96"/>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98" name="ZoneTexte 97"/>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99" name="Rectangle 98"/>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100" name="Grouper 99"/>
          <p:cNvGrpSpPr/>
          <p:nvPr/>
        </p:nvGrpSpPr>
        <p:grpSpPr>
          <a:xfrm>
            <a:off x="1725608" y="835753"/>
            <a:ext cx="5646191" cy="346159"/>
            <a:chOff x="2239810" y="989336"/>
            <a:chExt cx="4621210" cy="346159"/>
          </a:xfrm>
        </p:grpSpPr>
        <p:sp>
          <p:nvSpPr>
            <p:cNvPr id="101" name="Rectangle 100"/>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02" name="ZoneTexte 101"/>
            <p:cNvSpPr txBox="1"/>
            <p:nvPr/>
          </p:nvSpPr>
          <p:spPr>
            <a:xfrm>
              <a:off x="3561657" y="1007817"/>
              <a:ext cx="2043120" cy="307777"/>
            </a:xfrm>
            <a:prstGeom prst="rect">
              <a:avLst/>
            </a:prstGeom>
            <a:noFill/>
          </p:spPr>
          <p:txBody>
            <a:bodyPr wrap="square" rtlCol="0">
              <a:spAutoFit/>
            </a:bodyPr>
            <a:lstStyle/>
            <a:p>
              <a:pPr algn="ctr"/>
              <a:r>
                <a:rPr lang="fr-FR" sz="1400" b="1" dirty="0" smtClean="0"/>
                <a:t>Résultats de la recherche :</a:t>
              </a:r>
              <a:endParaRPr lang="fr-FR" sz="1400" b="1" dirty="0"/>
            </a:p>
          </p:txBody>
        </p:sp>
      </p:grpSp>
      <p:cxnSp>
        <p:nvCxnSpPr>
          <p:cNvPr id="103" name="Connecteur droit avec flèche 102"/>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04" name="ZoneTexte 103"/>
          <p:cNvSpPr txBox="1"/>
          <p:nvPr/>
        </p:nvSpPr>
        <p:spPr>
          <a:xfrm>
            <a:off x="2032048" y="1588237"/>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
        <p:nvSpPr>
          <p:cNvPr id="105" name="ZoneTexte 104"/>
          <p:cNvSpPr txBox="1"/>
          <p:nvPr/>
        </p:nvSpPr>
        <p:spPr>
          <a:xfrm>
            <a:off x="2026824" y="2669319"/>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
        <p:nvSpPr>
          <p:cNvPr id="106" name="ZoneTexte 105"/>
          <p:cNvSpPr txBox="1"/>
          <p:nvPr/>
        </p:nvSpPr>
        <p:spPr>
          <a:xfrm>
            <a:off x="2026053" y="3744222"/>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Tree>
    <p:extLst>
      <p:ext uri="{BB962C8B-B14F-4D97-AF65-F5344CB8AC3E}">
        <p14:creationId xmlns:p14="http://schemas.microsoft.com/office/powerpoint/2010/main" val="11747189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sp>
        <p:nvSpPr>
          <p:cNvPr id="46" name="Rectangle 45"/>
          <p:cNvSpPr/>
          <p:nvPr/>
        </p:nvSpPr>
        <p:spPr>
          <a:xfrm>
            <a:off x="2321406" y="5329015"/>
            <a:ext cx="4498200" cy="12982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Module pour créer une session selon les besoins des membres. Une fois la session créée, celle-ci apparaît automatiquement dans le Tableau de bord par défaut.</a:t>
            </a:r>
            <a:endParaRPr lang="fr-FR" dirty="0">
              <a:solidFill>
                <a:srgbClr val="FF0000"/>
              </a:solidFill>
            </a:endParaRPr>
          </a:p>
        </p:txBody>
      </p:sp>
      <p:grpSp>
        <p:nvGrpSpPr>
          <p:cNvPr id="3" name="Grouper 2"/>
          <p:cNvGrpSpPr/>
          <p:nvPr/>
        </p:nvGrpSpPr>
        <p:grpSpPr>
          <a:xfrm>
            <a:off x="3031259" y="1118265"/>
            <a:ext cx="3175120" cy="2848893"/>
            <a:chOff x="3031259" y="2260643"/>
            <a:chExt cx="3175120" cy="2848893"/>
          </a:xfrm>
        </p:grpSpPr>
        <p:sp>
          <p:nvSpPr>
            <p:cNvPr id="48" name="Rectangle 47"/>
            <p:cNvSpPr/>
            <p:nvPr/>
          </p:nvSpPr>
          <p:spPr>
            <a:xfrm>
              <a:off x="3031259" y="2274988"/>
              <a:ext cx="3175120" cy="2586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9" name="Rectangle 48"/>
            <p:cNvSpPr/>
            <p:nvPr/>
          </p:nvSpPr>
          <p:spPr>
            <a:xfrm>
              <a:off x="3410347" y="2663876"/>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Matière</a:t>
              </a:r>
              <a:endParaRPr lang="fr-FR" sz="1600" dirty="0"/>
            </a:p>
          </p:txBody>
        </p:sp>
        <p:sp>
          <p:nvSpPr>
            <p:cNvPr id="50" name="Rectangle 49"/>
            <p:cNvSpPr/>
            <p:nvPr/>
          </p:nvSpPr>
          <p:spPr>
            <a:xfrm>
              <a:off x="3403990" y="308668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Niveau</a:t>
              </a:r>
              <a:endParaRPr lang="fr-FR" sz="1600" dirty="0"/>
            </a:p>
          </p:txBody>
        </p:sp>
        <p:sp>
          <p:nvSpPr>
            <p:cNvPr id="51" name="Rectangle 50"/>
            <p:cNvSpPr/>
            <p:nvPr/>
          </p:nvSpPr>
          <p:spPr>
            <a:xfrm>
              <a:off x="3403990" y="3506563"/>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Nombre de participants</a:t>
              </a:r>
              <a:endParaRPr lang="fr-FR" sz="1600" dirty="0"/>
            </a:p>
          </p:txBody>
        </p:sp>
        <p:sp>
          <p:nvSpPr>
            <p:cNvPr id="52" name="Rectangle 51"/>
            <p:cNvSpPr/>
            <p:nvPr/>
          </p:nvSpPr>
          <p:spPr>
            <a:xfrm>
              <a:off x="3403990" y="394371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Calendrier</a:t>
              </a:r>
              <a:endParaRPr lang="fr-FR" sz="1600" dirty="0"/>
            </a:p>
          </p:txBody>
        </p:sp>
        <p:sp>
          <p:nvSpPr>
            <p:cNvPr id="20" name="ZoneTexte 19"/>
            <p:cNvSpPr txBox="1"/>
            <p:nvPr/>
          </p:nvSpPr>
          <p:spPr>
            <a:xfrm>
              <a:off x="3561657" y="2260643"/>
              <a:ext cx="2043120" cy="307777"/>
            </a:xfrm>
            <a:prstGeom prst="rect">
              <a:avLst/>
            </a:prstGeom>
            <a:noFill/>
          </p:spPr>
          <p:txBody>
            <a:bodyPr wrap="square" rtlCol="0">
              <a:spAutoFit/>
            </a:bodyPr>
            <a:lstStyle/>
            <a:p>
              <a:pPr algn="ctr"/>
              <a:r>
                <a:rPr lang="fr-FR" sz="1400" b="1" dirty="0" smtClean="0"/>
                <a:t>Créer une session :</a:t>
              </a:r>
              <a:endParaRPr lang="fr-FR" sz="1400" b="1" dirty="0"/>
            </a:p>
          </p:txBody>
        </p:sp>
        <p:sp>
          <p:nvSpPr>
            <p:cNvPr id="29" name="Rectangle à coins arrondis 28"/>
            <p:cNvSpPr/>
            <p:nvPr/>
          </p:nvSpPr>
          <p:spPr>
            <a:xfrm>
              <a:off x="4024665" y="4792004"/>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Créer</a:t>
              </a:r>
              <a:endParaRPr lang="fr-FR" sz="1600" dirty="0"/>
            </a:p>
          </p:txBody>
        </p:sp>
      </p:grpSp>
      <p:sp>
        <p:nvSpPr>
          <p:cNvPr id="43" name="Rectangle 42"/>
          <p:cNvSpPr/>
          <p:nvPr/>
        </p:nvSpPr>
        <p:spPr>
          <a:xfrm>
            <a:off x="3403990" y="3202200"/>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Horaire</a:t>
            </a:r>
            <a:endParaRPr lang="fr-FR" sz="1600" dirty="0"/>
          </a:p>
        </p:txBody>
      </p:sp>
      <p:grpSp>
        <p:nvGrpSpPr>
          <p:cNvPr id="44" name="Grouper 43"/>
          <p:cNvGrpSpPr/>
          <p:nvPr/>
        </p:nvGrpSpPr>
        <p:grpSpPr>
          <a:xfrm>
            <a:off x="83378" y="829862"/>
            <a:ext cx="1713722" cy="1836794"/>
            <a:chOff x="1974621" y="3313913"/>
            <a:chExt cx="1713722" cy="1836794"/>
          </a:xfrm>
        </p:grpSpPr>
        <p:sp>
          <p:nvSpPr>
            <p:cNvPr id="45" name="Rectangle 44"/>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53" name="Grouper 52"/>
            <p:cNvGrpSpPr/>
            <p:nvPr/>
          </p:nvGrpSpPr>
          <p:grpSpPr>
            <a:xfrm>
              <a:off x="2016036" y="4488031"/>
              <a:ext cx="1489830" cy="662676"/>
              <a:chOff x="2016867" y="3659057"/>
              <a:chExt cx="1489830" cy="662676"/>
            </a:xfrm>
          </p:grpSpPr>
          <p:sp>
            <p:nvSpPr>
              <p:cNvPr id="59" name="Rectangle 58"/>
              <p:cNvSpPr/>
              <p:nvPr/>
            </p:nvSpPr>
            <p:spPr>
              <a:xfrm>
                <a:off x="2017698" y="3659057"/>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60" name="Rectangle 59"/>
              <p:cNvSpPr/>
              <p:nvPr/>
            </p:nvSpPr>
            <p:spPr>
              <a:xfrm>
                <a:off x="2016867" y="3990395"/>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nvGrpSpPr>
            <p:cNvPr id="54" name="Grouper 53"/>
            <p:cNvGrpSpPr/>
            <p:nvPr/>
          </p:nvGrpSpPr>
          <p:grpSpPr>
            <a:xfrm>
              <a:off x="1974621" y="3668032"/>
              <a:ext cx="1713722" cy="819999"/>
              <a:chOff x="97728" y="1150723"/>
              <a:chExt cx="1713722" cy="819999"/>
            </a:xfrm>
          </p:grpSpPr>
          <p:sp>
            <p:nvSpPr>
              <p:cNvPr id="55" name="Rectangle 54"/>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6" name="ZoneTexte 55"/>
              <p:cNvSpPr txBox="1"/>
              <p:nvPr/>
            </p:nvSpPr>
            <p:spPr>
              <a:xfrm>
                <a:off x="97728" y="1161105"/>
                <a:ext cx="1699372" cy="276999"/>
              </a:xfrm>
              <a:prstGeom prst="rect">
                <a:avLst/>
              </a:prstGeom>
              <a:noFill/>
            </p:spPr>
            <p:txBody>
              <a:bodyPr wrap="square" rtlCol="0">
                <a:spAutoFit/>
              </a:bodyPr>
              <a:lstStyle/>
              <a:p>
                <a:r>
                  <a:rPr lang="fr-FR" sz="1200" dirty="0" smtClean="0"/>
                  <a:t>&gt; Trouver une session</a:t>
                </a:r>
                <a:endParaRPr lang="fr-FR" sz="1200" dirty="0"/>
              </a:p>
            </p:txBody>
          </p:sp>
          <p:sp>
            <p:nvSpPr>
              <p:cNvPr id="57" name="ZoneTexte 56"/>
              <p:cNvSpPr txBox="1"/>
              <p:nvPr/>
            </p:nvSpPr>
            <p:spPr>
              <a:xfrm>
                <a:off x="112078" y="1396341"/>
                <a:ext cx="1699372" cy="276999"/>
              </a:xfrm>
              <a:prstGeom prst="rect">
                <a:avLst/>
              </a:prstGeom>
              <a:noFill/>
            </p:spPr>
            <p:txBody>
              <a:bodyPr wrap="square" rtlCol="0">
                <a:spAutoFit/>
              </a:bodyPr>
              <a:lstStyle/>
              <a:p>
                <a:r>
                  <a:rPr lang="fr-FR" sz="1200" b="1" dirty="0" smtClean="0"/>
                  <a:t>&gt; Créer une session</a:t>
                </a:r>
                <a:endParaRPr lang="fr-FR" sz="1200" b="1" dirty="0"/>
              </a:p>
            </p:txBody>
          </p:sp>
          <p:sp>
            <p:nvSpPr>
              <p:cNvPr id="58" name="ZoneTexte 57"/>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61" name="Grouper 60"/>
          <p:cNvGrpSpPr/>
          <p:nvPr/>
        </p:nvGrpSpPr>
        <p:grpSpPr>
          <a:xfrm>
            <a:off x="7289185" y="828344"/>
            <a:ext cx="1960074" cy="3147708"/>
            <a:chOff x="7289185" y="828344"/>
            <a:chExt cx="1960074" cy="3147708"/>
          </a:xfrm>
        </p:grpSpPr>
        <p:sp>
          <p:nvSpPr>
            <p:cNvPr id="62" name="Rectangle 61"/>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3" name="Rectangle 62"/>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4" name="Rectangle 63"/>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5" name="Rectangle 64"/>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ZoneTexte 65"/>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67" name="ZoneTexte 66"/>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68" name="ZoneTexte 67"/>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69" name="ZoneTexte 68"/>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70" name="Rectangle 69"/>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7" name="Grouper 6"/>
          <p:cNvGrpSpPr/>
          <p:nvPr/>
        </p:nvGrpSpPr>
        <p:grpSpPr>
          <a:xfrm>
            <a:off x="3840250" y="4139623"/>
            <a:ext cx="1764527" cy="338554"/>
            <a:chOff x="3447357" y="4236265"/>
            <a:chExt cx="2316721" cy="338554"/>
          </a:xfrm>
        </p:grpSpPr>
        <p:sp>
          <p:nvSpPr>
            <p:cNvPr id="36" name="ZoneTexte 35"/>
            <p:cNvSpPr txBox="1"/>
            <p:nvPr/>
          </p:nvSpPr>
          <p:spPr>
            <a:xfrm>
              <a:off x="3654667" y="4236265"/>
              <a:ext cx="2109411" cy="338554"/>
            </a:xfrm>
            <a:prstGeom prst="rect">
              <a:avLst/>
            </a:prstGeom>
            <a:noFill/>
          </p:spPr>
          <p:txBody>
            <a:bodyPr wrap="square" rtlCol="0">
              <a:spAutoFit/>
            </a:bodyPr>
            <a:lstStyle/>
            <a:p>
              <a:r>
                <a:rPr lang="fr-FR" sz="1600" dirty="0" smtClean="0">
                  <a:solidFill>
                    <a:schemeClr val="accent3"/>
                  </a:solidFill>
                </a:rPr>
                <a:t>Session créée.</a:t>
              </a:r>
              <a:endParaRPr lang="fr-FR" sz="1600" dirty="0">
                <a:solidFill>
                  <a:schemeClr val="accent3"/>
                </a:solidFill>
              </a:endParaRPr>
            </a:p>
          </p:txBody>
        </p:sp>
        <p:pic>
          <p:nvPicPr>
            <p:cNvPr id="4" name="Image 3"/>
            <p:cNvPicPr>
              <a:picLocks noChangeAspect="1"/>
            </p:cNvPicPr>
            <p:nvPr/>
          </p:nvPicPr>
          <p:blipFill>
            <a:blip r:embed="rId3"/>
            <a:stretch>
              <a:fillRect/>
            </a:stretch>
          </p:blipFill>
          <p:spPr>
            <a:xfrm>
              <a:off x="3447357" y="4339010"/>
              <a:ext cx="228600" cy="215900"/>
            </a:xfrm>
            <a:prstGeom prst="rect">
              <a:avLst/>
            </a:prstGeom>
          </p:spPr>
        </p:pic>
      </p:grpSp>
    </p:spTree>
    <p:extLst>
      <p:ext uri="{BB962C8B-B14F-4D97-AF65-F5344CB8AC3E}">
        <p14:creationId xmlns:p14="http://schemas.microsoft.com/office/powerpoint/2010/main" val="36270385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sp>
        <p:nvSpPr>
          <p:cNvPr id="46" name="Rectangle 45"/>
          <p:cNvSpPr/>
          <p:nvPr/>
        </p:nvSpPr>
        <p:spPr>
          <a:xfrm>
            <a:off x="2873600" y="5384238"/>
            <a:ext cx="3725127" cy="12021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Chaque membre va pouvoir revoir les sessions déjà validées. </a:t>
            </a:r>
          </a:p>
          <a:p>
            <a:pPr algn="just"/>
            <a:r>
              <a:rPr lang="fr-FR" dirty="0" smtClean="0">
                <a:solidFill>
                  <a:srgbClr val="FF0000"/>
                </a:solidFill>
              </a:rPr>
              <a:t>Sessions classées par ordre chronologique : + récent au + ancien.</a:t>
            </a:r>
            <a:endParaRPr lang="fr-FR" dirty="0">
              <a:solidFill>
                <a:srgbClr val="FF0000"/>
              </a:solidFill>
            </a:endParaRPr>
          </a:p>
        </p:txBody>
      </p:sp>
      <p:grpSp>
        <p:nvGrpSpPr>
          <p:cNvPr id="7" name="Grouper 6"/>
          <p:cNvGrpSpPr/>
          <p:nvPr/>
        </p:nvGrpSpPr>
        <p:grpSpPr>
          <a:xfrm>
            <a:off x="1907540" y="1311109"/>
            <a:ext cx="5284797" cy="3081431"/>
            <a:chOff x="1907540" y="979765"/>
            <a:chExt cx="5284797" cy="3081431"/>
          </a:xfrm>
        </p:grpSpPr>
        <p:grpSp>
          <p:nvGrpSpPr>
            <p:cNvPr id="43" name="Grouper 42"/>
            <p:cNvGrpSpPr/>
            <p:nvPr/>
          </p:nvGrpSpPr>
          <p:grpSpPr>
            <a:xfrm>
              <a:off x="1907540" y="979765"/>
              <a:ext cx="5284797" cy="911621"/>
              <a:chOff x="1907540" y="979765"/>
              <a:chExt cx="5284797" cy="911621"/>
            </a:xfrm>
          </p:grpSpPr>
          <p:sp>
            <p:nvSpPr>
              <p:cNvPr id="44" name="Rectangle 43"/>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5" name="ZoneTexte 44"/>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53" name="ZoneTexte 52"/>
              <p:cNvSpPr txBox="1"/>
              <p:nvPr/>
            </p:nvSpPr>
            <p:spPr>
              <a:xfrm>
                <a:off x="5149217" y="979765"/>
                <a:ext cx="2043120" cy="276999"/>
              </a:xfrm>
              <a:prstGeom prst="rect">
                <a:avLst/>
              </a:prstGeom>
              <a:noFill/>
            </p:spPr>
            <p:txBody>
              <a:bodyPr wrap="square" rtlCol="0">
                <a:spAutoFit/>
              </a:bodyPr>
              <a:lstStyle/>
              <a:p>
                <a:r>
                  <a:rPr lang="fr-FR" sz="1200" b="1" dirty="0" smtClean="0"/>
                  <a:t>Date + heure session</a:t>
                </a:r>
                <a:endParaRPr lang="fr-FR" sz="1200" b="1" dirty="0"/>
              </a:p>
            </p:txBody>
          </p:sp>
          <p:sp>
            <p:nvSpPr>
              <p:cNvPr id="54" name="Rectangle 5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5" name="Rectangle 5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6" name="Rectangle 5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7" name="Rectangle 5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grpSp>
          <p:nvGrpSpPr>
            <p:cNvPr id="60" name="Grouper 59"/>
            <p:cNvGrpSpPr/>
            <p:nvPr/>
          </p:nvGrpSpPr>
          <p:grpSpPr>
            <a:xfrm>
              <a:off x="1907540" y="2056962"/>
              <a:ext cx="5284797" cy="911621"/>
              <a:chOff x="1907540" y="979765"/>
              <a:chExt cx="5284797" cy="911621"/>
            </a:xfrm>
          </p:grpSpPr>
          <p:sp>
            <p:nvSpPr>
              <p:cNvPr id="61" name="Rectangle 60"/>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2" name="ZoneTexte 61"/>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63" name="ZoneTexte 62"/>
              <p:cNvSpPr txBox="1"/>
              <p:nvPr/>
            </p:nvSpPr>
            <p:spPr>
              <a:xfrm>
                <a:off x="5149217" y="979765"/>
                <a:ext cx="2043120" cy="276999"/>
              </a:xfrm>
              <a:prstGeom prst="rect">
                <a:avLst/>
              </a:prstGeom>
              <a:noFill/>
            </p:spPr>
            <p:txBody>
              <a:bodyPr wrap="square" rtlCol="0">
                <a:spAutoFit/>
              </a:bodyPr>
              <a:lstStyle/>
              <a:p>
                <a:r>
                  <a:rPr lang="fr-FR" sz="1200" b="1" dirty="0" smtClean="0"/>
                  <a:t>Date + heure session</a:t>
                </a:r>
                <a:endParaRPr lang="fr-FR" sz="1200" b="1" dirty="0"/>
              </a:p>
            </p:txBody>
          </p:sp>
          <p:sp>
            <p:nvSpPr>
              <p:cNvPr id="64" name="Rectangle 6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5" name="Rectangle 6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Rectangle 6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7" name="Rectangle 6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9" name="Rectangle à coins arrondis 68"/>
              <p:cNvSpPr/>
              <p:nvPr/>
            </p:nvSpPr>
            <p:spPr>
              <a:xfrm>
                <a:off x="5874518" y="1523508"/>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Revoir</a:t>
                </a:r>
                <a:endParaRPr lang="fr-FR" sz="1600" dirty="0"/>
              </a:p>
            </p:txBody>
          </p:sp>
        </p:grpSp>
        <p:grpSp>
          <p:nvGrpSpPr>
            <p:cNvPr id="70" name="Grouper 69"/>
            <p:cNvGrpSpPr/>
            <p:nvPr/>
          </p:nvGrpSpPr>
          <p:grpSpPr>
            <a:xfrm>
              <a:off x="1907540" y="3149575"/>
              <a:ext cx="5284797" cy="911621"/>
              <a:chOff x="1907540" y="979765"/>
              <a:chExt cx="5284797" cy="911621"/>
            </a:xfrm>
          </p:grpSpPr>
          <p:sp>
            <p:nvSpPr>
              <p:cNvPr id="71" name="Rectangle 70"/>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2" name="ZoneTexte 71"/>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73" name="ZoneTexte 72"/>
              <p:cNvSpPr txBox="1"/>
              <p:nvPr/>
            </p:nvSpPr>
            <p:spPr>
              <a:xfrm>
                <a:off x="5149217" y="979765"/>
                <a:ext cx="2043120" cy="276999"/>
              </a:xfrm>
              <a:prstGeom prst="rect">
                <a:avLst/>
              </a:prstGeom>
              <a:noFill/>
            </p:spPr>
            <p:txBody>
              <a:bodyPr wrap="square" rtlCol="0">
                <a:spAutoFit/>
              </a:bodyPr>
              <a:lstStyle/>
              <a:p>
                <a:r>
                  <a:rPr lang="fr-FR" sz="1200" b="1" dirty="0" smtClean="0"/>
                  <a:t>Date + heure session</a:t>
                </a:r>
                <a:endParaRPr lang="fr-FR" sz="1200" b="1" dirty="0"/>
              </a:p>
            </p:txBody>
          </p:sp>
          <p:sp>
            <p:nvSpPr>
              <p:cNvPr id="74" name="Rectangle 7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5" name="Rectangle 74"/>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6" name="Rectangle 75"/>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7" name="Rectangle 76"/>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9" name="Rectangle à coins arrondis 78"/>
              <p:cNvSpPr/>
              <p:nvPr/>
            </p:nvSpPr>
            <p:spPr>
              <a:xfrm>
                <a:off x="5874518" y="1523508"/>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Revoir</a:t>
                </a:r>
                <a:endParaRPr lang="fr-FR" sz="1600" dirty="0"/>
              </a:p>
            </p:txBody>
          </p:sp>
        </p:grpSp>
        <p:pic>
          <p:nvPicPr>
            <p:cNvPr id="3" name="Image 2"/>
            <p:cNvPicPr>
              <a:picLocks noChangeAspect="1"/>
            </p:cNvPicPr>
            <p:nvPr/>
          </p:nvPicPr>
          <p:blipFill>
            <a:blip r:embed="rId3"/>
            <a:stretch>
              <a:fillRect/>
            </a:stretch>
          </p:blipFill>
          <p:spPr>
            <a:xfrm>
              <a:off x="5372852" y="1490893"/>
              <a:ext cx="364439" cy="373550"/>
            </a:xfrm>
            <a:prstGeom prst="rect">
              <a:avLst/>
            </a:prstGeom>
          </p:spPr>
        </p:pic>
        <p:sp>
          <p:nvSpPr>
            <p:cNvPr id="80" name="Rectangle à coins arrondis 79"/>
            <p:cNvSpPr/>
            <p:nvPr/>
          </p:nvSpPr>
          <p:spPr>
            <a:xfrm>
              <a:off x="5874518" y="1517464"/>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Revoir</a:t>
              </a:r>
              <a:endParaRPr lang="fr-FR" sz="1600" dirty="0"/>
            </a:p>
          </p:txBody>
        </p:sp>
        <p:pic>
          <p:nvPicPr>
            <p:cNvPr id="81" name="Image 80"/>
            <p:cNvPicPr>
              <a:picLocks noChangeAspect="1"/>
            </p:cNvPicPr>
            <p:nvPr/>
          </p:nvPicPr>
          <p:blipFill>
            <a:blip r:embed="rId3"/>
            <a:stretch>
              <a:fillRect/>
            </a:stretch>
          </p:blipFill>
          <p:spPr>
            <a:xfrm>
              <a:off x="5365107" y="2567049"/>
              <a:ext cx="364439" cy="373550"/>
            </a:xfrm>
            <a:prstGeom prst="rect">
              <a:avLst/>
            </a:prstGeom>
          </p:spPr>
        </p:pic>
        <p:pic>
          <p:nvPicPr>
            <p:cNvPr id="82" name="Image 81"/>
            <p:cNvPicPr>
              <a:picLocks noChangeAspect="1"/>
            </p:cNvPicPr>
            <p:nvPr/>
          </p:nvPicPr>
          <p:blipFill>
            <a:blip r:embed="rId3"/>
            <a:stretch>
              <a:fillRect/>
            </a:stretch>
          </p:blipFill>
          <p:spPr>
            <a:xfrm>
              <a:off x="5365107" y="3660383"/>
              <a:ext cx="364439" cy="373550"/>
            </a:xfrm>
            <a:prstGeom prst="rect">
              <a:avLst/>
            </a:prstGeom>
          </p:spPr>
        </p:pic>
      </p:grpSp>
      <p:grpSp>
        <p:nvGrpSpPr>
          <p:cNvPr id="83" name="Grouper 82"/>
          <p:cNvGrpSpPr/>
          <p:nvPr/>
        </p:nvGrpSpPr>
        <p:grpSpPr>
          <a:xfrm>
            <a:off x="83378" y="829862"/>
            <a:ext cx="1713722" cy="1836794"/>
            <a:chOff x="1974621" y="3313913"/>
            <a:chExt cx="1713722" cy="1836794"/>
          </a:xfrm>
        </p:grpSpPr>
        <p:sp>
          <p:nvSpPr>
            <p:cNvPr id="84" name="Rectangle 83"/>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85" name="Grouper 84"/>
            <p:cNvGrpSpPr/>
            <p:nvPr/>
          </p:nvGrpSpPr>
          <p:grpSpPr>
            <a:xfrm>
              <a:off x="2016036" y="4488031"/>
              <a:ext cx="1489830" cy="662676"/>
              <a:chOff x="2016867" y="3659057"/>
              <a:chExt cx="1489830" cy="662676"/>
            </a:xfrm>
          </p:grpSpPr>
          <p:sp>
            <p:nvSpPr>
              <p:cNvPr id="91" name="Rectangle 90"/>
              <p:cNvSpPr/>
              <p:nvPr/>
            </p:nvSpPr>
            <p:spPr>
              <a:xfrm>
                <a:off x="2017698" y="3659057"/>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92" name="Rectangle 91"/>
              <p:cNvSpPr/>
              <p:nvPr/>
            </p:nvSpPr>
            <p:spPr>
              <a:xfrm>
                <a:off x="2016867" y="3990395"/>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nvGrpSpPr>
            <p:cNvPr id="86" name="Grouper 85"/>
            <p:cNvGrpSpPr/>
            <p:nvPr/>
          </p:nvGrpSpPr>
          <p:grpSpPr>
            <a:xfrm>
              <a:off x="1974621" y="3668032"/>
              <a:ext cx="1713722" cy="819999"/>
              <a:chOff x="97728" y="1150723"/>
              <a:chExt cx="1713722" cy="819999"/>
            </a:xfrm>
          </p:grpSpPr>
          <p:sp>
            <p:nvSpPr>
              <p:cNvPr id="87" name="Rectangle 86"/>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8" name="ZoneTexte 87"/>
              <p:cNvSpPr txBox="1"/>
              <p:nvPr/>
            </p:nvSpPr>
            <p:spPr>
              <a:xfrm>
                <a:off x="97728" y="1161105"/>
                <a:ext cx="1699372" cy="276999"/>
              </a:xfrm>
              <a:prstGeom prst="rect">
                <a:avLst/>
              </a:prstGeom>
              <a:noFill/>
            </p:spPr>
            <p:txBody>
              <a:bodyPr wrap="square" rtlCol="0">
                <a:spAutoFit/>
              </a:bodyPr>
              <a:lstStyle/>
              <a:p>
                <a:r>
                  <a:rPr lang="fr-FR" sz="1200" dirty="0" smtClean="0"/>
                  <a:t>&gt; Trouver une session</a:t>
                </a:r>
                <a:endParaRPr lang="fr-FR" sz="1200" dirty="0"/>
              </a:p>
            </p:txBody>
          </p:sp>
          <p:sp>
            <p:nvSpPr>
              <p:cNvPr id="89" name="ZoneTexte 88"/>
              <p:cNvSpPr txBox="1"/>
              <p:nvPr/>
            </p:nvSpPr>
            <p:spPr>
              <a:xfrm>
                <a:off x="112078" y="1396341"/>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90" name="ZoneTexte 89"/>
              <p:cNvSpPr txBox="1"/>
              <p:nvPr/>
            </p:nvSpPr>
            <p:spPr>
              <a:xfrm>
                <a:off x="97728" y="1645164"/>
                <a:ext cx="1699372" cy="276999"/>
              </a:xfrm>
              <a:prstGeom prst="rect">
                <a:avLst/>
              </a:prstGeom>
              <a:noFill/>
            </p:spPr>
            <p:txBody>
              <a:bodyPr wrap="square" rtlCol="0">
                <a:spAutoFit/>
              </a:bodyPr>
              <a:lstStyle/>
              <a:p>
                <a:r>
                  <a:rPr lang="fr-FR" sz="1200" b="1" dirty="0" smtClean="0"/>
                  <a:t>&gt; Mes archives</a:t>
                </a:r>
                <a:endParaRPr lang="fr-FR" sz="1200" b="1" dirty="0"/>
              </a:p>
            </p:txBody>
          </p:sp>
        </p:grpSp>
      </p:grpSp>
      <p:grpSp>
        <p:nvGrpSpPr>
          <p:cNvPr id="93" name="Grouper 92"/>
          <p:cNvGrpSpPr/>
          <p:nvPr/>
        </p:nvGrpSpPr>
        <p:grpSpPr>
          <a:xfrm>
            <a:off x="7289185" y="828344"/>
            <a:ext cx="1960074" cy="3147708"/>
            <a:chOff x="7289185" y="828344"/>
            <a:chExt cx="1960074" cy="3147708"/>
          </a:xfrm>
        </p:grpSpPr>
        <p:sp>
          <p:nvSpPr>
            <p:cNvPr id="94" name="Rectangle 93"/>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95" name="Rectangle 94"/>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6" name="Rectangle 95"/>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7" name="Rectangle 96"/>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8" name="ZoneTexte 97"/>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99" name="ZoneTexte 98"/>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100" name="ZoneTexte 99"/>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101" name="ZoneTexte 100"/>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102" name="Rectangle 101"/>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103" name="Grouper 102"/>
          <p:cNvGrpSpPr/>
          <p:nvPr/>
        </p:nvGrpSpPr>
        <p:grpSpPr>
          <a:xfrm>
            <a:off x="1725608" y="835753"/>
            <a:ext cx="5646191" cy="346159"/>
            <a:chOff x="2239810" y="989336"/>
            <a:chExt cx="4621210" cy="346159"/>
          </a:xfrm>
        </p:grpSpPr>
        <p:sp>
          <p:nvSpPr>
            <p:cNvPr id="104" name="Rectangle 103"/>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05" name="ZoneTexte 104"/>
            <p:cNvSpPr txBox="1"/>
            <p:nvPr/>
          </p:nvSpPr>
          <p:spPr>
            <a:xfrm>
              <a:off x="3561657" y="1007817"/>
              <a:ext cx="2043120" cy="307777"/>
            </a:xfrm>
            <a:prstGeom prst="rect">
              <a:avLst/>
            </a:prstGeom>
            <a:noFill/>
          </p:spPr>
          <p:txBody>
            <a:bodyPr wrap="square" rtlCol="0">
              <a:spAutoFit/>
            </a:bodyPr>
            <a:lstStyle/>
            <a:p>
              <a:pPr algn="ctr"/>
              <a:r>
                <a:rPr lang="fr-FR" sz="1400" b="1" dirty="0" smtClean="0"/>
                <a:t>Archives sessions validées :</a:t>
              </a:r>
              <a:endParaRPr lang="fr-FR" sz="1400" b="1" dirty="0"/>
            </a:p>
          </p:txBody>
        </p:sp>
      </p:grpSp>
      <p:cxnSp>
        <p:nvCxnSpPr>
          <p:cNvPr id="106" name="Connecteur droit avec flèche 105"/>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07" name="ZoneTexte 106"/>
          <p:cNvSpPr txBox="1"/>
          <p:nvPr/>
        </p:nvSpPr>
        <p:spPr>
          <a:xfrm>
            <a:off x="2032048" y="1588237"/>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
        <p:nvSpPr>
          <p:cNvPr id="108" name="ZoneTexte 107"/>
          <p:cNvSpPr txBox="1"/>
          <p:nvPr/>
        </p:nvSpPr>
        <p:spPr>
          <a:xfrm>
            <a:off x="2026824" y="2669319"/>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
        <p:nvSpPr>
          <p:cNvPr id="109" name="ZoneTexte 108"/>
          <p:cNvSpPr txBox="1"/>
          <p:nvPr/>
        </p:nvSpPr>
        <p:spPr>
          <a:xfrm>
            <a:off x="2026053" y="3744222"/>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Tree>
    <p:extLst>
      <p:ext uri="{BB962C8B-B14F-4D97-AF65-F5344CB8AC3E}">
        <p14:creationId xmlns:p14="http://schemas.microsoft.com/office/powerpoint/2010/main" val="7808152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sp>
        <p:nvSpPr>
          <p:cNvPr id="46" name="Rectangle 45"/>
          <p:cNvSpPr/>
          <p:nvPr/>
        </p:nvSpPr>
        <p:spPr>
          <a:xfrm>
            <a:off x="2873600" y="5384238"/>
            <a:ext cx="3725127" cy="12021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Classement général des membres selon le nombre de points cumulés à travers les sessions validées.</a:t>
            </a:r>
            <a:endParaRPr lang="fr-FR" dirty="0">
              <a:solidFill>
                <a:srgbClr val="FF0000"/>
              </a:solidFill>
            </a:endParaRPr>
          </a:p>
        </p:txBody>
      </p:sp>
      <p:grpSp>
        <p:nvGrpSpPr>
          <p:cNvPr id="3" name="Grouper 2"/>
          <p:cNvGrpSpPr/>
          <p:nvPr/>
        </p:nvGrpSpPr>
        <p:grpSpPr>
          <a:xfrm>
            <a:off x="2357835" y="1507229"/>
            <a:ext cx="4338289" cy="2321219"/>
            <a:chOff x="2468274" y="1507229"/>
            <a:chExt cx="4338289" cy="2321219"/>
          </a:xfrm>
        </p:grpSpPr>
        <p:grpSp>
          <p:nvGrpSpPr>
            <p:cNvPr id="17" name="Grouper 16"/>
            <p:cNvGrpSpPr/>
            <p:nvPr/>
          </p:nvGrpSpPr>
          <p:grpSpPr>
            <a:xfrm>
              <a:off x="2468274" y="1507229"/>
              <a:ext cx="4337526" cy="314899"/>
              <a:chOff x="2468274" y="1507229"/>
              <a:chExt cx="4337526" cy="314899"/>
            </a:xfrm>
          </p:grpSpPr>
          <p:grpSp>
            <p:nvGrpSpPr>
              <p:cNvPr id="12" name="Grouper 11"/>
              <p:cNvGrpSpPr/>
              <p:nvPr/>
            </p:nvGrpSpPr>
            <p:grpSpPr>
              <a:xfrm>
                <a:off x="2468274" y="1520940"/>
                <a:ext cx="1300454" cy="301188"/>
                <a:chOff x="7755540" y="1368729"/>
                <a:chExt cx="1300454" cy="301188"/>
              </a:xfrm>
            </p:grpSpPr>
            <p:sp>
              <p:nvSpPr>
                <p:cNvPr id="85" name="Rectangle 84"/>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86" name="ZoneTexte 85"/>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87" name="ZoneTexte 86"/>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88" name="ZoneTexte 87"/>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nvGrpSpPr>
            <p:cNvPr id="89" name="Grouper 88"/>
            <p:cNvGrpSpPr/>
            <p:nvPr/>
          </p:nvGrpSpPr>
          <p:grpSpPr>
            <a:xfrm>
              <a:off x="2468274" y="1907658"/>
              <a:ext cx="4337526" cy="314899"/>
              <a:chOff x="2468274" y="1507229"/>
              <a:chExt cx="4337526" cy="314899"/>
            </a:xfrm>
          </p:grpSpPr>
          <p:grpSp>
            <p:nvGrpSpPr>
              <p:cNvPr id="90" name="Grouper 89"/>
              <p:cNvGrpSpPr/>
              <p:nvPr/>
            </p:nvGrpSpPr>
            <p:grpSpPr>
              <a:xfrm>
                <a:off x="2468274" y="1520940"/>
                <a:ext cx="1300454" cy="301188"/>
                <a:chOff x="7755540" y="1368729"/>
                <a:chExt cx="1300454" cy="301188"/>
              </a:xfrm>
            </p:grpSpPr>
            <p:sp>
              <p:nvSpPr>
                <p:cNvPr id="93" name="Rectangle 92"/>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94" name="ZoneTexte 93"/>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91" name="ZoneTexte 90"/>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2" name="ZoneTexte 91"/>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nvGrpSpPr>
            <p:cNvPr id="95" name="Grouper 94"/>
            <p:cNvGrpSpPr/>
            <p:nvPr/>
          </p:nvGrpSpPr>
          <p:grpSpPr>
            <a:xfrm>
              <a:off x="2469037" y="2309610"/>
              <a:ext cx="4337526" cy="314899"/>
              <a:chOff x="2468274" y="1507229"/>
              <a:chExt cx="4337526" cy="314899"/>
            </a:xfrm>
          </p:grpSpPr>
          <p:grpSp>
            <p:nvGrpSpPr>
              <p:cNvPr id="96" name="Grouper 95"/>
              <p:cNvGrpSpPr/>
              <p:nvPr/>
            </p:nvGrpSpPr>
            <p:grpSpPr>
              <a:xfrm>
                <a:off x="2468274" y="1520940"/>
                <a:ext cx="1300454" cy="301188"/>
                <a:chOff x="7755540" y="1368729"/>
                <a:chExt cx="1300454" cy="301188"/>
              </a:xfrm>
            </p:grpSpPr>
            <p:sp>
              <p:nvSpPr>
                <p:cNvPr id="99" name="Rectangle 98"/>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00" name="ZoneTexte 99"/>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97" name="ZoneTexte 96"/>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8" name="ZoneTexte 97"/>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nvGrpSpPr>
            <p:cNvPr id="101" name="Grouper 100"/>
            <p:cNvGrpSpPr/>
            <p:nvPr/>
          </p:nvGrpSpPr>
          <p:grpSpPr>
            <a:xfrm>
              <a:off x="2468274" y="2711168"/>
              <a:ext cx="4337526" cy="314899"/>
              <a:chOff x="2468274" y="1507229"/>
              <a:chExt cx="4337526" cy="314899"/>
            </a:xfrm>
          </p:grpSpPr>
          <p:grpSp>
            <p:nvGrpSpPr>
              <p:cNvPr id="102" name="Grouper 101"/>
              <p:cNvGrpSpPr/>
              <p:nvPr/>
            </p:nvGrpSpPr>
            <p:grpSpPr>
              <a:xfrm>
                <a:off x="2468274" y="1520940"/>
                <a:ext cx="1300454" cy="301188"/>
                <a:chOff x="7755540" y="1368729"/>
                <a:chExt cx="1300454" cy="301188"/>
              </a:xfrm>
            </p:grpSpPr>
            <p:sp>
              <p:nvSpPr>
                <p:cNvPr id="105" name="Rectangle 104"/>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06" name="ZoneTexte 105"/>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103" name="ZoneTexte 102"/>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104" name="ZoneTexte 103"/>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nvGrpSpPr>
            <p:cNvPr id="107" name="Grouper 106"/>
            <p:cNvGrpSpPr/>
            <p:nvPr/>
          </p:nvGrpSpPr>
          <p:grpSpPr>
            <a:xfrm>
              <a:off x="2468274" y="3111597"/>
              <a:ext cx="4337526" cy="314899"/>
              <a:chOff x="2468274" y="1507229"/>
              <a:chExt cx="4337526" cy="314899"/>
            </a:xfrm>
          </p:grpSpPr>
          <p:grpSp>
            <p:nvGrpSpPr>
              <p:cNvPr id="108" name="Grouper 107"/>
              <p:cNvGrpSpPr/>
              <p:nvPr/>
            </p:nvGrpSpPr>
            <p:grpSpPr>
              <a:xfrm>
                <a:off x="2468274" y="1520940"/>
                <a:ext cx="1300454" cy="301188"/>
                <a:chOff x="7755540" y="1368729"/>
                <a:chExt cx="1300454" cy="301188"/>
              </a:xfrm>
            </p:grpSpPr>
            <p:sp>
              <p:nvSpPr>
                <p:cNvPr id="111" name="Rectangle 110"/>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12" name="ZoneTexte 111"/>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109" name="ZoneTexte 108"/>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110" name="ZoneTexte 109"/>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nvGrpSpPr>
            <p:cNvPr id="113" name="Grouper 112"/>
            <p:cNvGrpSpPr/>
            <p:nvPr/>
          </p:nvGrpSpPr>
          <p:grpSpPr>
            <a:xfrm>
              <a:off x="2469037" y="3513549"/>
              <a:ext cx="4337526" cy="314899"/>
              <a:chOff x="2468274" y="1507229"/>
              <a:chExt cx="4337526" cy="314899"/>
            </a:xfrm>
          </p:grpSpPr>
          <p:grpSp>
            <p:nvGrpSpPr>
              <p:cNvPr id="114" name="Grouper 113"/>
              <p:cNvGrpSpPr/>
              <p:nvPr/>
            </p:nvGrpSpPr>
            <p:grpSpPr>
              <a:xfrm>
                <a:off x="2468274" y="1520940"/>
                <a:ext cx="1300454" cy="301188"/>
                <a:chOff x="7755540" y="1368729"/>
                <a:chExt cx="1300454" cy="301188"/>
              </a:xfrm>
            </p:grpSpPr>
            <p:sp>
              <p:nvSpPr>
                <p:cNvPr id="117" name="Rectangle 116"/>
                <p:cNvSpPr/>
                <p:nvPr/>
              </p:nvSpPr>
              <p:spPr>
                <a:xfrm>
                  <a:off x="7755540" y="13687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18" name="ZoneTexte 117"/>
                <p:cNvSpPr txBox="1"/>
                <p:nvPr/>
              </p:nvSpPr>
              <p:spPr>
                <a:xfrm>
                  <a:off x="8159442" y="136872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115" name="ZoneTexte 114"/>
              <p:cNvSpPr txBox="1"/>
              <p:nvPr/>
            </p:nvSpPr>
            <p:spPr>
              <a:xfrm>
                <a:off x="5439116" y="150722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116" name="ZoneTexte 115"/>
              <p:cNvSpPr txBox="1"/>
              <p:nvPr/>
            </p:nvSpPr>
            <p:spPr>
              <a:xfrm>
                <a:off x="3712965" y="1521129"/>
                <a:ext cx="1808982" cy="276999"/>
              </a:xfrm>
              <a:prstGeom prst="rect">
                <a:avLst/>
              </a:prstGeom>
              <a:noFill/>
            </p:spPr>
            <p:txBody>
              <a:bodyPr wrap="square" rtlCol="0">
                <a:spAutoFit/>
              </a:bodyPr>
              <a:lstStyle/>
              <a:p>
                <a:r>
                  <a:rPr lang="fr-FR" sz="1200" dirty="0" smtClean="0"/>
                  <a:t>Nb de sessions validées</a:t>
                </a:r>
                <a:endParaRPr lang="fr-FR" sz="1200" dirty="0"/>
              </a:p>
            </p:txBody>
          </p:sp>
        </p:grpSp>
      </p:grpSp>
      <p:cxnSp>
        <p:nvCxnSpPr>
          <p:cNvPr id="19" name="Connecteur droit avec flèche 18"/>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nvGrpSpPr>
          <p:cNvPr id="120" name="Grouper 119"/>
          <p:cNvGrpSpPr/>
          <p:nvPr/>
        </p:nvGrpSpPr>
        <p:grpSpPr>
          <a:xfrm>
            <a:off x="7289185" y="828344"/>
            <a:ext cx="1960074" cy="3147708"/>
            <a:chOff x="7289185" y="828344"/>
            <a:chExt cx="1960074" cy="3147708"/>
          </a:xfrm>
        </p:grpSpPr>
        <p:sp>
          <p:nvSpPr>
            <p:cNvPr id="121" name="Rectangle 120"/>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2" name="Rectangle 121"/>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23" name="Rectangle 122"/>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24" name="Rectangle 123"/>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25" name="ZoneTexte 124"/>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126" name="ZoneTexte 125"/>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127" name="ZoneTexte 126"/>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128" name="ZoneTexte 127"/>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25" name="Grouper 24"/>
          <p:cNvGrpSpPr/>
          <p:nvPr/>
        </p:nvGrpSpPr>
        <p:grpSpPr>
          <a:xfrm>
            <a:off x="108522" y="829862"/>
            <a:ext cx="1699917" cy="1671122"/>
            <a:chOff x="-1171750" y="2910051"/>
            <a:chExt cx="1699917" cy="1671122"/>
          </a:xfrm>
        </p:grpSpPr>
        <p:grpSp>
          <p:nvGrpSpPr>
            <p:cNvPr id="9" name="Grouper 8"/>
            <p:cNvGrpSpPr/>
            <p:nvPr/>
          </p:nvGrpSpPr>
          <p:grpSpPr>
            <a:xfrm>
              <a:off x="-1171750" y="3599476"/>
              <a:ext cx="1699917" cy="644023"/>
              <a:chOff x="97183" y="1555654"/>
              <a:chExt cx="1699917" cy="644023"/>
            </a:xfrm>
          </p:grpSpPr>
          <p:sp>
            <p:nvSpPr>
              <p:cNvPr id="41" name="Rectangle 40"/>
              <p:cNvSpPr/>
              <p:nvPr/>
            </p:nvSpPr>
            <p:spPr>
              <a:xfrm>
                <a:off x="111531" y="1555654"/>
                <a:ext cx="1489831" cy="6440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7" name="Grouper 6"/>
              <p:cNvGrpSpPr/>
              <p:nvPr/>
            </p:nvGrpSpPr>
            <p:grpSpPr>
              <a:xfrm>
                <a:off x="97183" y="1600667"/>
                <a:ext cx="1699917" cy="512235"/>
                <a:chOff x="97728" y="1161105"/>
                <a:chExt cx="1699917" cy="512235"/>
              </a:xfrm>
            </p:grpSpPr>
            <p:sp>
              <p:nvSpPr>
                <p:cNvPr id="38" name="ZoneTexte 37"/>
                <p:cNvSpPr txBox="1"/>
                <p:nvPr/>
              </p:nvSpPr>
              <p:spPr>
                <a:xfrm>
                  <a:off x="97728" y="1161105"/>
                  <a:ext cx="1699372" cy="276999"/>
                </a:xfrm>
                <a:prstGeom prst="rect">
                  <a:avLst/>
                </a:prstGeom>
                <a:noFill/>
              </p:spPr>
              <p:txBody>
                <a:bodyPr wrap="square" rtlCol="0">
                  <a:spAutoFit/>
                </a:bodyPr>
                <a:lstStyle/>
                <a:p>
                  <a:r>
                    <a:rPr lang="fr-FR" sz="1200" b="1" dirty="0" smtClean="0"/>
                    <a:t>&gt; Classement général</a:t>
                  </a:r>
                  <a:endParaRPr lang="fr-FR" sz="1200" b="1" dirty="0"/>
                </a:p>
              </p:txBody>
            </p:sp>
            <p:sp>
              <p:nvSpPr>
                <p:cNvPr id="42" name="ZoneTexte 41"/>
                <p:cNvSpPr txBox="1"/>
                <p:nvPr/>
              </p:nvSpPr>
              <p:spPr>
                <a:xfrm>
                  <a:off x="98273" y="1396341"/>
                  <a:ext cx="1699372" cy="276999"/>
                </a:xfrm>
                <a:prstGeom prst="rect">
                  <a:avLst/>
                </a:prstGeom>
                <a:noFill/>
              </p:spPr>
              <p:txBody>
                <a:bodyPr wrap="square" rtlCol="0">
                  <a:spAutoFit/>
                </a:bodyPr>
                <a:lstStyle/>
                <a:p>
                  <a:r>
                    <a:rPr lang="fr-FR" sz="1200" dirty="0" smtClean="0"/>
                    <a:t>&gt; Mes statistiques</a:t>
                  </a:r>
                  <a:endParaRPr lang="fr-FR" sz="1200" dirty="0"/>
                </a:p>
              </p:txBody>
            </p:sp>
          </p:grpSp>
        </p:grpSp>
        <p:grpSp>
          <p:nvGrpSpPr>
            <p:cNvPr id="129" name="Grouper 128"/>
            <p:cNvGrpSpPr/>
            <p:nvPr/>
          </p:nvGrpSpPr>
          <p:grpSpPr>
            <a:xfrm>
              <a:off x="-1159060" y="2910051"/>
              <a:ext cx="1497302" cy="1671122"/>
              <a:chOff x="2016036" y="3313913"/>
              <a:chExt cx="1497302" cy="1671122"/>
            </a:xfrm>
          </p:grpSpPr>
          <p:sp>
            <p:nvSpPr>
              <p:cNvPr id="130" name="Rectangle 129"/>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131" name="Grouper 130"/>
              <p:cNvGrpSpPr/>
              <p:nvPr/>
            </p:nvGrpSpPr>
            <p:grpSpPr>
              <a:xfrm>
                <a:off x="2016036" y="3650883"/>
                <a:ext cx="1489830" cy="1334152"/>
                <a:chOff x="2016867" y="2821909"/>
                <a:chExt cx="1489830" cy="1334152"/>
              </a:xfrm>
            </p:grpSpPr>
            <p:sp>
              <p:nvSpPr>
                <p:cNvPr id="137" name="Rectangle 136"/>
                <p:cNvSpPr/>
                <p:nvPr/>
              </p:nvSpPr>
              <p:spPr>
                <a:xfrm>
                  <a:off x="2017698" y="2821909"/>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138" name="Rectangle 137"/>
                <p:cNvSpPr/>
                <p:nvPr/>
              </p:nvSpPr>
              <p:spPr>
                <a:xfrm>
                  <a:off x="2016867" y="3824723"/>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grpSp>
      <p:sp>
        <p:nvSpPr>
          <p:cNvPr id="139" name="Rectangle 138"/>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69" name="Grouper 68"/>
          <p:cNvGrpSpPr/>
          <p:nvPr/>
        </p:nvGrpSpPr>
        <p:grpSpPr>
          <a:xfrm>
            <a:off x="1725608" y="835753"/>
            <a:ext cx="5646191" cy="346159"/>
            <a:chOff x="2239810" y="989336"/>
            <a:chExt cx="4621210" cy="346159"/>
          </a:xfrm>
        </p:grpSpPr>
        <p:sp>
          <p:nvSpPr>
            <p:cNvPr id="70" name="Rectangle 69"/>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1" name="ZoneTexte 70"/>
            <p:cNvSpPr txBox="1"/>
            <p:nvPr/>
          </p:nvSpPr>
          <p:spPr>
            <a:xfrm>
              <a:off x="2443189" y="1007817"/>
              <a:ext cx="4090166" cy="307777"/>
            </a:xfrm>
            <a:prstGeom prst="rect">
              <a:avLst/>
            </a:prstGeom>
            <a:noFill/>
          </p:spPr>
          <p:txBody>
            <a:bodyPr wrap="square" rtlCol="0">
              <a:spAutoFit/>
            </a:bodyPr>
            <a:lstStyle/>
            <a:p>
              <a:pPr algn="ctr"/>
              <a:r>
                <a:rPr lang="fr-FR" sz="1400" b="1" dirty="0" smtClean="0"/>
                <a:t>Classement général (ensemble des membres) :</a:t>
              </a:r>
              <a:endParaRPr lang="fr-FR" sz="1400" b="1" dirty="0"/>
            </a:p>
          </p:txBody>
        </p:sp>
      </p:grpSp>
    </p:spTree>
    <p:extLst>
      <p:ext uri="{BB962C8B-B14F-4D97-AF65-F5344CB8AC3E}">
        <p14:creationId xmlns:p14="http://schemas.microsoft.com/office/powerpoint/2010/main" val="36655411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sp>
        <p:nvSpPr>
          <p:cNvPr id="46" name="Rectangle 45"/>
          <p:cNvSpPr/>
          <p:nvPr/>
        </p:nvSpPr>
        <p:spPr>
          <a:xfrm>
            <a:off x="2873600" y="6129753"/>
            <a:ext cx="3725127" cy="7465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Statistiques de progression individuelle de l’élève.</a:t>
            </a:r>
            <a:endParaRPr lang="fr-FR" dirty="0">
              <a:solidFill>
                <a:srgbClr val="FF0000"/>
              </a:solidFill>
            </a:endParaRPr>
          </a:p>
        </p:txBody>
      </p:sp>
      <p:grpSp>
        <p:nvGrpSpPr>
          <p:cNvPr id="28" name="Grouper 27"/>
          <p:cNvGrpSpPr/>
          <p:nvPr/>
        </p:nvGrpSpPr>
        <p:grpSpPr>
          <a:xfrm>
            <a:off x="2356299" y="1382396"/>
            <a:ext cx="4428413" cy="2259758"/>
            <a:chOff x="2356299" y="1479038"/>
            <a:chExt cx="4428413" cy="2259758"/>
          </a:xfrm>
        </p:grpSpPr>
        <p:grpSp>
          <p:nvGrpSpPr>
            <p:cNvPr id="27" name="Grouper 26"/>
            <p:cNvGrpSpPr/>
            <p:nvPr/>
          </p:nvGrpSpPr>
          <p:grpSpPr>
            <a:xfrm>
              <a:off x="2774781" y="1958936"/>
              <a:ext cx="3534045" cy="1779860"/>
              <a:chOff x="2622927" y="1643963"/>
              <a:chExt cx="3534045" cy="1779860"/>
            </a:xfrm>
          </p:grpSpPr>
          <p:cxnSp>
            <p:nvCxnSpPr>
              <p:cNvPr id="20" name="Connecteur droit avec flèche 19"/>
              <p:cNvCxnSpPr/>
              <p:nvPr/>
            </p:nvCxnSpPr>
            <p:spPr>
              <a:xfrm flipV="1">
                <a:off x="2622927" y="1643963"/>
                <a:ext cx="0" cy="17798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Connecteur droit avec flèche 73"/>
              <p:cNvCxnSpPr/>
              <p:nvPr/>
            </p:nvCxnSpPr>
            <p:spPr>
              <a:xfrm>
                <a:off x="2622927" y="3423823"/>
                <a:ext cx="353404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78" name="ZoneTexte 77"/>
            <p:cNvSpPr txBox="1"/>
            <p:nvPr/>
          </p:nvSpPr>
          <p:spPr>
            <a:xfrm>
              <a:off x="3576226" y="1479038"/>
              <a:ext cx="2028551" cy="276999"/>
            </a:xfrm>
            <a:prstGeom prst="rect">
              <a:avLst/>
            </a:prstGeom>
            <a:noFill/>
          </p:spPr>
          <p:txBody>
            <a:bodyPr wrap="square" rtlCol="0">
              <a:spAutoFit/>
            </a:bodyPr>
            <a:lstStyle/>
            <a:p>
              <a:pPr algn="ctr"/>
              <a:r>
                <a:rPr lang="fr-FR" sz="1200" b="1" dirty="0" smtClean="0"/>
                <a:t>Nb de sessions validées :</a:t>
              </a:r>
              <a:endParaRPr lang="fr-FR" sz="1200" b="1" dirty="0"/>
            </a:p>
          </p:txBody>
        </p:sp>
        <p:sp>
          <p:nvSpPr>
            <p:cNvPr id="79" name="Rectangle 78"/>
            <p:cNvSpPr/>
            <p:nvPr/>
          </p:nvSpPr>
          <p:spPr>
            <a:xfrm>
              <a:off x="2970235" y="1963128"/>
              <a:ext cx="895129" cy="2172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Période</a:t>
              </a:r>
              <a:endParaRPr lang="fr-FR" sz="1200" dirty="0"/>
            </a:p>
          </p:txBody>
        </p:sp>
        <p:sp>
          <p:nvSpPr>
            <p:cNvPr id="80" name="ZoneTexte 79"/>
            <p:cNvSpPr txBox="1"/>
            <p:nvPr/>
          </p:nvSpPr>
          <p:spPr>
            <a:xfrm>
              <a:off x="5888160" y="3405400"/>
              <a:ext cx="896552" cy="276999"/>
            </a:xfrm>
            <a:prstGeom prst="rect">
              <a:avLst/>
            </a:prstGeom>
            <a:noFill/>
          </p:spPr>
          <p:txBody>
            <a:bodyPr wrap="square" rtlCol="0">
              <a:spAutoFit/>
            </a:bodyPr>
            <a:lstStyle/>
            <a:p>
              <a:r>
                <a:rPr lang="fr-FR" sz="1200" dirty="0" smtClean="0"/>
                <a:t>Mois</a:t>
              </a:r>
              <a:endParaRPr lang="fr-FR" sz="1200" dirty="0"/>
            </a:p>
          </p:txBody>
        </p:sp>
        <p:sp>
          <p:nvSpPr>
            <p:cNvPr id="81" name="ZoneTexte 80"/>
            <p:cNvSpPr txBox="1"/>
            <p:nvPr/>
          </p:nvSpPr>
          <p:spPr>
            <a:xfrm>
              <a:off x="2356299" y="1664590"/>
              <a:ext cx="1094918" cy="276999"/>
            </a:xfrm>
            <a:prstGeom prst="rect">
              <a:avLst/>
            </a:prstGeom>
            <a:noFill/>
          </p:spPr>
          <p:txBody>
            <a:bodyPr wrap="square" rtlCol="0">
              <a:spAutoFit/>
            </a:bodyPr>
            <a:lstStyle/>
            <a:p>
              <a:r>
                <a:rPr lang="fr-FR" sz="1200" dirty="0" smtClean="0"/>
                <a:t>Nb de sessions</a:t>
              </a:r>
              <a:endParaRPr lang="fr-FR" sz="1200" dirty="0"/>
            </a:p>
          </p:txBody>
        </p:sp>
      </p:grpSp>
      <p:grpSp>
        <p:nvGrpSpPr>
          <p:cNvPr id="120" name="Grouper 119"/>
          <p:cNvGrpSpPr/>
          <p:nvPr/>
        </p:nvGrpSpPr>
        <p:grpSpPr>
          <a:xfrm>
            <a:off x="2315431" y="3738796"/>
            <a:ext cx="4469281" cy="2259758"/>
            <a:chOff x="2356299" y="1479038"/>
            <a:chExt cx="4469281" cy="2259758"/>
          </a:xfrm>
        </p:grpSpPr>
        <p:grpSp>
          <p:nvGrpSpPr>
            <p:cNvPr id="121" name="Grouper 120"/>
            <p:cNvGrpSpPr/>
            <p:nvPr/>
          </p:nvGrpSpPr>
          <p:grpSpPr>
            <a:xfrm>
              <a:off x="2774781" y="1958936"/>
              <a:ext cx="3534045" cy="1779860"/>
              <a:chOff x="2622927" y="1643963"/>
              <a:chExt cx="3534045" cy="1779860"/>
            </a:xfrm>
          </p:grpSpPr>
          <p:cxnSp>
            <p:nvCxnSpPr>
              <p:cNvPr id="126" name="Connecteur droit avec flèche 125"/>
              <p:cNvCxnSpPr/>
              <p:nvPr/>
            </p:nvCxnSpPr>
            <p:spPr>
              <a:xfrm flipV="1">
                <a:off x="2622927" y="1643963"/>
                <a:ext cx="0" cy="17798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7" name="Connecteur droit avec flèche 126"/>
              <p:cNvCxnSpPr/>
              <p:nvPr/>
            </p:nvCxnSpPr>
            <p:spPr>
              <a:xfrm>
                <a:off x="2622927" y="3423823"/>
                <a:ext cx="353404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2" name="ZoneTexte 121"/>
            <p:cNvSpPr txBox="1"/>
            <p:nvPr/>
          </p:nvSpPr>
          <p:spPr>
            <a:xfrm>
              <a:off x="3576226" y="1479038"/>
              <a:ext cx="2028551" cy="276999"/>
            </a:xfrm>
            <a:prstGeom prst="rect">
              <a:avLst/>
            </a:prstGeom>
            <a:noFill/>
          </p:spPr>
          <p:txBody>
            <a:bodyPr wrap="square" rtlCol="0">
              <a:spAutoFit/>
            </a:bodyPr>
            <a:lstStyle/>
            <a:p>
              <a:pPr algn="ctr"/>
              <a:r>
                <a:rPr lang="fr-FR" sz="1200" b="1" dirty="0" smtClean="0"/>
                <a:t>% de sessions correctes :</a:t>
              </a:r>
              <a:endParaRPr lang="fr-FR" sz="1200" b="1" dirty="0"/>
            </a:p>
          </p:txBody>
        </p:sp>
        <p:sp>
          <p:nvSpPr>
            <p:cNvPr id="123" name="Rectangle 122"/>
            <p:cNvSpPr/>
            <p:nvPr/>
          </p:nvSpPr>
          <p:spPr>
            <a:xfrm>
              <a:off x="2970235" y="1963128"/>
              <a:ext cx="895129" cy="2172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Période</a:t>
              </a:r>
              <a:endParaRPr lang="fr-FR" sz="1200" dirty="0"/>
            </a:p>
          </p:txBody>
        </p:sp>
        <p:sp>
          <p:nvSpPr>
            <p:cNvPr id="124" name="ZoneTexte 123"/>
            <p:cNvSpPr txBox="1"/>
            <p:nvPr/>
          </p:nvSpPr>
          <p:spPr>
            <a:xfrm>
              <a:off x="5411511" y="3405400"/>
              <a:ext cx="1414069" cy="276999"/>
            </a:xfrm>
            <a:prstGeom prst="rect">
              <a:avLst/>
            </a:prstGeom>
            <a:noFill/>
          </p:spPr>
          <p:txBody>
            <a:bodyPr wrap="square" rtlCol="0">
              <a:spAutoFit/>
            </a:bodyPr>
            <a:lstStyle/>
            <a:p>
              <a:r>
                <a:rPr lang="fr-FR" sz="1200" dirty="0" smtClean="0"/>
                <a:t>% bonnes réponses</a:t>
              </a:r>
              <a:endParaRPr lang="fr-FR" sz="1200" dirty="0"/>
            </a:p>
          </p:txBody>
        </p:sp>
        <p:sp>
          <p:nvSpPr>
            <p:cNvPr id="125" name="ZoneTexte 124"/>
            <p:cNvSpPr txBox="1"/>
            <p:nvPr/>
          </p:nvSpPr>
          <p:spPr>
            <a:xfrm>
              <a:off x="2356299" y="1664590"/>
              <a:ext cx="1094918" cy="276999"/>
            </a:xfrm>
            <a:prstGeom prst="rect">
              <a:avLst/>
            </a:prstGeom>
            <a:noFill/>
          </p:spPr>
          <p:txBody>
            <a:bodyPr wrap="square" rtlCol="0">
              <a:spAutoFit/>
            </a:bodyPr>
            <a:lstStyle/>
            <a:p>
              <a:r>
                <a:rPr lang="fr-FR" sz="1200" dirty="0" smtClean="0"/>
                <a:t>Nb de sessions</a:t>
              </a:r>
              <a:endParaRPr lang="fr-FR" sz="1200" dirty="0"/>
            </a:p>
          </p:txBody>
        </p:sp>
      </p:grpSp>
      <p:grpSp>
        <p:nvGrpSpPr>
          <p:cNvPr id="128" name="Grouper 127"/>
          <p:cNvGrpSpPr/>
          <p:nvPr/>
        </p:nvGrpSpPr>
        <p:grpSpPr>
          <a:xfrm>
            <a:off x="7289185" y="828344"/>
            <a:ext cx="1960074" cy="3147708"/>
            <a:chOff x="7289185" y="828344"/>
            <a:chExt cx="1960074" cy="3147708"/>
          </a:xfrm>
        </p:grpSpPr>
        <p:sp>
          <p:nvSpPr>
            <p:cNvPr id="129" name="Rectangle 128"/>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1" name="Rectangle 130"/>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2" name="Rectangle 131"/>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134" name="ZoneTexte 133"/>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135" name="ZoneTexte 134"/>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136" name="ZoneTexte 135"/>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137" name="Grouper 136"/>
          <p:cNvGrpSpPr/>
          <p:nvPr/>
        </p:nvGrpSpPr>
        <p:grpSpPr>
          <a:xfrm>
            <a:off x="108522" y="829862"/>
            <a:ext cx="1699917" cy="1671122"/>
            <a:chOff x="-1171750" y="2910051"/>
            <a:chExt cx="1699917" cy="1671122"/>
          </a:xfrm>
        </p:grpSpPr>
        <p:grpSp>
          <p:nvGrpSpPr>
            <p:cNvPr id="138" name="Grouper 137"/>
            <p:cNvGrpSpPr/>
            <p:nvPr/>
          </p:nvGrpSpPr>
          <p:grpSpPr>
            <a:xfrm>
              <a:off x="-1171750" y="3599476"/>
              <a:ext cx="1699917" cy="644023"/>
              <a:chOff x="97183" y="1555654"/>
              <a:chExt cx="1699917" cy="644023"/>
            </a:xfrm>
          </p:grpSpPr>
          <p:sp>
            <p:nvSpPr>
              <p:cNvPr id="144" name="Rectangle 143"/>
              <p:cNvSpPr/>
              <p:nvPr/>
            </p:nvSpPr>
            <p:spPr>
              <a:xfrm>
                <a:off x="111531" y="1555654"/>
                <a:ext cx="1489831" cy="6440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145" name="Grouper 144"/>
              <p:cNvGrpSpPr/>
              <p:nvPr/>
            </p:nvGrpSpPr>
            <p:grpSpPr>
              <a:xfrm>
                <a:off x="97183" y="1600667"/>
                <a:ext cx="1699917" cy="512235"/>
                <a:chOff x="97728" y="1161105"/>
                <a:chExt cx="1699917" cy="512235"/>
              </a:xfrm>
            </p:grpSpPr>
            <p:sp>
              <p:nvSpPr>
                <p:cNvPr id="146" name="ZoneTexte 145"/>
                <p:cNvSpPr txBox="1"/>
                <p:nvPr/>
              </p:nvSpPr>
              <p:spPr>
                <a:xfrm>
                  <a:off x="97728" y="1161105"/>
                  <a:ext cx="1699372" cy="276999"/>
                </a:xfrm>
                <a:prstGeom prst="rect">
                  <a:avLst/>
                </a:prstGeom>
                <a:noFill/>
              </p:spPr>
              <p:txBody>
                <a:bodyPr wrap="square" rtlCol="0">
                  <a:spAutoFit/>
                </a:bodyPr>
                <a:lstStyle/>
                <a:p>
                  <a:r>
                    <a:rPr lang="fr-FR" sz="1200" dirty="0" smtClean="0"/>
                    <a:t>&gt; Classement général</a:t>
                  </a:r>
                  <a:endParaRPr lang="fr-FR" sz="1200" dirty="0"/>
                </a:p>
              </p:txBody>
            </p:sp>
            <p:sp>
              <p:nvSpPr>
                <p:cNvPr id="147" name="ZoneTexte 146"/>
                <p:cNvSpPr txBox="1"/>
                <p:nvPr/>
              </p:nvSpPr>
              <p:spPr>
                <a:xfrm>
                  <a:off x="98273" y="1396341"/>
                  <a:ext cx="1699372" cy="276999"/>
                </a:xfrm>
                <a:prstGeom prst="rect">
                  <a:avLst/>
                </a:prstGeom>
                <a:noFill/>
              </p:spPr>
              <p:txBody>
                <a:bodyPr wrap="square" rtlCol="0">
                  <a:spAutoFit/>
                </a:bodyPr>
                <a:lstStyle/>
                <a:p>
                  <a:r>
                    <a:rPr lang="fr-FR" sz="1200" b="1" dirty="0" smtClean="0"/>
                    <a:t>&gt; Mes statistiques</a:t>
                  </a:r>
                  <a:endParaRPr lang="fr-FR" sz="1200" b="1" dirty="0"/>
                </a:p>
              </p:txBody>
            </p:sp>
          </p:grpSp>
        </p:grpSp>
        <p:grpSp>
          <p:nvGrpSpPr>
            <p:cNvPr id="139" name="Grouper 138"/>
            <p:cNvGrpSpPr/>
            <p:nvPr/>
          </p:nvGrpSpPr>
          <p:grpSpPr>
            <a:xfrm>
              <a:off x="-1159060" y="2910051"/>
              <a:ext cx="1497302" cy="1671122"/>
              <a:chOff x="2016036" y="3313913"/>
              <a:chExt cx="1497302" cy="1671122"/>
            </a:xfrm>
          </p:grpSpPr>
          <p:sp>
            <p:nvSpPr>
              <p:cNvPr id="140" name="Rectangle 139"/>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141" name="Grouper 140"/>
              <p:cNvGrpSpPr/>
              <p:nvPr/>
            </p:nvGrpSpPr>
            <p:grpSpPr>
              <a:xfrm>
                <a:off x="2016036" y="3650883"/>
                <a:ext cx="1489830" cy="1334152"/>
                <a:chOff x="2016867" y="2821909"/>
                <a:chExt cx="1489830" cy="1334152"/>
              </a:xfrm>
            </p:grpSpPr>
            <p:sp>
              <p:nvSpPr>
                <p:cNvPr id="142" name="Rectangle 141"/>
                <p:cNvSpPr/>
                <p:nvPr/>
              </p:nvSpPr>
              <p:spPr>
                <a:xfrm>
                  <a:off x="2017698" y="2821909"/>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143" name="Rectangle 142"/>
                <p:cNvSpPr/>
                <p:nvPr/>
              </p:nvSpPr>
              <p:spPr>
                <a:xfrm>
                  <a:off x="2016867" y="3824723"/>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grpSp>
      <p:sp>
        <p:nvSpPr>
          <p:cNvPr id="148" name="Rectangle 147"/>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48" name="Grouper 47"/>
          <p:cNvGrpSpPr/>
          <p:nvPr/>
        </p:nvGrpSpPr>
        <p:grpSpPr>
          <a:xfrm>
            <a:off x="1725608" y="835753"/>
            <a:ext cx="5646191" cy="346159"/>
            <a:chOff x="2239810" y="989336"/>
            <a:chExt cx="4621210" cy="346159"/>
          </a:xfrm>
        </p:grpSpPr>
        <p:sp>
          <p:nvSpPr>
            <p:cNvPr id="49" name="Rectangle 48"/>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0" name="ZoneTexte 49"/>
            <p:cNvSpPr txBox="1"/>
            <p:nvPr/>
          </p:nvSpPr>
          <p:spPr>
            <a:xfrm>
              <a:off x="2443189" y="1007817"/>
              <a:ext cx="4090166" cy="307777"/>
            </a:xfrm>
            <a:prstGeom prst="rect">
              <a:avLst/>
            </a:prstGeom>
            <a:noFill/>
          </p:spPr>
          <p:txBody>
            <a:bodyPr wrap="square" rtlCol="0">
              <a:spAutoFit/>
            </a:bodyPr>
            <a:lstStyle/>
            <a:p>
              <a:pPr algn="ctr"/>
              <a:r>
                <a:rPr lang="fr-FR" sz="1400" b="1" dirty="0" smtClean="0"/>
                <a:t>Mes statistiques :</a:t>
              </a:r>
              <a:endParaRPr lang="fr-FR" sz="1400" b="1" dirty="0"/>
            </a:p>
          </p:txBody>
        </p:sp>
      </p:grpSp>
    </p:spTree>
    <p:extLst>
      <p:ext uri="{BB962C8B-B14F-4D97-AF65-F5344CB8AC3E}">
        <p14:creationId xmlns:p14="http://schemas.microsoft.com/office/powerpoint/2010/main" val="4345845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128" name="Grouper 127"/>
          <p:cNvGrpSpPr/>
          <p:nvPr/>
        </p:nvGrpSpPr>
        <p:grpSpPr>
          <a:xfrm>
            <a:off x="7289185" y="828344"/>
            <a:ext cx="1960074" cy="3147708"/>
            <a:chOff x="7289185" y="828344"/>
            <a:chExt cx="1960074" cy="3147708"/>
          </a:xfrm>
        </p:grpSpPr>
        <p:sp>
          <p:nvSpPr>
            <p:cNvPr id="129" name="Rectangle 128"/>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1" name="Rectangle 130"/>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2" name="Rectangle 131"/>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134" name="ZoneTexte 133"/>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135" name="ZoneTexte 134"/>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136" name="ZoneTexte 135"/>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 name="Grouper 2"/>
          <p:cNvGrpSpPr/>
          <p:nvPr/>
        </p:nvGrpSpPr>
        <p:grpSpPr>
          <a:xfrm>
            <a:off x="108522" y="828344"/>
            <a:ext cx="1699917" cy="1664786"/>
            <a:chOff x="-1174784" y="3048254"/>
            <a:chExt cx="1699917" cy="1664786"/>
          </a:xfrm>
        </p:grpSpPr>
        <p:grpSp>
          <p:nvGrpSpPr>
            <p:cNvPr id="47" name="Grouper 46"/>
            <p:cNvGrpSpPr/>
            <p:nvPr/>
          </p:nvGrpSpPr>
          <p:grpSpPr>
            <a:xfrm>
              <a:off x="-1174784" y="3365786"/>
              <a:ext cx="1699917" cy="1347254"/>
              <a:chOff x="-1171750" y="2910051"/>
              <a:chExt cx="1699917" cy="1347254"/>
            </a:xfrm>
          </p:grpSpPr>
          <p:grpSp>
            <p:nvGrpSpPr>
              <p:cNvPr id="48" name="Grouper 47"/>
              <p:cNvGrpSpPr/>
              <p:nvPr/>
            </p:nvGrpSpPr>
            <p:grpSpPr>
              <a:xfrm>
                <a:off x="-1171750" y="3613282"/>
                <a:ext cx="1699917" cy="644023"/>
                <a:chOff x="97183" y="1569460"/>
                <a:chExt cx="1699917" cy="644023"/>
              </a:xfrm>
            </p:grpSpPr>
            <p:sp>
              <p:nvSpPr>
                <p:cNvPr id="54" name="Rectangle 53"/>
                <p:cNvSpPr/>
                <p:nvPr/>
              </p:nvSpPr>
              <p:spPr>
                <a:xfrm>
                  <a:off x="111531" y="1569460"/>
                  <a:ext cx="1489831" cy="6440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55" name="Grouper 54"/>
                <p:cNvGrpSpPr/>
                <p:nvPr/>
              </p:nvGrpSpPr>
              <p:grpSpPr>
                <a:xfrm>
                  <a:off x="97183" y="1600667"/>
                  <a:ext cx="1699917" cy="512235"/>
                  <a:chOff x="97728" y="1161105"/>
                  <a:chExt cx="1699917" cy="512235"/>
                </a:xfrm>
              </p:grpSpPr>
              <p:sp>
                <p:nvSpPr>
                  <p:cNvPr id="56" name="ZoneTexte 55"/>
                  <p:cNvSpPr txBox="1"/>
                  <p:nvPr/>
                </p:nvSpPr>
                <p:spPr>
                  <a:xfrm>
                    <a:off x="97728" y="1161105"/>
                    <a:ext cx="1699372" cy="276999"/>
                  </a:xfrm>
                  <a:prstGeom prst="rect">
                    <a:avLst/>
                  </a:prstGeom>
                  <a:noFill/>
                </p:spPr>
                <p:txBody>
                  <a:bodyPr wrap="square" rtlCol="0">
                    <a:spAutoFit/>
                  </a:bodyPr>
                  <a:lstStyle/>
                  <a:p>
                    <a:r>
                      <a:rPr lang="fr-FR" sz="1200" b="1" dirty="0" smtClean="0"/>
                      <a:t>&gt; Mes infos perso</a:t>
                    </a:r>
                    <a:endParaRPr lang="fr-FR" sz="1200" b="1" dirty="0"/>
                  </a:p>
                </p:txBody>
              </p:sp>
              <p:sp>
                <p:nvSpPr>
                  <p:cNvPr id="57" name="ZoneTexte 56"/>
                  <p:cNvSpPr txBox="1"/>
                  <p:nvPr/>
                </p:nvSpPr>
                <p:spPr>
                  <a:xfrm>
                    <a:off x="98273" y="1396341"/>
                    <a:ext cx="1699372" cy="276999"/>
                  </a:xfrm>
                  <a:prstGeom prst="rect">
                    <a:avLst/>
                  </a:prstGeom>
                  <a:noFill/>
                </p:spPr>
                <p:txBody>
                  <a:bodyPr wrap="square" rtlCol="0">
                    <a:spAutoFit/>
                  </a:bodyPr>
                  <a:lstStyle/>
                  <a:p>
                    <a:r>
                      <a:rPr lang="fr-FR" sz="1200" dirty="0" smtClean="0"/>
                      <a:t>&gt; Mon abonnement</a:t>
                    </a:r>
                    <a:endParaRPr lang="fr-FR" sz="1200" dirty="0"/>
                  </a:p>
                </p:txBody>
              </p:sp>
            </p:grpSp>
          </p:grpSp>
          <p:grpSp>
            <p:nvGrpSpPr>
              <p:cNvPr id="49" name="Grouper 48"/>
              <p:cNvGrpSpPr/>
              <p:nvPr/>
            </p:nvGrpSpPr>
            <p:grpSpPr>
              <a:xfrm>
                <a:off x="-1158229" y="2910051"/>
                <a:ext cx="1496471" cy="682114"/>
                <a:chOff x="2016867" y="3313913"/>
                <a:chExt cx="1496471" cy="682114"/>
              </a:xfrm>
            </p:grpSpPr>
            <p:sp>
              <p:nvSpPr>
                <p:cNvPr id="50" name="Rectangle 49"/>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52" name="Rectangle 51"/>
                <p:cNvSpPr/>
                <p:nvPr/>
              </p:nvSpPr>
              <p:spPr>
                <a:xfrm>
                  <a:off x="2016867" y="3664689"/>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sp>
          <p:nvSpPr>
            <p:cNvPr id="58" name="Rectangle 57"/>
            <p:cNvSpPr/>
            <p:nvPr/>
          </p:nvSpPr>
          <p:spPr>
            <a:xfrm>
              <a:off x="-1162901" y="3048254"/>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sp>
        <p:nvSpPr>
          <p:cNvPr id="60" name="Rectangle 59"/>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27" name="Grouper 26"/>
          <p:cNvGrpSpPr/>
          <p:nvPr/>
        </p:nvGrpSpPr>
        <p:grpSpPr>
          <a:xfrm>
            <a:off x="1725608" y="835753"/>
            <a:ext cx="5646191" cy="346159"/>
            <a:chOff x="2239810" y="989336"/>
            <a:chExt cx="4621210" cy="346159"/>
          </a:xfrm>
        </p:grpSpPr>
        <p:sp>
          <p:nvSpPr>
            <p:cNvPr id="28" name="Rectangle 27"/>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9" name="ZoneTexte 28"/>
            <p:cNvSpPr txBox="1"/>
            <p:nvPr/>
          </p:nvSpPr>
          <p:spPr>
            <a:xfrm>
              <a:off x="2443189" y="1007817"/>
              <a:ext cx="4090166" cy="307777"/>
            </a:xfrm>
            <a:prstGeom prst="rect">
              <a:avLst/>
            </a:prstGeom>
            <a:noFill/>
          </p:spPr>
          <p:txBody>
            <a:bodyPr wrap="square" rtlCol="0">
              <a:spAutoFit/>
            </a:bodyPr>
            <a:lstStyle/>
            <a:p>
              <a:pPr algn="ctr"/>
              <a:r>
                <a:rPr lang="fr-FR" sz="1400" b="1" dirty="0" smtClean="0"/>
                <a:t>Mes informations personnelles :</a:t>
              </a:r>
              <a:endParaRPr lang="fr-FR" sz="1400" b="1" dirty="0"/>
            </a:p>
          </p:txBody>
        </p:sp>
      </p:grpSp>
      <p:grpSp>
        <p:nvGrpSpPr>
          <p:cNvPr id="30" name="Grouper 29"/>
          <p:cNvGrpSpPr/>
          <p:nvPr/>
        </p:nvGrpSpPr>
        <p:grpSpPr>
          <a:xfrm>
            <a:off x="3031259" y="1849106"/>
            <a:ext cx="3175120" cy="1657228"/>
            <a:chOff x="3031259" y="2500374"/>
            <a:chExt cx="3175120" cy="1657228"/>
          </a:xfrm>
        </p:grpSpPr>
        <p:sp>
          <p:nvSpPr>
            <p:cNvPr id="31" name="Rectangle 30"/>
            <p:cNvSpPr/>
            <p:nvPr/>
          </p:nvSpPr>
          <p:spPr>
            <a:xfrm>
              <a:off x="3031259" y="2500374"/>
              <a:ext cx="3175120" cy="13899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2" name="Rectangle 31"/>
            <p:cNvSpPr/>
            <p:nvPr/>
          </p:nvSpPr>
          <p:spPr>
            <a:xfrm>
              <a:off x="3410347" y="2636264"/>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Photo</a:t>
              </a:r>
              <a:endParaRPr lang="fr-FR" sz="1600" dirty="0"/>
            </a:p>
          </p:txBody>
        </p:sp>
        <p:sp>
          <p:nvSpPr>
            <p:cNvPr id="33" name="Rectangle 32"/>
            <p:cNvSpPr/>
            <p:nvPr/>
          </p:nvSpPr>
          <p:spPr>
            <a:xfrm>
              <a:off x="3403990" y="3059069"/>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Pseudo</a:t>
              </a:r>
              <a:endParaRPr lang="fr-FR" sz="1600" dirty="0"/>
            </a:p>
          </p:txBody>
        </p:sp>
        <p:sp>
          <p:nvSpPr>
            <p:cNvPr id="37" name="Rectangle à coins arrondis 36"/>
            <p:cNvSpPr/>
            <p:nvPr/>
          </p:nvSpPr>
          <p:spPr>
            <a:xfrm>
              <a:off x="4024665" y="3840070"/>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Valider</a:t>
              </a:r>
              <a:endParaRPr lang="fr-FR" sz="1600" dirty="0"/>
            </a:p>
          </p:txBody>
        </p:sp>
      </p:grpSp>
      <p:grpSp>
        <p:nvGrpSpPr>
          <p:cNvPr id="7" name="Grouper 6"/>
          <p:cNvGrpSpPr/>
          <p:nvPr/>
        </p:nvGrpSpPr>
        <p:grpSpPr>
          <a:xfrm>
            <a:off x="3147174" y="2820820"/>
            <a:ext cx="3045400" cy="307777"/>
            <a:chOff x="3160979" y="3239045"/>
            <a:chExt cx="3045400" cy="307777"/>
          </a:xfrm>
        </p:grpSpPr>
        <p:sp>
          <p:nvSpPr>
            <p:cNvPr id="41" name="Ellipse 40"/>
            <p:cNvSpPr/>
            <p:nvPr/>
          </p:nvSpPr>
          <p:spPr>
            <a:xfrm>
              <a:off x="3160979" y="329821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 name="ZoneTexte 3"/>
            <p:cNvSpPr txBox="1"/>
            <p:nvPr/>
          </p:nvSpPr>
          <p:spPr>
            <a:xfrm>
              <a:off x="3437849" y="3239045"/>
              <a:ext cx="2768530" cy="307777"/>
            </a:xfrm>
            <a:prstGeom prst="rect">
              <a:avLst/>
            </a:prstGeom>
            <a:noFill/>
          </p:spPr>
          <p:txBody>
            <a:bodyPr wrap="square" rtlCol="0">
              <a:spAutoFit/>
            </a:bodyPr>
            <a:lstStyle/>
            <a:p>
              <a:r>
                <a:rPr lang="fr-FR" sz="1400" dirty="0" smtClean="0"/>
                <a:t>M’inscrire à la newsletter mensuel</a:t>
              </a:r>
              <a:endParaRPr lang="fr-FR" sz="1400" dirty="0"/>
            </a:p>
          </p:txBody>
        </p:sp>
      </p:grpSp>
      <p:sp>
        <p:nvSpPr>
          <p:cNvPr id="43" name="ZoneTexte 42"/>
          <p:cNvSpPr txBox="1"/>
          <p:nvPr/>
        </p:nvSpPr>
        <p:spPr>
          <a:xfrm>
            <a:off x="5011167" y="5569057"/>
            <a:ext cx="2160085" cy="307777"/>
          </a:xfrm>
          <a:prstGeom prst="rect">
            <a:avLst/>
          </a:prstGeom>
          <a:noFill/>
        </p:spPr>
        <p:txBody>
          <a:bodyPr wrap="square" rtlCol="0">
            <a:spAutoFit/>
          </a:bodyPr>
          <a:lstStyle/>
          <a:p>
            <a:r>
              <a:rPr lang="fr-FR" sz="1400" dirty="0" smtClean="0">
                <a:ln>
                  <a:solidFill>
                    <a:schemeClr val="accent1"/>
                  </a:solidFill>
                </a:ln>
                <a:solidFill>
                  <a:schemeClr val="tx2"/>
                </a:solidFill>
              </a:rPr>
              <a:t>&gt; Supprimer mon compte</a:t>
            </a:r>
            <a:endParaRPr lang="fr-FR" sz="1400" dirty="0">
              <a:ln>
                <a:solidFill>
                  <a:schemeClr val="accent1"/>
                </a:solidFill>
              </a:ln>
              <a:solidFill>
                <a:schemeClr val="tx2"/>
              </a:solidFill>
            </a:endParaRPr>
          </a:p>
        </p:txBody>
      </p:sp>
      <p:grpSp>
        <p:nvGrpSpPr>
          <p:cNvPr id="44" name="Grouper 43"/>
          <p:cNvGrpSpPr/>
          <p:nvPr/>
        </p:nvGrpSpPr>
        <p:grpSpPr>
          <a:xfrm>
            <a:off x="4011502" y="3678372"/>
            <a:ext cx="1764527" cy="338554"/>
            <a:chOff x="3447357" y="4236265"/>
            <a:chExt cx="2316721" cy="338554"/>
          </a:xfrm>
        </p:grpSpPr>
        <p:sp>
          <p:nvSpPr>
            <p:cNvPr id="45" name="ZoneTexte 44"/>
            <p:cNvSpPr txBox="1"/>
            <p:nvPr/>
          </p:nvSpPr>
          <p:spPr>
            <a:xfrm>
              <a:off x="3654667" y="4236265"/>
              <a:ext cx="2109411" cy="338554"/>
            </a:xfrm>
            <a:prstGeom prst="rect">
              <a:avLst/>
            </a:prstGeom>
            <a:noFill/>
          </p:spPr>
          <p:txBody>
            <a:bodyPr wrap="square" rtlCol="0">
              <a:spAutoFit/>
            </a:bodyPr>
            <a:lstStyle/>
            <a:p>
              <a:r>
                <a:rPr lang="fr-FR" sz="1600" dirty="0" smtClean="0">
                  <a:solidFill>
                    <a:schemeClr val="accent3"/>
                  </a:solidFill>
                </a:rPr>
                <a:t>Enregistré.</a:t>
              </a:r>
              <a:endParaRPr lang="fr-FR" sz="1600" dirty="0">
                <a:solidFill>
                  <a:schemeClr val="accent3"/>
                </a:solidFill>
              </a:endParaRPr>
            </a:p>
          </p:txBody>
        </p:sp>
        <p:pic>
          <p:nvPicPr>
            <p:cNvPr id="46" name="Image 45"/>
            <p:cNvPicPr>
              <a:picLocks noChangeAspect="1"/>
            </p:cNvPicPr>
            <p:nvPr/>
          </p:nvPicPr>
          <p:blipFill>
            <a:blip r:embed="rId3"/>
            <a:stretch>
              <a:fillRect/>
            </a:stretch>
          </p:blipFill>
          <p:spPr>
            <a:xfrm>
              <a:off x="3447357" y="4339010"/>
              <a:ext cx="228600" cy="215900"/>
            </a:xfrm>
            <a:prstGeom prst="rect">
              <a:avLst/>
            </a:prstGeom>
          </p:spPr>
        </p:pic>
      </p:grpSp>
    </p:spTree>
    <p:extLst>
      <p:ext uri="{BB962C8B-B14F-4D97-AF65-F5344CB8AC3E}">
        <p14:creationId xmlns:p14="http://schemas.microsoft.com/office/powerpoint/2010/main" val="1971216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128" name="Grouper 127"/>
          <p:cNvGrpSpPr/>
          <p:nvPr/>
        </p:nvGrpSpPr>
        <p:grpSpPr>
          <a:xfrm>
            <a:off x="7289185" y="828344"/>
            <a:ext cx="1960074" cy="3147708"/>
            <a:chOff x="7289185" y="828344"/>
            <a:chExt cx="1960074" cy="3147708"/>
          </a:xfrm>
        </p:grpSpPr>
        <p:sp>
          <p:nvSpPr>
            <p:cNvPr id="129" name="Rectangle 128"/>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1" name="Rectangle 130"/>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2" name="Rectangle 131"/>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134" name="ZoneTexte 133"/>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135" name="ZoneTexte 134"/>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136" name="ZoneTexte 135"/>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 name="Grouper 2"/>
          <p:cNvGrpSpPr/>
          <p:nvPr/>
        </p:nvGrpSpPr>
        <p:grpSpPr>
          <a:xfrm>
            <a:off x="108522" y="828344"/>
            <a:ext cx="1699917" cy="1664786"/>
            <a:chOff x="-1174784" y="3048254"/>
            <a:chExt cx="1699917" cy="1664786"/>
          </a:xfrm>
        </p:grpSpPr>
        <p:grpSp>
          <p:nvGrpSpPr>
            <p:cNvPr id="47" name="Grouper 46"/>
            <p:cNvGrpSpPr/>
            <p:nvPr/>
          </p:nvGrpSpPr>
          <p:grpSpPr>
            <a:xfrm>
              <a:off x="-1174784" y="3365786"/>
              <a:ext cx="1699917" cy="1347254"/>
              <a:chOff x="-1171750" y="2910051"/>
              <a:chExt cx="1699917" cy="1347254"/>
            </a:xfrm>
          </p:grpSpPr>
          <p:grpSp>
            <p:nvGrpSpPr>
              <p:cNvPr id="48" name="Grouper 47"/>
              <p:cNvGrpSpPr/>
              <p:nvPr/>
            </p:nvGrpSpPr>
            <p:grpSpPr>
              <a:xfrm>
                <a:off x="-1171750" y="3613282"/>
                <a:ext cx="1699917" cy="644023"/>
                <a:chOff x="97183" y="1569460"/>
                <a:chExt cx="1699917" cy="644023"/>
              </a:xfrm>
            </p:grpSpPr>
            <p:sp>
              <p:nvSpPr>
                <p:cNvPr id="54" name="Rectangle 53"/>
                <p:cNvSpPr/>
                <p:nvPr/>
              </p:nvSpPr>
              <p:spPr>
                <a:xfrm>
                  <a:off x="111531" y="1569460"/>
                  <a:ext cx="1489831" cy="6440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55" name="Grouper 54"/>
                <p:cNvGrpSpPr/>
                <p:nvPr/>
              </p:nvGrpSpPr>
              <p:grpSpPr>
                <a:xfrm>
                  <a:off x="97183" y="1600667"/>
                  <a:ext cx="1699917" cy="512235"/>
                  <a:chOff x="97728" y="1161105"/>
                  <a:chExt cx="1699917" cy="512235"/>
                </a:xfrm>
              </p:grpSpPr>
              <p:sp>
                <p:nvSpPr>
                  <p:cNvPr id="56" name="ZoneTexte 55"/>
                  <p:cNvSpPr txBox="1"/>
                  <p:nvPr/>
                </p:nvSpPr>
                <p:spPr>
                  <a:xfrm>
                    <a:off x="97728" y="1161105"/>
                    <a:ext cx="1699372" cy="276999"/>
                  </a:xfrm>
                  <a:prstGeom prst="rect">
                    <a:avLst/>
                  </a:prstGeom>
                  <a:noFill/>
                </p:spPr>
                <p:txBody>
                  <a:bodyPr wrap="square" rtlCol="0">
                    <a:spAutoFit/>
                  </a:bodyPr>
                  <a:lstStyle/>
                  <a:p>
                    <a:r>
                      <a:rPr lang="fr-FR" sz="1200" dirty="0" smtClean="0"/>
                      <a:t>&gt; Mes infos perso</a:t>
                    </a:r>
                    <a:endParaRPr lang="fr-FR" sz="1200" dirty="0"/>
                  </a:p>
                </p:txBody>
              </p:sp>
              <p:sp>
                <p:nvSpPr>
                  <p:cNvPr id="57" name="ZoneTexte 56"/>
                  <p:cNvSpPr txBox="1"/>
                  <p:nvPr/>
                </p:nvSpPr>
                <p:spPr>
                  <a:xfrm>
                    <a:off x="98273" y="1396341"/>
                    <a:ext cx="1699372" cy="276999"/>
                  </a:xfrm>
                  <a:prstGeom prst="rect">
                    <a:avLst/>
                  </a:prstGeom>
                  <a:noFill/>
                </p:spPr>
                <p:txBody>
                  <a:bodyPr wrap="square" rtlCol="0">
                    <a:spAutoFit/>
                  </a:bodyPr>
                  <a:lstStyle/>
                  <a:p>
                    <a:r>
                      <a:rPr lang="fr-FR" sz="1200" b="1" dirty="0" smtClean="0"/>
                      <a:t>&gt; Mon abonnement</a:t>
                    </a:r>
                    <a:endParaRPr lang="fr-FR" sz="1200" b="1" dirty="0"/>
                  </a:p>
                </p:txBody>
              </p:sp>
            </p:grpSp>
          </p:grpSp>
          <p:grpSp>
            <p:nvGrpSpPr>
              <p:cNvPr id="49" name="Grouper 48"/>
              <p:cNvGrpSpPr/>
              <p:nvPr/>
            </p:nvGrpSpPr>
            <p:grpSpPr>
              <a:xfrm>
                <a:off x="-1158229" y="2910051"/>
                <a:ext cx="1496471" cy="682114"/>
                <a:chOff x="2016867" y="3313913"/>
                <a:chExt cx="1496471" cy="682114"/>
              </a:xfrm>
            </p:grpSpPr>
            <p:sp>
              <p:nvSpPr>
                <p:cNvPr id="50" name="Rectangle 49"/>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52" name="Rectangle 51"/>
                <p:cNvSpPr/>
                <p:nvPr/>
              </p:nvSpPr>
              <p:spPr>
                <a:xfrm>
                  <a:off x="2016867" y="3664689"/>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sp>
          <p:nvSpPr>
            <p:cNvPr id="58" name="Rectangle 57"/>
            <p:cNvSpPr/>
            <p:nvPr/>
          </p:nvSpPr>
          <p:spPr>
            <a:xfrm>
              <a:off x="-1162901" y="3048254"/>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sp>
        <p:nvSpPr>
          <p:cNvPr id="60" name="Rectangle 59"/>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27" name="Grouper 26"/>
          <p:cNvGrpSpPr/>
          <p:nvPr/>
        </p:nvGrpSpPr>
        <p:grpSpPr>
          <a:xfrm>
            <a:off x="1725608" y="835753"/>
            <a:ext cx="5646191" cy="346159"/>
            <a:chOff x="2239810" y="989336"/>
            <a:chExt cx="4621210" cy="346159"/>
          </a:xfrm>
        </p:grpSpPr>
        <p:sp>
          <p:nvSpPr>
            <p:cNvPr id="28" name="Rectangle 27"/>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9" name="ZoneTexte 28"/>
            <p:cNvSpPr txBox="1"/>
            <p:nvPr/>
          </p:nvSpPr>
          <p:spPr>
            <a:xfrm>
              <a:off x="2443189" y="1007817"/>
              <a:ext cx="4090166" cy="307777"/>
            </a:xfrm>
            <a:prstGeom prst="rect">
              <a:avLst/>
            </a:prstGeom>
            <a:noFill/>
          </p:spPr>
          <p:txBody>
            <a:bodyPr wrap="square" rtlCol="0">
              <a:spAutoFit/>
            </a:bodyPr>
            <a:lstStyle/>
            <a:p>
              <a:pPr algn="ctr"/>
              <a:r>
                <a:rPr lang="fr-FR" sz="1400" b="1" dirty="0" smtClean="0"/>
                <a:t>Gérer mon abonnement Premium :</a:t>
              </a:r>
              <a:endParaRPr lang="fr-FR" sz="1400" b="1" dirty="0"/>
            </a:p>
          </p:txBody>
        </p:sp>
      </p:grpSp>
      <p:sp>
        <p:nvSpPr>
          <p:cNvPr id="41" name="Ellipse 40"/>
          <p:cNvSpPr/>
          <p:nvPr/>
        </p:nvSpPr>
        <p:spPr>
          <a:xfrm>
            <a:off x="2193652" y="2656384"/>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 name="ZoneTexte 3"/>
          <p:cNvSpPr txBox="1"/>
          <p:nvPr/>
        </p:nvSpPr>
        <p:spPr>
          <a:xfrm>
            <a:off x="2470521" y="2597210"/>
            <a:ext cx="3851337" cy="307777"/>
          </a:xfrm>
          <a:prstGeom prst="rect">
            <a:avLst/>
          </a:prstGeom>
          <a:noFill/>
        </p:spPr>
        <p:txBody>
          <a:bodyPr wrap="square" rtlCol="0">
            <a:spAutoFit/>
          </a:bodyPr>
          <a:lstStyle/>
          <a:p>
            <a:r>
              <a:rPr lang="fr-FR" sz="1400" dirty="0" smtClean="0"/>
              <a:t>Je choisis l’abonnement Premium 3 mois à 29,90€</a:t>
            </a:r>
            <a:endParaRPr lang="fr-FR" sz="1400" dirty="0"/>
          </a:p>
        </p:txBody>
      </p:sp>
      <p:sp>
        <p:nvSpPr>
          <p:cNvPr id="42" name="Rectangle 41"/>
          <p:cNvSpPr/>
          <p:nvPr/>
        </p:nvSpPr>
        <p:spPr>
          <a:xfrm>
            <a:off x="2873600" y="6129753"/>
            <a:ext cx="3725127" cy="7465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Mise en place de </a:t>
            </a:r>
            <a:r>
              <a:rPr lang="fr-FR" dirty="0" err="1" smtClean="0">
                <a:solidFill>
                  <a:srgbClr val="FF0000"/>
                </a:solidFill>
              </a:rPr>
              <a:t>Paypal</a:t>
            </a:r>
            <a:r>
              <a:rPr lang="fr-FR" dirty="0" smtClean="0">
                <a:solidFill>
                  <a:srgbClr val="FF0000"/>
                </a:solidFill>
              </a:rPr>
              <a:t> dans un premier temps.</a:t>
            </a:r>
            <a:endParaRPr lang="fr-FR" dirty="0">
              <a:solidFill>
                <a:srgbClr val="FF0000"/>
              </a:solidFill>
            </a:endParaRPr>
          </a:p>
        </p:txBody>
      </p:sp>
      <p:sp>
        <p:nvSpPr>
          <p:cNvPr id="46" name="ZoneTexte 45"/>
          <p:cNvSpPr txBox="1"/>
          <p:nvPr/>
        </p:nvSpPr>
        <p:spPr>
          <a:xfrm>
            <a:off x="2309821" y="1497291"/>
            <a:ext cx="3812342" cy="276999"/>
          </a:xfrm>
          <a:prstGeom prst="rect">
            <a:avLst/>
          </a:prstGeom>
          <a:noFill/>
        </p:spPr>
        <p:txBody>
          <a:bodyPr wrap="square" rtlCol="0">
            <a:spAutoFit/>
          </a:bodyPr>
          <a:lstStyle/>
          <a:p>
            <a:r>
              <a:rPr lang="fr-FR" sz="1200" dirty="0" smtClean="0"/>
              <a:t>Date de mon dernier abonnement Premium : *****</a:t>
            </a:r>
            <a:endParaRPr lang="fr-FR" sz="1200" dirty="0"/>
          </a:p>
        </p:txBody>
      </p:sp>
    </p:spTree>
    <p:extLst>
      <p:ext uri="{BB962C8B-B14F-4D97-AF65-F5344CB8AC3E}">
        <p14:creationId xmlns:p14="http://schemas.microsoft.com/office/powerpoint/2010/main" val="16433633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41756" y="829862"/>
            <a:ext cx="6640142"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128" name="Grouper 127"/>
          <p:cNvGrpSpPr/>
          <p:nvPr/>
        </p:nvGrpSpPr>
        <p:grpSpPr>
          <a:xfrm>
            <a:off x="7081898" y="828344"/>
            <a:ext cx="1960074" cy="1629077"/>
            <a:chOff x="7289185" y="828344"/>
            <a:chExt cx="1960074" cy="1629077"/>
          </a:xfrm>
        </p:grpSpPr>
        <p:sp>
          <p:nvSpPr>
            <p:cNvPr id="129" name="Rectangle 128"/>
            <p:cNvSpPr/>
            <p:nvPr/>
          </p:nvSpPr>
          <p:spPr>
            <a:xfrm>
              <a:off x="7427021" y="828344"/>
              <a:ext cx="1703174" cy="1629077"/>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6" y="1147300"/>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Classement</a:t>
              </a:r>
              <a:endParaRPr lang="fr-FR" sz="1200" b="1" dirty="0"/>
            </a:p>
          </p:txBody>
        </p:sp>
        <p:sp>
          <p:nvSpPr>
            <p:cNvPr id="134" name="ZoneTexte 133"/>
            <p:cNvSpPr txBox="1"/>
            <p:nvPr/>
          </p:nvSpPr>
          <p:spPr>
            <a:xfrm>
              <a:off x="7924212" y="1092075"/>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26" name="Rectangle 25"/>
          <p:cNvSpPr/>
          <p:nvPr/>
        </p:nvSpPr>
        <p:spPr>
          <a:xfrm>
            <a:off x="1969367" y="5693299"/>
            <a:ext cx="3667590" cy="11129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NB : une fois validée la(les) réponse(s) souhaitée(s), pas possible de modifier son(ses) choix.</a:t>
            </a:r>
            <a:endParaRPr lang="fr-FR" dirty="0">
              <a:solidFill>
                <a:srgbClr val="FF0000"/>
              </a:solidFill>
            </a:endParaRPr>
          </a:p>
        </p:txBody>
      </p:sp>
      <p:sp>
        <p:nvSpPr>
          <p:cNvPr id="27" name="Rectangle 26"/>
          <p:cNvSpPr/>
          <p:nvPr/>
        </p:nvSpPr>
        <p:spPr>
          <a:xfrm>
            <a:off x="7219734" y="2513181"/>
            <a:ext cx="1703174" cy="345089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Rectangle 27"/>
          <p:cNvSpPr/>
          <p:nvPr/>
        </p:nvSpPr>
        <p:spPr>
          <a:xfrm>
            <a:off x="7215318" y="5950272"/>
            <a:ext cx="1703174" cy="5660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nvGrpSpPr>
          <p:cNvPr id="4" name="Grouper 3"/>
          <p:cNvGrpSpPr/>
          <p:nvPr/>
        </p:nvGrpSpPr>
        <p:grpSpPr>
          <a:xfrm>
            <a:off x="7354439" y="1363418"/>
            <a:ext cx="1259038" cy="276999"/>
            <a:chOff x="7354439" y="1446254"/>
            <a:chExt cx="1259038" cy="276999"/>
          </a:xfrm>
        </p:grpSpPr>
        <p:sp>
          <p:nvSpPr>
            <p:cNvPr id="29" name="Rectangle 2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0" name="ZoneTexte 2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2" name="Grouper 31"/>
          <p:cNvGrpSpPr/>
          <p:nvPr/>
        </p:nvGrpSpPr>
        <p:grpSpPr>
          <a:xfrm>
            <a:off x="7354439" y="1654317"/>
            <a:ext cx="1259038" cy="276999"/>
            <a:chOff x="7354439" y="1446254"/>
            <a:chExt cx="1259038" cy="276999"/>
          </a:xfrm>
        </p:grpSpPr>
        <p:sp>
          <p:nvSpPr>
            <p:cNvPr id="33" name="Rectangle 32"/>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4" name="ZoneTexte 33"/>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5" name="Grouper 34"/>
          <p:cNvGrpSpPr/>
          <p:nvPr/>
        </p:nvGrpSpPr>
        <p:grpSpPr>
          <a:xfrm>
            <a:off x="7354439" y="1931316"/>
            <a:ext cx="1259038" cy="276999"/>
            <a:chOff x="7354439" y="1446254"/>
            <a:chExt cx="1259038" cy="276999"/>
          </a:xfrm>
        </p:grpSpPr>
        <p:sp>
          <p:nvSpPr>
            <p:cNvPr id="36" name="Rectangle 35"/>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7" name="ZoneTexte 36"/>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8" name="Grouper 37"/>
          <p:cNvGrpSpPr/>
          <p:nvPr/>
        </p:nvGrpSpPr>
        <p:grpSpPr>
          <a:xfrm>
            <a:off x="7354439" y="2205945"/>
            <a:ext cx="1259038" cy="276999"/>
            <a:chOff x="7354439" y="1446254"/>
            <a:chExt cx="1259038" cy="276999"/>
          </a:xfrm>
        </p:grpSpPr>
        <p:sp>
          <p:nvSpPr>
            <p:cNvPr id="39" name="Rectangle 3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0" name="ZoneTexte 3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41" name="Rectangle à coins arrondis 40"/>
          <p:cNvSpPr/>
          <p:nvPr/>
        </p:nvSpPr>
        <p:spPr>
          <a:xfrm>
            <a:off x="7496046" y="6488695"/>
            <a:ext cx="1187219" cy="31753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600" dirty="0" smtClean="0"/>
              <a:t>Entrer</a:t>
            </a:r>
            <a:endParaRPr lang="fr-FR" sz="1600" dirty="0"/>
          </a:p>
        </p:txBody>
      </p:sp>
      <p:cxnSp>
        <p:nvCxnSpPr>
          <p:cNvPr id="42" name="Connecteur droit avec flèche 41"/>
          <p:cNvCxnSpPr/>
          <p:nvPr/>
        </p:nvCxnSpPr>
        <p:spPr>
          <a:xfrm>
            <a:off x="8918492" y="2466831"/>
            <a:ext cx="0" cy="35110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flipH="1">
            <a:off x="8683265" y="1363418"/>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ZoneTexte 45"/>
          <p:cNvSpPr txBox="1"/>
          <p:nvPr/>
        </p:nvSpPr>
        <p:spPr>
          <a:xfrm>
            <a:off x="9470140" y="854912"/>
            <a:ext cx="1919401" cy="584776"/>
          </a:xfrm>
          <a:prstGeom prst="rect">
            <a:avLst/>
          </a:prstGeom>
          <a:noFill/>
        </p:spPr>
        <p:txBody>
          <a:bodyPr wrap="square" rtlCol="0">
            <a:spAutoFit/>
          </a:bodyPr>
          <a:lstStyle/>
          <a:p>
            <a:r>
              <a:rPr lang="fr-FR" sz="1600" dirty="0" smtClean="0">
                <a:solidFill>
                  <a:srgbClr val="FF0000"/>
                </a:solidFill>
              </a:rPr>
              <a:t>Classement des 5 premiers membres</a:t>
            </a:r>
            <a:endParaRPr lang="fr-FR" sz="1600" dirty="0">
              <a:solidFill>
                <a:srgbClr val="FF0000"/>
              </a:solidFill>
            </a:endParaRPr>
          </a:p>
        </p:txBody>
      </p:sp>
      <p:cxnSp>
        <p:nvCxnSpPr>
          <p:cNvPr id="51" name="Connecteur droit avec flèche 50"/>
          <p:cNvCxnSpPr/>
          <p:nvPr/>
        </p:nvCxnSpPr>
        <p:spPr>
          <a:xfrm flipH="1">
            <a:off x="8683265" y="3599080"/>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3" name="ZoneTexte 52"/>
          <p:cNvSpPr txBox="1"/>
          <p:nvPr/>
        </p:nvSpPr>
        <p:spPr>
          <a:xfrm>
            <a:off x="9470140" y="3090574"/>
            <a:ext cx="1919401" cy="584776"/>
          </a:xfrm>
          <a:prstGeom prst="rect">
            <a:avLst/>
          </a:prstGeom>
          <a:noFill/>
        </p:spPr>
        <p:txBody>
          <a:bodyPr wrap="square" rtlCol="0">
            <a:spAutoFit/>
          </a:bodyPr>
          <a:lstStyle/>
          <a:p>
            <a:r>
              <a:rPr lang="fr-FR" sz="1600" dirty="0" smtClean="0">
                <a:solidFill>
                  <a:srgbClr val="FF0000"/>
                </a:solidFill>
              </a:rPr>
              <a:t>Chat live entre les participants.</a:t>
            </a:r>
            <a:endParaRPr lang="fr-FR" sz="1600" dirty="0">
              <a:solidFill>
                <a:srgbClr val="FF0000"/>
              </a:solidFill>
            </a:endParaRPr>
          </a:p>
        </p:txBody>
      </p:sp>
      <p:sp>
        <p:nvSpPr>
          <p:cNvPr id="59" name="Rectangle 58"/>
          <p:cNvSpPr/>
          <p:nvPr/>
        </p:nvSpPr>
        <p:spPr>
          <a:xfrm>
            <a:off x="1051294" y="1289989"/>
            <a:ext cx="5284797" cy="12838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Contenu : </a:t>
            </a:r>
            <a:r>
              <a:rPr lang="fr-FR" dirty="0" err="1" smtClean="0"/>
              <a:t>podcast</a:t>
            </a:r>
            <a:r>
              <a:rPr lang="fr-FR" dirty="0" smtClean="0"/>
              <a:t>, vidéo, texte, infographie</a:t>
            </a:r>
            <a:endParaRPr lang="fr-FR" dirty="0"/>
          </a:p>
        </p:txBody>
      </p:sp>
      <p:sp>
        <p:nvSpPr>
          <p:cNvPr id="60" name="Rectangle 59"/>
          <p:cNvSpPr/>
          <p:nvPr/>
        </p:nvSpPr>
        <p:spPr>
          <a:xfrm>
            <a:off x="1051294" y="2669213"/>
            <a:ext cx="5284797" cy="506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Question posée</a:t>
            </a:r>
            <a:endParaRPr lang="fr-FR" dirty="0"/>
          </a:p>
        </p:txBody>
      </p:sp>
      <p:sp>
        <p:nvSpPr>
          <p:cNvPr id="10" name="Ellipse 9"/>
          <p:cNvSpPr/>
          <p:nvPr/>
        </p:nvSpPr>
        <p:spPr>
          <a:xfrm>
            <a:off x="1184474" y="3848784"/>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1" name="Ellipse 60"/>
          <p:cNvSpPr/>
          <p:nvPr/>
        </p:nvSpPr>
        <p:spPr>
          <a:xfrm>
            <a:off x="1184474" y="422124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2" name="Ellipse 61"/>
          <p:cNvSpPr/>
          <p:nvPr/>
        </p:nvSpPr>
        <p:spPr>
          <a:xfrm>
            <a:off x="1184474" y="4571941"/>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3" name="Ellipse 62"/>
          <p:cNvSpPr/>
          <p:nvPr/>
        </p:nvSpPr>
        <p:spPr>
          <a:xfrm>
            <a:off x="1184474" y="4944406"/>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5" name="Rectangle 64"/>
          <p:cNvSpPr/>
          <p:nvPr/>
        </p:nvSpPr>
        <p:spPr>
          <a:xfrm>
            <a:off x="1051294" y="3285781"/>
            <a:ext cx="5284797"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Réponses proposées :</a:t>
            </a:r>
            <a:endParaRPr lang="fr-FR" sz="1400" dirty="0"/>
          </a:p>
        </p:txBody>
      </p:sp>
      <p:sp>
        <p:nvSpPr>
          <p:cNvPr id="66" name="Rectangle à coins arrondis 65"/>
          <p:cNvSpPr/>
          <p:nvPr/>
        </p:nvSpPr>
        <p:spPr>
          <a:xfrm>
            <a:off x="5148872" y="3805977"/>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Je valide !</a:t>
            </a:r>
            <a:endParaRPr lang="fr-FR" sz="1600" dirty="0"/>
          </a:p>
        </p:txBody>
      </p:sp>
      <p:sp>
        <p:nvSpPr>
          <p:cNvPr id="67" name="Rectangle à coins arrondis 66"/>
          <p:cNvSpPr/>
          <p:nvPr/>
        </p:nvSpPr>
        <p:spPr>
          <a:xfrm>
            <a:off x="5148872" y="417844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Je valide !</a:t>
            </a:r>
            <a:endParaRPr lang="fr-FR" sz="1600" dirty="0"/>
          </a:p>
        </p:txBody>
      </p:sp>
      <p:sp>
        <p:nvSpPr>
          <p:cNvPr id="68" name="Rectangle à coins arrondis 67"/>
          <p:cNvSpPr/>
          <p:nvPr/>
        </p:nvSpPr>
        <p:spPr>
          <a:xfrm>
            <a:off x="5148872" y="4569589"/>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Je valide !</a:t>
            </a:r>
            <a:endParaRPr lang="fr-FR" sz="1600" dirty="0"/>
          </a:p>
        </p:txBody>
      </p:sp>
      <p:sp>
        <p:nvSpPr>
          <p:cNvPr id="69" name="Rectangle à coins arrondis 68"/>
          <p:cNvSpPr/>
          <p:nvPr/>
        </p:nvSpPr>
        <p:spPr>
          <a:xfrm>
            <a:off x="5148872" y="4962898"/>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Je valide !</a:t>
            </a:r>
            <a:endParaRPr lang="fr-FR" sz="1600" dirty="0"/>
          </a:p>
        </p:txBody>
      </p:sp>
      <p:sp>
        <p:nvSpPr>
          <p:cNvPr id="70" name="Rectangle 69"/>
          <p:cNvSpPr/>
          <p:nvPr/>
        </p:nvSpPr>
        <p:spPr>
          <a:xfrm>
            <a:off x="-2630403" y="263536"/>
            <a:ext cx="2473424" cy="24475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Précisions concernant les sessions QCM/Quizz : </a:t>
            </a:r>
          </a:p>
          <a:p>
            <a:pPr algn="just"/>
            <a:r>
              <a:rPr lang="fr-FR" sz="1600" dirty="0" smtClean="0">
                <a:solidFill>
                  <a:srgbClr val="FF0000"/>
                </a:solidFill>
              </a:rPr>
              <a:t>-Réponse juste : + 2 points</a:t>
            </a:r>
          </a:p>
          <a:p>
            <a:pPr algn="just"/>
            <a:r>
              <a:rPr lang="fr-FR" sz="1600" dirty="0" smtClean="0">
                <a:solidFill>
                  <a:srgbClr val="FF0000"/>
                </a:solidFill>
              </a:rPr>
              <a:t>-Réponse fausse : - 1 point</a:t>
            </a:r>
          </a:p>
          <a:p>
            <a:pPr algn="just"/>
            <a:endParaRPr lang="fr-FR" sz="1600" dirty="0">
              <a:solidFill>
                <a:srgbClr val="FF0000"/>
              </a:solidFill>
            </a:endParaRPr>
          </a:p>
          <a:p>
            <a:pPr algn="just"/>
            <a:r>
              <a:rPr lang="fr-FR" sz="1600" dirty="0" smtClean="0">
                <a:solidFill>
                  <a:srgbClr val="FF0000"/>
                </a:solidFill>
              </a:rPr>
              <a:t>Durée moyenne d’une session : 30 minutes max.</a:t>
            </a:r>
          </a:p>
        </p:txBody>
      </p:sp>
      <p:sp>
        <p:nvSpPr>
          <p:cNvPr id="71" name="Rectangle 70"/>
          <p:cNvSpPr/>
          <p:nvPr/>
        </p:nvSpPr>
        <p:spPr>
          <a:xfrm>
            <a:off x="441756" y="822312"/>
            <a:ext cx="6640142" cy="3561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fr-FR" sz="1400" b="1" dirty="0" smtClean="0"/>
              <a:t>Question n° : **/15			Durée de la question : *** secondes/minutes</a:t>
            </a:r>
            <a:endParaRPr lang="fr-FR" sz="1400" b="1" dirty="0"/>
          </a:p>
        </p:txBody>
      </p:sp>
    </p:spTree>
    <p:extLst>
      <p:ext uri="{BB962C8B-B14F-4D97-AF65-F5344CB8AC3E}">
        <p14:creationId xmlns:p14="http://schemas.microsoft.com/office/powerpoint/2010/main" val="40186670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41756" y="829862"/>
            <a:ext cx="6640142"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128" name="Grouper 127"/>
          <p:cNvGrpSpPr/>
          <p:nvPr/>
        </p:nvGrpSpPr>
        <p:grpSpPr>
          <a:xfrm>
            <a:off x="7081898" y="828344"/>
            <a:ext cx="1960074" cy="1629077"/>
            <a:chOff x="7289185" y="828344"/>
            <a:chExt cx="1960074" cy="1629077"/>
          </a:xfrm>
        </p:grpSpPr>
        <p:sp>
          <p:nvSpPr>
            <p:cNvPr id="129" name="Rectangle 128"/>
            <p:cNvSpPr/>
            <p:nvPr/>
          </p:nvSpPr>
          <p:spPr>
            <a:xfrm>
              <a:off x="7427021" y="828344"/>
              <a:ext cx="1703174" cy="1629077"/>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6" y="1147300"/>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Classement</a:t>
              </a:r>
              <a:endParaRPr lang="fr-FR" sz="1200" b="1" dirty="0"/>
            </a:p>
          </p:txBody>
        </p:sp>
        <p:sp>
          <p:nvSpPr>
            <p:cNvPr id="134" name="ZoneTexte 133"/>
            <p:cNvSpPr txBox="1"/>
            <p:nvPr/>
          </p:nvSpPr>
          <p:spPr>
            <a:xfrm>
              <a:off x="7924212" y="1092075"/>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26" name="Rectangle 25"/>
          <p:cNvSpPr/>
          <p:nvPr/>
        </p:nvSpPr>
        <p:spPr>
          <a:xfrm>
            <a:off x="1569786" y="5950272"/>
            <a:ext cx="4266962" cy="9260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NB : une fois validée la réponse souhaitée, corrigée qui apparaît en dessous de la bonne réponse. </a:t>
            </a:r>
            <a:endParaRPr lang="fr-FR" dirty="0">
              <a:solidFill>
                <a:srgbClr val="FF0000"/>
              </a:solidFill>
            </a:endParaRPr>
          </a:p>
        </p:txBody>
      </p:sp>
      <p:sp>
        <p:nvSpPr>
          <p:cNvPr id="27" name="Rectangle 26"/>
          <p:cNvSpPr/>
          <p:nvPr/>
        </p:nvSpPr>
        <p:spPr>
          <a:xfrm>
            <a:off x="7219734" y="2513181"/>
            <a:ext cx="1703174" cy="345089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Rectangle 27"/>
          <p:cNvSpPr/>
          <p:nvPr/>
        </p:nvSpPr>
        <p:spPr>
          <a:xfrm>
            <a:off x="7215318" y="5950272"/>
            <a:ext cx="1703174" cy="5660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nvGrpSpPr>
          <p:cNvPr id="4" name="Grouper 3"/>
          <p:cNvGrpSpPr/>
          <p:nvPr/>
        </p:nvGrpSpPr>
        <p:grpSpPr>
          <a:xfrm>
            <a:off x="7354439" y="1363418"/>
            <a:ext cx="1259038" cy="276999"/>
            <a:chOff x="7354439" y="1446254"/>
            <a:chExt cx="1259038" cy="276999"/>
          </a:xfrm>
        </p:grpSpPr>
        <p:sp>
          <p:nvSpPr>
            <p:cNvPr id="29" name="Rectangle 2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0" name="ZoneTexte 2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2" name="Grouper 31"/>
          <p:cNvGrpSpPr/>
          <p:nvPr/>
        </p:nvGrpSpPr>
        <p:grpSpPr>
          <a:xfrm>
            <a:off x="7354439" y="1654317"/>
            <a:ext cx="1259038" cy="276999"/>
            <a:chOff x="7354439" y="1446254"/>
            <a:chExt cx="1259038" cy="276999"/>
          </a:xfrm>
        </p:grpSpPr>
        <p:sp>
          <p:nvSpPr>
            <p:cNvPr id="33" name="Rectangle 32"/>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4" name="ZoneTexte 33"/>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5" name="Grouper 34"/>
          <p:cNvGrpSpPr/>
          <p:nvPr/>
        </p:nvGrpSpPr>
        <p:grpSpPr>
          <a:xfrm>
            <a:off x="7354439" y="1931316"/>
            <a:ext cx="1259038" cy="276999"/>
            <a:chOff x="7354439" y="1446254"/>
            <a:chExt cx="1259038" cy="276999"/>
          </a:xfrm>
        </p:grpSpPr>
        <p:sp>
          <p:nvSpPr>
            <p:cNvPr id="36" name="Rectangle 35"/>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7" name="ZoneTexte 36"/>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8" name="Grouper 37"/>
          <p:cNvGrpSpPr/>
          <p:nvPr/>
        </p:nvGrpSpPr>
        <p:grpSpPr>
          <a:xfrm>
            <a:off x="7354439" y="2205945"/>
            <a:ext cx="1259038" cy="276999"/>
            <a:chOff x="7354439" y="1446254"/>
            <a:chExt cx="1259038" cy="276999"/>
          </a:xfrm>
        </p:grpSpPr>
        <p:sp>
          <p:nvSpPr>
            <p:cNvPr id="39" name="Rectangle 3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0" name="ZoneTexte 3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41" name="Rectangle à coins arrondis 40"/>
          <p:cNvSpPr/>
          <p:nvPr/>
        </p:nvSpPr>
        <p:spPr>
          <a:xfrm>
            <a:off x="7496046" y="6488695"/>
            <a:ext cx="1187219" cy="31753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600" dirty="0" smtClean="0"/>
              <a:t>Entrer</a:t>
            </a:r>
            <a:endParaRPr lang="fr-FR" sz="1600" dirty="0"/>
          </a:p>
        </p:txBody>
      </p:sp>
      <p:cxnSp>
        <p:nvCxnSpPr>
          <p:cNvPr id="42" name="Connecteur droit avec flèche 41"/>
          <p:cNvCxnSpPr/>
          <p:nvPr/>
        </p:nvCxnSpPr>
        <p:spPr>
          <a:xfrm>
            <a:off x="8918492" y="2466831"/>
            <a:ext cx="0" cy="35110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flipH="1">
            <a:off x="8683265" y="1363418"/>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ZoneTexte 45"/>
          <p:cNvSpPr txBox="1"/>
          <p:nvPr/>
        </p:nvSpPr>
        <p:spPr>
          <a:xfrm>
            <a:off x="9470140" y="854912"/>
            <a:ext cx="1919401" cy="584776"/>
          </a:xfrm>
          <a:prstGeom prst="rect">
            <a:avLst/>
          </a:prstGeom>
          <a:noFill/>
        </p:spPr>
        <p:txBody>
          <a:bodyPr wrap="square" rtlCol="0">
            <a:spAutoFit/>
          </a:bodyPr>
          <a:lstStyle/>
          <a:p>
            <a:r>
              <a:rPr lang="fr-FR" sz="1600" dirty="0" smtClean="0">
                <a:solidFill>
                  <a:srgbClr val="FF0000"/>
                </a:solidFill>
              </a:rPr>
              <a:t>Classement des 5 premiers membres</a:t>
            </a:r>
            <a:endParaRPr lang="fr-FR" sz="1600" dirty="0">
              <a:solidFill>
                <a:srgbClr val="FF0000"/>
              </a:solidFill>
            </a:endParaRPr>
          </a:p>
        </p:txBody>
      </p:sp>
      <p:cxnSp>
        <p:nvCxnSpPr>
          <p:cNvPr id="51" name="Connecteur droit avec flèche 50"/>
          <p:cNvCxnSpPr/>
          <p:nvPr/>
        </p:nvCxnSpPr>
        <p:spPr>
          <a:xfrm flipH="1">
            <a:off x="8683265" y="3599080"/>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3" name="ZoneTexte 52"/>
          <p:cNvSpPr txBox="1"/>
          <p:nvPr/>
        </p:nvSpPr>
        <p:spPr>
          <a:xfrm>
            <a:off x="9470140" y="3090574"/>
            <a:ext cx="1919401" cy="584776"/>
          </a:xfrm>
          <a:prstGeom prst="rect">
            <a:avLst/>
          </a:prstGeom>
          <a:noFill/>
        </p:spPr>
        <p:txBody>
          <a:bodyPr wrap="square" rtlCol="0">
            <a:spAutoFit/>
          </a:bodyPr>
          <a:lstStyle/>
          <a:p>
            <a:r>
              <a:rPr lang="fr-FR" sz="1600" dirty="0" smtClean="0">
                <a:solidFill>
                  <a:srgbClr val="FF0000"/>
                </a:solidFill>
              </a:rPr>
              <a:t>Chat live entre les participants.</a:t>
            </a:r>
            <a:endParaRPr lang="fr-FR" sz="1600" dirty="0">
              <a:solidFill>
                <a:srgbClr val="FF0000"/>
              </a:solidFill>
            </a:endParaRPr>
          </a:p>
        </p:txBody>
      </p:sp>
      <p:sp>
        <p:nvSpPr>
          <p:cNvPr id="10" name="Ellipse 9"/>
          <p:cNvSpPr/>
          <p:nvPr/>
        </p:nvSpPr>
        <p:spPr>
          <a:xfrm>
            <a:off x="1184474" y="3848784"/>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1" name="Ellipse 60"/>
          <p:cNvSpPr/>
          <p:nvPr/>
        </p:nvSpPr>
        <p:spPr>
          <a:xfrm>
            <a:off x="1184474" y="422124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2" name="Ellipse 61"/>
          <p:cNvSpPr/>
          <p:nvPr/>
        </p:nvSpPr>
        <p:spPr>
          <a:xfrm>
            <a:off x="1184474" y="4571941"/>
            <a:ext cx="242603" cy="2200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63" name="Ellipse 62"/>
          <p:cNvSpPr/>
          <p:nvPr/>
        </p:nvSpPr>
        <p:spPr>
          <a:xfrm>
            <a:off x="1184474" y="544381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3" name="Rectangle 42"/>
          <p:cNvSpPr/>
          <p:nvPr/>
        </p:nvSpPr>
        <p:spPr>
          <a:xfrm>
            <a:off x="1051294" y="4917089"/>
            <a:ext cx="5284797" cy="35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sz="1400" dirty="0" smtClean="0"/>
              <a:t>Explication/commentaire sur le pourquoi de la bonne réponse</a:t>
            </a:r>
            <a:endParaRPr lang="fr-FR" sz="1400" dirty="0"/>
          </a:p>
        </p:txBody>
      </p:sp>
      <p:sp>
        <p:nvSpPr>
          <p:cNvPr id="44" name="Rectangle 43"/>
          <p:cNvSpPr/>
          <p:nvPr/>
        </p:nvSpPr>
        <p:spPr>
          <a:xfrm>
            <a:off x="1051294" y="1289989"/>
            <a:ext cx="5284797" cy="12838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Contenu : </a:t>
            </a:r>
            <a:r>
              <a:rPr lang="fr-FR" dirty="0" err="1" smtClean="0"/>
              <a:t>podcast</a:t>
            </a:r>
            <a:r>
              <a:rPr lang="fr-FR" dirty="0" smtClean="0"/>
              <a:t>, vidéo, texte, infographie</a:t>
            </a:r>
            <a:endParaRPr lang="fr-FR" dirty="0"/>
          </a:p>
        </p:txBody>
      </p:sp>
      <p:sp>
        <p:nvSpPr>
          <p:cNvPr id="45" name="Rectangle 44"/>
          <p:cNvSpPr/>
          <p:nvPr/>
        </p:nvSpPr>
        <p:spPr>
          <a:xfrm>
            <a:off x="1051294" y="2669213"/>
            <a:ext cx="5284797" cy="506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Question posée</a:t>
            </a:r>
            <a:endParaRPr lang="fr-FR" dirty="0"/>
          </a:p>
        </p:txBody>
      </p:sp>
      <p:sp>
        <p:nvSpPr>
          <p:cNvPr id="47" name="Rectangle 46"/>
          <p:cNvSpPr/>
          <p:nvPr/>
        </p:nvSpPr>
        <p:spPr>
          <a:xfrm>
            <a:off x="1051294" y="3285781"/>
            <a:ext cx="5284797"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Réponses proposées :</a:t>
            </a:r>
            <a:endParaRPr lang="fr-FR" sz="1400" dirty="0"/>
          </a:p>
        </p:txBody>
      </p:sp>
      <p:sp>
        <p:nvSpPr>
          <p:cNvPr id="48" name="Rectangle 47"/>
          <p:cNvSpPr/>
          <p:nvPr/>
        </p:nvSpPr>
        <p:spPr>
          <a:xfrm>
            <a:off x="441756" y="822312"/>
            <a:ext cx="6640142" cy="3561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fr-FR" sz="1400" b="1" dirty="0" smtClean="0"/>
              <a:t>Question n° : **/15			Durée de la question : *** secondes/minutes</a:t>
            </a:r>
            <a:endParaRPr lang="fr-FR" sz="1400" b="1" dirty="0"/>
          </a:p>
        </p:txBody>
      </p:sp>
      <p:sp>
        <p:nvSpPr>
          <p:cNvPr id="49" name="Rectangle à coins arrondis 48"/>
          <p:cNvSpPr/>
          <p:nvPr/>
        </p:nvSpPr>
        <p:spPr>
          <a:xfrm>
            <a:off x="5148872" y="5589933"/>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Suivant</a:t>
            </a:r>
            <a:endParaRPr lang="fr-FR" sz="1600" dirty="0"/>
          </a:p>
        </p:txBody>
      </p:sp>
    </p:spTree>
    <p:extLst>
      <p:ext uri="{BB962C8B-B14F-4D97-AF65-F5344CB8AC3E}">
        <p14:creationId xmlns:p14="http://schemas.microsoft.com/office/powerpoint/2010/main" val="11022179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41756" y="829862"/>
            <a:ext cx="6640142"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128" name="Grouper 127"/>
          <p:cNvGrpSpPr/>
          <p:nvPr/>
        </p:nvGrpSpPr>
        <p:grpSpPr>
          <a:xfrm>
            <a:off x="7081898" y="828344"/>
            <a:ext cx="1960074" cy="1629077"/>
            <a:chOff x="7289185" y="828344"/>
            <a:chExt cx="1960074" cy="1629077"/>
          </a:xfrm>
        </p:grpSpPr>
        <p:sp>
          <p:nvSpPr>
            <p:cNvPr id="129" name="Rectangle 128"/>
            <p:cNvSpPr/>
            <p:nvPr/>
          </p:nvSpPr>
          <p:spPr>
            <a:xfrm>
              <a:off x="7427021" y="828344"/>
              <a:ext cx="1703174" cy="1629077"/>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0" name="Rectangle 129"/>
            <p:cNvSpPr/>
            <p:nvPr/>
          </p:nvSpPr>
          <p:spPr>
            <a:xfrm>
              <a:off x="7561726" y="1147300"/>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3" name="ZoneTexte 132"/>
            <p:cNvSpPr txBox="1"/>
            <p:nvPr/>
          </p:nvSpPr>
          <p:spPr>
            <a:xfrm>
              <a:off x="7289185" y="829862"/>
              <a:ext cx="1960074" cy="276999"/>
            </a:xfrm>
            <a:prstGeom prst="rect">
              <a:avLst/>
            </a:prstGeom>
            <a:noFill/>
          </p:spPr>
          <p:txBody>
            <a:bodyPr wrap="square" rtlCol="0">
              <a:spAutoFit/>
            </a:bodyPr>
            <a:lstStyle/>
            <a:p>
              <a:pPr algn="ctr"/>
              <a:r>
                <a:rPr lang="fr-FR" sz="1200" b="1" dirty="0" smtClean="0"/>
                <a:t>Classement</a:t>
              </a:r>
              <a:endParaRPr lang="fr-FR" sz="1200" b="1" dirty="0"/>
            </a:p>
          </p:txBody>
        </p:sp>
        <p:sp>
          <p:nvSpPr>
            <p:cNvPr id="134" name="ZoneTexte 133"/>
            <p:cNvSpPr txBox="1"/>
            <p:nvPr/>
          </p:nvSpPr>
          <p:spPr>
            <a:xfrm>
              <a:off x="7924212" y="1092075"/>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26" name="Rectangle 25"/>
          <p:cNvSpPr/>
          <p:nvPr/>
        </p:nvSpPr>
        <p:spPr>
          <a:xfrm>
            <a:off x="1569786" y="6135636"/>
            <a:ext cx="4266962" cy="4851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Classement final à l’issue de la session.</a:t>
            </a:r>
            <a:endParaRPr lang="fr-FR" dirty="0">
              <a:solidFill>
                <a:srgbClr val="FF0000"/>
              </a:solidFill>
            </a:endParaRPr>
          </a:p>
        </p:txBody>
      </p:sp>
      <p:sp>
        <p:nvSpPr>
          <p:cNvPr id="27" name="Rectangle 26"/>
          <p:cNvSpPr/>
          <p:nvPr/>
        </p:nvSpPr>
        <p:spPr>
          <a:xfrm>
            <a:off x="7219734" y="2513181"/>
            <a:ext cx="1703174" cy="345089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Rectangle 27"/>
          <p:cNvSpPr/>
          <p:nvPr/>
        </p:nvSpPr>
        <p:spPr>
          <a:xfrm>
            <a:off x="7215318" y="5950272"/>
            <a:ext cx="1703174" cy="5660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grpSp>
        <p:nvGrpSpPr>
          <p:cNvPr id="4" name="Grouper 3"/>
          <p:cNvGrpSpPr/>
          <p:nvPr/>
        </p:nvGrpSpPr>
        <p:grpSpPr>
          <a:xfrm>
            <a:off x="7354439" y="1363418"/>
            <a:ext cx="1259038" cy="276999"/>
            <a:chOff x="7354439" y="1446254"/>
            <a:chExt cx="1259038" cy="276999"/>
          </a:xfrm>
        </p:grpSpPr>
        <p:sp>
          <p:nvSpPr>
            <p:cNvPr id="29" name="Rectangle 2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0" name="ZoneTexte 2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2" name="Grouper 31"/>
          <p:cNvGrpSpPr/>
          <p:nvPr/>
        </p:nvGrpSpPr>
        <p:grpSpPr>
          <a:xfrm>
            <a:off x="7354439" y="1654317"/>
            <a:ext cx="1259038" cy="276999"/>
            <a:chOff x="7354439" y="1446254"/>
            <a:chExt cx="1259038" cy="276999"/>
          </a:xfrm>
        </p:grpSpPr>
        <p:sp>
          <p:nvSpPr>
            <p:cNvPr id="33" name="Rectangle 32"/>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4" name="ZoneTexte 33"/>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5" name="Grouper 34"/>
          <p:cNvGrpSpPr/>
          <p:nvPr/>
        </p:nvGrpSpPr>
        <p:grpSpPr>
          <a:xfrm>
            <a:off x="7354439" y="1931316"/>
            <a:ext cx="1259038" cy="276999"/>
            <a:chOff x="7354439" y="1446254"/>
            <a:chExt cx="1259038" cy="276999"/>
          </a:xfrm>
        </p:grpSpPr>
        <p:sp>
          <p:nvSpPr>
            <p:cNvPr id="36" name="Rectangle 35"/>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7" name="ZoneTexte 36"/>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38" name="Grouper 37"/>
          <p:cNvGrpSpPr/>
          <p:nvPr/>
        </p:nvGrpSpPr>
        <p:grpSpPr>
          <a:xfrm>
            <a:off x="7354439" y="2205945"/>
            <a:ext cx="1259038" cy="276999"/>
            <a:chOff x="7354439" y="1446254"/>
            <a:chExt cx="1259038" cy="276999"/>
          </a:xfrm>
        </p:grpSpPr>
        <p:sp>
          <p:nvSpPr>
            <p:cNvPr id="39" name="Rectangle 3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0" name="ZoneTexte 3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41" name="Rectangle à coins arrondis 40"/>
          <p:cNvSpPr/>
          <p:nvPr/>
        </p:nvSpPr>
        <p:spPr>
          <a:xfrm>
            <a:off x="7496046" y="6488695"/>
            <a:ext cx="1187219" cy="31753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600" dirty="0" smtClean="0"/>
              <a:t>Entrer</a:t>
            </a:r>
            <a:endParaRPr lang="fr-FR" sz="1600" dirty="0"/>
          </a:p>
        </p:txBody>
      </p:sp>
      <p:cxnSp>
        <p:nvCxnSpPr>
          <p:cNvPr id="42" name="Connecteur droit avec flèche 41"/>
          <p:cNvCxnSpPr/>
          <p:nvPr/>
        </p:nvCxnSpPr>
        <p:spPr>
          <a:xfrm>
            <a:off x="8918492" y="2466831"/>
            <a:ext cx="0" cy="35110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1427078" y="1522640"/>
            <a:ext cx="4737897" cy="35713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8" name="Rectangle 47"/>
          <p:cNvSpPr/>
          <p:nvPr/>
        </p:nvSpPr>
        <p:spPr>
          <a:xfrm>
            <a:off x="441756" y="822312"/>
            <a:ext cx="6640142" cy="3561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fr-FR" sz="1400" b="1" dirty="0" smtClean="0"/>
              <a:t>Question n° : 15/15				Durée totale de la session : 26 minutes</a:t>
            </a:r>
            <a:endParaRPr lang="fr-FR" sz="1400" b="1" dirty="0"/>
          </a:p>
        </p:txBody>
      </p:sp>
      <p:sp>
        <p:nvSpPr>
          <p:cNvPr id="49" name="Rectangle à coins arrondis 48"/>
          <p:cNvSpPr/>
          <p:nvPr/>
        </p:nvSpPr>
        <p:spPr>
          <a:xfrm>
            <a:off x="3173776" y="5034597"/>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Continuer</a:t>
            </a:r>
            <a:endParaRPr lang="fr-FR" sz="1600" dirty="0"/>
          </a:p>
        </p:txBody>
      </p:sp>
      <p:grpSp>
        <p:nvGrpSpPr>
          <p:cNvPr id="7" name="Grouper 6"/>
          <p:cNvGrpSpPr/>
          <p:nvPr/>
        </p:nvGrpSpPr>
        <p:grpSpPr>
          <a:xfrm>
            <a:off x="1914738" y="2695949"/>
            <a:ext cx="1259038" cy="2239052"/>
            <a:chOff x="1914738" y="2524721"/>
            <a:chExt cx="1259038" cy="2239052"/>
          </a:xfrm>
        </p:grpSpPr>
        <p:grpSp>
          <p:nvGrpSpPr>
            <p:cNvPr id="3" name="Grouper 2"/>
            <p:cNvGrpSpPr/>
            <p:nvPr/>
          </p:nvGrpSpPr>
          <p:grpSpPr>
            <a:xfrm>
              <a:off x="1914738" y="2524721"/>
              <a:ext cx="1259038" cy="1119526"/>
              <a:chOff x="1914738" y="2524721"/>
              <a:chExt cx="1259038" cy="1119526"/>
            </a:xfrm>
          </p:grpSpPr>
          <p:grpSp>
            <p:nvGrpSpPr>
              <p:cNvPr id="50" name="Grouper 49"/>
              <p:cNvGrpSpPr/>
              <p:nvPr/>
            </p:nvGrpSpPr>
            <p:grpSpPr>
              <a:xfrm>
                <a:off x="1914738" y="2524721"/>
                <a:ext cx="1259038" cy="276999"/>
                <a:chOff x="7354439" y="1446254"/>
                <a:chExt cx="1259038" cy="276999"/>
              </a:xfrm>
            </p:grpSpPr>
            <p:sp>
              <p:nvSpPr>
                <p:cNvPr id="52" name="Rectangle 51"/>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4" name="ZoneTexte 53"/>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55" name="Grouper 54"/>
              <p:cNvGrpSpPr/>
              <p:nvPr/>
            </p:nvGrpSpPr>
            <p:grpSpPr>
              <a:xfrm>
                <a:off x="1914738" y="2815620"/>
                <a:ext cx="1259038" cy="276999"/>
                <a:chOff x="7354439" y="1446254"/>
                <a:chExt cx="1259038" cy="276999"/>
              </a:xfrm>
            </p:grpSpPr>
            <p:sp>
              <p:nvSpPr>
                <p:cNvPr id="56" name="Rectangle 55"/>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7" name="ZoneTexte 56"/>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58" name="Grouper 57"/>
              <p:cNvGrpSpPr/>
              <p:nvPr/>
            </p:nvGrpSpPr>
            <p:grpSpPr>
              <a:xfrm>
                <a:off x="1914738" y="3092619"/>
                <a:ext cx="1259038" cy="276999"/>
                <a:chOff x="7354439" y="1446254"/>
                <a:chExt cx="1259038" cy="276999"/>
              </a:xfrm>
            </p:grpSpPr>
            <p:sp>
              <p:nvSpPr>
                <p:cNvPr id="59" name="Rectangle 58"/>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0" name="ZoneTexte 59"/>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64" name="Grouper 63"/>
              <p:cNvGrpSpPr/>
              <p:nvPr/>
            </p:nvGrpSpPr>
            <p:grpSpPr>
              <a:xfrm>
                <a:off x="1914738" y="3367248"/>
                <a:ext cx="1259038" cy="276999"/>
                <a:chOff x="7354439" y="1446254"/>
                <a:chExt cx="1259038" cy="276999"/>
              </a:xfrm>
            </p:grpSpPr>
            <p:sp>
              <p:nvSpPr>
                <p:cNvPr id="65" name="Rectangle 64"/>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ZoneTexte 65"/>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grpSp>
          <p:nvGrpSpPr>
            <p:cNvPr id="67" name="Grouper 66"/>
            <p:cNvGrpSpPr/>
            <p:nvPr/>
          </p:nvGrpSpPr>
          <p:grpSpPr>
            <a:xfrm>
              <a:off x="1914738" y="3644247"/>
              <a:ext cx="1259038" cy="1119526"/>
              <a:chOff x="1914738" y="2524721"/>
              <a:chExt cx="1259038" cy="1119526"/>
            </a:xfrm>
          </p:grpSpPr>
          <p:grpSp>
            <p:nvGrpSpPr>
              <p:cNvPr id="68" name="Grouper 67"/>
              <p:cNvGrpSpPr/>
              <p:nvPr/>
            </p:nvGrpSpPr>
            <p:grpSpPr>
              <a:xfrm>
                <a:off x="1914738" y="2524721"/>
                <a:ext cx="1259038" cy="276999"/>
                <a:chOff x="7354439" y="1446254"/>
                <a:chExt cx="1259038" cy="276999"/>
              </a:xfrm>
            </p:grpSpPr>
            <p:sp>
              <p:nvSpPr>
                <p:cNvPr id="78" name="Rectangle 77"/>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9" name="ZoneTexte 78"/>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69" name="Grouper 68"/>
              <p:cNvGrpSpPr/>
              <p:nvPr/>
            </p:nvGrpSpPr>
            <p:grpSpPr>
              <a:xfrm>
                <a:off x="1914738" y="2815620"/>
                <a:ext cx="1259038" cy="276999"/>
                <a:chOff x="7354439" y="1446254"/>
                <a:chExt cx="1259038" cy="276999"/>
              </a:xfrm>
            </p:grpSpPr>
            <p:sp>
              <p:nvSpPr>
                <p:cNvPr id="76" name="Rectangle 75"/>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7" name="ZoneTexte 76"/>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70" name="Grouper 69"/>
              <p:cNvGrpSpPr/>
              <p:nvPr/>
            </p:nvGrpSpPr>
            <p:grpSpPr>
              <a:xfrm>
                <a:off x="1914738" y="3092619"/>
                <a:ext cx="1259038" cy="276999"/>
                <a:chOff x="7354439" y="1446254"/>
                <a:chExt cx="1259038" cy="276999"/>
              </a:xfrm>
            </p:grpSpPr>
            <p:sp>
              <p:nvSpPr>
                <p:cNvPr id="74" name="Rectangle 73"/>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5" name="ZoneTexte 74"/>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nvGrpSpPr>
              <p:cNvPr id="71" name="Grouper 70"/>
              <p:cNvGrpSpPr/>
              <p:nvPr/>
            </p:nvGrpSpPr>
            <p:grpSpPr>
              <a:xfrm>
                <a:off x="1914738" y="3367248"/>
                <a:ext cx="1259038" cy="276999"/>
                <a:chOff x="7354439" y="1446254"/>
                <a:chExt cx="1259038" cy="276999"/>
              </a:xfrm>
            </p:grpSpPr>
            <p:sp>
              <p:nvSpPr>
                <p:cNvPr id="72" name="Rectangle 71"/>
                <p:cNvSpPr/>
                <p:nvPr/>
              </p:nvSpPr>
              <p:spPr>
                <a:xfrm>
                  <a:off x="7354439" y="1501479"/>
                  <a:ext cx="265850" cy="1780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3" name="ZoneTexte 72"/>
                <p:cNvSpPr txBox="1"/>
                <p:nvPr/>
              </p:nvSpPr>
              <p:spPr>
                <a:xfrm>
                  <a:off x="7716925" y="1446254"/>
                  <a:ext cx="896552" cy="276999"/>
                </a:xfrm>
                <a:prstGeom prst="rect">
                  <a:avLst/>
                </a:prstGeom>
                <a:noFill/>
              </p:spPr>
              <p:txBody>
                <a:bodyPr wrap="square" rtlCol="0">
                  <a:spAutoFit/>
                </a:bodyPr>
                <a:lstStyle/>
                <a:p>
                  <a:r>
                    <a:rPr lang="fr-FR" sz="1200" dirty="0" smtClean="0"/>
                    <a:t>Pseudo</a:t>
                  </a:r>
                  <a:endParaRPr lang="fr-FR" sz="1200" dirty="0"/>
                </a:p>
              </p:txBody>
            </p:sp>
          </p:grpSp>
        </p:grpSp>
      </p:grpSp>
      <p:sp>
        <p:nvSpPr>
          <p:cNvPr id="80" name="ZoneTexte 79"/>
          <p:cNvSpPr txBox="1"/>
          <p:nvPr/>
        </p:nvSpPr>
        <p:spPr>
          <a:xfrm>
            <a:off x="2180588" y="2354277"/>
            <a:ext cx="1315752" cy="276999"/>
          </a:xfrm>
          <a:prstGeom prst="rect">
            <a:avLst/>
          </a:prstGeom>
          <a:noFill/>
        </p:spPr>
        <p:txBody>
          <a:bodyPr wrap="square" rtlCol="0">
            <a:spAutoFit/>
          </a:bodyPr>
          <a:lstStyle/>
          <a:p>
            <a:pPr algn="ctr"/>
            <a:r>
              <a:rPr lang="fr-FR" sz="1200" b="1" dirty="0" smtClean="0"/>
              <a:t>Pseudo</a:t>
            </a:r>
            <a:endParaRPr lang="fr-FR" sz="1200" b="1" dirty="0"/>
          </a:p>
        </p:txBody>
      </p:sp>
      <p:sp>
        <p:nvSpPr>
          <p:cNvPr id="81" name="ZoneTexte 80"/>
          <p:cNvSpPr txBox="1"/>
          <p:nvPr/>
        </p:nvSpPr>
        <p:spPr>
          <a:xfrm>
            <a:off x="3663871" y="2349718"/>
            <a:ext cx="1573503" cy="276999"/>
          </a:xfrm>
          <a:prstGeom prst="rect">
            <a:avLst/>
          </a:prstGeom>
          <a:noFill/>
        </p:spPr>
        <p:txBody>
          <a:bodyPr wrap="square" rtlCol="0">
            <a:spAutoFit/>
          </a:bodyPr>
          <a:lstStyle/>
          <a:p>
            <a:pPr algn="ctr"/>
            <a:r>
              <a:rPr lang="fr-FR" sz="1200" b="1" dirty="0" smtClean="0"/>
              <a:t>Nombre de points</a:t>
            </a:r>
            <a:endParaRPr lang="fr-FR" sz="1200" b="1" dirty="0"/>
          </a:p>
        </p:txBody>
      </p:sp>
      <p:sp>
        <p:nvSpPr>
          <p:cNvPr id="8" name="Rectangle 7"/>
          <p:cNvSpPr/>
          <p:nvPr/>
        </p:nvSpPr>
        <p:spPr>
          <a:xfrm>
            <a:off x="1755307" y="1485428"/>
            <a:ext cx="4081441" cy="738664"/>
          </a:xfrm>
          <a:prstGeom prst="rect">
            <a:avLst/>
          </a:prstGeom>
        </p:spPr>
        <p:txBody>
          <a:bodyPr wrap="square">
            <a:spAutoFit/>
          </a:bodyPr>
          <a:lstStyle/>
          <a:p>
            <a:pPr algn="ctr"/>
            <a:r>
              <a:rPr lang="fr-FR" sz="1400" b="1" dirty="0"/>
              <a:t>Félicitations </a:t>
            </a:r>
            <a:r>
              <a:rPr lang="fr-FR" sz="1400" b="1" dirty="0" smtClean="0"/>
              <a:t>!</a:t>
            </a:r>
            <a:endParaRPr lang="fr-FR" sz="1400" b="1" dirty="0"/>
          </a:p>
          <a:p>
            <a:pPr algn="ctr"/>
            <a:r>
              <a:rPr lang="fr-FR" sz="1400" b="1" dirty="0"/>
              <a:t>Tu a été le meilleur des participants de cette session. Tu </a:t>
            </a:r>
            <a:r>
              <a:rPr lang="fr-FR" sz="1400" b="1" dirty="0" smtClean="0"/>
              <a:t>es vraiment  un(e) champion(ne).</a:t>
            </a:r>
            <a:endParaRPr lang="fr-FR" sz="1400" dirty="0"/>
          </a:p>
        </p:txBody>
      </p:sp>
      <p:cxnSp>
        <p:nvCxnSpPr>
          <p:cNvPr id="12" name="Connecteur droit 11"/>
          <p:cNvCxnSpPr/>
          <p:nvPr/>
        </p:nvCxnSpPr>
        <p:spPr>
          <a:xfrm>
            <a:off x="1569786" y="2626717"/>
            <a:ext cx="4486376" cy="4559"/>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avec flèche 13"/>
          <p:cNvCxnSpPr/>
          <p:nvPr/>
        </p:nvCxnSpPr>
        <p:spPr>
          <a:xfrm flipV="1">
            <a:off x="-542290" y="5352129"/>
            <a:ext cx="3553424" cy="241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2" name="ZoneTexte 81"/>
          <p:cNvSpPr txBox="1"/>
          <p:nvPr/>
        </p:nvSpPr>
        <p:spPr>
          <a:xfrm>
            <a:off x="-2346062" y="4938401"/>
            <a:ext cx="1919401" cy="830997"/>
          </a:xfrm>
          <a:prstGeom prst="rect">
            <a:avLst/>
          </a:prstGeom>
          <a:noFill/>
        </p:spPr>
        <p:txBody>
          <a:bodyPr wrap="square" rtlCol="0">
            <a:spAutoFit/>
          </a:bodyPr>
          <a:lstStyle/>
          <a:p>
            <a:r>
              <a:rPr lang="fr-FR" sz="1600" dirty="0" smtClean="0">
                <a:solidFill>
                  <a:srgbClr val="FF0000"/>
                </a:solidFill>
              </a:rPr>
              <a:t>Retour vers l’onglet « Sessions » &gt; « Mes archives »</a:t>
            </a:r>
            <a:endParaRPr lang="fr-FR" sz="1600" dirty="0">
              <a:solidFill>
                <a:srgbClr val="FF0000"/>
              </a:solidFill>
            </a:endParaRPr>
          </a:p>
        </p:txBody>
      </p:sp>
      <p:sp>
        <p:nvSpPr>
          <p:cNvPr id="15" name="Rectangle 14"/>
          <p:cNvSpPr/>
          <p:nvPr/>
        </p:nvSpPr>
        <p:spPr>
          <a:xfrm>
            <a:off x="-2732954" y="1905571"/>
            <a:ext cx="3846075" cy="1169551"/>
          </a:xfrm>
          <a:prstGeom prst="rect">
            <a:avLst/>
          </a:prstGeom>
        </p:spPr>
        <p:txBody>
          <a:bodyPr wrap="square">
            <a:spAutoFit/>
          </a:bodyPr>
          <a:lstStyle/>
          <a:p>
            <a:pPr algn="ctr"/>
            <a:r>
              <a:rPr lang="fr-FR" sz="1400" b="1" dirty="0"/>
              <a:t>Bravo </a:t>
            </a:r>
            <a:r>
              <a:rPr lang="fr-FR" sz="1400" b="1" dirty="0" smtClean="0"/>
              <a:t>!</a:t>
            </a:r>
            <a:endParaRPr lang="fr-FR" sz="1400" b="1" dirty="0"/>
          </a:p>
          <a:p>
            <a:pPr algn="ctr"/>
            <a:r>
              <a:rPr lang="fr-FR" sz="1400" b="1" dirty="0"/>
              <a:t>Tu as fait tout ce que tu </a:t>
            </a:r>
            <a:r>
              <a:rPr lang="fr-FR" sz="1400" b="1" dirty="0" smtClean="0"/>
              <a:t>pouvais mais </a:t>
            </a:r>
            <a:r>
              <a:rPr lang="fr-FR" sz="1400" b="1" dirty="0"/>
              <a:t>les autres participants ont fait moins d’erreurs. </a:t>
            </a:r>
          </a:p>
          <a:p>
            <a:pPr algn="ctr"/>
            <a:r>
              <a:rPr lang="fr-FR" sz="1400" b="1" dirty="0"/>
              <a:t>Recommences vite une nouvelle session pour montrer que c’est bien toi le meilleur.</a:t>
            </a:r>
            <a:endParaRPr lang="fr-FR" sz="1400" dirty="0"/>
          </a:p>
        </p:txBody>
      </p:sp>
      <p:sp>
        <p:nvSpPr>
          <p:cNvPr id="83" name="ZoneTexte 82"/>
          <p:cNvSpPr txBox="1"/>
          <p:nvPr/>
        </p:nvSpPr>
        <p:spPr>
          <a:xfrm>
            <a:off x="792266" y="1718314"/>
            <a:ext cx="641709" cy="338554"/>
          </a:xfrm>
          <a:prstGeom prst="rect">
            <a:avLst/>
          </a:prstGeom>
          <a:noFill/>
        </p:spPr>
        <p:txBody>
          <a:bodyPr wrap="square" rtlCol="0">
            <a:spAutoFit/>
          </a:bodyPr>
          <a:lstStyle/>
          <a:p>
            <a:r>
              <a:rPr lang="fr-FR" sz="1600" dirty="0" smtClean="0">
                <a:solidFill>
                  <a:srgbClr val="FF0000"/>
                </a:solidFill>
              </a:rPr>
              <a:t>Ou </a:t>
            </a:r>
            <a:endParaRPr lang="fr-FR" sz="1600" dirty="0">
              <a:solidFill>
                <a:srgbClr val="FF0000"/>
              </a:solidFill>
            </a:endParaRPr>
          </a:p>
        </p:txBody>
      </p:sp>
      <p:sp>
        <p:nvSpPr>
          <p:cNvPr id="84" name="ZoneTexte 83"/>
          <p:cNvSpPr txBox="1"/>
          <p:nvPr/>
        </p:nvSpPr>
        <p:spPr>
          <a:xfrm>
            <a:off x="3787432" y="2691295"/>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85" name="ZoneTexte 84"/>
          <p:cNvSpPr txBox="1"/>
          <p:nvPr/>
        </p:nvSpPr>
        <p:spPr>
          <a:xfrm>
            <a:off x="3787432" y="2977572"/>
            <a:ext cx="1366684" cy="276999"/>
          </a:xfrm>
          <a:prstGeom prst="rect">
            <a:avLst/>
          </a:prstGeom>
          <a:noFill/>
        </p:spPr>
        <p:txBody>
          <a:bodyPr wrap="square" rtlCol="0">
            <a:spAutoFit/>
          </a:bodyPr>
          <a:lstStyle/>
          <a:p>
            <a:r>
              <a:rPr lang="fr-FR" sz="1200" dirty="0" smtClean="0"/>
              <a:t>Nb points cumulés</a:t>
            </a:r>
            <a:endParaRPr lang="fr-FR" sz="1200" dirty="0"/>
          </a:p>
        </p:txBody>
      </p:sp>
      <p:grpSp>
        <p:nvGrpSpPr>
          <p:cNvPr id="10" name="Grouper 9"/>
          <p:cNvGrpSpPr/>
          <p:nvPr/>
        </p:nvGrpSpPr>
        <p:grpSpPr>
          <a:xfrm>
            <a:off x="3787432" y="3250348"/>
            <a:ext cx="1366684" cy="563276"/>
            <a:chOff x="3870690" y="3174014"/>
            <a:chExt cx="1366684" cy="563276"/>
          </a:xfrm>
        </p:grpSpPr>
        <p:sp>
          <p:nvSpPr>
            <p:cNvPr id="90" name="ZoneTexte 89"/>
            <p:cNvSpPr txBox="1"/>
            <p:nvPr/>
          </p:nvSpPr>
          <p:spPr>
            <a:xfrm>
              <a:off x="3870690" y="3174014"/>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1" name="ZoneTexte 90"/>
            <p:cNvSpPr txBox="1"/>
            <p:nvPr/>
          </p:nvSpPr>
          <p:spPr>
            <a:xfrm>
              <a:off x="3870690" y="3460291"/>
              <a:ext cx="1366684" cy="276999"/>
            </a:xfrm>
            <a:prstGeom prst="rect">
              <a:avLst/>
            </a:prstGeom>
            <a:noFill/>
          </p:spPr>
          <p:txBody>
            <a:bodyPr wrap="square" rtlCol="0">
              <a:spAutoFit/>
            </a:bodyPr>
            <a:lstStyle/>
            <a:p>
              <a:r>
                <a:rPr lang="fr-FR" sz="1200" dirty="0" smtClean="0"/>
                <a:t>Nb points cumulés</a:t>
              </a:r>
              <a:endParaRPr lang="fr-FR" sz="1200" dirty="0"/>
            </a:p>
          </p:txBody>
        </p:sp>
      </p:grpSp>
      <p:sp>
        <p:nvSpPr>
          <p:cNvPr id="92" name="ZoneTexte 91"/>
          <p:cNvSpPr txBox="1"/>
          <p:nvPr/>
        </p:nvSpPr>
        <p:spPr>
          <a:xfrm>
            <a:off x="3787432" y="3801609"/>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3" name="ZoneTexte 92"/>
          <p:cNvSpPr txBox="1"/>
          <p:nvPr/>
        </p:nvSpPr>
        <p:spPr>
          <a:xfrm>
            <a:off x="3787432" y="4087886"/>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4" name="ZoneTexte 93"/>
          <p:cNvSpPr txBox="1"/>
          <p:nvPr/>
        </p:nvSpPr>
        <p:spPr>
          <a:xfrm>
            <a:off x="3787432" y="4345526"/>
            <a:ext cx="1366684" cy="276999"/>
          </a:xfrm>
          <a:prstGeom prst="rect">
            <a:avLst/>
          </a:prstGeom>
          <a:noFill/>
        </p:spPr>
        <p:txBody>
          <a:bodyPr wrap="square" rtlCol="0">
            <a:spAutoFit/>
          </a:bodyPr>
          <a:lstStyle/>
          <a:p>
            <a:r>
              <a:rPr lang="fr-FR" sz="1200" dirty="0" smtClean="0"/>
              <a:t>Nb points cumulés</a:t>
            </a:r>
            <a:endParaRPr lang="fr-FR" sz="1200" dirty="0"/>
          </a:p>
        </p:txBody>
      </p:sp>
      <p:sp>
        <p:nvSpPr>
          <p:cNvPr id="95" name="ZoneTexte 94"/>
          <p:cNvSpPr txBox="1"/>
          <p:nvPr/>
        </p:nvSpPr>
        <p:spPr>
          <a:xfrm>
            <a:off x="3787432" y="4631803"/>
            <a:ext cx="1366684" cy="276999"/>
          </a:xfrm>
          <a:prstGeom prst="rect">
            <a:avLst/>
          </a:prstGeom>
          <a:noFill/>
        </p:spPr>
        <p:txBody>
          <a:bodyPr wrap="square" rtlCol="0">
            <a:spAutoFit/>
          </a:bodyPr>
          <a:lstStyle/>
          <a:p>
            <a:r>
              <a:rPr lang="fr-FR" sz="1200" dirty="0" smtClean="0"/>
              <a:t>Nb points cumulés</a:t>
            </a:r>
            <a:endParaRPr lang="fr-FR" sz="1200" dirty="0"/>
          </a:p>
        </p:txBody>
      </p:sp>
    </p:spTree>
    <p:extLst>
      <p:ext uri="{BB962C8B-B14F-4D97-AF65-F5344CB8AC3E}">
        <p14:creationId xmlns:p14="http://schemas.microsoft.com/office/powerpoint/2010/main" val="11377817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sp>
        <p:nvSpPr>
          <p:cNvPr id="5" name="Rectangle 4"/>
          <p:cNvSpPr/>
          <p:nvPr/>
        </p:nvSpPr>
        <p:spPr>
          <a:xfrm>
            <a:off x="0" y="662674"/>
            <a:ext cx="9144000" cy="40746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4010088" y="101832"/>
            <a:ext cx="1569785" cy="338554"/>
          </a:xfrm>
          <a:prstGeom prst="rect">
            <a:avLst/>
          </a:prstGeom>
          <a:noFill/>
        </p:spPr>
        <p:txBody>
          <a:bodyPr wrap="square" rtlCol="0">
            <a:spAutoFit/>
          </a:bodyPr>
          <a:lstStyle/>
          <a:p>
            <a:r>
              <a:rPr lang="fr-FR" sz="1600" dirty="0" smtClean="0">
                <a:solidFill>
                  <a:schemeClr val="tx2"/>
                </a:solidFill>
              </a:rPr>
              <a:t>En savoir plus</a:t>
            </a:r>
            <a:endParaRPr lang="fr-FR" sz="1600" dirty="0">
              <a:solidFill>
                <a:schemeClr val="tx2"/>
              </a:solidFill>
            </a:endParaRPr>
          </a:p>
        </p:txBody>
      </p:sp>
      <p:sp>
        <p:nvSpPr>
          <p:cNvPr id="7" name="ZoneTexte 6"/>
          <p:cNvSpPr txBox="1"/>
          <p:nvPr/>
        </p:nvSpPr>
        <p:spPr>
          <a:xfrm>
            <a:off x="5575298" y="101832"/>
            <a:ext cx="1246134" cy="338554"/>
          </a:xfrm>
          <a:prstGeom prst="rect">
            <a:avLst/>
          </a:prstGeom>
          <a:noFill/>
        </p:spPr>
        <p:txBody>
          <a:bodyPr wrap="square" rtlCol="0">
            <a:spAutoFit/>
          </a:bodyPr>
          <a:lstStyle/>
          <a:p>
            <a:r>
              <a:rPr lang="fr-FR" sz="1600" dirty="0" smtClean="0">
                <a:solidFill>
                  <a:schemeClr val="tx2"/>
                </a:solidFill>
              </a:rPr>
              <a:t>Premium</a:t>
            </a:r>
            <a:endParaRPr lang="fr-FR" sz="1600" dirty="0">
              <a:solidFill>
                <a:schemeClr val="tx2"/>
              </a:solidFill>
            </a:endParaRPr>
          </a:p>
        </p:txBody>
      </p:sp>
      <p:sp>
        <p:nvSpPr>
          <p:cNvPr id="8" name="ZoneTexte 7"/>
          <p:cNvSpPr txBox="1"/>
          <p:nvPr/>
        </p:nvSpPr>
        <p:spPr>
          <a:xfrm>
            <a:off x="6912171" y="99224"/>
            <a:ext cx="1050922" cy="338554"/>
          </a:xfrm>
          <a:prstGeom prst="rect">
            <a:avLst/>
          </a:prstGeom>
          <a:noFill/>
        </p:spPr>
        <p:txBody>
          <a:bodyPr wrap="square" rtlCol="0">
            <a:spAutoFit/>
          </a:bodyPr>
          <a:lstStyle/>
          <a:p>
            <a:r>
              <a:rPr lang="fr-FR" sz="1600" dirty="0" smtClean="0">
                <a:solidFill>
                  <a:schemeClr val="tx2"/>
                </a:solidFill>
              </a:rPr>
              <a:t>Contact</a:t>
            </a:r>
            <a:endParaRPr lang="fr-FR" sz="1600" dirty="0">
              <a:solidFill>
                <a:schemeClr val="tx2"/>
              </a:solidFill>
            </a:endParaRPr>
          </a:p>
        </p:txBody>
      </p:sp>
      <p:sp>
        <p:nvSpPr>
          <p:cNvPr id="9" name="ZoneTexte 8"/>
          <p:cNvSpPr txBox="1"/>
          <p:nvPr/>
        </p:nvSpPr>
        <p:spPr>
          <a:xfrm>
            <a:off x="3282278" y="693552"/>
            <a:ext cx="3804237" cy="553998"/>
          </a:xfrm>
          <a:prstGeom prst="rect">
            <a:avLst/>
          </a:prstGeom>
          <a:noFill/>
        </p:spPr>
        <p:txBody>
          <a:bodyPr wrap="square" rtlCol="0">
            <a:spAutoFit/>
          </a:bodyPr>
          <a:lstStyle/>
          <a:p>
            <a:r>
              <a:rPr lang="fr-FR" b="1" dirty="0" smtClean="0">
                <a:solidFill>
                  <a:schemeClr val="tx2"/>
                </a:solidFill>
              </a:rPr>
              <a:t>Les révisions autrement.</a:t>
            </a:r>
          </a:p>
          <a:p>
            <a:r>
              <a:rPr lang="fr-FR" sz="1200" dirty="0" smtClean="0">
                <a:solidFill>
                  <a:schemeClr val="tx2"/>
                </a:solidFill>
              </a:rPr>
              <a:t>1</a:t>
            </a:r>
            <a:r>
              <a:rPr lang="fr-FR" sz="1200" baseline="30000" dirty="0" smtClean="0">
                <a:solidFill>
                  <a:schemeClr val="tx2"/>
                </a:solidFill>
              </a:rPr>
              <a:t>er</a:t>
            </a:r>
            <a:r>
              <a:rPr lang="fr-FR" sz="1200" dirty="0" smtClean="0">
                <a:solidFill>
                  <a:schemeClr val="tx2"/>
                </a:solidFill>
              </a:rPr>
              <a:t> site collaboratif dédié au révisions scolaires.</a:t>
            </a:r>
            <a:endParaRPr lang="fr-FR" sz="1200" dirty="0">
              <a:solidFill>
                <a:schemeClr val="tx2"/>
              </a:solidFill>
            </a:endParaRPr>
          </a:p>
        </p:txBody>
      </p:sp>
      <p:sp>
        <p:nvSpPr>
          <p:cNvPr id="10" name="Rectangle 9"/>
          <p:cNvSpPr/>
          <p:nvPr/>
        </p:nvSpPr>
        <p:spPr>
          <a:xfrm>
            <a:off x="660244" y="4937047"/>
            <a:ext cx="2411761" cy="17122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cxnSp>
        <p:nvCxnSpPr>
          <p:cNvPr id="12" name="Connecteur droit 11"/>
          <p:cNvCxnSpPr/>
          <p:nvPr/>
        </p:nvCxnSpPr>
        <p:spPr>
          <a:xfrm>
            <a:off x="5461130" y="199765"/>
            <a:ext cx="0" cy="223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6698109" y="216642"/>
            <a:ext cx="0" cy="223744"/>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448949" y="4937047"/>
            <a:ext cx="2411761" cy="1712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7" name="Rectangle 16"/>
          <p:cNvSpPr/>
          <p:nvPr/>
        </p:nvSpPr>
        <p:spPr>
          <a:xfrm>
            <a:off x="6255713" y="4937047"/>
            <a:ext cx="2411761" cy="799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8" name="Rectangle 17"/>
          <p:cNvSpPr/>
          <p:nvPr/>
        </p:nvSpPr>
        <p:spPr>
          <a:xfrm>
            <a:off x="6255713" y="5945582"/>
            <a:ext cx="2411761" cy="7037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b="1" dirty="0" smtClean="0">
                <a:solidFill>
                  <a:schemeClr val="accent6"/>
                </a:solidFill>
              </a:rPr>
              <a:t>&gt; Accès professeurs</a:t>
            </a:r>
            <a:endParaRPr lang="fr-FR" sz="1600" b="1" dirty="0">
              <a:solidFill>
                <a:schemeClr val="accent6"/>
              </a:solidFill>
            </a:endParaRPr>
          </a:p>
        </p:txBody>
      </p:sp>
      <p:sp>
        <p:nvSpPr>
          <p:cNvPr id="19" name="Ellipse 18"/>
          <p:cNvSpPr/>
          <p:nvPr/>
        </p:nvSpPr>
        <p:spPr>
          <a:xfrm>
            <a:off x="998954" y="1341277"/>
            <a:ext cx="2073051" cy="179788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Illustration </a:t>
            </a:r>
            <a:endParaRPr lang="fr-FR" dirty="0"/>
          </a:p>
        </p:txBody>
      </p:sp>
      <p:sp>
        <p:nvSpPr>
          <p:cNvPr id="20" name="Ellipse 19"/>
          <p:cNvSpPr/>
          <p:nvPr/>
        </p:nvSpPr>
        <p:spPr>
          <a:xfrm>
            <a:off x="3620198" y="1341277"/>
            <a:ext cx="2073051" cy="179788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Illustration </a:t>
            </a:r>
            <a:endParaRPr lang="fr-FR" dirty="0"/>
          </a:p>
        </p:txBody>
      </p:sp>
      <p:sp>
        <p:nvSpPr>
          <p:cNvPr id="21" name="Ellipse 20"/>
          <p:cNvSpPr/>
          <p:nvPr/>
        </p:nvSpPr>
        <p:spPr>
          <a:xfrm>
            <a:off x="6255713" y="1341277"/>
            <a:ext cx="2073051" cy="179788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Illustration </a:t>
            </a:r>
            <a:endParaRPr lang="fr-FR" dirty="0"/>
          </a:p>
        </p:txBody>
      </p:sp>
      <p:grpSp>
        <p:nvGrpSpPr>
          <p:cNvPr id="28" name="Grouper 27"/>
          <p:cNvGrpSpPr/>
          <p:nvPr/>
        </p:nvGrpSpPr>
        <p:grpSpPr>
          <a:xfrm>
            <a:off x="3642181" y="4937047"/>
            <a:ext cx="1960074" cy="1087676"/>
            <a:chOff x="7289185" y="829862"/>
            <a:chExt cx="1960074" cy="1087676"/>
          </a:xfrm>
        </p:grpSpPr>
        <p:sp>
          <p:nvSpPr>
            <p:cNvPr id="23" name="Rectangle 22"/>
            <p:cNvSpPr/>
            <p:nvPr/>
          </p:nvSpPr>
          <p:spPr>
            <a:xfrm>
              <a:off x="7290576"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4" name="Rectangle 23"/>
            <p:cNvSpPr/>
            <p:nvPr/>
          </p:nvSpPr>
          <p:spPr>
            <a:xfrm>
              <a:off x="7290576"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5" name="ZoneTexte 24"/>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26" name="ZoneTexte 25"/>
            <p:cNvSpPr txBox="1"/>
            <p:nvPr/>
          </p:nvSpPr>
          <p:spPr>
            <a:xfrm>
              <a:off x="7694478"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27" name="ZoneTexte 26"/>
            <p:cNvSpPr txBox="1"/>
            <p:nvPr/>
          </p:nvSpPr>
          <p:spPr>
            <a:xfrm>
              <a:off x="7694367" y="1629579"/>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29" name="Rectangle 28"/>
          <p:cNvSpPr/>
          <p:nvPr/>
        </p:nvSpPr>
        <p:spPr>
          <a:xfrm>
            <a:off x="3643683" y="6148585"/>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0" name="ZoneTexte 29"/>
          <p:cNvSpPr txBox="1"/>
          <p:nvPr/>
        </p:nvSpPr>
        <p:spPr>
          <a:xfrm>
            <a:off x="4047474" y="6161813"/>
            <a:ext cx="896552" cy="276999"/>
          </a:xfrm>
          <a:prstGeom prst="rect">
            <a:avLst/>
          </a:prstGeom>
          <a:noFill/>
        </p:spPr>
        <p:txBody>
          <a:bodyPr wrap="square" rtlCol="0">
            <a:spAutoFit/>
          </a:bodyPr>
          <a:lstStyle/>
          <a:p>
            <a:r>
              <a:rPr lang="fr-FR" sz="1200" dirty="0" smtClean="0"/>
              <a:t>Pseudo</a:t>
            </a:r>
            <a:endParaRPr lang="fr-FR" sz="1200" dirty="0"/>
          </a:p>
        </p:txBody>
      </p:sp>
      <p:sp>
        <p:nvSpPr>
          <p:cNvPr id="31" name="ZoneTexte 30"/>
          <p:cNvSpPr txBox="1"/>
          <p:nvPr/>
        </p:nvSpPr>
        <p:spPr>
          <a:xfrm>
            <a:off x="6421196" y="4950947"/>
            <a:ext cx="1960074" cy="276999"/>
          </a:xfrm>
          <a:prstGeom prst="rect">
            <a:avLst/>
          </a:prstGeom>
          <a:noFill/>
        </p:spPr>
        <p:txBody>
          <a:bodyPr wrap="square" rtlCol="0">
            <a:spAutoFit/>
          </a:bodyPr>
          <a:lstStyle/>
          <a:p>
            <a:pPr algn="ctr"/>
            <a:r>
              <a:rPr lang="fr-FR" sz="1200" b="1" dirty="0" smtClean="0"/>
              <a:t>Notre actualité en direct :</a:t>
            </a:r>
            <a:endParaRPr lang="fr-FR" sz="1200" b="1" dirty="0"/>
          </a:p>
        </p:txBody>
      </p:sp>
      <p:sp>
        <p:nvSpPr>
          <p:cNvPr id="32" name="Rectangle à coins arrondis 31"/>
          <p:cNvSpPr/>
          <p:nvPr/>
        </p:nvSpPr>
        <p:spPr>
          <a:xfrm>
            <a:off x="3757401" y="4150296"/>
            <a:ext cx="2088575" cy="52990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b="1" dirty="0" smtClean="0"/>
              <a:t>Je me connecte !</a:t>
            </a:r>
          </a:p>
          <a:p>
            <a:pPr algn="ctr"/>
            <a:r>
              <a:rPr lang="fr-FR" sz="1200" dirty="0" smtClean="0"/>
              <a:t>(Inscription gratuite)</a:t>
            </a:r>
            <a:endParaRPr lang="fr-FR" sz="1200" dirty="0"/>
          </a:p>
        </p:txBody>
      </p:sp>
      <p:pic>
        <p:nvPicPr>
          <p:cNvPr id="33" name="Image 32"/>
          <p:cNvPicPr>
            <a:picLocks noChangeAspect="1"/>
          </p:cNvPicPr>
          <p:nvPr/>
        </p:nvPicPr>
        <p:blipFill>
          <a:blip r:embed="rId3"/>
          <a:stretch>
            <a:fillRect/>
          </a:stretch>
        </p:blipFill>
        <p:spPr>
          <a:xfrm>
            <a:off x="6718666" y="5256853"/>
            <a:ext cx="367850" cy="367850"/>
          </a:xfrm>
          <a:prstGeom prst="rect">
            <a:avLst/>
          </a:prstGeom>
        </p:spPr>
      </p:pic>
      <p:pic>
        <p:nvPicPr>
          <p:cNvPr id="35" name="Image 34"/>
          <p:cNvPicPr>
            <a:picLocks noChangeAspect="1"/>
          </p:cNvPicPr>
          <p:nvPr/>
        </p:nvPicPr>
        <p:blipFill>
          <a:blip r:embed="rId4"/>
          <a:stretch>
            <a:fillRect/>
          </a:stretch>
        </p:blipFill>
        <p:spPr>
          <a:xfrm>
            <a:off x="7249763" y="5256853"/>
            <a:ext cx="395568" cy="395568"/>
          </a:xfrm>
          <a:prstGeom prst="rect">
            <a:avLst/>
          </a:prstGeom>
        </p:spPr>
      </p:pic>
      <p:pic>
        <p:nvPicPr>
          <p:cNvPr id="38" name="Image 37"/>
          <p:cNvPicPr>
            <a:picLocks noChangeAspect="1"/>
          </p:cNvPicPr>
          <p:nvPr/>
        </p:nvPicPr>
        <p:blipFill>
          <a:blip r:embed="rId5"/>
          <a:stretch>
            <a:fillRect/>
          </a:stretch>
        </p:blipFill>
        <p:spPr>
          <a:xfrm>
            <a:off x="7831847" y="5276585"/>
            <a:ext cx="348118" cy="348118"/>
          </a:xfrm>
          <a:prstGeom prst="rect">
            <a:avLst/>
          </a:prstGeom>
        </p:spPr>
      </p:pic>
      <p:pic>
        <p:nvPicPr>
          <p:cNvPr id="40" name="Image 39"/>
          <p:cNvPicPr>
            <a:picLocks noChangeAspect="1"/>
          </p:cNvPicPr>
          <p:nvPr/>
        </p:nvPicPr>
        <p:blipFill>
          <a:blip r:embed="rId6"/>
          <a:stretch>
            <a:fillRect/>
          </a:stretch>
        </p:blipFill>
        <p:spPr>
          <a:xfrm>
            <a:off x="1586725" y="5423116"/>
            <a:ext cx="558800" cy="558800"/>
          </a:xfrm>
          <a:prstGeom prst="rect">
            <a:avLst/>
          </a:prstGeom>
        </p:spPr>
      </p:pic>
      <p:sp>
        <p:nvSpPr>
          <p:cNvPr id="41" name="ZoneTexte 40"/>
          <p:cNvSpPr txBox="1"/>
          <p:nvPr/>
        </p:nvSpPr>
        <p:spPr>
          <a:xfrm>
            <a:off x="960466" y="6034433"/>
            <a:ext cx="1960074" cy="276999"/>
          </a:xfrm>
          <a:prstGeom prst="rect">
            <a:avLst/>
          </a:prstGeom>
          <a:noFill/>
        </p:spPr>
        <p:txBody>
          <a:bodyPr wrap="square" rtlCol="0">
            <a:spAutoFit/>
          </a:bodyPr>
          <a:lstStyle/>
          <a:p>
            <a:pPr algn="ctr"/>
            <a:r>
              <a:rPr lang="fr-FR" sz="1200" b="1" dirty="0" smtClean="0"/>
              <a:t>Vidéo présentation</a:t>
            </a:r>
            <a:endParaRPr lang="fr-FR" sz="1200" b="1" dirty="0"/>
          </a:p>
        </p:txBody>
      </p:sp>
      <p:sp>
        <p:nvSpPr>
          <p:cNvPr id="42" name="ZoneTexte 41"/>
          <p:cNvSpPr txBox="1"/>
          <p:nvPr/>
        </p:nvSpPr>
        <p:spPr>
          <a:xfrm>
            <a:off x="660244" y="3139161"/>
            <a:ext cx="2855275" cy="1508105"/>
          </a:xfrm>
          <a:prstGeom prst="rect">
            <a:avLst/>
          </a:prstGeom>
          <a:noFill/>
        </p:spPr>
        <p:txBody>
          <a:bodyPr wrap="square" rtlCol="0">
            <a:spAutoFit/>
          </a:bodyPr>
          <a:lstStyle/>
          <a:p>
            <a:r>
              <a:rPr lang="fr-FR" b="1" dirty="0" smtClean="0">
                <a:solidFill>
                  <a:schemeClr val="tx2"/>
                </a:solidFill>
              </a:rPr>
              <a:t>Je choisis comment réviser.</a:t>
            </a:r>
          </a:p>
          <a:p>
            <a:r>
              <a:rPr lang="fr-FR" sz="1400" dirty="0" smtClean="0">
                <a:solidFill>
                  <a:schemeClr val="tx2"/>
                </a:solidFill>
              </a:rPr>
              <a:t>Sélectionnes le nombre de participants, la matière à étudier, le niveau de difficultés ainsi que le créneau horaire de ton choix.</a:t>
            </a:r>
          </a:p>
          <a:p>
            <a:endParaRPr lang="fr-FR" b="1" dirty="0">
              <a:solidFill>
                <a:schemeClr val="tx2"/>
              </a:solidFill>
            </a:endParaRPr>
          </a:p>
        </p:txBody>
      </p:sp>
      <p:sp>
        <p:nvSpPr>
          <p:cNvPr id="43" name="ZoneTexte 42"/>
          <p:cNvSpPr txBox="1"/>
          <p:nvPr/>
        </p:nvSpPr>
        <p:spPr>
          <a:xfrm>
            <a:off x="3691552" y="3130453"/>
            <a:ext cx="2510866" cy="1015663"/>
          </a:xfrm>
          <a:prstGeom prst="rect">
            <a:avLst/>
          </a:prstGeom>
          <a:noFill/>
        </p:spPr>
        <p:txBody>
          <a:bodyPr wrap="square" rtlCol="0">
            <a:spAutoFit/>
          </a:bodyPr>
          <a:lstStyle/>
          <a:p>
            <a:r>
              <a:rPr lang="fr-FR" b="1" dirty="0" smtClean="0">
                <a:solidFill>
                  <a:schemeClr val="tx2"/>
                </a:solidFill>
              </a:rPr>
              <a:t>Je révise en groupe.</a:t>
            </a:r>
          </a:p>
          <a:p>
            <a:r>
              <a:rPr lang="fr-FR" sz="1400" dirty="0" smtClean="0">
                <a:solidFill>
                  <a:schemeClr val="tx2"/>
                </a:solidFill>
              </a:rPr>
              <a:t>Bénéficies de conseils des autres membres grâce au chat live intégré aux sessions.</a:t>
            </a:r>
            <a:endParaRPr lang="fr-FR" sz="1400" dirty="0">
              <a:solidFill>
                <a:schemeClr val="tx2"/>
              </a:solidFill>
            </a:endParaRPr>
          </a:p>
        </p:txBody>
      </p:sp>
      <p:sp>
        <p:nvSpPr>
          <p:cNvPr id="44" name="ZoneTexte 43"/>
          <p:cNvSpPr txBox="1"/>
          <p:nvPr/>
        </p:nvSpPr>
        <p:spPr>
          <a:xfrm>
            <a:off x="6202418" y="3139161"/>
            <a:ext cx="2465055" cy="1015663"/>
          </a:xfrm>
          <a:prstGeom prst="rect">
            <a:avLst/>
          </a:prstGeom>
          <a:noFill/>
        </p:spPr>
        <p:txBody>
          <a:bodyPr wrap="square" rtlCol="0">
            <a:spAutoFit/>
          </a:bodyPr>
          <a:lstStyle/>
          <a:p>
            <a:r>
              <a:rPr lang="fr-FR" b="1" dirty="0" smtClean="0">
                <a:solidFill>
                  <a:schemeClr val="tx2"/>
                </a:solidFill>
              </a:rPr>
              <a:t>Je mesure mes progrès.</a:t>
            </a:r>
          </a:p>
          <a:p>
            <a:r>
              <a:rPr lang="fr-FR" sz="1400" dirty="0" smtClean="0">
                <a:solidFill>
                  <a:schemeClr val="tx2"/>
                </a:solidFill>
              </a:rPr>
              <a:t>Visualises ta progression grâce aux statistiques, et améliores ton classement général.</a:t>
            </a:r>
            <a:endParaRPr lang="fr-FR" sz="1400" dirty="0">
              <a:solidFill>
                <a:schemeClr val="tx2"/>
              </a:solidFill>
            </a:endParaRPr>
          </a:p>
        </p:txBody>
      </p:sp>
      <p:sp>
        <p:nvSpPr>
          <p:cNvPr id="45" name="Rectangle 44"/>
          <p:cNvSpPr/>
          <p:nvPr/>
        </p:nvSpPr>
        <p:spPr>
          <a:xfrm>
            <a:off x="-2321024" y="242490"/>
            <a:ext cx="1921443" cy="7037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b="1" dirty="0" err="1" smtClean="0">
                <a:solidFill>
                  <a:srgbClr val="FFFFFF"/>
                </a:solidFill>
              </a:rPr>
              <a:t>Homepage</a:t>
            </a:r>
            <a:endParaRPr lang="fr-FR" sz="1600" b="1" dirty="0">
              <a:solidFill>
                <a:srgbClr val="FFFFFF"/>
              </a:solidFill>
            </a:endParaRPr>
          </a:p>
        </p:txBody>
      </p:sp>
      <p:cxnSp>
        <p:nvCxnSpPr>
          <p:cNvPr id="47" name="Connecteur droit avec flèche 46"/>
          <p:cNvCxnSpPr/>
          <p:nvPr/>
        </p:nvCxnSpPr>
        <p:spPr>
          <a:xfrm flipV="1">
            <a:off x="-399581" y="4423365"/>
            <a:ext cx="3848530" cy="856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8" name="ZoneTexte 47"/>
          <p:cNvSpPr txBox="1"/>
          <p:nvPr/>
        </p:nvSpPr>
        <p:spPr>
          <a:xfrm>
            <a:off x="-2613377" y="3906285"/>
            <a:ext cx="2109411" cy="830997"/>
          </a:xfrm>
          <a:prstGeom prst="rect">
            <a:avLst/>
          </a:prstGeom>
          <a:noFill/>
        </p:spPr>
        <p:txBody>
          <a:bodyPr wrap="square" rtlCol="0">
            <a:spAutoFit/>
          </a:bodyPr>
          <a:lstStyle/>
          <a:p>
            <a:r>
              <a:rPr lang="fr-FR" sz="1600" dirty="0" smtClean="0">
                <a:solidFill>
                  <a:srgbClr val="FF0000"/>
                </a:solidFill>
              </a:rPr>
              <a:t>Connexion via Facebook </a:t>
            </a:r>
            <a:r>
              <a:rPr lang="fr-FR" sz="1600" dirty="0" err="1" smtClean="0">
                <a:solidFill>
                  <a:srgbClr val="FF0000"/>
                </a:solidFill>
              </a:rPr>
              <a:t>Connect</a:t>
            </a:r>
            <a:r>
              <a:rPr lang="fr-FR" sz="1600" dirty="0" smtClean="0">
                <a:solidFill>
                  <a:srgbClr val="FF0000"/>
                </a:solidFill>
              </a:rPr>
              <a:t> ou/et Messenger </a:t>
            </a:r>
            <a:r>
              <a:rPr lang="fr-FR" sz="1600" dirty="0" err="1" smtClean="0">
                <a:solidFill>
                  <a:srgbClr val="FF0000"/>
                </a:solidFill>
              </a:rPr>
              <a:t>Connect</a:t>
            </a:r>
            <a:endParaRPr lang="fr-FR" sz="1600" dirty="0">
              <a:solidFill>
                <a:srgbClr val="FF0000"/>
              </a:solidFill>
            </a:endParaRPr>
          </a:p>
        </p:txBody>
      </p:sp>
    </p:spTree>
    <p:extLst>
      <p:ext uri="{BB962C8B-B14F-4D97-AF65-F5344CB8AC3E}">
        <p14:creationId xmlns:p14="http://schemas.microsoft.com/office/powerpoint/2010/main" val="35988057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Interface professeur</a:t>
            </a:r>
            <a:br>
              <a:rPr lang="fr-FR" dirty="0" smtClean="0"/>
            </a:br>
            <a:r>
              <a:rPr lang="fr-FR" dirty="0" smtClean="0"/>
              <a:t>(connecté)</a:t>
            </a:r>
            <a:endParaRPr lang="fr-FR" dirty="0"/>
          </a:p>
        </p:txBody>
      </p:sp>
    </p:spTree>
    <p:extLst>
      <p:ext uri="{BB962C8B-B14F-4D97-AF65-F5344CB8AC3E}">
        <p14:creationId xmlns:p14="http://schemas.microsoft.com/office/powerpoint/2010/main" val="41608852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b="1" dirty="0" smtClean="0"/>
                  <a:t>&gt; Créer une session</a:t>
                </a:r>
                <a:endParaRPr lang="fr-FR" sz="1200" b="1"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dirty="0" smtClean="0"/>
                  <a:t>&gt; Modifier une session</a:t>
                </a:r>
                <a:endParaRPr lang="fr-FR" sz="1200"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22" name="Grouper 21"/>
          <p:cNvGrpSpPr/>
          <p:nvPr/>
        </p:nvGrpSpPr>
        <p:grpSpPr>
          <a:xfrm>
            <a:off x="3997231" y="4103580"/>
            <a:ext cx="1764527" cy="338554"/>
            <a:chOff x="3447357" y="4236265"/>
            <a:chExt cx="2316721" cy="338554"/>
          </a:xfrm>
        </p:grpSpPr>
        <p:sp>
          <p:nvSpPr>
            <p:cNvPr id="23" name="ZoneTexte 22"/>
            <p:cNvSpPr txBox="1"/>
            <p:nvPr/>
          </p:nvSpPr>
          <p:spPr>
            <a:xfrm>
              <a:off x="3654667" y="4236265"/>
              <a:ext cx="2109411" cy="338554"/>
            </a:xfrm>
            <a:prstGeom prst="rect">
              <a:avLst/>
            </a:prstGeom>
            <a:noFill/>
          </p:spPr>
          <p:txBody>
            <a:bodyPr wrap="square" rtlCol="0">
              <a:spAutoFit/>
            </a:bodyPr>
            <a:lstStyle/>
            <a:p>
              <a:r>
                <a:rPr lang="fr-FR" sz="1600" dirty="0" smtClean="0">
                  <a:solidFill>
                    <a:schemeClr val="accent3"/>
                  </a:solidFill>
                </a:rPr>
                <a:t>Enregistré.</a:t>
              </a:r>
              <a:endParaRPr lang="fr-FR" sz="1600" dirty="0">
                <a:solidFill>
                  <a:schemeClr val="accent3"/>
                </a:solidFill>
              </a:endParaRPr>
            </a:p>
          </p:txBody>
        </p:sp>
        <p:pic>
          <p:nvPicPr>
            <p:cNvPr id="24" name="Image 23"/>
            <p:cNvPicPr>
              <a:picLocks noChangeAspect="1"/>
            </p:cNvPicPr>
            <p:nvPr/>
          </p:nvPicPr>
          <p:blipFill>
            <a:blip r:embed="rId3"/>
            <a:stretch>
              <a:fillRect/>
            </a:stretch>
          </p:blipFill>
          <p:spPr>
            <a:xfrm>
              <a:off x="3447357" y="4339010"/>
              <a:ext cx="228600" cy="215900"/>
            </a:xfrm>
            <a:prstGeom prst="rect">
              <a:avLst/>
            </a:prstGeom>
          </p:spPr>
        </p:pic>
      </p:grpSp>
      <p:grpSp>
        <p:nvGrpSpPr>
          <p:cNvPr id="3" name="Grouper 2"/>
          <p:cNvGrpSpPr/>
          <p:nvPr/>
        </p:nvGrpSpPr>
        <p:grpSpPr>
          <a:xfrm>
            <a:off x="3031259" y="1118265"/>
            <a:ext cx="3175120" cy="2861394"/>
            <a:chOff x="3031259" y="1118265"/>
            <a:chExt cx="3175120" cy="2861394"/>
          </a:xfrm>
        </p:grpSpPr>
        <p:grpSp>
          <p:nvGrpSpPr>
            <p:cNvPr id="13" name="Grouper 12"/>
            <p:cNvGrpSpPr/>
            <p:nvPr/>
          </p:nvGrpSpPr>
          <p:grpSpPr>
            <a:xfrm>
              <a:off x="3031259" y="1118265"/>
              <a:ext cx="3175120" cy="2861394"/>
              <a:chOff x="3031259" y="2260643"/>
              <a:chExt cx="3175120" cy="2861394"/>
            </a:xfrm>
          </p:grpSpPr>
          <p:sp>
            <p:nvSpPr>
              <p:cNvPr id="14" name="Rectangle 13"/>
              <p:cNvSpPr/>
              <p:nvPr/>
            </p:nvSpPr>
            <p:spPr>
              <a:xfrm>
                <a:off x="3031259" y="2274987"/>
                <a:ext cx="3175120" cy="2691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Rectangle 14"/>
              <p:cNvSpPr/>
              <p:nvPr/>
            </p:nvSpPr>
            <p:spPr>
              <a:xfrm>
                <a:off x="3410347" y="3063408"/>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Matière</a:t>
                </a:r>
                <a:endParaRPr lang="fr-FR" sz="1600" dirty="0"/>
              </a:p>
            </p:txBody>
          </p:sp>
          <p:sp>
            <p:nvSpPr>
              <p:cNvPr id="17" name="Rectangle 16"/>
              <p:cNvSpPr/>
              <p:nvPr/>
            </p:nvSpPr>
            <p:spPr>
              <a:xfrm>
                <a:off x="3403990" y="3486213"/>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Niveau</a:t>
                </a:r>
                <a:endParaRPr lang="fr-FR" sz="1600" dirty="0"/>
              </a:p>
            </p:txBody>
          </p:sp>
          <p:sp>
            <p:nvSpPr>
              <p:cNvPr id="20" name="ZoneTexte 19"/>
              <p:cNvSpPr txBox="1"/>
              <p:nvPr/>
            </p:nvSpPr>
            <p:spPr>
              <a:xfrm>
                <a:off x="3561657" y="2260643"/>
                <a:ext cx="2043120" cy="307777"/>
              </a:xfrm>
              <a:prstGeom prst="rect">
                <a:avLst/>
              </a:prstGeom>
              <a:noFill/>
            </p:spPr>
            <p:txBody>
              <a:bodyPr wrap="square" rtlCol="0">
                <a:spAutoFit/>
              </a:bodyPr>
              <a:lstStyle/>
              <a:p>
                <a:pPr algn="ctr"/>
                <a:r>
                  <a:rPr lang="fr-FR" sz="1400" b="1" dirty="0" smtClean="0"/>
                  <a:t>Créer une session :</a:t>
                </a:r>
                <a:endParaRPr lang="fr-FR" sz="1400" b="1" dirty="0"/>
              </a:p>
            </p:txBody>
          </p:sp>
          <p:sp>
            <p:nvSpPr>
              <p:cNvPr id="21" name="Rectangle à coins arrondis 20"/>
              <p:cNvSpPr/>
              <p:nvPr/>
            </p:nvSpPr>
            <p:spPr>
              <a:xfrm>
                <a:off x="4024665" y="4804505"/>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Créer</a:t>
                </a:r>
                <a:endParaRPr lang="fr-FR" sz="1600" dirty="0"/>
              </a:p>
            </p:txBody>
          </p:sp>
        </p:grpSp>
        <p:sp>
          <p:nvSpPr>
            <p:cNvPr id="25" name="Rectangle 24"/>
            <p:cNvSpPr/>
            <p:nvPr/>
          </p:nvSpPr>
          <p:spPr>
            <a:xfrm>
              <a:off x="3403990" y="150792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Titre de la session</a:t>
              </a:r>
              <a:endParaRPr lang="fr-FR" sz="1600" dirty="0"/>
            </a:p>
          </p:txBody>
        </p:sp>
      </p:grpSp>
      <p:sp>
        <p:nvSpPr>
          <p:cNvPr id="28" name="Rectangle 27"/>
          <p:cNvSpPr/>
          <p:nvPr/>
        </p:nvSpPr>
        <p:spPr>
          <a:xfrm>
            <a:off x="3393995" y="2797422"/>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Nombre de questions</a:t>
            </a:r>
            <a:endParaRPr lang="fr-FR" sz="1600" dirty="0"/>
          </a:p>
        </p:txBody>
      </p:sp>
      <p:sp>
        <p:nvSpPr>
          <p:cNvPr id="34" name="Rectangle 33"/>
          <p:cNvSpPr/>
          <p:nvPr/>
        </p:nvSpPr>
        <p:spPr>
          <a:xfrm>
            <a:off x="3387638" y="3220227"/>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Durée de la session</a:t>
            </a:r>
            <a:endParaRPr lang="fr-FR" sz="1600" dirty="0"/>
          </a:p>
        </p:txBody>
      </p:sp>
    </p:spTree>
    <p:extLst>
      <p:ext uri="{BB962C8B-B14F-4D97-AF65-F5344CB8AC3E}">
        <p14:creationId xmlns:p14="http://schemas.microsoft.com/office/powerpoint/2010/main" val="6653476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b="1" dirty="0" smtClean="0"/>
                  <a:t>&gt; Créer une session</a:t>
                </a:r>
                <a:endParaRPr lang="fr-FR" sz="1200" b="1"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dirty="0" smtClean="0"/>
                  <a:t>&gt; Modifier une session</a:t>
                </a:r>
                <a:endParaRPr lang="fr-FR" sz="1200"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sp>
        <p:nvSpPr>
          <p:cNvPr id="37" name="Rectangle 36"/>
          <p:cNvSpPr/>
          <p:nvPr/>
        </p:nvSpPr>
        <p:spPr>
          <a:xfrm>
            <a:off x="1866125" y="1362030"/>
            <a:ext cx="5284797" cy="12838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Ajouter un contenu : </a:t>
            </a:r>
            <a:r>
              <a:rPr lang="fr-FR" dirty="0" err="1" smtClean="0"/>
              <a:t>podcast</a:t>
            </a:r>
            <a:r>
              <a:rPr lang="fr-FR" dirty="0" smtClean="0"/>
              <a:t>, vidéo, texte, infographie</a:t>
            </a:r>
            <a:endParaRPr lang="fr-FR" dirty="0"/>
          </a:p>
        </p:txBody>
      </p:sp>
      <p:sp>
        <p:nvSpPr>
          <p:cNvPr id="38" name="Rectangle 37"/>
          <p:cNvSpPr/>
          <p:nvPr/>
        </p:nvSpPr>
        <p:spPr>
          <a:xfrm>
            <a:off x="1866125" y="2741254"/>
            <a:ext cx="5284797" cy="506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Question à poser</a:t>
            </a:r>
            <a:endParaRPr lang="fr-FR" dirty="0"/>
          </a:p>
        </p:txBody>
      </p:sp>
      <p:sp>
        <p:nvSpPr>
          <p:cNvPr id="40" name="Rectangle 39"/>
          <p:cNvSpPr/>
          <p:nvPr/>
        </p:nvSpPr>
        <p:spPr>
          <a:xfrm>
            <a:off x="1725608" y="822312"/>
            <a:ext cx="5646192" cy="3561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b="1" dirty="0" smtClean="0"/>
              <a:t>Titre de la session : ******</a:t>
            </a:r>
            <a:endParaRPr lang="fr-FR" sz="1400" b="1" dirty="0"/>
          </a:p>
        </p:txBody>
      </p:sp>
      <p:sp>
        <p:nvSpPr>
          <p:cNvPr id="53" name="Rectangle à coins arrondis 52"/>
          <p:cNvSpPr/>
          <p:nvPr/>
        </p:nvSpPr>
        <p:spPr>
          <a:xfrm>
            <a:off x="3983993" y="6404415"/>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Valider</a:t>
            </a:r>
            <a:endParaRPr lang="fr-FR" sz="1600" dirty="0"/>
          </a:p>
        </p:txBody>
      </p:sp>
      <p:grpSp>
        <p:nvGrpSpPr>
          <p:cNvPr id="7" name="Grouper 6"/>
          <p:cNvGrpSpPr/>
          <p:nvPr/>
        </p:nvGrpSpPr>
        <p:grpSpPr>
          <a:xfrm>
            <a:off x="1866125" y="3396001"/>
            <a:ext cx="5284797" cy="2482793"/>
            <a:chOff x="1866125" y="3567229"/>
            <a:chExt cx="5284797" cy="2482793"/>
          </a:xfrm>
        </p:grpSpPr>
        <p:sp>
          <p:nvSpPr>
            <p:cNvPr id="39" name="Rectangle 38"/>
            <p:cNvSpPr/>
            <p:nvPr/>
          </p:nvSpPr>
          <p:spPr>
            <a:xfrm>
              <a:off x="1866125" y="3567229"/>
              <a:ext cx="5284797" cy="24827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fr-FR" sz="1400" dirty="0" smtClean="0"/>
            </a:p>
            <a:p>
              <a:r>
                <a:rPr lang="fr-FR" sz="1400" dirty="0" smtClean="0"/>
                <a:t>Réponses suggérées :</a:t>
              </a:r>
            </a:p>
            <a:p>
              <a:endParaRPr lang="fr-FR" sz="1400" dirty="0" smtClean="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p:txBody>
        </p:sp>
        <p:grpSp>
          <p:nvGrpSpPr>
            <p:cNvPr id="4" name="Grouper 3"/>
            <p:cNvGrpSpPr/>
            <p:nvPr/>
          </p:nvGrpSpPr>
          <p:grpSpPr>
            <a:xfrm>
              <a:off x="1999305" y="3920825"/>
              <a:ext cx="4737758" cy="1736310"/>
              <a:chOff x="1999305" y="3920825"/>
              <a:chExt cx="4737758" cy="1736310"/>
            </a:xfrm>
          </p:grpSpPr>
          <p:sp>
            <p:nvSpPr>
              <p:cNvPr id="25" name="Ellipse 24"/>
              <p:cNvSpPr/>
              <p:nvPr/>
            </p:nvSpPr>
            <p:spPr>
              <a:xfrm>
                <a:off x="1999305" y="400643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Ellipse 27"/>
              <p:cNvSpPr/>
              <p:nvPr/>
            </p:nvSpPr>
            <p:spPr>
              <a:xfrm>
                <a:off x="1999305" y="4478787"/>
                <a:ext cx="242603" cy="2200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4" name="Ellipse 33"/>
              <p:cNvSpPr/>
              <p:nvPr/>
            </p:nvSpPr>
            <p:spPr>
              <a:xfrm>
                <a:off x="1999305" y="4900824"/>
                <a:ext cx="242603" cy="2200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5" name="Ellipse 34"/>
              <p:cNvSpPr/>
              <p:nvPr/>
            </p:nvSpPr>
            <p:spPr>
              <a:xfrm>
                <a:off x="1999305" y="5358901"/>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5" name="Rectangle 44"/>
              <p:cNvSpPr/>
              <p:nvPr/>
            </p:nvSpPr>
            <p:spPr>
              <a:xfrm>
                <a:off x="2449995" y="3920825"/>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Réponse 1</a:t>
                </a:r>
                <a:endParaRPr lang="fr-FR" sz="1400" dirty="0"/>
              </a:p>
            </p:txBody>
          </p:sp>
          <p:sp>
            <p:nvSpPr>
              <p:cNvPr id="47" name="Rectangle 46"/>
              <p:cNvSpPr/>
              <p:nvPr/>
            </p:nvSpPr>
            <p:spPr>
              <a:xfrm>
                <a:off x="2449995" y="4382777"/>
                <a:ext cx="2127608" cy="35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sz="1400" dirty="0" smtClean="0"/>
                  <a:t>Réponse 2</a:t>
                </a:r>
                <a:endParaRPr lang="fr-FR" sz="1400" dirty="0"/>
              </a:p>
            </p:txBody>
          </p:sp>
          <p:sp>
            <p:nvSpPr>
              <p:cNvPr id="49" name="Rectangle 48"/>
              <p:cNvSpPr/>
              <p:nvPr/>
            </p:nvSpPr>
            <p:spPr>
              <a:xfrm>
                <a:off x="2449995" y="4840002"/>
                <a:ext cx="2127608" cy="35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sz="1400" dirty="0" smtClean="0"/>
                  <a:t>Réponse 3</a:t>
                </a:r>
                <a:endParaRPr lang="fr-FR" sz="1400" dirty="0"/>
              </a:p>
            </p:txBody>
          </p:sp>
          <p:sp>
            <p:nvSpPr>
              <p:cNvPr id="50" name="Rectangle 49"/>
              <p:cNvSpPr/>
              <p:nvPr/>
            </p:nvSpPr>
            <p:spPr>
              <a:xfrm>
                <a:off x="4666539" y="4840002"/>
                <a:ext cx="2070524" cy="35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sz="1400" dirty="0" smtClean="0"/>
                  <a:t>Ajouter un commentaire</a:t>
                </a:r>
                <a:endParaRPr lang="fr-FR" sz="1400" dirty="0"/>
              </a:p>
            </p:txBody>
          </p:sp>
          <p:sp>
            <p:nvSpPr>
              <p:cNvPr id="51" name="Rectangle 50"/>
              <p:cNvSpPr/>
              <p:nvPr/>
            </p:nvSpPr>
            <p:spPr>
              <a:xfrm>
                <a:off x="2449995" y="5301030"/>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Réponse 4</a:t>
                </a:r>
                <a:endParaRPr lang="fr-FR" sz="1400" dirty="0"/>
              </a:p>
            </p:txBody>
          </p:sp>
        </p:grpSp>
      </p:grpSp>
      <p:sp>
        <p:nvSpPr>
          <p:cNvPr id="8" name="Croix 7"/>
          <p:cNvSpPr/>
          <p:nvPr/>
        </p:nvSpPr>
        <p:spPr>
          <a:xfrm>
            <a:off x="1985034" y="5579148"/>
            <a:ext cx="242603" cy="256839"/>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4" name="ZoneTexte 53"/>
          <p:cNvSpPr txBox="1"/>
          <p:nvPr/>
        </p:nvSpPr>
        <p:spPr>
          <a:xfrm>
            <a:off x="2406026" y="5544719"/>
            <a:ext cx="1699372" cy="307777"/>
          </a:xfrm>
          <a:prstGeom prst="rect">
            <a:avLst/>
          </a:prstGeom>
          <a:noFill/>
        </p:spPr>
        <p:txBody>
          <a:bodyPr wrap="square" rtlCol="0">
            <a:spAutoFit/>
          </a:bodyPr>
          <a:lstStyle/>
          <a:p>
            <a:r>
              <a:rPr lang="fr-FR" sz="1400" dirty="0" smtClean="0"/>
              <a:t>Ajouter une réponse</a:t>
            </a:r>
            <a:endParaRPr lang="fr-FR" sz="1400" dirty="0"/>
          </a:p>
        </p:txBody>
      </p:sp>
      <p:grpSp>
        <p:nvGrpSpPr>
          <p:cNvPr id="11" name="Grouper 10"/>
          <p:cNvGrpSpPr/>
          <p:nvPr/>
        </p:nvGrpSpPr>
        <p:grpSpPr>
          <a:xfrm>
            <a:off x="6761024" y="3749597"/>
            <a:ext cx="361356" cy="1736310"/>
            <a:chOff x="6746753" y="3749597"/>
            <a:chExt cx="361356" cy="1736310"/>
          </a:xfrm>
        </p:grpSpPr>
        <p:sp>
          <p:nvSpPr>
            <p:cNvPr id="9" name="Multiplication 8"/>
            <p:cNvSpPr/>
            <p:nvPr/>
          </p:nvSpPr>
          <p:spPr>
            <a:xfrm>
              <a:off x="6765605" y="3749597"/>
              <a:ext cx="342504" cy="37633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55" name="Multiplication 54"/>
            <p:cNvSpPr/>
            <p:nvPr/>
          </p:nvSpPr>
          <p:spPr>
            <a:xfrm>
              <a:off x="6765605" y="4207802"/>
              <a:ext cx="342504" cy="37633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56" name="Multiplication 55"/>
            <p:cNvSpPr/>
            <p:nvPr/>
          </p:nvSpPr>
          <p:spPr>
            <a:xfrm>
              <a:off x="6765605" y="4657408"/>
              <a:ext cx="342504" cy="37633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57" name="Multiplication 56"/>
            <p:cNvSpPr/>
            <p:nvPr/>
          </p:nvSpPr>
          <p:spPr>
            <a:xfrm>
              <a:off x="6746753" y="5109569"/>
              <a:ext cx="342504" cy="37633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grpSp>
      <p:cxnSp>
        <p:nvCxnSpPr>
          <p:cNvPr id="58" name="Connecteur droit avec flèche 57"/>
          <p:cNvCxnSpPr/>
          <p:nvPr/>
        </p:nvCxnSpPr>
        <p:spPr>
          <a:xfrm flipH="1">
            <a:off x="7199526" y="3891468"/>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9" name="ZoneTexte 58"/>
          <p:cNvSpPr txBox="1"/>
          <p:nvPr/>
        </p:nvSpPr>
        <p:spPr>
          <a:xfrm>
            <a:off x="7986401" y="3665934"/>
            <a:ext cx="2331370" cy="338554"/>
          </a:xfrm>
          <a:prstGeom prst="rect">
            <a:avLst/>
          </a:prstGeom>
          <a:noFill/>
        </p:spPr>
        <p:txBody>
          <a:bodyPr wrap="square" rtlCol="0">
            <a:spAutoFit/>
          </a:bodyPr>
          <a:lstStyle/>
          <a:p>
            <a:r>
              <a:rPr lang="fr-FR" sz="1600" dirty="0" smtClean="0">
                <a:solidFill>
                  <a:srgbClr val="FF0000"/>
                </a:solidFill>
              </a:rPr>
              <a:t>Supprimer une réponse</a:t>
            </a:r>
            <a:endParaRPr lang="fr-FR" sz="1600" dirty="0">
              <a:solidFill>
                <a:srgbClr val="FF0000"/>
              </a:solidFill>
            </a:endParaRPr>
          </a:p>
        </p:txBody>
      </p:sp>
      <p:sp>
        <p:nvSpPr>
          <p:cNvPr id="60" name="Rectangle 59"/>
          <p:cNvSpPr/>
          <p:nvPr/>
        </p:nvSpPr>
        <p:spPr>
          <a:xfrm>
            <a:off x="1861544" y="5964409"/>
            <a:ext cx="5284797" cy="3686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smtClean="0"/>
              <a:t>Durée de la question :</a:t>
            </a:r>
            <a:endParaRPr lang="fr-FR" dirty="0"/>
          </a:p>
        </p:txBody>
      </p:sp>
      <p:cxnSp>
        <p:nvCxnSpPr>
          <p:cNvPr id="61" name="Connecteur droit avec flèche 60"/>
          <p:cNvCxnSpPr/>
          <p:nvPr/>
        </p:nvCxnSpPr>
        <p:spPr>
          <a:xfrm flipV="1">
            <a:off x="784893" y="4837164"/>
            <a:ext cx="1200141" cy="1124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2" name="ZoneTexte 61"/>
          <p:cNvSpPr txBox="1"/>
          <p:nvPr/>
        </p:nvSpPr>
        <p:spPr>
          <a:xfrm>
            <a:off x="-1341453" y="4668774"/>
            <a:ext cx="2126346" cy="584776"/>
          </a:xfrm>
          <a:prstGeom prst="rect">
            <a:avLst/>
          </a:prstGeom>
          <a:noFill/>
        </p:spPr>
        <p:txBody>
          <a:bodyPr wrap="square" rtlCol="0">
            <a:spAutoFit/>
          </a:bodyPr>
          <a:lstStyle/>
          <a:p>
            <a:r>
              <a:rPr lang="fr-FR" sz="1600" dirty="0" smtClean="0">
                <a:solidFill>
                  <a:srgbClr val="FF0000"/>
                </a:solidFill>
              </a:rPr>
              <a:t>Le prof coche la (les) bonne(s) réponse(s).</a:t>
            </a:r>
            <a:endParaRPr lang="fr-FR" sz="1600" dirty="0">
              <a:solidFill>
                <a:srgbClr val="FF0000"/>
              </a:solidFill>
            </a:endParaRPr>
          </a:p>
        </p:txBody>
      </p:sp>
      <p:sp>
        <p:nvSpPr>
          <p:cNvPr id="63" name="Rectangle à coins arrondis 62"/>
          <p:cNvSpPr/>
          <p:nvPr/>
        </p:nvSpPr>
        <p:spPr>
          <a:xfrm>
            <a:off x="5954623" y="6412318"/>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Continuer</a:t>
            </a:r>
            <a:endParaRPr lang="fr-FR" sz="1600" dirty="0"/>
          </a:p>
        </p:txBody>
      </p:sp>
      <p:cxnSp>
        <p:nvCxnSpPr>
          <p:cNvPr id="64" name="Connecteur droit avec flèche 63"/>
          <p:cNvCxnSpPr/>
          <p:nvPr/>
        </p:nvCxnSpPr>
        <p:spPr>
          <a:xfrm flipH="1">
            <a:off x="7199526" y="6558605"/>
            <a:ext cx="786875" cy="55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5" name="ZoneTexte 64"/>
          <p:cNvSpPr txBox="1"/>
          <p:nvPr/>
        </p:nvSpPr>
        <p:spPr>
          <a:xfrm>
            <a:off x="7986401" y="6204650"/>
            <a:ext cx="2331370" cy="584776"/>
          </a:xfrm>
          <a:prstGeom prst="rect">
            <a:avLst/>
          </a:prstGeom>
          <a:noFill/>
        </p:spPr>
        <p:txBody>
          <a:bodyPr wrap="square" rtlCol="0">
            <a:spAutoFit/>
          </a:bodyPr>
          <a:lstStyle/>
          <a:p>
            <a:r>
              <a:rPr lang="fr-FR" sz="1600" dirty="0" smtClean="0">
                <a:solidFill>
                  <a:srgbClr val="FF0000"/>
                </a:solidFill>
              </a:rPr>
              <a:t>Bouton apparaît une fois la question validée.</a:t>
            </a:r>
            <a:endParaRPr lang="fr-FR" sz="1600" dirty="0">
              <a:solidFill>
                <a:srgbClr val="FF0000"/>
              </a:solidFill>
            </a:endParaRPr>
          </a:p>
        </p:txBody>
      </p:sp>
      <p:grpSp>
        <p:nvGrpSpPr>
          <p:cNvPr id="66" name="Grouper 65"/>
          <p:cNvGrpSpPr/>
          <p:nvPr/>
        </p:nvGrpSpPr>
        <p:grpSpPr>
          <a:xfrm>
            <a:off x="3943906" y="6674708"/>
            <a:ext cx="1764527" cy="338554"/>
            <a:chOff x="3447357" y="4236265"/>
            <a:chExt cx="2316721" cy="338554"/>
          </a:xfrm>
        </p:grpSpPr>
        <p:sp>
          <p:nvSpPr>
            <p:cNvPr id="67" name="ZoneTexte 66"/>
            <p:cNvSpPr txBox="1"/>
            <p:nvPr/>
          </p:nvSpPr>
          <p:spPr>
            <a:xfrm>
              <a:off x="3654667" y="4236265"/>
              <a:ext cx="2109411" cy="338554"/>
            </a:xfrm>
            <a:prstGeom prst="rect">
              <a:avLst/>
            </a:prstGeom>
            <a:noFill/>
          </p:spPr>
          <p:txBody>
            <a:bodyPr wrap="square" rtlCol="0">
              <a:spAutoFit/>
            </a:bodyPr>
            <a:lstStyle/>
            <a:p>
              <a:r>
                <a:rPr lang="fr-FR" sz="1600" dirty="0" smtClean="0">
                  <a:solidFill>
                    <a:schemeClr val="accent3"/>
                  </a:solidFill>
                </a:rPr>
                <a:t>Enregistré.</a:t>
              </a:r>
              <a:endParaRPr lang="fr-FR" sz="1600" dirty="0">
                <a:solidFill>
                  <a:schemeClr val="accent3"/>
                </a:solidFill>
              </a:endParaRPr>
            </a:p>
          </p:txBody>
        </p:sp>
        <p:pic>
          <p:nvPicPr>
            <p:cNvPr id="68" name="Image 67"/>
            <p:cNvPicPr>
              <a:picLocks noChangeAspect="1"/>
            </p:cNvPicPr>
            <p:nvPr/>
          </p:nvPicPr>
          <p:blipFill>
            <a:blip r:embed="rId3"/>
            <a:stretch>
              <a:fillRect/>
            </a:stretch>
          </p:blipFill>
          <p:spPr>
            <a:xfrm>
              <a:off x="3447357" y="4339010"/>
              <a:ext cx="228600" cy="215900"/>
            </a:xfrm>
            <a:prstGeom prst="rect">
              <a:avLst/>
            </a:prstGeom>
          </p:spPr>
        </p:pic>
      </p:grpSp>
      <p:grpSp>
        <p:nvGrpSpPr>
          <p:cNvPr id="69" name="Grouper 68"/>
          <p:cNvGrpSpPr/>
          <p:nvPr/>
        </p:nvGrpSpPr>
        <p:grpSpPr>
          <a:xfrm>
            <a:off x="7473091" y="809037"/>
            <a:ext cx="1713722" cy="954054"/>
            <a:chOff x="1974621" y="3313913"/>
            <a:chExt cx="1713722" cy="954054"/>
          </a:xfrm>
        </p:grpSpPr>
        <p:sp>
          <p:nvSpPr>
            <p:cNvPr id="70" name="Rectangle 69"/>
            <p:cNvSpPr/>
            <p:nvPr/>
          </p:nvSpPr>
          <p:spPr>
            <a:xfrm>
              <a:off x="2017151" y="3313913"/>
              <a:ext cx="1496187" cy="3313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Synthèse</a:t>
              </a:r>
              <a:endParaRPr lang="fr-FR" sz="1600" dirty="0"/>
            </a:p>
          </p:txBody>
        </p:sp>
        <p:grpSp>
          <p:nvGrpSpPr>
            <p:cNvPr id="71" name="Grouper 70"/>
            <p:cNvGrpSpPr/>
            <p:nvPr/>
          </p:nvGrpSpPr>
          <p:grpSpPr>
            <a:xfrm>
              <a:off x="1974621" y="3668033"/>
              <a:ext cx="1713722" cy="599934"/>
              <a:chOff x="97728" y="1150724"/>
              <a:chExt cx="1713722" cy="599934"/>
            </a:xfrm>
          </p:grpSpPr>
          <p:sp>
            <p:nvSpPr>
              <p:cNvPr id="72" name="Rectangle 71"/>
              <p:cNvSpPr/>
              <p:nvPr/>
            </p:nvSpPr>
            <p:spPr>
              <a:xfrm>
                <a:off x="139142" y="1150724"/>
                <a:ext cx="1489831" cy="599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3" name="ZoneTexte 72"/>
              <p:cNvSpPr txBox="1"/>
              <p:nvPr/>
            </p:nvSpPr>
            <p:spPr>
              <a:xfrm>
                <a:off x="97728" y="1161105"/>
                <a:ext cx="1699372" cy="276999"/>
              </a:xfrm>
              <a:prstGeom prst="rect">
                <a:avLst/>
              </a:prstGeom>
              <a:noFill/>
            </p:spPr>
            <p:txBody>
              <a:bodyPr wrap="square" rtlCol="0">
                <a:spAutoFit/>
              </a:bodyPr>
              <a:lstStyle/>
              <a:p>
                <a:r>
                  <a:rPr lang="fr-FR" sz="1200" dirty="0" smtClean="0"/>
                  <a:t>Question : ***/***</a:t>
                </a:r>
                <a:endParaRPr lang="fr-FR" sz="1200" dirty="0"/>
              </a:p>
            </p:txBody>
          </p:sp>
          <p:sp>
            <p:nvSpPr>
              <p:cNvPr id="74" name="ZoneTexte 73"/>
              <p:cNvSpPr txBox="1"/>
              <p:nvPr/>
            </p:nvSpPr>
            <p:spPr>
              <a:xfrm>
                <a:off x="112078" y="1396341"/>
                <a:ext cx="1699372" cy="276999"/>
              </a:xfrm>
              <a:prstGeom prst="rect">
                <a:avLst/>
              </a:prstGeom>
              <a:noFill/>
            </p:spPr>
            <p:txBody>
              <a:bodyPr wrap="square" rtlCol="0">
                <a:spAutoFit/>
              </a:bodyPr>
              <a:lstStyle/>
              <a:p>
                <a:r>
                  <a:rPr lang="fr-FR" sz="1200" dirty="0" smtClean="0"/>
                  <a:t>Durée : *** minutes</a:t>
                </a:r>
                <a:endParaRPr lang="fr-FR" sz="1200" dirty="0"/>
              </a:p>
            </p:txBody>
          </p:sp>
        </p:grpSp>
      </p:grpSp>
      <p:sp>
        <p:nvSpPr>
          <p:cNvPr id="75" name="Rectangle 74"/>
          <p:cNvSpPr/>
          <p:nvPr/>
        </p:nvSpPr>
        <p:spPr>
          <a:xfrm>
            <a:off x="4666539" y="4207802"/>
            <a:ext cx="2070524" cy="3561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sz="1400" dirty="0" smtClean="0"/>
              <a:t>Ajouter un commentaire</a:t>
            </a:r>
            <a:endParaRPr lang="fr-FR" sz="1400" dirty="0"/>
          </a:p>
        </p:txBody>
      </p:sp>
    </p:spTree>
    <p:extLst>
      <p:ext uri="{BB962C8B-B14F-4D97-AF65-F5344CB8AC3E}">
        <p14:creationId xmlns:p14="http://schemas.microsoft.com/office/powerpoint/2010/main" val="39928032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b="1" dirty="0" smtClean="0"/>
                  <a:t>&gt; Créer une session</a:t>
                </a:r>
                <a:endParaRPr lang="fr-FR" sz="1200" b="1"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dirty="0" smtClean="0"/>
                  <a:t>&gt; Modifier une session</a:t>
                </a:r>
                <a:endParaRPr lang="fr-FR" sz="1200"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sp>
        <p:nvSpPr>
          <p:cNvPr id="35" name="Rectangle 34"/>
          <p:cNvSpPr/>
          <p:nvPr/>
        </p:nvSpPr>
        <p:spPr>
          <a:xfrm>
            <a:off x="1725608" y="822312"/>
            <a:ext cx="5646192" cy="35610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b="1" dirty="0" smtClean="0"/>
              <a:t>Récapitulatif :</a:t>
            </a:r>
            <a:endParaRPr lang="fr-FR" sz="1400" b="1" dirty="0"/>
          </a:p>
        </p:txBody>
      </p:sp>
      <p:grpSp>
        <p:nvGrpSpPr>
          <p:cNvPr id="36" name="Grouper 35"/>
          <p:cNvGrpSpPr/>
          <p:nvPr/>
        </p:nvGrpSpPr>
        <p:grpSpPr>
          <a:xfrm>
            <a:off x="1866125" y="1323880"/>
            <a:ext cx="5284797" cy="4583453"/>
            <a:chOff x="1866125" y="3567229"/>
            <a:chExt cx="5284797" cy="4583453"/>
          </a:xfrm>
        </p:grpSpPr>
        <p:sp>
          <p:nvSpPr>
            <p:cNvPr id="37" name="Rectangle 36"/>
            <p:cNvSpPr/>
            <p:nvPr/>
          </p:nvSpPr>
          <p:spPr>
            <a:xfrm>
              <a:off x="1866125" y="3567229"/>
              <a:ext cx="5284797" cy="45834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fr-FR" sz="1400" dirty="0" smtClean="0"/>
            </a:p>
            <a:p>
              <a:r>
                <a:rPr lang="fr-FR" sz="1400" dirty="0" smtClean="0"/>
                <a:t>Titre de la session : *********</a:t>
              </a:r>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a:p>
            <a:p>
              <a:endParaRPr lang="fr-FR" sz="1400" dirty="0" smtClean="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p:txBody>
        </p:sp>
        <p:grpSp>
          <p:nvGrpSpPr>
            <p:cNvPr id="38" name="Grouper 37"/>
            <p:cNvGrpSpPr/>
            <p:nvPr/>
          </p:nvGrpSpPr>
          <p:grpSpPr>
            <a:xfrm>
              <a:off x="1999305" y="3920825"/>
              <a:ext cx="4737758" cy="1736310"/>
              <a:chOff x="1999305" y="3920825"/>
              <a:chExt cx="4737758" cy="1736310"/>
            </a:xfrm>
          </p:grpSpPr>
          <p:sp>
            <p:nvSpPr>
              <p:cNvPr id="39" name="Ellipse 38"/>
              <p:cNvSpPr/>
              <p:nvPr/>
            </p:nvSpPr>
            <p:spPr>
              <a:xfrm>
                <a:off x="1999305" y="4006439"/>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0" name="Ellipse 39"/>
              <p:cNvSpPr/>
              <p:nvPr/>
            </p:nvSpPr>
            <p:spPr>
              <a:xfrm>
                <a:off x="1999305" y="4478787"/>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1" name="Ellipse 40"/>
              <p:cNvSpPr/>
              <p:nvPr/>
            </p:nvSpPr>
            <p:spPr>
              <a:xfrm>
                <a:off x="1999305" y="4900824"/>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2" name="Ellipse 41"/>
              <p:cNvSpPr/>
              <p:nvPr/>
            </p:nvSpPr>
            <p:spPr>
              <a:xfrm>
                <a:off x="1999305" y="5358901"/>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3" name="Rectangle 42"/>
              <p:cNvSpPr/>
              <p:nvPr/>
            </p:nvSpPr>
            <p:spPr>
              <a:xfrm>
                <a:off x="2449995" y="3920825"/>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1</a:t>
                </a:r>
                <a:endParaRPr lang="fr-FR" sz="1400" dirty="0"/>
              </a:p>
            </p:txBody>
          </p:sp>
          <p:sp>
            <p:nvSpPr>
              <p:cNvPr id="44" name="Rectangle 43"/>
              <p:cNvSpPr/>
              <p:nvPr/>
            </p:nvSpPr>
            <p:spPr>
              <a:xfrm>
                <a:off x="2449995" y="4382777"/>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2</a:t>
                </a:r>
                <a:endParaRPr lang="fr-FR" sz="1400" dirty="0"/>
              </a:p>
            </p:txBody>
          </p:sp>
          <p:sp>
            <p:nvSpPr>
              <p:cNvPr id="45" name="Rectangle 44"/>
              <p:cNvSpPr/>
              <p:nvPr/>
            </p:nvSpPr>
            <p:spPr>
              <a:xfrm>
                <a:off x="2449995" y="4840002"/>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3</a:t>
                </a:r>
                <a:endParaRPr lang="fr-FR" sz="1400" dirty="0"/>
              </a:p>
            </p:txBody>
          </p:sp>
          <p:sp>
            <p:nvSpPr>
              <p:cNvPr id="46" name="Rectangle 45"/>
              <p:cNvSpPr/>
              <p:nvPr/>
            </p:nvSpPr>
            <p:spPr>
              <a:xfrm>
                <a:off x="5280187" y="4840002"/>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47" name="Rectangle 46"/>
              <p:cNvSpPr/>
              <p:nvPr/>
            </p:nvSpPr>
            <p:spPr>
              <a:xfrm>
                <a:off x="2449995" y="5301030"/>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4</a:t>
                </a:r>
                <a:endParaRPr lang="fr-FR" sz="1400" dirty="0"/>
              </a:p>
            </p:txBody>
          </p:sp>
        </p:grpSp>
      </p:grpSp>
      <p:sp>
        <p:nvSpPr>
          <p:cNvPr id="48" name="Rectangle 47"/>
          <p:cNvSpPr/>
          <p:nvPr/>
        </p:nvSpPr>
        <p:spPr>
          <a:xfrm>
            <a:off x="5280187" y="1678422"/>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49" name="Rectangle 48"/>
          <p:cNvSpPr/>
          <p:nvPr/>
        </p:nvSpPr>
        <p:spPr>
          <a:xfrm>
            <a:off x="5280187" y="2140007"/>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50" name="Rectangle 49"/>
          <p:cNvSpPr/>
          <p:nvPr/>
        </p:nvSpPr>
        <p:spPr>
          <a:xfrm>
            <a:off x="5280187" y="3057681"/>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51" name="Rectangle à coins arrondis 50"/>
          <p:cNvSpPr/>
          <p:nvPr/>
        </p:nvSpPr>
        <p:spPr>
          <a:xfrm>
            <a:off x="3327527" y="6086883"/>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Tester</a:t>
            </a:r>
            <a:endParaRPr lang="fr-FR" sz="1600" dirty="0"/>
          </a:p>
        </p:txBody>
      </p:sp>
      <p:sp>
        <p:nvSpPr>
          <p:cNvPr id="52" name="Rectangle à coins arrondis 51"/>
          <p:cNvSpPr/>
          <p:nvPr/>
        </p:nvSpPr>
        <p:spPr>
          <a:xfrm>
            <a:off x="5954623" y="6086883"/>
            <a:ext cx="1187219" cy="3175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t>&gt; Publier</a:t>
            </a:r>
            <a:endParaRPr lang="fr-FR" sz="1600" dirty="0"/>
          </a:p>
        </p:txBody>
      </p:sp>
      <p:sp>
        <p:nvSpPr>
          <p:cNvPr id="53" name="Ellipse 52"/>
          <p:cNvSpPr/>
          <p:nvPr/>
        </p:nvSpPr>
        <p:spPr>
          <a:xfrm>
            <a:off x="1999305" y="3624318"/>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4" name="Ellipse 53"/>
          <p:cNvSpPr/>
          <p:nvPr/>
        </p:nvSpPr>
        <p:spPr>
          <a:xfrm>
            <a:off x="1999305" y="4046355"/>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5" name="Ellipse 54"/>
          <p:cNvSpPr/>
          <p:nvPr/>
        </p:nvSpPr>
        <p:spPr>
          <a:xfrm>
            <a:off x="1999305" y="4504432"/>
            <a:ext cx="242603" cy="2200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6" name="Rectangle 55"/>
          <p:cNvSpPr/>
          <p:nvPr/>
        </p:nvSpPr>
        <p:spPr>
          <a:xfrm>
            <a:off x="2449995" y="3528308"/>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5</a:t>
            </a:r>
            <a:endParaRPr lang="fr-FR" sz="1400" dirty="0"/>
          </a:p>
        </p:txBody>
      </p:sp>
      <p:sp>
        <p:nvSpPr>
          <p:cNvPr id="57" name="Rectangle 56"/>
          <p:cNvSpPr/>
          <p:nvPr/>
        </p:nvSpPr>
        <p:spPr>
          <a:xfrm>
            <a:off x="2449995" y="3985533"/>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6</a:t>
            </a:r>
            <a:endParaRPr lang="fr-FR" sz="1400" dirty="0"/>
          </a:p>
        </p:txBody>
      </p:sp>
      <p:sp>
        <p:nvSpPr>
          <p:cNvPr id="58" name="Rectangle 57"/>
          <p:cNvSpPr/>
          <p:nvPr/>
        </p:nvSpPr>
        <p:spPr>
          <a:xfrm>
            <a:off x="2449995" y="4446561"/>
            <a:ext cx="2127608" cy="356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400" dirty="0" smtClean="0"/>
              <a:t>Question 7</a:t>
            </a:r>
            <a:endParaRPr lang="fr-FR" sz="1400" dirty="0"/>
          </a:p>
        </p:txBody>
      </p:sp>
      <p:sp>
        <p:nvSpPr>
          <p:cNvPr id="59" name="Rectangle 58"/>
          <p:cNvSpPr/>
          <p:nvPr/>
        </p:nvSpPr>
        <p:spPr>
          <a:xfrm>
            <a:off x="5280187" y="3528308"/>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60" name="Rectangle 59"/>
          <p:cNvSpPr/>
          <p:nvPr/>
        </p:nvSpPr>
        <p:spPr>
          <a:xfrm>
            <a:off x="5280187" y="4445982"/>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sp>
        <p:nvSpPr>
          <p:cNvPr id="61" name="Rectangle 60"/>
          <p:cNvSpPr/>
          <p:nvPr/>
        </p:nvSpPr>
        <p:spPr>
          <a:xfrm>
            <a:off x="5280187" y="3993263"/>
            <a:ext cx="1456876" cy="3561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Modifier </a:t>
            </a:r>
            <a:endParaRPr lang="fr-FR" sz="1400" dirty="0"/>
          </a:p>
        </p:txBody>
      </p:sp>
      <p:cxnSp>
        <p:nvCxnSpPr>
          <p:cNvPr id="62" name="Connecteur droit avec flèche 61"/>
          <p:cNvCxnSpPr/>
          <p:nvPr/>
        </p:nvCxnSpPr>
        <p:spPr>
          <a:xfrm>
            <a:off x="7141842" y="1360025"/>
            <a:ext cx="0" cy="454730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nvGrpSpPr>
          <p:cNvPr id="63" name="Grouper 62"/>
          <p:cNvGrpSpPr/>
          <p:nvPr/>
        </p:nvGrpSpPr>
        <p:grpSpPr>
          <a:xfrm>
            <a:off x="7473091" y="809037"/>
            <a:ext cx="1713722" cy="954054"/>
            <a:chOff x="1974621" y="3313913"/>
            <a:chExt cx="1713722" cy="954054"/>
          </a:xfrm>
        </p:grpSpPr>
        <p:sp>
          <p:nvSpPr>
            <p:cNvPr id="64" name="Rectangle 63"/>
            <p:cNvSpPr/>
            <p:nvPr/>
          </p:nvSpPr>
          <p:spPr>
            <a:xfrm>
              <a:off x="2017151" y="3313913"/>
              <a:ext cx="1496187" cy="3313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Synthèse</a:t>
              </a:r>
              <a:endParaRPr lang="fr-FR" sz="1600" dirty="0"/>
            </a:p>
          </p:txBody>
        </p:sp>
        <p:grpSp>
          <p:nvGrpSpPr>
            <p:cNvPr id="65" name="Grouper 64"/>
            <p:cNvGrpSpPr/>
            <p:nvPr/>
          </p:nvGrpSpPr>
          <p:grpSpPr>
            <a:xfrm>
              <a:off x="1974621" y="3668033"/>
              <a:ext cx="1713722" cy="599934"/>
              <a:chOff x="97728" y="1150724"/>
              <a:chExt cx="1713722" cy="599934"/>
            </a:xfrm>
          </p:grpSpPr>
          <p:sp>
            <p:nvSpPr>
              <p:cNvPr id="66" name="Rectangle 65"/>
              <p:cNvSpPr/>
              <p:nvPr/>
            </p:nvSpPr>
            <p:spPr>
              <a:xfrm>
                <a:off x="139142" y="1150724"/>
                <a:ext cx="1489831" cy="599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7" name="ZoneTexte 66"/>
              <p:cNvSpPr txBox="1"/>
              <p:nvPr/>
            </p:nvSpPr>
            <p:spPr>
              <a:xfrm>
                <a:off x="97728" y="1161105"/>
                <a:ext cx="1699372" cy="276999"/>
              </a:xfrm>
              <a:prstGeom prst="rect">
                <a:avLst/>
              </a:prstGeom>
              <a:noFill/>
            </p:spPr>
            <p:txBody>
              <a:bodyPr wrap="square" rtlCol="0">
                <a:spAutoFit/>
              </a:bodyPr>
              <a:lstStyle/>
              <a:p>
                <a:r>
                  <a:rPr lang="fr-FR" sz="1200" dirty="0" smtClean="0"/>
                  <a:t>Nombre questions : 15</a:t>
                </a:r>
                <a:endParaRPr lang="fr-FR" sz="1200" dirty="0"/>
              </a:p>
            </p:txBody>
          </p:sp>
          <p:sp>
            <p:nvSpPr>
              <p:cNvPr id="68" name="ZoneTexte 67"/>
              <p:cNvSpPr txBox="1"/>
              <p:nvPr/>
            </p:nvSpPr>
            <p:spPr>
              <a:xfrm>
                <a:off x="112078" y="1396341"/>
                <a:ext cx="1699372" cy="276999"/>
              </a:xfrm>
              <a:prstGeom prst="rect">
                <a:avLst/>
              </a:prstGeom>
              <a:noFill/>
            </p:spPr>
            <p:txBody>
              <a:bodyPr wrap="square" rtlCol="0">
                <a:spAutoFit/>
              </a:bodyPr>
              <a:lstStyle/>
              <a:p>
                <a:r>
                  <a:rPr lang="fr-FR" sz="1200" dirty="0" smtClean="0"/>
                  <a:t>Durée : 23 minutes</a:t>
                </a:r>
                <a:endParaRPr lang="fr-FR" sz="1200" dirty="0"/>
              </a:p>
            </p:txBody>
          </p:sp>
        </p:grpSp>
      </p:grpSp>
      <p:sp>
        <p:nvSpPr>
          <p:cNvPr id="69" name="Rectangle à coins arrondis 68"/>
          <p:cNvSpPr/>
          <p:nvPr/>
        </p:nvSpPr>
        <p:spPr>
          <a:xfrm>
            <a:off x="1999305" y="6086883"/>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Archiver</a:t>
            </a:r>
            <a:endParaRPr lang="fr-FR" sz="1600" dirty="0"/>
          </a:p>
        </p:txBody>
      </p:sp>
    </p:spTree>
    <p:extLst>
      <p:ext uri="{BB962C8B-B14F-4D97-AF65-F5344CB8AC3E}">
        <p14:creationId xmlns:p14="http://schemas.microsoft.com/office/powerpoint/2010/main" val="42250596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b="1" dirty="0" smtClean="0"/>
                  <a:t>&gt; Modifier une session</a:t>
                </a:r>
                <a:endParaRPr lang="fr-FR" sz="1200" b="1"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43" name="Grouper 42"/>
          <p:cNvGrpSpPr/>
          <p:nvPr/>
        </p:nvGrpSpPr>
        <p:grpSpPr>
          <a:xfrm>
            <a:off x="3031259" y="1118265"/>
            <a:ext cx="3175120" cy="2476131"/>
            <a:chOff x="3031259" y="2260643"/>
            <a:chExt cx="3175120" cy="2476131"/>
          </a:xfrm>
        </p:grpSpPr>
        <p:sp>
          <p:nvSpPr>
            <p:cNvPr id="44" name="Rectangle 43"/>
            <p:cNvSpPr/>
            <p:nvPr/>
          </p:nvSpPr>
          <p:spPr>
            <a:xfrm>
              <a:off x="3031259" y="2274988"/>
              <a:ext cx="3175120" cy="2220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5" name="Rectangle 44"/>
            <p:cNvSpPr/>
            <p:nvPr/>
          </p:nvSpPr>
          <p:spPr>
            <a:xfrm>
              <a:off x="3410347" y="2663876"/>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Matière</a:t>
              </a:r>
              <a:endParaRPr lang="fr-FR" sz="1600" dirty="0"/>
            </a:p>
          </p:txBody>
        </p:sp>
        <p:sp>
          <p:nvSpPr>
            <p:cNvPr id="46" name="Rectangle 45"/>
            <p:cNvSpPr/>
            <p:nvPr/>
          </p:nvSpPr>
          <p:spPr>
            <a:xfrm>
              <a:off x="3403990" y="308668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Niveau</a:t>
              </a:r>
              <a:endParaRPr lang="fr-FR" sz="1600" dirty="0"/>
            </a:p>
          </p:txBody>
        </p:sp>
        <p:sp>
          <p:nvSpPr>
            <p:cNvPr id="47" name="Rectangle 46"/>
            <p:cNvSpPr/>
            <p:nvPr/>
          </p:nvSpPr>
          <p:spPr>
            <a:xfrm>
              <a:off x="3403990" y="3506563"/>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Date de création</a:t>
              </a:r>
              <a:endParaRPr lang="fr-FR" sz="1600" dirty="0"/>
            </a:p>
          </p:txBody>
        </p:sp>
        <p:sp>
          <p:nvSpPr>
            <p:cNvPr id="48" name="Rectangle 47"/>
            <p:cNvSpPr/>
            <p:nvPr/>
          </p:nvSpPr>
          <p:spPr>
            <a:xfrm>
              <a:off x="3403990" y="394371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Titre de la session</a:t>
              </a:r>
              <a:endParaRPr lang="fr-FR" sz="1600" dirty="0"/>
            </a:p>
          </p:txBody>
        </p:sp>
        <p:sp>
          <p:nvSpPr>
            <p:cNvPr id="49" name="ZoneTexte 48"/>
            <p:cNvSpPr txBox="1"/>
            <p:nvPr/>
          </p:nvSpPr>
          <p:spPr>
            <a:xfrm>
              <a:off x="3561657" y="2260643"/>
              <a:ext cx="2043120" cy="307777"/>
            </a:xfrm>
            <a:prstGeom prst="rect">
              <a:avLst/>
            </a:prstGeom>
            <a:noFill/>
          </p:spPr>
          <p:txBody>
            <a:bodyPr wrap="square" rtlCol="0">
              <a:spAutoFit/>
            </a:bodyPr>
            <a:lstStyle/>
            <a:p>
              <a:pPr algn="ctr"/>
              <a:r>
                <a:rPr lang="fr-FR" sz="1400" b="1" dirty="0" smtClean="0"/>
                <a:t>Rechercher une session :</a:t>
              </a:r>
              <a:endParaRPr lang="fr-FR" sz="1400" b="1" dirty="0"/>
            </a:p>
          </p:txBody>
        </p:sp>
        <p:sp>
          <p:nvSpPr>
            <p:cNvPr id="50" name="Rectangle à coins arrondis 49"/>
            <p:cNvSpPr/>
            <p:nvPr/>
          </p:nvSpPr>
          <p:spPr>
            <a:xfrm>
              <a:off x="4024665" y="441924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Rechercher</a:t>
              </a:r>
              <a:endParaRPr lang="fr-FR" sz="1600" dirty="0"/>
            </a:p>
          </p:txBody>
        </p:sp>
      </p:grpSp>
    </p:spTree>
    <p:extLst>
      <p:ext uri="{BB962C8B-B14F-4D97-AF65-F5344CB8AC3E}">
        <p14:creationId xmlns:p14="http://schemas.microsoft.com/office/powerpoint/2010/main" val="23406929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b="1" dirty="0" smtClean="0"/>
                  <a:t>&gt; Modifier une session</a:t>
                </a:r>
                <a:endParaRPr lang="fr-FR" sz="1200" b="1"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21" name="Grouper 20"/>
          <p:cNvGrpSpPr/>
          <p:nvPr/>
        </p:nvGrpSpPr>
        <p:grpSpPr>
          <a:xfrm>
            <a:off x="1725608" y="835753"/>
            <a:ext cx="5646191" cy="346159"/>
            <a:chOff x="2239810" y="989336"/>
            <a:chExt cx="4621210" cy="346159"/>
          </a:xfrm>
        </p:grpSpPr>
        <p:sp>
          <p:nvSpPr>
            <p:cNvPr id="22" name="Rectangle 21"/>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3" name="ZoneTexte 22"/>
            <p:cNvSpPr txBox="1"/>
            <p:nvPr/>
          </p:nvSpPr>
          <p:spPr>
            <a:xfrm>
              <a:off x="3561657" y="1007817"/>
              <a:ext cx="2043120" cy="307777"/>
            </a:xfrm>
            <a:prstGeom prst="rect">
              <a:avLst/>
            </a:prstGeom>
            <a:noFill/>
          </p:spPr>
          <p:txBody>
            <a:bodyPr wrap="square" rtlCol="0">
              <a:spAutoFit/>
            </a:bodyPr>
            <a:lstStyle/>
            <a:p>
              <a:pPr algn="ctr"/>
              <a:r>
                <a:rPr lang="fr-FR" sz="1400" b="1" dirty="0" smtClean="0"/>
                <a:t>Résultats de la recherche :</a:t>
              </a:r>
              <a:endParaRPr lang="fr-FR" sz="1400" b="1" dirty="0"/>
            </a:p>
          </p:txBody>
        </p:sp>
      </p:grpSp>
      <p:grpSp>
        <p:nvGrpSpPr>
          <p:cNvPr id="3" name="Grouper 2"/>
          <p:cNvGrpSpPr/>
          <p:nvPr/>
        </p:nvGrpSpPr>
        <p:grpSpPr>
          <a:xfrm>
            <a:off x="1907540" y="1311109"/>
            <a:ext cx="5284797" cy="911621"/>
            <a:chOff x="1907540" y="1311109"/>
            <a:chExt cx="5284797" cy="911621"/>
          </a:xfrm>
        </p:grpSpPr>
        <p:sp>
          <p:nvSpPr>
            <p:cNvPr id="24" name="Rectangle 23"/>
            <p:cNvSpPr/>
            <p:nvPr/>
          </p:nvSpPr>
          <p:spPr>
            <a:xfrm>
              <a:off x="1907540" y="1312088"/>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5" name="ZoneTexte 24"/>
            <p:cNvSpPr txBox="1"/>
            <p:nvPr/>
          </p:nvSpPr>
          <p:spPr>
            <a:xfrm>
              <a:off x="2017698" y="1613408"/>
              <a:ext cx="1309275" cy="276999"/>
            </a:xfrm>
            <a:prstGeom prst="rect">
              <a:avLst/>
            </a:prstGeom>
            <a:noFill/>
          </p:spPr>
          <p:txBody>
            <a:bodyPr wrap="square" rtlCol="0">
              <a:spAutoFit/>
            </a:bodyPr>
            <a:lstStyle/>
            <a:p>
              <a:r>
                <a:rPr lang="fr-FR" sz="1200" b="1" dirty="0" smtClean="0"/>
                <a:t>Matière</a:t>
              </a:r>
              <a:endParaRPr lang="fr-FR" sz="1200" b="1" dirty="0"/>
            </a:p>
          </p:txBody>
        </p:sp>
        <p:sp>
          <p:nvSpPr>
            <p:cNvPr id="28" name="ZoneTexte 27"/>
            <p:cNvSpPr txBox="1"/>
            <p:nvPr/>
          </p:nvSpPr>
          <p:spPr>
            <a:xfrm>
              <a:off x="5874519" y="1311109"/>
              <a:ext cx="1317818" cy="276999"/>
            </a:xfrm>
            <a:prstGeom prst="rect">
              <a:avLst/>
            </a:prstGeom>
            <a:noFill/>
          </p:spPr>
          <p:txBody>
            <a:bodyPr wrap="square" rtlCol="0">
              <a:spAutoFit/>
            </a:bodyPr>
            <a:lstStyle/>
            <a:p>
              <a:r>
                <a:rPr lang="fr-FR" sz="1200" b="1" dirty="0" smtClean="0"/>
                <a:t>Date de création</a:t>
              </a:r>
              <a:endParaRPr lang="fr-FR" sz="1200" b="1" dirty="0"/>
            </a:p>
          </p:txBody>
        </p:sp>
        <p:sp>
          <p:nvSpPr>
            <p:cNvPr id="34" name="Rectangle à coins arrondis 33"/>
            <p:cNvSpPr/>
            <p:nvPr/>
          </p:nvSpPr>
          <p:spPr>
            <a:xfrm>
              <a:off x="5874518" y="185485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Modifier</a:t>
              </a:r>
              <a:endParaRPr lang="fr-FR" sz="1600" dirty="0"/>
            </a:p>
          </p:txBody>
        </p:sp>
        <p:sp>
          <p:nvSpPr>
            <p:cNvPr id="35" name="ZoneTexte 34"/>
            <p:cNvSpPr txBox="1"/>
            <p:nvPr/>
          </p:nvSpPr>
          <p:spPr>
            <a:xfrm>
              <a:off x="2017698" y="1332862"/>
              <a:ext cx="1309275" cy="276999"/>
            </a:xfrm>
            <a:prstGeom prst="rect">
              <a:avLst/>
            </a:prstGeom>
            <a:noFill/>
          </p:spPr>
          <p:txBody>
            <a:bodyPr wrap="square" rtlCol="0">
              <a:spAutoFit/>
            </a:bodyPr>
            <a:lstStyle/>
            <a:p>
              <a:r>
                <a:rPr lang="fr-FR" sz="1200" b="1" dirty="0" smtClean="0"/>
                <a:t>Titre de la session</a:t>
              </a:r>
              <a:endParaRPr lang="fr-FR" sz="1200" b="1" dirty="0"/>
            </a:p>
          </p:txBody>
        </p:sp>
        <p:sp>
          <p:nvSpPr>
            <p:cNvPr id="36" name="ZoneTexte 35"/>
            <p:cNvSpPr txBox="1"/>
            <p:nvPr/>
          </p:nvSpPr>
          <p:spPr>
            <a:xfrm>
              <a:off x="2031365" y="1869199"/>
              <a:ext cx="1309275" cy="276999"/>
            </a:xfrm>
            <a:prstGeom prst="rect">
              <a:avLst/>
            </a:prstGeom>
            <a:noFill/>
          </p:spPr>
          <p:txBody>
            <a:bodyPr wrap="square" rtlCol="0">
              <a:spAutoFit/>
            </a:bodyPr>
            <a:lstStyle/>
            <a:p>
              <a:r>
                <a:rPr lang="fr-FR" sz="1200" b="1" dirty="0" smtClean="0"/>
                <a:t>Niveau</a:t>
              </a:r>
              <a:endParaRPr lang="fr-FR" sz="1200" b="1" dirty="0"/>
            </a:p>
          </p:txBody>
        </p:sp>
      </p:grpSp>
      <p:grpSp>
        <p:nvGrpSpPr>
          <p:cNvPr id="37" name="Grouper 36"/>
          <p:cNvGrpSpPr/>
          <p:nvPr/>
        </p:nvGrpSpPr>
        <p:grpSpPr>
          <a:xfrm>
            <a:off x="1907540" y="2332215"/>
            <a:ext cx="5284797" cy="911621"/>
            <a:chOff x="1907540" y="1311109"/>
            <a:chExt cx="5284797" cy="911621"/>
          </a:xfrm>
        </p:grpSpPr>
        <p:sp>
          <p:nvSpPr>
            <p:cNvPr id="38" name="Rectangle 37"/>
            <p:cNvSpPr/>
            <p:nvPr/>
          </p:nvSpPr>
          <p:spPr>
            <a:xfrm>
              <a:off x="1907540" y="1312088"/>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9" name="ZoneTexte 38"/>
            <p:cNvSpPr txBox="1"/>
            <p:nvPr/>
          </p:nvSpPr>
          <p:spPr>
            <a:xfrm>
              <a:off x="2017698" y="1613408"/>
              <a:ext cx="1309275" cy="276999"/>
            </a:xfrm>
            <a:prstGeom prst="rect">
              <a:avLst/>
            </a:prstGeom>
            <a:noFill/>
          </p:spPr>
          <p:txBody>
            <a:bodyPr wrap="square" rtlCol="0">
              <a:spAutoFit/>
            </a:bodyPr>
            <a:lstStyle/>
            <a:p>
              <a:r>
                <a:rPr lang="fr-FR" sz="1200" b="1" dirty="0" smtClean="0"/>
                <a:t>Matière</a:t>
              </a:r>
              <a:endParaRPr lang="fr-FR" sz="1200" b="1" dirty="0"/>
            </a:p>
          </p:txBody>
        </p:sp>
        <p:sp>
          <p:nvSpPr>
            <p:cNvPr id="40" name="ZoneTexte 39"/>
            <p:cNvSpPr txBox="1"/>
            <p:nvPr/>
          </p:nvSpPr>
          <p:spPr>
            <a:xfrm>
              <a:off x="5874519" y="1311109"/>
              <a:ext cx="1317818" cy="276999"/>
            </a:xfrm>
            <a:prstGeom prst="rect">
              <a:avLst/>
            </a:prstGeom>
            <a:noFill/>
          </p:spPr>
          <p:txBody>
            <a:bodyPr wrap="square" rtlCol="0">
              <a:spAutoFit/>
            </a:bodyPr>
            <a:lstStyle/>
            <a:p>
              <a:r>
                <a:rPr lang="fr-FR" sz="1200" b="1" dirty="0" smtClean="0"/>
                <a:t>Date de création</a:t>
              </a:r>
              <a:endParaRPr lang="fr-FR" sz="1200" b="1" dirty="0"/>
            </a:p>
          </p:txBody>
        </p:sp>
        <p:sp>
          <p:nvSpPr>
            <p:cNvPr id="41" name="Rectangle à coins arrondis 40"/>
            <p:cNvSpPr/>
            <p:nvPr/>
          </p:nvSpPr>
          <p:spPr>
            <a:xfrm>
              <a:off x="5874518" y="185485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Modifier</a:t>
              </a:r>
              <a:endParaRPr lang="fr-FR" sz="1600" dirty="0"/>
            </a:p>
          </p:txBody>
        </p:sp>
        <p:sp>
          <p:nvSpPr>
            <p:cNvPr id="42" name="ZoneTexte 41"/>
            <p:cNvSpPr txBox="1"/>
            <p:nvPr/>
          </p:nvSpPr>
          <p:spPr>
            <a:xfrm>
              <a:off x="2017698" y="1332862"/>
              <a:ext cx="1309275" cy="276999"/>
            </a:xfrm>
            <a:prstGeom prst="rect">
              <a:avLst/>
            </a:prstGeom>
            <a:noFill/>
          </p:spPr>
          <p:txBody>
            <a:bodyPr wrap="square" rtlCol="0">
              <a:spAutoFit/>
            </a:bodyPr>
            <a:lstStyle/>
            <a:p>
              <a:r>
                <a:rPr lang="fr-FR" sz="1200" b="1" dirty="0" smtClean="0"/>
                <a:t>Titre de la session</a:t>
              </a:r>
              <a:endParaRPr lang="fr-FR" sz="1200" b="1" dirty="0"/>
            </a:p>
          </p:txBody>
        </p:sp>
        <p:sp>
          <p:nvSpPr>
            <p:cNvPr id="51" name="ZoneTexte 50"/>
            <p:cNvSpPr txBox="1"/>
            <p:nvPr/>
          </p:nvSpPr>
          <p:spPr>
            <a:xfrm>
              <a:off x="2031365" y="1869199"/>
              <a:ext cx="1309275" cy="276999"/>
            </a:xfrm>
            <a:prstGeom prst="rect">
              <a:avLst/>
            </a:prstGeom>
            <a:noFill/>
          </p:spPr>
          <p:txBody>
            <a:bodyPr wrap="square" rtlCol="0">
              <a:spAutoFit/>
            </a:bodyPr>
            <a:lstStyle/>
            <a:p>
              <a:r>
                <a:rPr lang="fr-FR" sz="1200" b="1" dirty="0" smtClean="0"/>
                <a:t>Niveau</a:t>
              </a:r>
              <a:endParaRPr lang="fr-FR" sz="1200" b="1" dirty="0"/>
            </a:p>
          </p:txBody>
        </p:sp>
      </p:grpSp>
      <p:cxnSp>
        <p:nvCxnSpPr>
          <p:cNvPr id="52" name="Connecteur droit avec flèche 51"/>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424235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26" name="Grouper 25"/>
          <p:cNvGrpSpPr/>
          <p:nvPr/>
        </p:nvGrpSpPr>
        <p:grpSpPr>
          <a:xfrm>
            <a:off x="83378" y="829862"/>
            <a:ext cx="1713722" cy="1174118"/>
            <a:chOff x="1974621" y="3313913"/>
            <a:chExt cx="1713722" cy="1174118"/>
          </a:xfrm>
        </p:grpSpPr>
        <p:sp>
          <p:nvSpPr>
            <p:cNvPr id="27" name="Rectangle 26"/>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29" name="Grouper 28"/>
            <p:cNvGrpSpPr/>
            <p:nvPr/>
          </p:nvGrpSpPr>
          <p:grpSpPr>
            <a:xfrm>
              <a:off x="1974621" y="3668032"/>
              <a:ext cx="1713722" cy="819999"/>
              <a:chOff x="97728" y="1150723"/>
              <a:chExt cx="1713722" cy="819999"/>
            </a:xfrm>
          </p:grpSpPr>
          <p:sp>
            <p:nvSpPr>
              <p:cNvPr id="30" name="Rectangle 29"/>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ZoneTexte 30"/>
              <p:cNvSpPr txBox="1"/>
              <p:nvPr/>
            </p:nvSpPr>
            <p:spPr>
              <a:xfrm>
                <a:off x="97728" y="1161105"/>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32" name="ZoneTexte 31"/>
              <p:cNvSpPr txBox="1"/>
              <p:nvPr/>
            </p:nvSpPr>
            <p:spPr>
              <a:xfrm>
                <a:off x="112078" y="1396341"/>
                <a:ext cx="1699372" cy="276999"/>
              </a:xfrm>
              <a:prstGeom prst="rect">
                <a:avLst/>
              </a:prstGeom>
              <a:noFill/>
            </p:spPr>
            <p:txBody>
              <a:bodyPr wrap="square" rtlCol="0">
                <a:spAutoFit/>
              </a:bodyPr>
              <a:lstStyle/>
              <a:p>
                <a:r>
                  <a:rPr lang="fr-FR" sz="1200" dirty="0" smtClean="0"/>
                  <a:t>&gt; Modifier une session</a:t>
                </a:r>
                <a:endParaRPr lang="fr-FR" sz="1200" dirty="0"/>
              </a:p>
            </p:txBody>
          </p:sp>
          <p:sp>
            <p:nvSpPr>
              <p:cNvPr id="33" name="ZoneTexte 32"/>
              <p:cNvSpPr txBox="1"/>
              <p:nvPr/>
            </p:nvSpPr>
            <p:spPr>
              <a:xfrm>
                <a:off x="97728" y="1645164"/>
                <a:ext cx="1699372" cy="276999"/>
              </a:xfrm>
              <a:prstGeom prst="rect">
                <a:avLst/>
              </a:prstGeom>
              <a:noFill/>
            </p:spPr>
            <p:txBody>
              <a:bodyPr wrap="square" rtlCol="0">
                <a:spAutoFit/>
              </a:bodyPr>
              <a:lstStyle/>
              <a:p>
                <a:r>
                  <a:rPr lang="fr-FR" sz="1200" b="1" dirty="0" smtClean="0"/>
                  <a:t>&gt; Mes archives</a:t>
                </a:r>
                <a:endParaRPr lang="fr-FR" sz="1200" b="1" dirty="0"/>
              </a:p>
            </p:txBody>
          </p:sp>
        </p:grpSp>
      </p:grpSp>
      <p:grpSp>
        <p:nvGrpSpPr>
          <p:cNvPr id="3" name="Grouper 2"/>
          <p:cNvGrpSpPr/>
          <p:nvPr/>
        </p:nvGrpSpPr>
        <p:grpSpPr>
          <a:xfrm>
            <a:off x="1907540" y="1311109"/>
            <a:ext cx="5284797" cy="911621"/>
            <a:chOff x="1907540" y="1311109"/>
            <a:chExt cx="5284797" cy="911621"/>
          </a:xfrm>
        </p:grpSpPr>
        <p:sp>
          <p:nvSpPr>
            <p:cNvPr id="24" name="Rectangle 23"/>
            <p:cNvSpPr/>
            <p:nvPr/>
          </p:nvSpPr>
          <p:spPr>
            <a:xfrm>
              <a:off x="1907540" y="1312088"/>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5" name="ZoneTexte 24"/>
            <p:cNvSpPr txBox="1"/>
            <p:nvPr/>
          </p:nvSpPr>
          <p:spPr>
            <a:xfrm>
              <a:off x="2017698" y="1613408"/>
              <a:ext cx="1309275" cy="276999"/>
            </a:xfrm>
            <a:prstGeom prst="rect">
              <a:avLst/>
            </a:prstGeom>
            <a:noFill/>
          </p:spPr>
          <p:txBody>
            <a:bodyPr wrap="square" rtlCol="0">
              <a:spAutoFit/>
            </a:bodyPr>
            <a:lstStyle/>
            <a:p>
              <a:r>
                <a:rPr lang="fr-FR" sz="1200" b="1" dirty="0" smtClean="0"/>
                <a:t>Matière</a:t>
              </a:r>
              <a:endParaRPr lang="fr-FR" sz="1200" b="1" dirty="0"/>
            </a:p>
          </p:txBody>
        </p:sp>
        <p:sp>
          <p:nvSpPr>
            <p:cNvPr id="28" name="ZoneTexte 27"/>
            <p:cNvSpPr txBox="1"/>
            <p:nvPr/>
          </p:nvSpPr>
          <p:spPr>
            <a:xfrm>
              <a:off x="5874519" y="1311109"/>
              <a:ext cx="1317818" cy="276999"/>
            </a:xfrm>
            <a:prstGeom prst="rect">
              <a:avLst/>
            </a:prstGeom>
            <a:noFill/>
          </p:spPr>
          <p:txBody>
            <a:bodyPr wrap="square" rtlCol="0">
              <a:spAutoFit/>
            </a:bodyPr>
            <a:lstStyle/>
            <a:p>
              <a:r>
                <a:rPr lang="fr-FR" sz="1200" b="1" dirty="0" smtClean="0"/>
                <a:t>Date de création</a:t>
              </a:r>
              <a:endParaRPr lang="fr-FR" sz="1200" b="1" dirty="0"/>
            </a:p>
          </p:txBody>
        </p:sp>
        <p:sp>
          <p:nvSpPr>
            <p:cNvPr id="34" name="Rectangle à coins arrondis 33"/>
            <p:cNvSpPr/>
            <p:nvPr/>
          </p:nvSpPr>
          <p:spPr>
            <a:xfrm>
              <a:off x="5874518" y="185485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Visualiser</a:t>
              </a:r>
              <a:endParaRPr lang="fr-FR" sz="1600" dirty="0"/>
            </a:p>
          </p:txBody>
        </p:sp>
        <p:sp>
          <p:nvSpPr>
            <p:cNvPr id="35" name="ZoneTexte 34"/>
            <p:cNvSpPr txBox="1"/>
            <p:nvPr/>
          </p:nvSpPr>
          <p:spPr>
            <a:xfrm>
              <a:off x="2017698" y="1332862"/>
              <a:ext cx="1309275" cy="276999"/>
            </a:xfrm>
            <a:prstGeom prst="rect">
              <a:avLst/>
            </a:prstGeom>
            <a:noFill/>
          </p:spPr>
          <p:txBody>
            <a:bodyPr wrap="square" rtlCol="0">
              <a:spAutoFit/>
            </a:bodyPr>
            <a:lstStyle/>
            <a:p>
              <a:r>
                <a:rPr lang="fr-FR" sz="1200" b="1" dirty="0" smtClean="0"/>
                <a:t>Titre de la session</a:t>
              </a:r>
              <a:endParaRPr lang="fr-FR" sz="1200" b="1" dirty="0"/>
            </a:p>
          </p:txBody>
        </p:sp>
        <p:sp>
          <p:nvSpPr>
            <p:cNvPr id="36" name="ZoneTexte 35"/>
            <p:cNvSpPr txBox="1"/>
            <p:nvPr/>
          </p:nvSpPr>
          <p:spPr>
            <a:xfrm>
              <a:off x="2031365" y="1869199"/>
              <a:ext cx="1309275" cy="276999"/>
            </a:xfrm>
            <a:prstGeom prst="rect">
              <a:avLst/>
            </a:prstGeom>
            <a:noFill/>
          </p:spPr>
          <p:txBody>
            <a:bodyPr wrap="square" rtlCol="0">
              <a:spAutoFit/>
            </a:bodyPr>
            <a:lstStyle/>
            <a:p>
              <a:r>
                <a:rPr lang="fr-FR" sz="1200" b="1" dirty="0" smtClean="0"/>
                <a:t>Niveau</a:t>
              </a:r>
              <a:endParaRPr lang="fr-FR" sz="1200" b="1" dirty="0"/>
            </a:p>
          </p:txBody>
        </p:sp>
      </p:grpSp>
      <p:grpSp>
        <p:nvGrpSpPr>
          <p:cNvPr id="37" name="Grouper 36"/>
          <p:cNvGrpSpPr/>
          <p:nvPr/>
        </p:nvGrpSpPr>
        <p:grpSpPr>
          <a:xfrm>
            <a:off x="1907540" y="2332215"/>
            <a:ext cx="5284797" cy="911621"/>
            <a:chOff x="1907540" y="1311109"/>
            <a:chExt cx="5284797" cy="911621"/>
          </a:xfrm>
        </p:grpSpPr>
        <p:sp>
          <p:nvSpPr>
            <p:cNvPr id="38" name="Rectangle 37"/>
            <p:cNvSpPr/>
            <p:nvPr/>
          </p:nvSpPr>
          <p:spPr>
            <a:xfrm>
              <a:off x="1907540" y="1312088"/>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9" name="ZoneTexte 38"/>
            <p:cNvSpPr txBox="1"/>
            <p:nvPr/>
          </p:nvSpPr>
          <p:spPr>
            <a:xfrm>
              <a:off x="2017698" y="1613408"/>
              <a:ext cx="1309275" cy="276999"/>
            </a:xfrm>
            <a:prstGeom prst="rect">
              <a:avLst/>
            </a:prstGeom>
            <a:noFill/>
          </p:spPr>
          <p:txBody>
            <a:bodyPr wrap="square" rtlCol="0">
              <a:spAutoFit/>
            </a:bodyPr>
            <a:lstStyle/>
            <a:p>
              <a:r>
                <a:rPr lang="fr-FR" sz="1200" b="1" dirty="0" smtClean="0"/>
                <a:t>Matière</a:t>
              </a:r>
              <a:endParaRPr lang="fr-FR" sz="1200" b="1" dirty="0"/>
            </a:p>
          </p:txBody>
        </p:sp>
        <p:sp>
          <p:nvSpPr>
            <p:cNvPr id="40" name="ZoneTexte 39"/>
            <p:cNvSpPr txBox="1"/>
            <p:nvPr/>
          </p:nvSpPr>
          <p:spPr>
            <a:xfrm>
              <a:off x="5874519" y="1311109"/>
              <a:ext cx="1317818" cy="276999"/>
            </a:xfrm>
            <a:prstGeom prst="rect">
              <a:avLst/>
            </a:prstGeom>
            <a:noFill/>
          </p:spPr>
          <p:txBody>
            <a:bodyPr wrap="square" rtlCol="0">
              <a:spAutoFit/>
            </a:bodyPr>
            <a:lstStyle/>
            <a:p>
              <a:r>
                <a:rPr lang="fr-FR" sz="1200" b="1" dirty="0" smtClean="0"/>
                <a:t>Date de création</a:t>
              </a:r>
              <a:endParaRPr lang="fr-FR" sz="1200" b="1" dirty="0"/>
            </a:p>
          </p:txBody>
        </p:sp>
        <p:sp>
          <p:nvSpPr>
            <p:cNvPr id="41" name="Rectangle à coins arrondis 40"/>
            <p:cNvSpPr/>
            <p:nvPr/>
          </p:nvSpPr>
          <p:spPr>
            <a:xfrm>
              <a:off x="5874518" y="185485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Visualiser</a:t>
              </a:r>
              <a:endParaRPr lang="fr-FR" sz="1600" dirty="0"/>
            </a:p>
          </p:txBody>
        </p:sp>
        <p:sp>
          <p:nvSpPr>
            <p:cNvPr id="42" name="ZoneTexte 41"/>
            <p:cNvSpPr txBox="1"/>
            <p:nvPr/>
          </p:nvSpPr>
          <p:spPr>
            <a:xfrm>
              <a:off x="2017698" y="1332862"/>
              <a:ext cx="1309275" cy="276999"/>
            </a:xfrm>
            <a:prstGeom prst="rect">
              <a:avLst/>
            </a:prstGeom>
            <a:noFill/>
          </p:spPr>
          <p:txBody>
            <a:bodyPr wrap="square" rtlCol="0">
              <a:spAutoFit/>
            </a:bodyPr>
            <a:lstStyle/>
            <a:p>
              <a:r>
                <a:rPr lang="fr-FR" sz="1200" b="1" dirty="0" smtClean="0"/>
                <a:t>Titre de la session</a:t>
              </a:r>
              <a:endParaRPr lang="fr-FR" sz="1200" b="1" dirty="0"/>
            </a:p>
          </p:txBody>
        </p:sp>
        <p:sp>
          <p:nvSpPr>
            <p:cNvPr id="51" name="ZoneTexte 50"/>
            <p:cNvSpPr txBox="1"/>
            <p:nvPr/>
          </p:nvSpPr>
          <p:spPr>
            <a:xfrm>
              <a:off x="2031365" y="1869199"/>
              <a:ext cx="1309275" cy="276999"/>
            </a:xfrm>
            <a:prstGeom prst="rect">
              <a:avLst/>
            </a:prstGeom>
            <a:noFill/>
          </p:spPr>
          <p:txBody>
            <a:bodyPr wrap="square" rtlCol="0">
              <a:spAutoFit/>
            </a:bodyPr>
            <a:lstStyle/>
            <a:p>
              <a:r>
                <a:rPr lang="fr-FR" sz="1200" b="1" dirty="0" smtClean="0"/>
                <a:t>Niveau</a:t>
              </a:r>
              <a:endParaRPr lang="fr-FR" sz="1200" b="1" dirty="0"/>
            </a:p>
          </p:txBody>
        </p:sp>
      </p:grpSp>
      <p:cxnSp>
        <p:nvCxnSpPr>
          <p:cNvPr id="52" name="Connecteur droit avec flèche 51"/>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pic>
        <p:nvPicPr>
          <p:cNvPr id="43" name="Image 42"/>
          <p:cNvPicPr>
            <a:picLocks noChangeAspect="1"/>
          </p:cNvPicPr>
          <p:nvPr/>
        </p:nvPicPr>
        <p:blipFill>
          <a:blip r:embed="rId3"/>
          <a:stretch>
            <a:fillRect/>
          </a:stretch>
        </p:blipFill>
        <p:spPr>
          <a:xfrm>
            <a:off x="5372852" y="1822237"/>
            <a:ext cx="364439" cy="373550"/>
          </a:xfrm>
          <a:prstGeom prst="rect">
            <a:avLst/>
          </a:prstGeom>
        </p:spPr>
      </p:pic>
      <p:pic>
        <p:nvPicPr>
          <p:cNvPr id="44" name="Image 43"/>
          <p:cNvPicPr>
            <a:picLocks noChangeAspect="1"/>
          </p:cNvPicPr>
          <p:nvPr/>
        </p:nvPicPr>
        <p:blipFill>
          <a:blip r:embed="rId3"/>
          <a:stretch>
            <a:fillRect/>
          </a:stretch>
        </p:blipFill>
        <p:spPr>
          <a:xfrm>
            <a:off x="5372852" y="2833339"/>
            <a:ext cx="364439" cy="373550"/>
          </a:xfrm>
          <a:prstGeom prst="rect">
            <a:avLst/>
          </a:prstGeom>
        </p:spPr>
      </p:pic>
      <p:sp>
        <p:nvSpPr>
          <p:cNvPr id="45" name="Rectangle 44"/>
          <p:cNvSpPr/>
          <p:nvPr/>
        </p:nvSpPr>
        <p:spPr>
          <a:xfrm>
            <a:off x="1725608" y="835753"/>
            <a:ext cx="5646191"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6" name="ZoneTexte 45"/>
          <p:cNvSpPr txBox="1"/>
          <p:nvPr/>
        </p:nvSpPr>
        <p:spPr>
          <a:xfrm>
            <a:off x="3340640" y="854234"/>
            <a:ext cx="2496283" cy="307777"/>
          </a:xfrm>
          <a:prstGeom prst="rect">
            <a:avLst/>
          </a:prstGeom>
          <a:noFill/>
        </p:spPr>
        <p:txBody>
          <a:bodyPr wrap="square" rtlCol="0">
            <a:spAutoFit/>
          </a:bodyPr>
          <a:lstStyle/>
          <a:p>
            <a:pPr algn="ctr"/>
            <a:r>
              <a:rPr lang="fr-FR" sz="1400" b="1" dirty="0" smtClean="0"/>
              <a:t>Archives sessions créées :</a:t>
            </a:r>
            <a:endParaRPr lang="fr-FR" sz="1400" b="1" dirty="0"/>
          </a:p>
        </p:txBody>
      </p:sp>
    </p:spTree>
    <p:extLst>
      <p:ext uri="{BB962C8B-B14F-4D97-AF65-F5344CB8AC3E}">
        <p14:creationId xmlns:p14="http://schemas.microsoft.com/office/powerpoint/2010/main" val="38590346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3" name="Connecteur droit 2"/>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4" name="ZoneTexte 3"/>
          <p:cNvSpPr txBox="1"/>
          <p:nvPr/>
        </p:nvSpPr>
        <p:spPr>
          <a:xfrm>
            <a:off x="4010088" y="101832"/>
            <a:ext cx="1569785" cy="338554"/>
          </a:xfrm>
          <a:prstGeom prst="rect">
            <a:avLst/>
          </a:prstGeom>
          <a:noFill/>
        </p:spPr>
        <p:txBody>
          <a:bodyPr wrap="square" rtlCol="0">
            <a:spAutoFit/>
          </a:bodyPr>
          <a:lstStyle/>
          <a:p>
            <a:r>
              <a:rPr lang="fr-FR" sz="1600" dirty="0" smtClean="0">
                <a:solidFill>
                  <a:schemeClr val="tx2"/>
                </a:solidFill>
              </a:rPr>
              <a:t>En savoir plus</a:t>
            </a:r>
            <a:endParaRPr lang="fr-FR" sz="1600" dirty="0">
              <a:solidFill>
                <a:schemeClr val="tx2"/>
              </a:solidFill>
            </a:endParaRPr>
          </a:p>
        </p:txBody>
      </p:sp>
      <p:sp>
        <p:nvSpPr>
          <p:cNvPr id="5" name="ZoneTexte 4"/>
          <p:cNvSpPr txBox="1"/>
          <p:nvPr/>
        </p:nvSpPr>
        <p:spPr>
          <a:xfrm>
            <a:off x="5575298" y="101832"/>
            <a:ext cx="1246134" cy="338554"/>
          </a:xfrm>
          <a:prstGeom prst="rect">
            <a:avLst/>
          </a:prstGeom>
          <a:noFill/>
        </p:spPr>
        <p:txBody>
          <a:bodyPr wrap="square" rtlCol="0">
            <a:spAutoFit/>
          </a:bodyPr>
          <a:lstStyle/>
          <a:p>
            <a:r>
              <a:rPr lang="fr-FR" sz="1600" dirty="0" smtClean="0">
                <a:solidFill>
                  <a:schemeClr val="tx2"/>
                </a:solidFill>
              </a:rPr>
              <a:t>Premium</a:t>
            </a:r>
            <a:endParaRPr lang="fr-FR" sz="1600" dirty="0">
              <a:solidFill>
                <a:schemeClr val="tx2"/>
              </a:solidFill>
            </a:endParaRPr>
          </a:p>
        </p:txBody>
      </p:sp>
      <p:sp>
        <p:nvSpPr>
          <p:cNvPr id="6" name="ZoneTexte 5"/>
          <p:cNvSpPr txBox="1"/>
          <p:nvPr/>
        </p:nvSpPr>
        <p:spPr>
          <a:xfrm>
            <a:off x="6912171" y="99224"/>
            <a:ext cx="1050922" cy="338554"/>
          </a:xfrm>
          <a:prstGeom prst="rect">
            <a:avLst/>
          </a:prstGeom>
          <a:noFill/>
        </p:spPr>
        <p:txBody>
          <a:bodyPr wrap="square" rtlCol="0">
            <a:spAutoFit/>
          </a:bodyPr>
          <a:lstStyle/>
          <a:p>
            <a:r>
              <a:rPr lang="fr-FR" sz="1600" dirty="0" smtClean="0">
                <a:solidFill>
                  <a:schemeClr val="tx2"/>
                </a:solidFill>
              </a:rPr>
              <a:t>Contact</a:t>
            </a:r>
            <a:endParaRPr lang="fr-FR" sz="1600" dirty="0">
              <a:solidFill>
                <a:schemeClr val="tx2"/>
              </a:solidFill>
            </a:endParaRPr>
          </a:p>
        </p:txBody>
      </p:sp>
      <p:cxnSp>
        <p:nvCxnSpPr>
          <p:cNvPr id="7" name="Connecteur droit 6"/>
          <p:cNvCxnSpPr/>
          <p:nvPr/>
        </p:nvCxnSpPr>
        <p:spPr>
          <a:xfrm>
            <a:off x="5461130" y="199765"/>
            <a:ext cx="0" cy="223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6698109" y="216642"/>
            <a:ext cx="0" cy="22374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321024" y="242490"/>
            <a:ext cx="1921443" cy="7037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b="1" dirty="0" smtClean="0">
                <a:solidFill>
                  <a:srgbClr val="FFFFFF"/>
                </a:solidFill>
              </a:rPr>
              <a:t>En savoir plus</a:t>
            </a:r>
            <a:endParaRPr lang="fr-FR" sz="1600" b="1" dirty="0">
              <a:solidFill>
                <a:srgbClr val="FFFFFF"/>
              </a:solidFill>
            </a:endParaRPr>
          </a:p>
        </p:txBody>
      </p:sp>
      <p:grpSp>
        <p:nvGrpSpPr>
          <p:cNvPr id="10" name="Grouper 9"/>
          <p:cNvGrpSpPr/>
          <p:nvPr/>
        </p:nvGrpSpPr>
        <p:grpSpPr>
          <a:xfrm>
            <a:off x="555771" y="1086749"/>
            <a:ext cx="7407322" cy="5000659"/>
            <a:chOff x="555771" y="1215170"/>
            <a:chExt cx="7407322" cy="5000659"/>
          </a:xfrm>
        </p:grpSpPr>
        <p:sp>
          <p:nvSpPr>
            <p:cNvPr id="11" name="ZoneTexte 10"/>
            <p:cNvSpPr txBox="1"/>
            <p:nvPr/>
          </p:nvSpPr>
          <p:spPr>
            <a:xfrm>
              <a:off x="555771" y="1215170"/>
              <a:ext cx="7407322" cy="1154162"/>
            </a:xfrm>
            <a:prstGeom prst="rect">
              <a:avLst/>
            </a:prstGeom>
            <a:noFill/>
          </p:spPr>
          <p:txBody>
            <a:bodyPr wrap="square" rtlCol="0">
              <a:spAutoFit/>
            </a:bodyPr>
            <a:lstStyle/>
            <a:p>
              <a:r>
                <a:rPr lang="fr-FR" b="1" dirty="0" smtClean="0">
                  <a:solidFill>
                    <a:schemeClr val="tx2"/>
                  </a:solidFill>
                </a:rPr>
                <a:t>Qu’est-ce que </a:t>
              </a:r>
              <a:r>
                <a:rPr lang="fr-FR" b="1" dirty="0" err="1" smtClean="0">
                  <a:solidFill>
                    <a:schemeClr val="tx2"/>
                  </a:solidFill>
                </a:rPr>
                <a:t>Studenteo</a:t>
              </a:r>
              <a:r>
                <a:rPr lang="fr-FR" b="1" dirty="0" smtClean="0">
                  <a:solidFill>
                    <a:schemeClr val="tx2"/>
                  </a:solidFill>
                </a:rPr>
                <a:t> ?</a:t>
              </a:r>
            </a:p>
            <a:p>
              <a:pPr>
                <a:lnSpc>
                  <a:spcPct val="50000"/>
                </a:lnSpc>
              </a:pPr>
              <a:endParaRPr lang="fr-FR" b="1" dirty="0" smtClean="0">
                <a:solidFill>
                  <a:schemeClr val="tx2"/>
                </a:solidFill>
              </a:endParaRPr>
            </a:p>
            <a:p>
              <a:pPr algn="just"/>
              <a:r>
                <a:rPr lang="fr-FR" sz="1400" dirty="0" err="1" smtClean="0"/>
                <a:t>Studenteo</a:t>
              </a:r>
              <a:r>
                <a:rPr lang="fr-FR" sz="1400" dirty="0" smtClean="0"/>
                <a:t> est une application web collaborative qui a pour démarche de rendre les révisions scolaires ludiques grâce à la puissance des réseaux sociaux. Les étudiants inscrits au sein de </a:t>
              </a:r>
              <a:r>
                <a:rPr lang="fr-FR" sz="1400" dirty="0" err="1" smtClean="0"/>
                <a:t>Studenteo</a:t>
              </a:r>
              <a:r>
                <a:rPr lang="fr-FR" sz="1400" dirty="0" smtClean="0"/>
                <a:t> </a:t>
              </a:r>
              <a:r>
                <a:rPr lang="fr-FR" sz="1400" dirty="0" smtClean="0"/>
                <a:t>peuvent </a:t>
              </a:r>
              <a:r>
                <a:rPr lang="fr-FR" sz="1400" dirty="0" smtClean="0"/>
                <a:t>s’entrainer </a:t>
              </a:r>
              <a:r>
                <a:rPr lang="fr-FR" sz="1400" dirty="0" smtClean="0"/>
                <a:t>à des sessions QCM/Quizz par petits groupes de niveaux.</a:t>
              </a:r>
              <a:endParaRPr lang="fr-FR" b="1" dirty="0"/>
            </a:p>
          </p:txBody>
        </p:sp>
        <p:sp>
          <p:nvSpPr>
            <p:cNvPr id="12" name="ZoneTexte 11"/>
            <p:cNvSpPr txBox="1"/>
            <p:nvPr/>
          </p:nvSpPr>
          <p:spPr>
            <a:xfrm>
              <a:off x="555771" y="2516872"/>
              <a:ext cx="7407322" cy="1369606"/>
            </a:xfrm>
            <a:prstGeom prst="rect">
              <a:avLst/>
            </a:prstGeom>
            <a:noFill/>
          </p:spPr>
          <p:txBody>
            <a:bodyPr wrap="square" rtlCol="0">
              <a:spAutoFit/>
            </a:bodyPr>
            <a:lstStyle/>
            <a:p>
              <a:r>
                <a:rPr lang="fr-FR" b="1" dirty="0" smtClean="0">
                  <a:solidFill>
                    <a:schemeClr val="tx2"/>
                  </a:solidFill>
                </a:rPr>
                <a:t>Pourquoi </a:t>
              </a:r>
              <a:r>
                <a:rPr lang="fr-FR" b="1" dirty="0" err="1" smtClean="0">
                  <a:solidFill>
                    <a:schemeClr val="tx2"/>
                  </a:solidFill>
                </a:rPr>
                <a:t>Studenteo</a:t>
              </a:r>
              <a:r>
                <a:rPr lang="fr-FR" b="1" dirty="0" smtClean="0">
                  <a:solidFill>
                    <a:schemeClr val="tx2"/>
                  </a:solidFill>
                </a:rPr>
                <a:t> ?</a:t>
              </a:r>
            </a:p>
            <a:p>
              <a:pPr>
                <a:lnSpc>
                  <a:spcPct val="50000"/>
                </a:lnSpc>
              </a:pPr>
              <a:endParaRPr lang="fr-FR" b="1" dirty="0" smtClean="0">
                <a:solidFill>
                  <a:schemeClr val="tx2"/>
                </a:solidFill>
              </a:endParaRPr>
            </a:p>
            <a:p>
              <a:pPr algn="just"/>
              <a:r>
                <a:rPr lang="fr-FR" sz="1400" dirty="0" smtClean="0">
                  <a:solidFill>
                    <a:srgbClr val="000000"/>
                  </a:solidFill>
                </a:rPr>
                <a:t>Alors que les jeunes sont parmi les premiers utilisateurs des réseaux sociaux tels que Facebook ou MSN Messenger, les outils existants dans le domaine du soutien scolaire en ligne ne permettent pas de réviser avec </a:t>
              </a:r>
              <a:r>
                <a:rPr lang="fr-FR" sz="1400" dirty="0" smtClean="0">
                  <a:solidFill>
                    <a:srgbClr val="000000"/>
                  </a:solidFill>
                </a:rPr>
                <a:t>leurs amis</a:t>
              </a:r>
              <a:r>
                <a:rPr lang="fr-FR" sz="1400" dirty="0" smtClean="0">
                  <a:solidFill>
                    <a:srgbClr val="000000"/>
                  </a:solidFill>
                </a:rPr>
                <a:t>. </a:t>
              </a:r>
              <a:r>
                <a:rPr lang="fr-FR" sz="1400" dirty="0" err="1" smtClean="0">
                  <a:solidFill>
                    <a:srgbClr val="000000"/>
                  </a:solidFill>
                </a:rPr>
                <a:t>Studenteo</a:t>
              </a:r>
              <a:r>
                <a:rPr lang="fr-FR" sz="1400" dirty="0" smtClean="0">
                  <a:solidFill>
                    <a:srgbClr val="000000"/>
                  </a:solidFill>
                </a:rPr>
                <a:t> a pour mission d’adapter les révisions scolaires aux nouveaux usages des jeunes sur internet.</a:t>
              </a:r>
              <a:endParaRPr lang="fr-FR" b="1" dirty="0">
                <a:solidFill>
                  <a:srgbClr val="000000"/>
                </a:solidFill>
              </a:endParaRPr>
            </a:p>
          </p:txBody>
        </p:sp>
        <p:sp>
          <p:nvSpPr>
            <p:cNvPr id="13" name="ZoneTexte 12"/>
            <p:cNvSpPr txBox="1"/>
            <p:nvPr/>
          </p:nvSpPr>
          <p:spPr>
            <a:xfrm>
              <a:off x="555771" y="4020036"/>
              <a:ext cx="7407322" cy="938719"/>
            </a:xfrm>
            <a:prstGeom prst="rect">
              <a:avLst/>
            </a:prstGeom>
            <a:noFill/>
          </p:spPr>
          <p:txBody>
            <a:bodyPr wrap="square" rtlCol="0">
              <a:spAutoFit/>
            </a:bodyPr>
            <a:lstStyle/>
            <a:p>
              <a:r>
                <a:rPr lang="fr-FR" b="1" dirty="0" smtClean="0">
                  <a:solidFill>
                    <a:schemeClr val="tx2"/>
                  </a:solidFill>
                </a:rPr>
                <a:t>A qui s’adresse </a:t>
              </a:r>
              <a:r>
                <a:rPr lang="fr-FR" b="1" dirty="0" err="1" smtClean="0">
                  <a:solidFill>
                    <a:schemeClr val="tx2"/>
                  </a:solidFill>
                </a:rPr>
                <a:t>Studenteo</a:t>
              </a:r>
              <a:r>
                <a:rPr lang="fr-FR" b="1" dirty="0" smtClean="0">
                  <a:solidFill>
                    <a:schemeClr val="tx2"/>
                  </a:solidFill>
                </a:rPr>
                <a:t> ?</a:t>
              </a:r>
            </a:p>
            <a:p>
              <a:pPr>
                <a:lnSpc>
                  <a:spcPct val="50000"/>
                </a:lnSpc>
              </a:pPr>
              <a:endParaRPr lang="fr-FR" b="1" dirty="0" smtClean="0">
                <a:solidFill>
                  <a:schemeClr val="tx2"/>
                </a:solidFill>
              </a:endParaRPr>
            </a:p>
            <a:p>
              <a:pPr algn="just"/>
              <a:r>
                <a:rPr lang="fr-FR" sz="1400" dirty="0" err="1" smtClean="0">
                  <a:solidFill>
                    <a:srgbClr val="000000"/>
                  </a:solidFill>
                </a:rPr>
                <a:t>Studenteo</a:t>
              </a:r>
              <a:r>
                <a:rPr lang="fr-FR" sz="1400" dirty="0" smtClean="0">
                  <a:solidFill>
                    <a:srgbClr val="000000"/>
                  </a:solidFill>
                </a:rPr>
                <a:t> s’adresse à tous les étudiants qui recherchent une nouvelle façon de réviser. </a:t>
              </a:r>
            </a:p>
            <a:p>
              <a:pPr algn="just"/>
              <a:r>
                <a:rPr lang="fr-FR" sz="1400" dirty="0" smtClean="0">
                  <a:solidFill>
                    <a:srgbClr val="000000"/>
                  </a:solidFill>
                </a:rPr>
                <a:t>Les principales matières proposées sont : l’histoire, l’anglais, la géographie, l’économie, le droit,…</a:t>
              </a:r>
              <a:endParaRPr lang="fr-FR" b="1" dirty="0">
                <a:solidFill>
                  <a:srgbClr val="000000"/>
                </a:solidFill>
              </a:endParaRPr>
            </a:p>
          </p:txBody>
        </p:sp>
        <p:sp>
          <p:nvSpPr>
            <p:cNvPr id="14" name="ZoneTexte 13"/>
            <p:cNvSpPr txBox="1"/>
            <p:nvPr/>
          </p:nvSpPr>
          <p:spPr>
            <a:xfrm>
              <a:off x="555771" y="5061667"/>
              <a:ext cx="7407322" cy="1154162"/>
            </a:xfrm>
            <a:prstGeom prst="rect">
              <a:avLst/>
            </a:prstGeom>
            <a:noFill/>
          </p:spPr>
          <p:txBody>
            <a:bodyPr wrap="square" rtlCol="0">
              <a:spAutoFit/>
            </a:bodyPr>
            <a:lstStyle/>
            <a:p>
              <a:r>
                <a:rPr lang="fr-FR" b="1" dirty="0" smtClean="0">
                  <a:solidFill>
                    <a:schemeClr val="tx2"/>
                  </a:solidFill>
                </a:rPr>
                <a:t>Le service </a:t>
              </a:r>
              <a:r>
                <a:rPr lang="fr-FR" b="1" dirty="0" err="1" smtClean="0">
                  <a:solidFill>
                    <a:schemeClr val="tx2"/>
                  </a:solidFill>
                </a:rPr>
                <a:t>Studenteo</a:t>
              </a:r>
              <a:r>
                <a:rPr lang="fr-FR" b="1" dirty="0" smtClean="0">
                  <a:solidFill>
                    <a:schemeClr val="tx2"/>
                  </a:solidFill>
                </a:rPr>
                <a:t> :</a:t>
              </a:r>
            </a:p>
            <a:p>
              <a:pPr>
                <a:lnSpc>
                  <a:spcPct val="50000"/>
                </a:lnSpc>
              </a:pPr>
              <a:endParaRPr lang="fr-FR" b="1" dirty="0" smtClean="0">
                <a:solidFill>
                  <a:schemeClr val="tx2"/>
                </a:solidFill>
              </a:endParaRPr>
            </a:p>
            <a:p>
              <a:pPr algn="just"/>
              <a:r>
                <a:rPr lang="fr-FR" sz="1400" dirty="0" smtClean="0">
                  <a:solidFill>
                    <a:srgbClr val="000000"/>
                  </a:solidFill>
                </a:rPr>
                <a:t>Les étudiants inscrits à </a:t>
              </a:r>
              <a:r>
                <a:rPr lang="fr-FR" sz="1400" dirty="0" err="1" smtClean="0">
                  <a:solidFill>
                    <a:srgbClr val="000000"/>
                  </a:solidFill>
                </a:rPr>
                <a:t>Studenteo</a:t>
              </a:r>
              <a:r>
                <a:rPr lang="fr-FR" sz="1400" dirty="0" smtClean="0">
                  <a:solidFill>
                    <a:srgbClr val="000000"/>
                  </a:solidFill>
                </a:rPr>
                <a:t> </a:t>
              </a:r>
              <a:r>
                <a:rPr lang="fr-FR" sz="1400" dirty="0" smtClean="0">
                  <a:solidFill>
                    <a:srgbClr val="000000"/>
                  </a:solidFill>
                </a:rPr>
                <a:t>peuvent </a:t>
              </a:r>
              <a:r>
                <a:rPr lang="fr-FR" sz="1400" dirty="0" smtClean="0">
                  <a:solidFill>
                    <a:srgbClr val="000000"/>
                  </a:solidFill>
                </a:rPr>
                <a:t>personnaliser </a:t>
              </a:r>
              <a:r>
                <a:rPr lang="fr-FR" sz="1400" dirty="0" smtClean="0">
                  <a:solidFill>
                    <a:srgbClr val="000000"/>
                  </a:solidFill>
                </a:rPr>
                <a:t>leurs révisions à travers des critères tels que : le nombre de participants par session, la(les) matière(s) à étudier, le niveau de difficultés demandés ou encore les créneaux horaires de leurs choix.</a:t>
              </a:r>
              <a:endParaRPr lang="fr-FR" b="1" dirty="0">
                <a:solidFill>
                  <a:srgbClr val="000000"/>
                </a:solidFill>
              </a:endParaRPr>
            </a:p>
          </p:txBody>
        </p:sp>
      </p:grpSp>
    </p:spTree>
    <p:extLst>
      <p:ext uri="{BB962C8B-B14F-4D97-AF65-F5344CB8AC3E}">
        <p14:creationId xmlns:p14="http://schemas.microsoft.com/office/powerpoint/2010/main" val="41053691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3" name="Connecteur droit 2"/>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4" name="ZoneTexte 3"/>
          <p:cNvSpPr txBox="1"/>
          <p:nvPr/>
        </p:nvSpPr>
        <p:spPr>
          <a:xfrm>
            <a:off x="4010088" y="101832"/>
            <a:ext cx="1569785" cy="338554"/>
          </a:xfrm>
          <a:prstGeom prst="rect">
            <a:avLst/>
          </a:prstGeom>
          <a:noFill/>
        </p:spPr>
        <p:txBody>
          <a:bodyPr wrap="square" rtlCol="0">
            <a:spAutoFit/>
          </a:bodyPr>
          <a:lstStyle/>
          <a:p>
            <a:r>
              <a:rPr lang="fr-FR" sz="1600" dirty="0" smtClean="0">
                <a:solidFill>
                  <a:schemeClr val="tx2"/>
                </a:solidFill>
              </a:rPr>
              <a:t>En savoir plus</a:t>
            </a:r>
            <a:endParaRPr lang="fr-FR" sz="1600" dirty="0">
              <a:solidFill>
                <a:schemeClr val="tx2"/>
              </a:solidFill>
            </a:endParaRPr>
          </a:p>
        </p:txBody>
      </p:sp>
      <p:sp>
        <p:nvSpPr>
          <p:cNvPr id="5" name="ZoneTexte 4"/>
          <p:cNvSpPr txBox="1"/>
          <p:nvPr/>
        </p:nvSpPr>
        <p:spPr>
          <a:xfrm>
            <a:off x="5575298" y="101832"/>
            <a:ext cx="1246134" cy="338554"/>
          </a:xfrm>
          <a:prstGeom prst="rect">
            <a:avLst/>
          </a:prstGeom>
          <a:noFill/>
        </p:spPr>
        <p:txBody>
          <a:bodyPr wrap="square" rtlCol="0">
            <a:spAutoFit/>
          </a:bodyPr>
          <a:lstStyle/>
          <a:p>
            <a:r>
              <a:rPr lang="fr-FR" sz="1600" dirty="0" smtClean="0">
                <a:solidFill>
                  <a:schemeClr val="tx2"/>
                </a:solidFill>
              </a:rPr>
              <a:t>Premium</a:t>
            </a:r>
            <a:endParaRPr lang="fr-FR" sz="1600" dirty="0">
              <a:solidFill>
                <a:schemeClr val="tx2"/>
              </a:solidFill>
            </a:endParaRPr>
          </a:p>
        </p:txBody>
      </p:sp>
      <p:sp>
        <p:nvSpPr>
          <p:cNvPr id="6" name="ZoneTexte 5"/>
          <p:cNvSpPr txBox="1"/>
          <p:nvPr/>
        </p:nvSpPr>
        <p:spPr>
          <a:xfrm>
            <a:off x="6912171" y="99224"/>
            <a:ext cx="1050922" cy="338554"/>
          </a:xfrm>
          <a:prstGeom prst="rect">
            <a:avLst/>
          </a:prstGeom>
          <a:noFill/>
        </p:spPr>
        <p:txBody>
          <a:bodyPr wrap="square" rtlCol="0">
            <a:spAutoFit/>
          </a:bodyPr>
          <a:lstStyle/>
          <a:p>
            <a:r>
              <a:rPr lang="fr-FR" sz="1600" dirty="0" smtClean="0">
                <a:solidFill>
                  <a:schemeClr val="tx2"/>
                </a:solidFill>
              </a:rPr>
              <a:t>Contact</a:t>
            </a:r>
            <a:endParaRPr lang="fr-FR" sz="1600" dirty="0">
              <a:solidFill>
                <a:schemeClr val="tx2"/>
              </a:solidFill>
            </a:endParaRPr>
          </a:p>
        </p:txBody>
      </p:sp>
      <p:cxnSp>
        <p:nvCxnSpPr>
          <p:cNvPr id="7" name="Connecteur droit 6"/>
          <p:cNvCxnSpPr/>
          <p:nvPr/>
        </p:nvCxnSpPr>
        <p:spPr>
          <a:xfrm>
            <a:off x="5461130" y="199765"/>
            <a:ext cx="0" cy="223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6698109" y="216642"/>
            <a:ext cx="0" cy="22374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321024" y="242490"/>
            <a:ext cx="1921443" cy="7037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b="1" dirty="0" smtClean="0">
                <a:solidFill>
                  <a:srgbClr val="FFFFFF"/>
                </a:solidFill>
              </a:rPr>
              <a:t>Premium</a:t>
            </a:r>
            <a:endParaRPr lang="fr-FR" sz="1600" b="1" dirty="0">
              <a:solidFill>
                <a:srgbClr val="FFFFFF"/>
              </a:solidFill>
            </a:endParaRPr>
          </a:p>
        </p:txBody>
      </p:sp>
      <p:sp>
        <p:nvSpPr>
          <p:cNvPr id="10" name="ZoneTexte 9"/>
          <p:cNvSpPr txBox="1"/>
          <p:nvPr/>
        </p:nvSpPr>
        <p:spPr>
          <a:xfrm>
            <a:off x="555770" y="1127241"/>
            <a:ext cx="8149403" cy="584776"/>
          </a:xfrm>
          <a:prstGeom prst="rect">
            <a:avLst/>
          </a:prstGeom>
          <a:noFill/>
        </p:spPr>
        <p:txBody>
          <a:bodyPr wrap="square" rtlCol="0">
            <a:spAutoFit/>
          </a:bodyPr>
          <a:lstStyle/>
          <a:p>
            <a:r>
              <a:rPr lang="fr-FR" b="1" dirty="0" smtClean="0">
                <a:solidFill>
                  <a:schemeClr val="tx2"/>
                </a:solidFill>
              </a:rPr>
              <a:t>Découvrez toutes les possibilités offertes par </a:t>
            </a:r>
            <a:r>
              <a:rPr lang="fr-FR" b="1" dirty="0" err="1" smtClean="0">
                <a:solidFill>
                  <a:schemeClr val="tx2"/>
                </a:solidFill>
              </a:rPr>
              <a:t>Studenteo</a:t>
            </a:r>
            <a:r>
              <a:rPr lang="fr-FR" b="1" dirty="0" smtClean="0">
                <a:solidFill>
                  <a:schemeClr val="tx2"/>
                </a:solidFill>
              </a:rPr>
              <a:t> avec l’offre Premium </a:t>
            </a:r>
            <a:r>
              <a:rPr lang="fr-FR" b="1" dirty="0" smtClean="0">
                <a:solidFill>
                  <a:schemeClr val="tx2"/>
                </a:solidFill>
              </a:rPr>
              <a:t>:</a:t>
            </a:r>
          </a:p>
          <a:p>
            <a:r>
              <a:rPr lang="fr-FR" sz="1400" dirty="0" err="1" smtClean="0">
                <a:solidFill>
                  <a:srgbClr val="000000"/>
                </a:solidFill>
              </a:rPr>
              <a:t>Studenteo</a:t>
            </a:r>
            <a:r>
              <a:rPr lang="fr-FR" sz="1400" dirty="0" smtClean="0">
                <a:solidFill>
                  <a:srgbClr val="000000"/>
                </a:solidFill>
              </a:rPr>
              <a:t> Premium : une offre simple et accessible.</a:t>
            </a:r>
            <a:endParaRPr lang="fr-FR" sz="1400" dirty="0" smtClean="0">
              <a:solidFill>
                <a:srgbClr val="000000"/>
              </a:solidFill>
            </a:endParaRPr>
          </a:p>
        </p:txBody>
      </p:sp>
      <p:graphicFrame>
        <p:nvGraphicFramePr>
          <p:cNvPr id="13" name="Tableau 12"/>
          <p:cNvGraphicFramePr>
            <a:graphicFrameLocks noGrp="1"/>
          </p:cNvGraphicFramePr>
          <p:nvPr>
            <p:extLst>
              <p:ext uri="{D42A27DB-BD31-4B8C-83A1-F6EECF244321}">
                <p14:modId xmlns:p14="http://schemas.microsoft.com/office/powerpoint/2010/main" val="2138421990"/>
              </p:ext>
            </p:extLst>
          </p:nvPr>
        </p:nvGraphicFramePr>
        <p:xfrm>
          <a:off x="955353" y="1939219"/>
          <a:ext cx="7353122" cy="2966720"/>
        </p:xfrm>
        <a:graphic>
          <a:graphicData uri="http://schemas.openxmlformats.org/drawingml/2006/table">
            <a:tbl>
              <a:tblPr firstRow="1" bandRow="1">
                <a:tableStyleId>{5C22544A-7EE6-4342-B048-85BDC9FD1C3A}</a:tableStyleId>
              </a:tblPr>
              <a:tblGrid>
                <a:gridCol w="3289122"/>
                <a:gridCol w="2032000"/>
                <a:gridCol w="2032000"/>
              </a:tblGrid>
              <a:tr h="370840">
                <a:tc>
                  <a:txBody>
                    <a:bodyPr/>
                    <a:lstStyle/>
                    <a:p>
                      <a:endParaRPr lang="fr-FR" dirty="0"/>
                    </a:p>
                  </a:txBody>
                  <a:tcPr/>
                </a:tc>
                <a:tc>
                  <a:txBody>
                    <a:bodyPr/>
                    <a:lstStyle/>
                    <a:p>
                      <a:pPr algn="ctr"/>
                      <a:r>
                        <a:rPr lang="fr-FR" dirty="0" smtClean="0"/>
                        <a:t>Gratuit</a:t>
                      </a:r>
                      <a:endParaRPr lang="fr-FR" dirty="0"/>
                    </a:p>
                  </a:txBody>
                  <a:tcPr/>
                </a:tc>
                <a:tc>
                  <a:txBody>
                    <a:bodyPr/>
                    <a:lstStyle/>
                    <a:p>
                      <a:pPr algn="ctr"/>
                      <a:r>
                        <a:rPr lang="fr-FR" dirty="0" smtClean="0"/>
                        <a:t>Premium</a:t>
                      </a:r>
                      <a:endParaRPr lang="fr-FR" dirty="0"/>
                    </a:p>
                  </a:txBody>
                  <a:tcPr/>
                </a:tc>
              </a:tr>
              <a:tr h="370840">
                <a:tc>
                  <a:txBody>
                    <a:bodyPr/>
                    <a:lstStyle/>
                    <a:p>
                      <a:r>
                        <a:rPr lang="fr-FR" sz="1600" dirty="0" smtClean="0"/>
                        <a:t>Entrainement 10 sessions QCM/Quizz</a:t>
                      </a:r>
                      <a:endParaRPr lang="fr-FR" sz="1600" dirty="0"/>
                    </a:p>
                  </a:txBody>
                  <a:tcPr/>
                </a:tc>
                <a:tc>
                  <a:txBody>
                    <a:bodyPr/>
                    <a:lstStyle/>
                    <a:p>
                      <a:endParaRPr lang="fr-FR"/>
                    </a:p>
                  </a:txBody>
                  <a:tcPr/>
                </a:tc>
                <a:tc>
                  <a:txBody>
                    <a:bodyPr/>
                    <a:lstStyle/>
                    <a:p>
                      <a:endParaRPr lang="fr-FR"/>
                    </a:p>
                  </a:txBody>
                  <a:tcPr/>
                </a:tc>
              </a:tr>
              <a:tr h="370840">
                <a:tc>
                  <a:txBody>
                    <a:bodyPr/>
                    <a:lstStyle/>
                    <a:p>
                      <a:r>
                        <a:rPr lang="fr-FR" sz="1600" dirty="0" smtClean="0"/>
                        <a:t>Accès illimité Sessions QCM/Quizz</a:t>
                      </a:r>
                      <a:endParaRPr lang="fr-FR" sz="1600" dirty="0"/>
                    </a:p>
                  </a:txBody>
                  <a:tcPr/>
                </a:tc>
                <a:tc>
                  <a:txBody>
                    <a:bodyPr/>
                    <a:lstStyle/>
                    <a:p>
                      <a:endParaRPr lang="fr-FR"/>
                    </a:p>
                  </a:txBody>
                  <a:tcPr/>
                </a:tc>
                <a:tc>
                  <a:txBody>
                    <a:bodyPr/>
                    <a:lstStyle/>
                    <a:p>
                      <a:endParaRPr lang="fr-FR"/>
                    </a:p>
                  </a:txBody>
                  <a:tcPr/>
                </a:tc>
              </a:tr>
              <a:tr h="370840">
                <a:tc>
                  <a:txBody>
                    <a:bodyPr/>
                    <a:lstStyle/>
                    <a:p>
                      <a:r>
                        <a:rPr lang="fr-FR" sz="1600" dirty="0" smtClean="0"/>
                        <a:t>Accès</a:t>
                      </a:r>
                      <a:r>
                        <a:rPr lang="fr-FR" sz="1600" baseline="0" dirty="0" smtClean="0"/>
                        <a:t> illimité C</a:t>
                      </a:r>
                      <a:r>
                        <a:rPr lang="fr-FR" sz="1600" dirty="0" smtClean="0"/>
                        <a:t>réation</a:t>
                      </a:r>
                      <a:r>
                        <a:rPr lang="fr-FR" sz="1600" baseline="0" dirty="0" smtClean="0"/>
                        <a:t> QCM/Quizz</a:t>
                      </a:r>
                      <a:endParaRPr lang="fr-FR" sz="1600" dirty="0"/>
                    </a:p>
                  </a:txBody>
                  <a:tcPr/>
                </a:tc>
                <a:tc>
                  <a:txBody>
                    <a:bodyPr/>
                    <a:lstStyle/>
                    <a:p>
                      <a:endParaRPr lang="fr-FR"/>
                    </a:p>
                  </a:txBody>
                  <a:tcPr/>
                </a:tc>
                <a:tc>
                  <a:txBody>
                    <a:bodyPr/>
                    <a:lstStyle/>
                    <a:p>
                      <a:endParaRPr lang="fr-FR"/>
                    </a:p>
                  </a:txBody>
                  <a:tcPr/>
                </a:tc>
              </a:tr>
              <a:tr h="370840">
                <a:tc>
                  <a:txBody>
                    <a:bodyPr/>
                    <a:lstStyle/>
                    <a:p>
                      <a:r>
                        <a:rPr lang="fr-FR" sz="1600" dirty="0" smtClean="0"/>
                        <a:t>Accès</a:t>
                      </a:r>
                      <a:r>
                        <a:rPr lang="fr-FR" sz="1600" baseline="0" dirty="0" smtClean="0"/>
                        <a:t> Statistiques individuelles</a:t>
                      </a:r>
                      <a:endParaRPr lang="fr-FR" sz="1600" dirty="0"/>
                    </a:p>
                  </a:txBody>
                  <a:tcPr/>
                </a:tc>
                <a:tc>
                  <a:txBody>
                    <a:bodyPr/>
                    <a:lstStyle/>
                    <a:p>
                      <a:endParaRPr lang="fr-FR"/>
                    </a:p>
                  </a:txBody>
                  <a:tcPr/>
                </a:tc>
                <a:tc>
                  <a:txBody>
                    <a:bodyPr/>
                    <a:lstStyle/>
                    <a:p>
                      <a:endParaRPr lang="fr-F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smtClean="0"/>
                        <a:t>Accès Mes</a:t>
                      </a:r>
                      <a:r>
                        <a:rPr lang="fr-FR" sz="1600" baseline="0" dirty="0" smtClean="0"/>
                        <a:t> archives</a:t>
                      </a:r>
                      <a:endParaRPr lang="fr-FR" sz="1600" dirty="0" smtClean="0"/>
                    </a:p>
                  </a:txBody>
                  <a:tcPr/>
                </a:tc>
                <a:tc>
                  <a:txBody>
                    <a:bodyPr/>
                    <a:lstStyle/>
                    <a:p>
                      <a:endParaRPr lang="fr-FR"/>
                    </a:p>
                  </a:txBody>
                  <a:tcPr/>
                </a:tc>
                <a:tc>
                  <a:txBody>
                    <a:bodyPr/>
                    <a:lstStyle/>
                    <a:p>
                      <a:endParaRPr lang="fr-FR"/>
                    </a:p>
                  </a:txBody>
                  <a:tcPr/>
                </a:tc>
              </a:tr>
              <a:tr h="370840">
                <a:tc>
                  <a:txBody>
                    <a:bodyPr/>
                    <a:lstStyle/>
                    <a:p>
                      <a:r>
                        <a:rPr lang="fr-FR" sz="1600" dirty="0" smtClean="0"/>
                        <a:t>Accès</a:t>
                      </a:r>
                      <a:r>
                        <a:rPr lang="fr-FR" sz="1600" baseline="0" dirty="0" smtClean="0"/>
                        <a:t> Vidéothèque </a:t>
                      </a:r>
                      <a:r>
                        <a:rPr lang="fr-FR" sz="1200" baseline="0" dirty="0" smtClean="0"/>
                        <a:t>(bientôt disponible)</a:t>
                      </a:r>
                      <a:endParaRPr lang="fr-FR" sz="1600" dirty="0"/>
                    </a:p>
                  </a:txBody>
                  <a:tcPr/>
                </a:tc>
                <a:tc>
                  <a:txBody>
                    <a:bodyPr/>
                    <a:lstStyle/>
                    <a:p>
                      <a:endParaRPr lang="fr-FR"/>
                    </a:p>
                  </a:txBody>
                  <a:tcPr/>
                </a:tc>
                <a:tc>
                  <a:txBody>
                    <a:bodyPr/>
                    <a:lstStyle/>
                    <a:p>
                      <a:endParaRPr lang="fr-F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smtClean="0"/>
                        <a:t>Accès</a:t>
                      </a:r>
                      <a:r>
                        <a:rPr lang="fr-FR" sz="1600" baseline="0" dirty="0" smtClean="0"/>
                        <a:t> Cours live </a:t>
                      </a:r>
                      <a:r>
                        <a:rPr lang="fr-FR" sz="1200" baseline="0" dirty="0" smtClean="0"/>
                        <a:t>(bientôt disponible)</a:t>
                      </a:r>
                      <a:endParaRPr lang="fr-FR" sz="1600" dirty="0" smtClean="0"/>
                    </a:p>
                  </a:txBody>
                  <a:tcPr/>
                </a:tc>
                <a:tc>
                  <a:txBody>
                    <a:bodyPr/>
                    <a:lstStyle/>
                    <a:p>
                      <a:endParaRPr lang="fr-FR"/>
                    </a:p>
                  </a:txBody>
                  <a:tcPr/>
                </a:tc>
                <a:tc>
                  <a:txBody>
                    <a:bodyPr/>
                    <a:lstStyle/>
                    <a:p>
                      <a:endParaRPr lang="fr-FR" dirty="0"/>
                    </a:p>
                  </a:txBody>
                  <a:tcPr/>
                </a:tc>
              </a:tr>
            </a:tbl>
          </a:graphicData>
        </a:graphic>
      </p:graphicFrame>
      <p:pic>
        <p:nvPicPr>
          <p:cNvPr id="14" name="Image 13"/>
          <p:cNvPicPr>
            <a:picLocks noChangeAspect="1"/>
          </p:cNvPicPr>
          <p:nvPr/>
        </p:nvPicPr>
        <p:blipFill>
          <a:blip r:embed="rId3"/>
          <a:stretch>
            <a:fillRect/>
          </a:stretch>
        </p:blipFill>
        <p:spPr>
          <a:xfrm>
            <a:off x="7206742" y="2364456"/>
            <a:ext cx="257313" cy="263746"/>
          </a:xfrm>
          <a:prstGeom prst="rect">
            <a:avLst/>
          </a:prstGeom>
        </p:spPr>
      </p:pic>
      <p:pic>
        <p:nvPicPr>
          <p:cNvPr id="18" name="Image 17"/>
          <p:cNvPicPr>
            <a:picLocks noChangeAspect="1"/>
          </p:cNvPicPr>
          <p:nvPr/>
        </p:nvPicPr>
        <p:blipFill>
          <a:blip r:embed="rId3"/>
          <a:stretch>
            <a:fillRect/>
          </a:stretch>
        </p:blipFill>
        <p:spPr>
          <a:xfrm>
            <a:off x="7206742" y="2737795"/>
            <a:ext cx="257313" cy="263746"/>
          </a:xfrm>
          <a:prstGeom prst="rect">
            <a:avLst/>
          </a:prstGeom>
        </p:spPr>
      </p:pic>
      <p:pic>
        <p:nvPicPr>
          <p:cNvPr id="19" name="Image 18"/>
          <p:cNvPicPr>
            <a:picLocks noChangeAspect="1"/>
          </p:cNvPicPr>
          <p:nvPr/>
        </p:nvPicPr>
        <p:blipFill>
          <a:blip r:embed="rId3"/>
          <a:stretch>
            <a:fillRect/>
          </a:stretch>
        </p:blipFill>
        <p:spPr>
          <a:xfrm>
            <a:off x="7206742" y="3101882"/>
            <a:ext cx="257313" cy="263746"/>
          </a:xfrm>
          <a:prstGeom prst="rect">
            <a:avLst/>
          </a:prstGeom>
        </p:spPr>
      </p:pic>
      <p:pic>
        <p:nvPicPr>
          <p:cNvPr id="20" name="Image 19"/>
          <p:cNvPicPr>
            <a:picLocks noChangeAspect="1"/>
          </p:cNvPicPr>
          <p:nvPr/>
        </p:nvPicPr>
        <p:blipFill>
          <a:blip r:embed="rId3"/>
          <a:stretch>
            <a:fillRect/>
          </a:stretch>
        </p:blipFill>
        <p:spPr>
          <a:xfrm>
            <a:off x="7206742" y="3480747"/>
            <a:ext cx="257313" cy="263746"/>
          </a:xfrm>
          <a:prstGeom prst="rect">
            <a:avLst/>
          </a:prstGeom>
        </p:spPr>
      </p:pic>
      <p:pic>
        <p:nvPicPr>
          <p:cNvPr id="21" name="Image 20"/>
          <p:cNvPicPr>
            <a:picLocks noChangeAspect="1"/>
          </p:cNvPicPr>
          <p:nvPr/>
        </p:nvPicPr>
        <p:blipFill>
          <a:blip r:embed="rId3"/>
          <a:stretch>
            <a:fillRect/>
          </a:stretch>
        </p:blipFill>
        <p:spPr>
          <a:xfrm>
            <a:off x="7206742" y="3854086"/>
            <a:ext cx="257313" cy="263746"/>
          </a:xfrm>
          <a:prstGeom prst="rect">
            <a:avLst/>
          </a:prstGeom>
        </p:spPr>
      </p:pic>
      <p:pic>
        <p:nvPicPr>
          <p:cNvPr id="22" name="Image 21"/>
          <p:cNvPicPr>
            <a:picLocks noChangeAspect="1"/>
          </p:cNvPicPr>
          <p:nvPr/>
        </p:nvPicPr>
        <p:blipFill>
          <a:blip r:embed="rId3"/>
          <a:stretch>
            <a:fillRect/>
          </a:stretch>
        </p:blipFill>
        <p:spPr>
          <a:xfrm>
            <a:off x="7206742" y="4218173"/>
            <a:ext cx="257313" cy="263746"/>
          </a:xfrm>
          <a:prstGeom prst="rect">
            <a:avLst/>
          </a:prstGeom>
        </p:spPr>
      </p:pic>
      <p:pic>
        <p:nvPicPr>
          <p:cNvPr id="23" name="Image 22"/>
          <p:cNvPicPr>
            <a:picLocks noChangeAspect="1"/>
          </p:cNvPicPr>
          <p:nvPr/>
        </p:nvPicPr>
        <p:blipFill>
          <a:blip r:embed="rId3"/>
          <a:stretch>
            <a:fillRect/>
          </a:stretch>
        </p:blipFill>
        <p:spPr>
          <a:xfrm>
            <a:off x="7206742" y="4607259"/>
            <a:ext cx="257313" cy="263746"/>
          </a:xfrm>
          <a:prstGeom prst="rect">
            <a:avLst/>
          </a:prstGeom>
        </p:spPr>
      </p:pic>
      <p:pic>
        <p:nvPicPr>
          <p:cNvPr id="24" name="Image 23"/>
          <p:cNvPicPr>
            <a:picLocks noChangeAspect="1"/>
          </p:cNvPicPr>
          <p:nvPr/>
        </p:nvPicPr>
        <p:blipFill>
          <a:blip r:embed="rId3"/>
          <a:stretch>
            <a:fillRect/>
          </a:stretch>
        </p:blipFill>
        <p:spPr>
          <a:xfrm>
            <a:off x="5104360" y="2370714"/>
            <a:ext cx="257313" cy="263746"/>
          </a:xfrm>
          <a:prstGeom prst="rect">
            <a:avLst/>
          </a:prstGeom>
        </p:spPr>
      </p:pic>
      <p:pic>
        <p:nvPicPr>
          <p:cNvPr id="25" name="Image 24"/>
          <p:cNvPicPr>
            <a:picLocks noChangeAspect="1"/>
          </p:cNvPicPr>
          <p:nvPr/>
        </p:nvPicPr>
        <p:blipFill>
          <a:blip r:embed="rId3"/>
          <a:stretch>
            <a:fillRect/>
          </a:stretch>
        </p:blipFill>
        <p:spPr>
          <a:xfrm>
            <a:off x="5104360" y="2737795"/>
            <a:ext cx="257313" cy="263746"/>
          </a:xfrm>
          <a:prstGeom prst="rect">
            <a:avLst/>
          </a:prstGeom>
        </p:spPr>
      </p:pic>
      <p:sp>
        <p:nvSpPr>
          <p:cNvPr id="26" name="Rectangle à coins arrondis 25"/>
          <p:cNvSpPr/>
          <p:nvPr/>
        </p:nvSpPr>
        <p:spPr>
          <a:xfrm>
            <a:off x="6436118" y="5006582"/>
            <a:ext cx="1758189" cy="4869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smtClean="0"/>
              <a:t>29,90€</a:t>
            </a:r>
          </a:p>
          <a:p>
            <a:pPr algn="ctr"/>
            <a:r>
              <a:rPr lang="fr-FR" sz="1400" dirty="0" smtClean="0"/>
              <a:t>(Premium 3 mois)</a:t>
            </a:r>
            <a:endParaRPr lang="fr-FR" sz="1400" dirty="0"/>
          </a:p>
        </p:txBody>
      </p:sp>
    </p:spTree>
    <p:extLst>
      <p:ext uri="{BB962C8B-B14F-4D97-AF65-F5344CB8AC3E}">
        <p14:creationId xmlns:p14="http://schemas.microsoft.com/office/powerpoint/2010/main" val="3930129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3" name="Connecteur droit 2"/>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4" name="ZoneTexte 3"/>
          <p:cNvSpPr txBox="1"/>
          <p:nvPr/>
        </p:nvSpPr>
        <p:spPr>
          <a:xfrm>
            <a:off x="4010088" y="101832"/>
            <a:ext cx="1569785" cy="338554"/>
          </a:xfrm>
          <a:prstGeom prst="rect">
            <a:avLst/>
          </a:prstGeom>
          <a:noFill/>
        </p:spPr>
        <p:txBody>
          <a:bodyPr wrap="square" rtlCol="0">
            <a:spAutoFit/>
          </a:bodyPr>
          <a:lstStyle/>
          <a:p>
            <a:r>
              <a:rPr lang="fr-FR" sz="1600" dirty="0" smtClean="0">
                <a:solidFill>
                  <a:schemeClr val="tx2"/>
                </a:solidFill>
              </a:rPr>
              <a:t>En savoir plus</a:t>
            </a:r>
            <a:endParaRPr lang="fr-FR" sz="1600" dirty="0">
              <a:solidFill>
                <a:schemeClr val="tx2"/>
              </a:solidFill>
            </a:endParaRPr>
          </a:p>
        </p:txBody>
      </p:sp>
      <p:sp>
        <p:nvSpPr>
          <p:cNvPr id="5" name="ZoneTexte 4"/>
          <p:cNvSpPr txBox="1"/>
          <p:nvPr/>
        </p:nvSpPr>
        <p:spPr>
          <a:xfrm>
            <a:off x="5575298" y="101832"/>
            <a:ext cx="1246134" cy="338554"/>
          </a:xfrm>
          <a:prstGeom prst="rect">
            <a:avLst/>
          </a:prstGeom>
          <a:noFill/>
        </p:spPr>
        <p:txBody>
          <a:bodyPr wrap="square" rtlCol="0">
            <a:spAutoFit/>
          </a:bodyPr>
          <a:lstStyle/>
          <a:p>
            <a:r>
              <a:rPr lang="fr-FR" sz="1600" dirty="0" smtClean="0">
                <a:solidFill>
                  <a:schemeClr val="tx2"/>
                </a:solidFill>
              </a:rPr>
              <a:t>Premium</a:t>
            </a:r>
            <a:endParaRPr lang="fr-FR" sz="1600" dirty="0">
              <a:solidFill>
                <a:schemeClr val="tx2"/>
              </a:solidFill>
            </a:endParaRPr>
          </a:p>
        </p:txBody>
      </p:sp>
      <p:sp>
        <p:nvSpPr>
          <p:cNvPr id="6" name="ZoneTexte 5"/>
          <p:cNvSpPr txBox="1"/>
          <p:nvPr/>
        </p:nvSpPr>
        <p:spPr>
          <a:xfrm>
            <a:off x="6912171" y="99224"/>
            <a:ext cx="1050922" cy="338554"/>
          </a:xfrm>
          <a:prstGeom prst="rect">
            <a:avLst/>
          </a:prstGeom>
          <a:noFill/>
        </p:spPr>
        <p:txBody>
          <a:bodyPr wrap="square" rtlCol="0">
            <a:spAutoFit/>
          </a:bodyPr>
          <a:lstStyle/>
          <a:p>
            <a:r>
              <a:rPr lang="fr-FR" sz="1600" dirty="0" smtClean="0">
                <a:solidFill>
                  <a:schemeClr val="tx2"/>
                </a:solidFill>
              </a:rPr>
              <a:t>Contact</a:t>
            </a:r>
            <a:endParaRPr lang="fr-FR" sz="1600" dirty="0">
              <a:solidFill>
                <a:schemeClr val="tx2"/>
              </a:solidFill>
            </a:endParaRPr>
          </a:p>
        </p:txBody>
      </p:sp>
      <p:cxnSp>
        <p:nvCxnSpPr>
          <p:cNvPr id="7" name="Connecteur droit 6"/>
          <p:cNvCxnSpPr/>
          <p:nvPr/>
        </p:nvCxnSpPr>
        <p:spPr>
          <a:xfrm>
            <a:off x="5461130" y="199765"/>
            <a:ext cx="0" cy="223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6698109" y="216642"/>
            <a:ext cx="0" cy="22374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321024" y="242490"/>
            <a:ext cx="1921443" cy="7037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b="1" dirty="0" smtClean="0">
                <a:solidFill>
                  <a:srgbClr val="FFFFFF"/>
                </a:solidFill>
              </a:rPr>
              <a:t>Contact</a:t>
            </a:r>
            <a:endParaRPr lang="fr-FR" sz="1600" b="1" dirty="0">
              <a:solidFill>
                <a:srgbClr val="FFFFFF"/>
              </a:solidFill>
            </a:endParaRPr>
          </a:p>
        </p:txBody>
      </p:sp>
      <p:sp>
        <p:nvSpPr>
          <p:cNvPr id="11" name="Rectangle 10"/>
          <p:cNvSpPr/>
          <p:nvPr/>
        </p:nvSpPr>
        <p:spPr>
          <a:xfrm>
            <a:off x="2245627" y="1132610"/>
            <a:ext cx="4666544" cy="4660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 name="Rectangle 11"/>
          <p:cNvSpPr/>
          <p:nvPr/>
        </p:nvSpPr>
        <p:spPr>
          <a:xfrm>
            <a:off x="2483114" y="1521498"/>
            <a:ext cx="4214993"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600" dirty="0" smtClean="0"/>
              <a:t>Nom</a:t>
            </a:r>
            <a:endParaRPr lang="fr-FR" sz="1600" dirty="0"/>
          </a:p>
        </p:txBody>
      </p:sp>
      <p:sp>
        <p:nvSpPr>
          <p:cNvPr id="13" name="Rectangle 12"/>
          <p:cNvSpPr/>
          <p:nvPr/>
        </p:nvSpPr>
        <p:spPr>
          <a:xfrm>
            <a:off x="2483115" y="1944303"/>
            <a:ext cx="4214992"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600" dirty="0" smtClean="0"/>
              <a:t>Email</a:t>
            </a:r>
            <a:endParaRPr lang="fr-FR" sz="1600" dirty="0"/>
          </a:p>
        </p:txBody>
      </p:sp>
      <p:sp>
        <p:nvSpPr>
          <p:cNvPr id="14" name="Rectangle 13"/>
          <p:cNvSpPr/>
          <p:nvPr/>
        </p:nvSpPr>
        <p:spPr>
          <a:xfrm>
            <a:off x="2483115" y="2364185"/>
            <a:ext cx="4214992"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sz="1600" dirty="0" smtClean="0"/>
              <a:t>Objet du message</a:t>
            </a:r>
            <a:endParaRPr lang="fr-FR" sz="1600" dirty="0"/>
          </a:p>
        </p:txBody>
      </p:sp>
      <p:sp>
        <p:nvSpPr>
          <p:cNvPr id="15" name="Rectangle 14"/>
          <p:cNvSpPr/>
          <p:nvPr/>
        </p:nvSpPr>
        <p:spPr>
          <a:xfrm>
            <a:off x="2483115" y="2801333"/>
            <a:ext cx="4214993" cy="21071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Message</a:t>
            </a:r>
            <a:endParaRPr lang="fr-FR" sz="1600" dirty="0"/>
          </a:p>
        </p:txBody>
      </p:sp>
      <p:sp>
        <p:nvSpPr>
          <p:cNvPr id="16" name="ZoneTexte 15"/>
          <p:cNvSpPr txBox="1"/>
          <p:nvPr/>
        </p:nvSpPr>
        <p:spPr>
          <a:xfrm>
            <a:off x="3561657" y="1118265"/>
            <a:ext cx="2043120" cy="338554"/>
          </a:xfrm>
          <a:prstGeom prst="rect">
            <a:avLst/>
          </a:prstGeom>
          <a:noFill/>
        </p:spPr>
        <p:txBody>
          <a:bodyPr wrap="square" rtlCol="0">
            <a:spAutoFit/>
          </a:bodyPr>
          <a:lstStyle/>
          <a:p>
            <a:pPr algn="ctr"/>
            <a:r>
              <a:rPr lang="fr-FR" sz="1600" b="1" dirty="0" smtClean="0"/>
              <a:t>Formulaire de contact</a:t>
            </a:r>
            <a:endParaRPr lang="fr-FR" sz="1600" b="1" dirty="0"/>
          </a:p>
        </p:txBody>
      </p:sp>
      <p:sp>
        <p:nvSpPr>
          <p:cNvPr id="17" name="Rectangle à coins arrondis 16"/>
          <p:cNvSpPr/>
          <p:nvPr/>
        </p:nvSpPr>
        <p:spPr>
          <a:xfrm>
            <a:off x="4010088" y="5677223"/>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Envoyer</a:t>
            </a:r>
            <a:endParaRPr lang="fr-FR" sz="1600" dirty="0"/>
          </a:p>
        </p:txBody>
      </p:sp>
      <p:sp>
        <p:nvSpPr>
          <p:cNvPr id="18" name="Rectangle 17"/>
          <p:cNvSpPr/>
          <p:nvPr/>
        </p:nvSpPr>
        <p:spPr>
          <a:xfrm>
            <a:off x="2483117" y="5042184"/>
            <a:ext cx="1969365"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Code sécurité</a:t>
            </a:r>
            <a:endParaRPr lang="fr-FR" sz="1600" dirty="0"/>
          </a:p>
        </p:txBody>
      </p:sp>
      <p:sp>
        <p:nvSpPr>
          <p:cNvPr id="19" name="Rectangle 18"/>
          <p:cNvSpPr/>
          <p:nvPr/>
        </p:nvSpPr>
        <p:spPr>
          <a:xfrm>
            <a:off x="4728744" y="5042184"/>
            <a:ext cx="1969365"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a:t>
            </a:r>
            <a:endParaRPr lang="fr-FR" sz="1600" dirty="0"/>
          </a:p>
        </p:txBody>
      </p:sp>
      <p:grpSp>
        <p:nvGrpSpPr>
          <p:cNvPr id="20" name="Grouper 19"/>
          <p:cNvGrpSpPr/>
          <p:nvPr/>
        </p:nvGrpSpPr>
        <p:grpSpPr>
          <a:xfrm>
            <a:off x="3696603" y="6208616"/>
            <a:ext cx="1764527" cy="338554"/>
            <a:chOff x="3447357" y="4236265"/>
            <a:chExt cx="2316721" cy="338554"/>
          </a:xfrm>
        </p:grpSpPr>
        <p:sp>
          <p:nvSpPr>
            <p:cNvPr id="21" name="ZoneTexte 20"/>
            <p:cNvSpPr txBox="1"/>
            <p:nvPr/>
          </p:nvSpPr>
          <p:spPr>
            <a:xfrm>
              <a:off x="3654667" y="4236265"/>
              <a:ext cx="2109411" cy="338554"/>
            </a:xfrm>
            <a:prstGeom prst="rect">
              <a:avLst/>
            </a:prstGeom>
            <a:noFill/>
          </p:spPr>
          <p:txBody>
            <a:bodyPr wrap="square" rtlCol="0">
              <a:spAutoFit/>
            </a:bodyPr>
            <a:lstStyle/>
            <a:p>
              <a:r>
                <a:rPr lang="fr-FR" sz="1600" dirty="0" smtClean="0">
                  <a:solidFill>
                    <a:schemeClr val="accent3"/>
                  </a:solidFill>
                </a:rPr>
                <a:t>Message envoyé</a:t>
              </a:r>
              <a:endParaRPr lang="fr-FR" sz="1600" dirty="0">
                <a:solidFill>
                  <a:schemeClr val="accent3"/>
                </a:solidFill>
              </a:endParaRPr>
            </a:p>
          </p:txBody>
        </p:sp>
        <p:pic>
          <p:nvPicPr>
            <p:cNvPr id="22" name="Image 21"/>
            <p:cNvPicPr>
              <a:picLocks noChangeAspect="1"/>
            </p:cNvPicPr>
            <p:nvPr/>
          </p:nvPicPr>
          <p:blipFill>
            <a:blip r:embed="rId3"/>
            <a:stretch>
              <a:fillRect/>
            </a:stretch>
          </p:blipFill>
          <p:spPr>
            <a:xfrm>
              <a:off x="3447357" y="4339010"/>
              <a:ext cx="228600" cy="215900"/>
            </a:xfrm>
            <a:prstGeom prst="rect">
              <a:avLst/>
            </a:prstGeom>
          </p:spPr>
        </p:pic>
      </p:grpSp>
    </p:spTree>
    <p:extLst>
      <p:ext uri="{BB962C8B-B14F-4D97-AF65-F5344CB8AC3E}">
        <p14:creationId xmlns:p14="http://schemas.microsoft.com/office/powerpoint/2010/main" val="8607993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3" name="Connecteur droit 2"/>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4" name="ZoneTexte 3"/>
          <p:cNvSpPr txBox="1"/>
          <p:nvPr/>
        </p:nvSpPr>
        <p:spPr>
          <a:xfrm>
            <a:off x="4010088" y="101832"/>
            <a:ext cx="1569785" cy="338554"/>
          </a:xfrm>
          <a:prstGeom prst="rect">
            <a:avLst/>
          </a:prstGeom>
          <a:noFill/>
        </p:spPr>
        <p:txBody>
          <a:bodyPr wrap="square" rtlCol="0">
            <a:spAutoFit/>
          </a:bodyPr>
          <a:lstStyle/>
          <a:p>
            <a:r>
              <a:rPr lang="fr-FR" sz="1600" dirty="0" smtClean="0">
                <a:solidFill>
                  <a:schemeClr val="tx2"/>
                </a:solidFill>
              </a:rPr>
              <a:t>En savoir plus</a:t>
            </a:r>
            <a:endParaRPr lang="fr-FR" sz="1600" dirty="0">
              <a:solidFill>
                <a:schemeClr val="tx2"/>
              </a:solidFill>
            </a:endParaRPr>
          </a:p>
        </p:txBody>
      </p:sp>
      <p:sp>
        <p:nvSpPr>
          <p:cNvPr id="5" name="ZoneTexte 4"/>
          <p:cNvSpPr txBox="1"/>
          <p:nvPr/>
        </p:nvSpPr>
        <p:spPr>
          <a:xfrm>
            <a:off x="5575298" y="101832"/>
            <a:ext cx="1246134" cy="338554"/>
          </a:xfrm>
          <a:prstGeom prst="rect">
            <a:avLst/>
          </a:prstGeom>
          <a:noFill/>
        </p:spPr>
        <p:txBody>
          <a:bodyPr wrap="square" rtlCol="0">
            <a:spAutoFit/>
          </a:bodyPr>
          <a:lstStyle/>
          <a:p>
            <a:r>
              <a:rPr lang="fr-FR" sz="1600" dirty="0" smtClean="0">
                <a:solidFill>
                  <a:schemeClr val="tx2"/>
                </a:solidFill>
              </a:rPr>
              <a:t>Premium</a:t>
            </a:r>
            <a:endParaRPr lang="fr-FR" sz="1600" dirty="0">
              <a:solidFill>
                <a:schemeClr val="tx2"/>
              </a:solidFill>
            </a:endParaRPr>
          </a:p>
        </p:txBody>
      </p:sp>
      <p:sp>
        <p:nvSpPr>
          <p:cNvPr id="6" name="ZoneTexte 5"/>
          <p:cNvSpPr txBox="1"/>
          <p:nvPr/>
        </p:nvSpPr>
        <p:spPr>
          <a:xfrm>
            <a:off x="6912171" y="99224"/>
            <a:ext cx="1050922" cy="338554"/>
          </a:xfrm>
          <a:prstGeom prst="rect">
            <a:avLst/>
          </a:prstGeom>
          <a:noFill/>
        </p:spPr>
        <p:txBody>
          <a:bodyPr wrap="square" rtlCol="0">
            <a:spAutoFit/>
          </a:bodyPr>
          <a:lstStyle/>
          <a:p>
            <a:r>
              <a:rPr lang="fr-FR" sz="1600" dirty="0" smtClean="0">
                <a:solidFill>
                  <a:schemeClr val="tx2"/>
                </a:solidFill>
              </a:rPr>
              <a:t>Contact</a:t>
            </a:r>
            <a:endParaRPr lang="fr-FR" sz="1600" dirty="0">
              <a:solidFill>
                <a:schemeClr val="tx2"/>
              </a:solidFill>
            </a:endParaRPr>
          </a:p>
        </p:txBody>
      </p:sp>
      <p:cxnSp>
        <p:nvCxnSpPr>
          <p:cNvPr id="7" name="Connecteur droit 6"/>
          <p:cNvCxnSpPr/>
          <p:nvPr/>
        </p:nvCxnSpPr>
        <p:spPr>
          <a:xfrm>
            <a:off x="5461130" y="199765"/>
            <a:ext cx="0" cy="22374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6698109" y="216642"/>
            <a:ext cx="0" cy="22374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321024" y="242490"/>
            <a:ext cx="1921443" cy="70373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b="1" dirty="0" smtClean="0">
                <a:solidFill>
                  <a:srgbClr val="FFFFFF"/>
                </a:solidFill>
              </a:rPr>
              <a:t>Accès professeur</a:t>
            </a:r>
            <a:endParaRPr lang="fr-FR" sz="1600" b="1" dirty="0">
              <a:solidFill>
                <a:srgbClr val="FFFFFF"/>
              </a:solidFill>
            </a:endParaRPr>
          </a:p>
        </p:txBody>
      </p:sp>
      <p:grpSp>
        <p:nvGrpSpPr>
          <p:cNvPr id="10" name="Grouper 9"/>
          <p:cNvGrpSpPr/>
          <p:nvPr/>
        </p:nvGrpSpPr>
        <p:grpSpPr>
          <a:xfrm>
            <a:off x="3031259" y="1445580"/>
            <a:ext cx="3175120" cy="1609342"/>
            <a:chOff x="3031259" y="2260643"/>
            <a:chExt cx="3175120" cy="1609342"/>
          </a:xfrm>
        </p:grpSpPr>
        <p:sp>
          <p:nvSpPr>
            <p:cNvPr id="11" name="Rectangle 10"/>
            <p:cNvSpPr/>
            <p:nvPr/>
          </p:nvSpPr>
          <p:spPr>
            <a:xfrm>
              <a:off x="3031259" y="2274988"/>
              <a:ext cx="3175120" cy="1321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 name="Rectangle 11"/>
            <p:cNvSpPr/>
            <p:nvPr/>
          </p:nvSpPr>
          <p:spPr>
            <a:xfrm>
              <a:off x="3410347" y="2663876"/>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Identifiants</a:t>
              </a:r>
              <a:endParaRPr lang="fr-FR" sz="1600" dirty="0"/>
            </a:p>
          </p:txBody>
        </p:sp>
        <p:sp>
          <p:nvSpPr>
            <p:cNvPr id="13" name="Rectangle 12"/>
            <p:cNvSpPr/>
            <p:nvPr/>
          </p:nvSpPr>
          <p:spPr>
            <a:xfrm>
              <a:off x="3403990" y="308668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Mot de passe</a:t>
              </a:r>
              <a:endParaRPr lang="fr-FR" sz="1600" dirty="0"/>
            </a:p>
          </p:txBody>
        </p:sp>
        <p:sp>
          <p:nvSpPr>
            <p:cNvPr id="16" name="ZoneTexte 15"/>
            <p:cNvSpPr txBox="1"/>
            <p:nvPr/>
          </p:nvSpPr>
          <p:spPr>
            <a:xfrm>
              <a:off x="3561657" y="2260643"/>
              <a:ext cx="2043120" cy="338554"/>
            </a:xfrm>
            <a:prstGeom prst="rect">
              <a:avLst/>
            </a:prstGeom>
            <a:noFill/>
          </p:spPr>
          <p:txBody>
            <a:bodyPr wrap="square" rtlCol="0">
              <a:spAutoFit/>
            </a:bodyPr>
            <a:lstStyle/>
            <a:p>
              <a:pPr algn="ctr"/>
              <a:r>
                <a:rPr lang="fr-FR" sz="1600" b="1" dirty="0" smtClean="0"/>
                <a:t>Déjà professeur ?</a:t>
              </a:r>
              <a:endParaRPr lang="fr-FR" sz="1600" b="1" dirty="0"/>
            </a:p>
          </p:txBody>
        </p:sp>
        <p:sp>
          <p:nvSpPr>
            <p:cNvPr id="17" name="Rectangle à coins arrondis 16"/>
            <p:cNvSpPr/>
            <p:nvPr/>
          </p:nvSpPr>
          <p:spPr>
            <a:xfrm>
              <a:off x="3874023" y="3552453"/>
              <a:ext cx="1472941"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Me connecter</a:t>
              </a:r>
              <a:endParaRPr lang="fr-FR" sz="1600" dirty="0"/>
            </a:p>
          </p:txBody>
        </p:sp>
      </p:grpSp>
      <p:grpSp>
        <p:nvGrpSpPr>
          <p:cNvPr id="18" name="Grouper 17"/>
          <p:cNvGrpSpPr/>
          <p:nvPr/>
        </p:nvGrpSpPr>
        <p:grpSpPr>
          <a:xfrm>
            <a:off x="3031259" y="3624167"/>
            <a:ext cx="3175120" cy="1609342"/>
            <a:chOff x="3031259" y="2260643"/>
            <a:chExt cx="3175120" cy="1609342"/>
          </a:xfrm>
        </p:grpSpPr>
        <p:sp>
          <p:nvSpPr>
            <p:cNvPr id="19" name="Rectangle 18"/>
            <p:cNvSpPr/>
            <p:nvPr/>
          </p:nvSpPr>
          <p:spPr>
            <a:xfrm>
              <a:off x="3031259" y="2274988"/>
              <a:ext cx="3175120" cy="1321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0" name="Rectangle 19"/>
            <p:cNvSpPr/>
            <p:nvPr/>
          </p:nvSpPr>
          <p:spPr>
            <a:xfrm>
              <a:off x="3410347" y="2663876"/>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CV</a:t>
              </a:r>
              <a:endParaRPr lang="fr-FR" sz="1600" dirty="0"/>
            </a:p>
          </p:txBody>
        </p:sp>
        <p:sp>
          <p:nvSpPr>
            <p:cNvPr id="21" name="Rectangle 20"/>
            <p:cNvSpPr/>
            <p:nvPr/>
          </p:nvSpPr>
          <p:spPr>
            <a:xfrm>
              <a:off x="3403990" y="308668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Lettre motivation</a:t>
              </a:r>
              <a:endParaRPr lang="fr-FR" sz="1600" dirty="0"/>
            </a:p>
          </p:txBody>
        </p:sp>
        <p:sp>
          <p:nvSpPr>
            <p:cNvPr id="22" name="ZoneTexte 21"/>
            <p:cNvSpPr txBox="1"/>
            <p:nvPr/>
          </p:nvSpPr>
          <p:spPr>
            <a:xfrm>
              <a:off x="3561657" y="2260643"/>
              <a:ext cx="2043120" cy="338554"/>
            </a:xfrm>
            <a:prstGeom prst="rect">
              <a:avLst/>
            </a:prstGeom>
            <a:noFill/>
          </p:spPr>
          <p:txBody>
            <a:bodyPr wrap="square" rtlCol="0">
              <a:spAutoFit/>
            </a:bodyPr>
            <a:lstStyle/>
            <a:p>
              <a:pPr algn="ctr"/>
              <a:r>
                <a:rPr lang="fr-FR" sz="1600" b="1" dirty="0" smtClean="0"/>
                <a:t>Devenir professeur ?</a:t>
              </a:r>
              <a:endParaRPr lang="fr-FR" sz="1600" b="1" dirty="0"/>
            </a:p>
          </p:txBody>
        </p:sp>
        <p:sp>
          <p:nvSpPr>
            <p:cNvPr id="23" name="Rectangle à coins arrondis 22"/>
            <p:cNvSpPr/>
            <p:nvPr/>
          </p:nvSpPr>
          <p:spPr>
            <a:xfrm>
              <a:off x="3874023" y="3552453"/>
              <a:ext cx="1472941"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Envoyer</a:t>
              </a:r>
              <a:endParaRPr lang="fr-FR" sz="1600" dirty="0"/>
            </a:p>
          </p:txBody>
        </p:sp>
      </p:grpSp>
      <p:cxnSp>
        <p:nvCxnSpPr>
          <p:cNvPr id="24" name="Connecteur droit avec flèche 23"/>
          <p:cNvCxnSpPr/>
          <p:nvPr/>
        </p:nvCxnSpPr>
        <p:spPr>
          <a:xfrm flipV="1">
            <a:off x="1455619" y="2969308"/>
            <a:ext cx="2334771" cy="1983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ZoneTexte 24"/>
          <p:cNvSpPr txBox="1"/>
          <p:nvPr/>
        </p:nvSpPr>
        <p:spPr>
          <a:xfrm>
            <a:off x="-847633" y="2546949"/>
            <a:ext cx="2109411" cy="1077218"/>
          </a:xfrm>
          <a:prstGeom prst="rect">
            <a:avLst/>
          </a:prstGeom>
          <a:noFill/>
        </p:spPr>
        <p:txBody>
          <a:bodyPr wrap="square" rtlCol="0">
            <a:spAutoFit/>
          </a:bodyPr>
          <a:lstStyle/>
          <a:p>
            <a:r>
              <a:rPr lang="fr-FR" sz="1600" dirty="0" smtClean="0">
                <a:solidFill>
                  <a:srgbClr val="FF0000"/>
                </a:solidFill>
              </a:rPr>
              <a:t>Accès à l’espace </a:t>
            </a:r>
            <a:r>
              <a:rPr lang="fr-FR" sz="1600" dirty="0" err="1" smtClean="0">
                <a:solidFill>
                  <a:srgbClr val="FF0000"/>
                </a:solidFill>
              </a:rPr>
              <a:t>admin</a:t>
            </a:r>
            <a:r>
              <a:rPr lang="fr-FR" sz="1600" dirty="0" smtClean="0">
                <a:solidFill>
                  <a:srgbClr val="FF0000"/>
                </a:solidFill>
              </a:rPr>
              <a:t> dédié à la conception des sessions QCM/Quizz. (cf. diapo n°21)</a:t>
            </a:r>
            <a:endParaRPr lang="fr-FR" sz="1600" dirty="0">
              <a:solidFill>
                <a:srgbClr val="FF0000"/>
              </a:solidFill>
            </a:endParaRPr>
          </a:p>
        </p:txBody>
      </p:sp>
      <p:grpSp>
        <p:nvGrpSpPr>
          <p:cNvPr id="27" name="Grouper 26"/>
          <p:cNvGrpSpPr/>
          <p:nvPr/>
        </p:nvGrpSpPr>
        <p:grpSpPr>
          <a:xfrm>
            <a:off x="3410347" y="5421544"/>
            <a:ext cx="2395608" cy="584776"/>
            <a:chOff x="3447357" y="4236265"/>
            <a:chExt cx="2316721" cy="584776"/>
          </a:xfrm>
        </p:grpSpPr>
        <p:sp>
          <p:nvSpPr>
            <p:cNvPr id="28" name="ZoneTexte 27"/>
            <p:cNvSpPr txBox="1"/>
            <p:nvPr/>
          </p:nvSpPr>
          <p:spPr>
            <a:xfrm>
              <a:off x="3654667" y="4236265"/>
              <a:ext cx="2109411" cy="584776"/>
            </a:xfrm>
            <a:prstGeom prst="rect">
              <a:avLst/>
            </a:prstGeom>
            <a:noFill/>
          </p:spPr>
          <p:txBody>
            <a:bodyPr wrap="square" rtlCol="0">
              <a:spAutoFit/>
            </a:bodyPr>
            <a:lstStyle/>
            <a:p>
              <a:r>
                <a:rPr lang="fr-FR" sz="1600" dirty="0" smtClean="0">
                  <a:solidFill>
                    <a:schemeClr val="accent3"/>
                  </a:solidFill>
                </a:rPr>
                <a:t>Candidature envoyée.</a:t>
              </a:r>
              <a:endParaRPr lang="fr-FR" sz="1600" dirty="0">
                <a:solidFill>
                  <a:schemeClr val="accent3"/>
                </a:solidFill>
              </a:endParaRPr>
            </a:p>
          </p:txBody>
        </p:sp>
        <p:pic>
          <p:nvPicPr>
            <p:cNvPr id="29" name="Image 28"/>
            <p:cNvPicPr>
              <a:picLocks noChangeAspect="1"/>
            </p:cNvPicPr>
            <p:nvPr/>
          </p:nvPicPr>
          <p:blipFill>
            <a:blip r:embed="rId3"/>
            <a:stretch>
              <a:fillRect/>
            </a:stretch>
          </p:blipFill>
          <p:spPr>
            <a:xfrm>
              <a:off x="3447357" y="4339010"/>
              <a:ext cx="228600" cy="215900"/>
            </a:xfrm>
            <a:prstGeom prst="rect">
              <a:avLst/>
            </a:prstGeom>
          </p:spPr>
        </p:pic>
      </p:grpSp>
    </p:spTree>
    <p:extLst>
      <p:ext uri="{BB962C8B-B14F-4D97-AF65-F5344CB8AC3E}">
        <p14:creationId xmlns:p14="http://schemas.microsoft.com/office/powerpoint/2010/main" val="10305994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Interface élève </a:t>
            </a:r>
            <a:br>
              <a:rPr lang="fr-FR" dirty="0" smtClean="0"/>
            </a:br>
            <a:r>
              <a:rPr lang="fr-FR" dirty="0" smtClean="0"/>
              <a:t>(connecté)</a:t>
            </a:r>
            <a:endParaRPr lang="fr-FR" dirty="0"/>
          </a:p>
        </p:txBody>
      </p:sp>
    </p:spTree>
    <p:extLst>
      <p:ext uri="{BB962C8B-B14F-4D97-AF65-F5344CB8AC3E}">
        <p14:creationId xmlns:p14="http://schemas.microsoft.com/office/powerpoint/2010/main" val="25105164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grpSp>
        <p:nvGrpSpPr>
          <p:cNvPr id="73" name="Grouper 72"/>
          <p:cNvGrpSpPr/>
          <p:nvPr/>
        </p:nvGrpSpPr>
        <p:grpSpPr>
          <a:xfrm>
            <a:off x="7289185" y="828344"/>
            <a:ext cx="1960074" cy="3147708"/>
            <a:chOff x="7289185" y="828344"/>
            <a:chExt cx="1960074" cy="3147708"/>
          </a:xfrm>
        </p:grpSpPr>
        <p:sp>
          <p:nvSpPr>
            <p:cNvPr id="8" name="Rectangle 7"/>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1" name="Rectangle 30"/>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2" name="Rectangle 31"/>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3" name="Rectangle 32"/>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34" name="ZoneTexte 33"/>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35" name="ZoneTexte 34"/>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36" name="ZoneTexte 35"/>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37" name="ZoneTexte 36"/>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cxnSp>
        <p:nvCxnSpPr>
          <p:cNvPr id="39" name="Connecteur droit avec flèche 38"/>
          <p:cNvCxnSpPr/>
          <p:nvPr/>
        </p:nvCxnSpPr>
        <p:spPr>
          <a:xfrm flipV="1">
            <a:off x="-1035366" y="1354986"/>
            <a:ext cx="773073" cy="327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0" name="ZoneTexte 39"/>
          <p:cNvSpPr txBox="1"/>
          <p:nvPr/>
        </p:nvSpPr>
        <p:spPr>
          <a:xfrm>
            <a:off x="-2399315" y="1434639"/>
            <a:ext cx="2109411" cy="830997"/>
          </a:xfrm>
          <a:prstGeom prst="rect">
            <a:avLst/>
          </a:prstGeom>
          <a:noFill/>
        </p:spPr>
        <p:txBody>
          <a:bodyPr wrap="square" rtlCol="0">
            <a:spAutoFit/>
          </a:bodyPr>
          <a:lstStyle/>
          <a:p>
            <a:r>
              <a:rPr lang="fr-FR" sz="1600" dirty="0" smtClean="0">
                <a:solidFill>
                  <a:srgbClr val="FF0000"/>
                </a:solidFill>
              </a:rPr>
              <a:t>Menu général comprenant 3 onglets principaux</a:t>
            </a:r>
            <a:endParaRPr lang="fr-FR" sz="1600" dirty="0">
              <a:solidFill>
                <a:srgbClr val="FF0000"/>
              </a:solidFill>
            </a:endParaRPr>
          </a:p>
        </p:txBody>
      </p:sp>
      <p:sp>
        <p:nvSpPr>
          <p:cNvPr id="43" name="ZoneTexte 42"/>
          <p:cNvSpPr txBox="1"/>
          <p:nvPr/>
        </p:nvSpPr>
        <p:spPr>
          <a:xfrm>
            <a:off x="-1834956" y="3300283"/>
            <a:ext cx="2788037" cy="830997"/>
          </a:xfrm>
          <a:prstGeom prst="rect">
            <a:avLst/>
          </a:prstGeom>
          <a:noFill/>
        </p:spPr>
        <p:txBody>
          <a:bodyPr wrap="square" rtlCol="0">
            <a:spAutoFit/>
          </a:bodyPr>
          <a:lstStyle/>
          <a:p>
            <a:r>
              <a:rPr lang="fr-FR" sz="1600" dirty="0" smtClean="0">
                <a:solidFill>
                  <a:srgbClr val="FF0000"/>
                </a:solidFill>
              </a:rPr>
              <a:t>Par défaut, dernières sessions créées qui apparaissent.</a:t>
            </a:r>
          </a:p>
          <a:p>
            <a:r>
              <a:rPr lang="fr-FR" sz="1600" dirty="0" smtClean="0">
                <a:solidFill>
                  <a:srgbClr val="FF0000"/>
                </a:solidFill>
              </a:rPr>
              <a:t>Du + récent au + ancien.</a:t>
            </a:r>
          </a:p>
        </p:txBody>
      </p:sp>
      <p:cxnSp>
        <p:nvCxnSpPr>
          <p:cNvPr id="44" name="Connecteur droit avec flèche 43"/>
          <p:cNvCxnSpPr/>
          <p:nvPr/>
        </p:nvCxnSpPr>
        <p:spPr>
          <a:xfrm flipV="1">
            <a:off x="773072" y="2983827"/>
            <a:ext cx="1093053" cy="327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6" name="Rectangle 45"/>
          <p:cNvSpPr/>
          <p:nvPr/>
        </p:nvSpPr>
        <p:spPr>
          <a:xfrm>
            <a:off x="2321406" y="5716649"/>
            <a:ext cx="4498200" cy="910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Tableau de bord par défaut une fois que le membre est connecté au site. </a:t>
            </a:r>
            <a:endParaRPr lang="fr-FR" dirty="0">
              <a:solidFill>
                <a:srgbClr val="FF0000"/>
              </a:solidFill>
            </a:endParaRPr>
          </a:p>
        </p:txBody>
      </p:sp>
      <p:grpSp>
        <p:nvGrpSpPr>
          <p:cNvPr id="4" name="Grouper 3"/>
          <p:cNvGrpSpPr/>
          <p:nvPr/>
        </p:nvGrpSpPr>
        <p:grpSpPr>
          <a:xfrm>
            <a:off x="1907540" y="1366333"/>
            <a:ext cx="5284797" cy="1472434"/>
            <a:chOff x="1907540" y="979765"/>
            <a:chExt cx="5284797" cy="1472434"/>
          </a:xfrm>
        </p:grpSpPr>
        <p:grpSp>
          <p:nvGrpSpPr>
            <p:cNvPr id="48" name="Grouper 47"/>
            <p:cNvGrpSpPr/>
            <p:nvPr/>
          </p:nvGrpSpPr>
          <p:grpSpPr>
            <a:xfrm>
              <a:off x="1907540" y="979765"/>
              <a:ext cx="5284797" cy="911621"/>
              <a:chOff x="1907540" y="979765"/>
              <a:chExt cx="5284797" cy="911621"/>
            </a:xfrm>
          </p:grpSpPr>
          <p:sp>
            <p:nvSpPr>
              <p:cNvPr id="12" name="Rectangle 11"/>
              <p:cNvSpPr/>
              <p:nvPr/>
            </p:nvSpPr>
            <p:spPr>
              <a:xfrm>
                <a:off x="1907540" y="980744"/>
                <a:ext cx="5284797" cy="91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7" name="ZoneTexte 16"/>
              <p:cNvSpPr txBox="1"/>
              <p:nvPr/>
            </p:nvSpPr>
            <p:spPr>
              <a:xfrm>
                <a:off x="2017698" y="995434"/>
                <a:ext cx="1309275" cy="276999"/>
              </a:xfrm>
              <a:prstGeom prst="rect">
                <a:avLst/>
              </a:prstGeom>
              <a:noFill/>
            </p:spPr>
            <p:txBody>
              <a:bodyPr wrap="square" rtlCol="0">
                <a:spAutoFit/>
              </a:bodyPr>
              <a:lstStyle/>
              <a:p>
                <a:r>
                  <a:rPr lang="fr-FR" sz="1200" b="1" dirty="0" smtClean="0"/>
                  <a:t>Matière / Niveau</a:t>
                </a:r>
                <a:endParaRPr lang="fr-FR" sz="1200" b="1" dirty="0"/>
              </a:p>
            </p:txBody>
          </p:sp>
          <p:sp>
            <p:nvSpPr>
              <p:cNvPr id="20" name="ZoneTexte 19"/>
              <p:cNvSpPr txBox="1"/>
              <p:nvPr/>
            </p:nvSpPr>
            <p:spPr>
              <a:xfrm>
                <a:off x="5149217" y="979765"/>
                <a:ext cx="2043120" cy="276999"/>
              </a:xfrm>
              <a:prstGeom prst="rect">
                <a:avLst/>
              </a:prstGeom>
              <a:noFill/>
            </p:spPr>
            <p:txBody>
              <a:bodyPr wrap="square" rtlCol="0">
                <a:spAutoFit/>
              </a:bodyPr>
              <a:lstStyle/>
              <a:p>
                <a:r>
                  <a:rPr lang="fr-FR" sz="1200" b="1" dirty="0" smtClean="0"/>
                  <a:t>Date + heure début session</a:t>
                </a:r>
                <a:endParaRPr lang="fr-FR" sz="1200" b="1" dirty="0"/>
              </a:p>
            </p:txBody>
          </p:sp>
          <p:sp>
            <p:nvSpPr>
              <p:cNvPr id="24" name="Rectangle 23"/>
              <p:cNvSpPr/>
              <p:nvPr/>
            </p:nvSpPr>
            <p:spPr>
              <a:xfrm>
                <a:off x="2125950"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6" name="Rectangle 25"/>
              <p:cNvSpPr/>
              <p:nvPr/>
            </p:nvSpPr>
            <p:spPr>
              <a:xfrm>
                <a:off x="2623471" y="1529464"/>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7" name="Rectangle 26"/>
              <p:cNvSpPr/>
              <p:nvPr/>
            </p:nvSpPr>
            <p:spPr>
              <a:xfrm>
                <a:off x="3140607"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8" name="Rectangle 27"/>
              <p:cNvSpPr/>
              <p:nvPr/>
            </p:nvSpPr>
            <p:spPr>
              <a:xfrm>
                <a:off x="3638128" y="153127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5" name="ZoneTexte 44"/>
              <p:cNvSpPr txBox="1"/>
              <p:nvPr/>
            </p:nvSpPr>
            <p:spPr>
              <a:xfrm>
                <a:off x="2032048" y="1244476"/>
                <a:ext cx="1978811" cy="276999"/>
              </a:xfrm>
              <a:prstGeom prst="rect">
                <a:avLst/>
              </a:prstGeom>
              <a:noFill/>
            </p:spPr>
            <p:txBody>
              <a:bodyPr wrap="square" rtlCol="0">
                <a:spAutoFit/>
              </a:bodyPr>
              <a:lstStyle/>
              <a:p>
                <a:r>
                  <a:rPr lang="fr-FR" sz="1200" b="1" dirty="0" smtClean="0"/>
                  <a:t>Participants actuels : 4/20</a:t>
                </a:r>
                <a:endParaRPr lang="fr-FR" sz="1200" b="1" dirty="0"/>
              </a:p>
            </p:txBody>
          </p:sp>
          <p:sp>
            <p:nvSpPr>
              <p:cNvPr id="47" name="Rectangle à coins arrondis 46"/>
              <p:cNvSpPr/>
              <p:nvPr/>
            </p:nvSpPr>
            <p:spPr>
              <a:xfrm>
                <a:off x="5874518" y="1523508"/>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&gt; Rejoindre</a:t>
                </a:r>
                <a:endParaRPr lang="fr-FR" sz="1600" dirty="0"/>
              </a:p>
            </p:txBody>
          </p:sp>
        </p:grpSp>
        <p:grpSp>
          <p:nvGrpSpPr>
            <p:cNvPr id="3" name="Grouper 2"/>
            <p:cNvGrpSpPr/>
            <p:nvPr/>
          </p:nvGrpSpPr>
          <p:grpSpPr>
            <a:xfrm>
              <a:off x="5874518" y="1841040"/>
              <a:ext cx="1187219" cy="611159"/>
              <a:chOff x="5874518" y="1841040"/>
              <a:chExt cx="1187219" cy="611159"/>
            </a:xfrm>
          </p:grpSpPr>
          <p:sp>
            <p:nvSpPr>
              <p:cNvPr id="49" name="Rectangle à coins arrondis 48"/>
              <p:cNvSpPr/>
              <p:nvPr/>
            </p:nvSpPr>
            <p:spPr>
              <a:xfrm>
                <a:off x="5874518" y="2134667"/>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smtClean="0"/>
                  <a:t>&gt; Me retirer</a:t>
                </a:r>
                <a:endParaRPr lang="fr-FR" sz="1400" dirty="0"/>
              </a:p>
            </p:txBody>
          </p:sp>
          <p:sp>
            <p:nvSpPr>
              <p:cNvPr id="50" name="ZoneTexte 49"/>
              <p:cNvSpPr txBox="1"/>
              <p:nvPr/>
            </p:nvSpPr>
            <p:spPr>
              <a:xfrm>
                <a:off x="6177897" y="1841040"/>
                <a:ext cx="641709" cy="338554"/>
              </a:xfrm>
              <a:prstGeom prst="rect">
                <a:avLst/>
              </a:prstGeom>
              <a:noFill/>
            </p:spPr>
            <p:txBody>
              <a:bodyPr wrap="square" rtlCol="0">
                <a:spAutoFit/>
              </a:bodyPr>
              <a:lstStyle/>
              <a:p>
                <a:r>
                  <a:rPr lang="fr-FR" sz="1600" dirty="0" smtClean="0">
                    <a:solidFill>
                      <a:srgbClr val="FF0000"/>
                    </a:solidFill>
                  </a:rPr>
                  <a:t>Ou </a:t>
                </a:r>
                <a:endParaRPr lang="fr-FR" sz="1600" dirty="0">
                  <a:solidFill>
                    <a:srgbClr val="FF0000"/>
                  </a:solidFill>
                </a:endParaRPr>
              </a:p>
            </p:txBody>
          </p:sp>
        </p:grpSp>
      </p:grpSp>
      <p:sp>
        <p:nvSpPr>
          <p:cNvPr id="51" name="ZoneTexte 50"/>
          <p:cNvSpPr txBox="1"/>
          <p:nvPr/>
        </p:nvSpPr>
        <p:spPr>
          <a:xfrm>
            <a:off x="-831173" y="2307200"/>
            <a:ext cx="2625943" cy="584776"/>
          </a:xfrm>
          <a:prstGeom prst="rect">
            <a:avLst/>
          </a:prstGeom>
          <a:noFill/>
        </p:spPr>
        <p:txBody>
          <a:bodyPr wrap="square" rtlCol="0">
            <a:spAutoFit/>
          </a:bodyPr>
          <a:lstStyle/>
          <a:p>
            <a:r>
              <a:rPr lang="fr-FR" sz="1600" dirty="0" smtClean="0">
                <a:solidFill>
                  <a:srgbClr val="FF0000"/>
                </a:solidFill>
              </a:rPr>
              <a:t>Nb de membres inscrits en temps réel (ex : 4 sur 20)</a:t>
            </a:r>
            <a:endParaRPr lang="fr-FR" sz="1600" dirty="0">
              <a:solidFill>
                <a:srgbClr val="FF0000"/>
              </a:solidFill>
            </a:endParaRPr>
          </a:p>
        </p:txBody>
      </p:sp>
      <p:cxnSp>
        <p:nvCxnSpPr>
          <p:cNvPr id="52" name="Connecteur droit avec flèche 51"/>
          <p:cNvCxnSpPr/>
          <p:nvPr/>
        </p:nvCxnSpPr>
        <p:spPr>
          <a:xfrm flipV="1">
            <a:off x="1546145" y="2161099"/>
            <a:ext cx="635024" cy="360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63" name="Grouper 62"/>
          <p:cNvGrpSpPr/>
          <p:nvPr/>
        </p:nvGrpSpPr>
        <p:grpSpPr>
          <a:xfrm>
            <a:off x="140232" y="828344"/>
            <a:ext cx="1476855" cy="1007820"/>
            <a:chOff x="140232" y="4404030"/>
            <a:chExt cx="1476855" cy="1007820"/>
          </a:xfrm>
        </p:grpSpPr>
        <p:sp>
          <p:nvSpPr>
            <p:cNvPr id="55" name="Rectangle 54"/>
            <p:cNvSpPr/>
            <p:nvPr/>
          </p:nvSpPr>
          <p:spPr>
            <a:xfrm>
              <a:off x="140516" y="4404030"/>
              <a:ext cx="1476571"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sp>
          <p:nvSpPr>
            <p:cNvPr id="56" name="Rectangle 55"/>
            <p:cNvSpPr/>
            <p:nvPr/>
          </p:nvSpPr>
          <p:spPr>
            <a:xfrm>
              <a:off x="141063" y="4749174"/>
              <a:ext cx="1476024"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57" name="Rectangle 56"/>
            <p:cNvSpPr/>
            <p:nvPr/>
          </p:nvSpPr>
          <p:spPr>
            <a:xfrm>
              <a:off x="140232" y="5080512"/>
              <a:ext cx="1476855"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sp>
        <p:nvSpPr>
          <p:cNvPr id="74" name="Rectangle 73"/>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grpSp>
        <p:nvGrpSpPr>
          <p:cNvPr id="41" name="Grouper 40"/>
          <p:cNvGrpSpPr/>
          <p:nvPr/>
        </p:nvGrpSpPr>
        <p:grpSpPr>
          <a:xfrm>
            <a:off x="1725608" y="835753"/>
            <a:ext cx="5646191" cy="346159"/>
            <a:chOff x="2239810" y="989336"/>
            <a:chExt cx="4621210" cy="346159"/>
          </a:xfrm>
        </p:grpSpPr>
        <p:sp>
          <p:nvSpPr>
            <p:cNvPr id="42" name="Rectangle 41"/>
            <p:cNvSpPr/>
            <p:nvPr/>
          </p:nvSpPr>
          <p:spPr>
            <a:xfrm>
              <a:off x="2239810" y="989336"/>
              <a:ext cx="4621210" cy="346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3" name="ZoneTexte 52"/>
            <p:cNvSpPr txBox="1"/>
            <p:nvPr/>
          </p:nvSpPr>
          <p:spPr>
            <a:xfrm>
              <a:off x="2974679" y="1007817"/>
              <a:ext cx="3231011" cy="307777"/>
            </a:xfrm>
            <a:prstGeom prst="rect">
              <a:avLst/>
            </a:prstGeom>
            <a:noFill/>
          </p:spPr>
          <p:txBody>
            <a:bodyPr wrap="square" rtlCol="0">
              <a:spAutoFit/>
            </a:bodyPr>
            <a:lstStyle/>
            <a:p>
              <a:pPr algn="ctr"/>
              <a:r>
                <a:rPr lang="fr-FR" sz="1400" b="1" dirty="0" smtClean="0"/>
                <a:t>Sessions disponibles ces 7 prochains jours :</a:t>
              </a:r>
              <a:endParaRPr lang="fr-FR" sz="1400" b="1" dirty="0"/>
            </a:p>
          </p:txBody>
        </p:sp>
      </p:grpSp>
      <p:sp>
        <p:nvSpPr>
          <p:cNvPr id="54" name="ZoneTexte 53"/>
          <p:cNvSpPr txBox="1"/>
          <p:nvPr/>
        </p:nvSpPr>
        <p:spPr>
          <a:xfrm>
            <a:off x="9514834" y="1330102"/>
            <a:ext cx="2109411" cy="1323439"/>
          </a:xfrm>
          <a:prstGeom prst="rect">
            <a:avLst/>
          </a:prstGeom>
          <a:noFill/>
        </p:spPr>
        <p:txBody>
          <a:bodyPr wrap="square" rtlCol="0">
            <a:spAutoFit/>
          </a:bodyPr>
          <a:lstStyle/>
          <a:p>
            <a:r>
              <a:rPr lang="fr-FR" sz="1600" dirty="0" smtClean="0">
                <a:solidFill>
                  <a:srgbClr val="FF0000"/>
                </a:solidFill>
              </a:rPr>
              <a:t>10 derniers membres inscrits qui apparaissent. </a:t>
            </a:r>
          </a:p>
          <a:p>
            <a:r>
              <a:rPr lang="fr-FR" sz="1600" dirty="0" smtClean="0">
                <a:solidFill>
                  <a:srgbClr val="FF0000"/>
                </a:solidFill>
              </a:rPr>
              <a:t>Mise à jour automatique</a:t>
            </a:r>
            <a:endParaRPr lang="fr-FR" sz="1600" dirty="0">
              <a:solidFill>
                <a:srgbClr val="FF0000"/>
              </a:solidFill>
            </a:endParaRPr>
          </a:p>
        </p:txBody>
      </p:sp>
      <p:cxnSp>
        <p:nvCxnSpPr>
          <p:cNvPr id="58" name="Connecteur droit avec flèche 57"/>
          <p:cNvCxnSpPr/>
          <p:nvPr/>
        </p:nvCxnSpPr>
        <p:spPr>
          <a:xfrm flipH="1">
            <a:off x="8880228" y="1667592"/>
            <a:ext cx="540574" cy="1468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9" name="Connecteur droit avec flèche 58"/>
          <p:cNvCxnSpPr/>
          <p:nvPr/>
        </p:nvCxnSpPr>
        <p:spPr>
          <a:xfrm>
            <a:off x="7344405" y="1181912"/>
            <a:ext cx="0" cy="495626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01125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tudente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73" y="96642"/>
            <a:ext cx="1659052" cy="497716"/>
          </a:xfrm>
          <a:prstGeom prst="rect">
            <a:avLst/>
          </a:prstGeom>
        </p:spPr>
      </p:pic>
      <p:cxnSp>
        <p:nvCxnSpPr>
          <p:cNvPr id="5" name="Connecteur droit 4"/>
          <p:cNvCxnSpPr/>
          <p:nvPr/>
        </p:nvCxnSpPr>
        <p:spPr>
          <a:xfrm flipV="1">
            <a:off x="0" y="648868"/>
            <a:ext cx="9144000" cy="13806"/>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725609" y="828344"/>
            <a:ext cx="5646191" cy="6029656"/>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ZoneTexte 15"/>
          <p:cNvSpPr txBox="1"/>
          <p:nvPr/>
        </p:nvSpPr>
        <p:spPr>
          <a:xfrm>
            <a:off x="7717469" y="208502"/>
            <a:ext cx="1228633" cy="276999"/>
          </a:xfrm>
          <a:prstGeom prst="rect">
            <a:avLst/>
          </a:prstGeom>
          <a:noFill/>
        </p:spPr>
        <p:txBody>
          <a:bodyPr wrap="square" rtlCol="0">
            <a:spAutoFit/>
          </a:bodyPr>
          <a:lstStyle/>
          <a:p>
            <a:r>
              <a:rPr lang="fr-FR" sz="1200" dirty="0" smtClean="0">
                <a:solidFill>
                  <a:schemeClr val="tx2"/>
                </a:solidFill>
              </a:rPr>
              <a:t>&gt; Déconnexion</a:t>
            </a:r>
            <a:endParaRPr lang="fr-FR" sz="1200" dirty="0">
              <a:solidFill>
                <a:schemeClr val="tx2"/>
              </a:solidFill>
            </a:endParaRPr>
          </a:p>
        </p:txBody>
      </p:sp>
      <p:cxnSp>
        <p:nvCxnSpPr>
          <p:cNvPr id="39" name="Connecteur droit avec flèche 38"/>
          <p:cNvCxnSpPr/>
          <p:nvPr/>
        </p:nvCxnSpPr>
        <p:spPr>
          <a:xfrm flipV="1">
            <a:off x="-855902" y="1026825"/>
            <a:ext cx="773073" cy="327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0" name="ZoneTexte 39"/>
          <p:cNvSpPr txBox="1"/>
          <p:nvPr/>
        </p:nvSpPr>
        <p:spPr>
          <a:xfrm>
            <a:off x="-2178436" y="1396404"/>
            <a:ext cx="2109411" cy="584776"/>
          </a:xfrm>
          <a:prstGeom prst="rect">
            <a:avLst/>
          </a:prstGeom>
          <a:noFill/>
        </p:spPr>
        <p:txBody>
          <a:bodyPr wrap="square" rtlCol="0">
            <a:spAutoFit/>
          </a:bodyPr>
          <a:lstStyle/>
          <a:p>
            <a:r>
              <a:rPr lang="fr-FR" sz="1600" dirty="0" smtClean="0">
                <a:solidFill>
                  <a:srgbClr val="FF0000"/>
                </a:solidFill>
              </a:rPr>
              <a:t>Onglet « Sessions » : </a:t>
            </a:r>
          </a:p>
          <a:p>
            <a:r>
              <a:rPr lang="fr-FR" sz="1600" dirty="0" smtClean="0">
                <a:solidFill>
                  <a:srgbClr val="FF0000"/>
                </a:solidFill>
              </a:rPr>
              <a:t>3 sous menus</a:t>
            </a:r>
            <a:endParaRPr lang="fr-FR" sz="1600" dirty="0">
              <a:solidFill>
                <a:srgbClr val="FF0000"/>
              </a:solidFill>
            </a:endParaRPr>
          </a:p>
        </p:txBody>
      </p:sp>
      <p:sp>
        <p:nvSpPr>
          <p:cNvPr id="46" name="Rectangle 45"/>
          <p:cNvSpPr/>
          <p:nvPr/>
        </p:nvSpPr>
        <p:spPr>
          <a:xfrm>
            <a:off x="2321406" y="5716649"/>
            <a:ext cx="4498200" cy="910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fr-FR" dirty="0" smtClean="0">
                <a:solidFill>
                  <a:srgbClr val="FF0000"/>
                </a:solidFill>
              </a:rPr>
              <a:t>Moteur de recherche pour trouver une session.</a:t>
            </a:r>
            <a:endParaRPr lang="fr-FR" dirty="0">
              <a:solidFill>
                <a:srgbClr val="FF0000"/>
              </a:solidFill>
            </a:endParaRPr>
          </a:p>
        </p:txBody>
      </p:sp>
      <p:grpSp>
        <p:nvGrpSpPr>
          <p:cNvPr id="3" name="Grouper 2"/>
          <p:cNvGrpSpPr/>
          <p:nvPr/>
        </p:nvGrpSpPr>
        <p:grpSpPr>
          <a:xfrm>
            <a:off x="3031259" y="1118265"/>
            <a:ext cx="3175120" cy="2476131"/>
            <a:chOff x="3031259" y="2260643"/>
            <a:chExt cx="3175120" cy="2476131"/>
          </a:xfrm>
        </p:grpSpPr>
        <p:sp>
          <p:nvSpPr>
            <p:cNvPr id="48" name="Rectangle 47"/>
            <p:cNvSpPr/>
            <p:nvPr/>
          </p:nvSpPr>
          <p:spPr>
            <a:xfrm>
              <a:off x="3031259" y="2274988"/>
              <a:ext cx="3175120" cy="2220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9" name="Rectangle 48"/>
            <p:cNvSpPr/>
            <p:nvPr/>
          </p:nvSpPr>
          <p:spPr>
            <a:xfrm>
              <a:off x="3410347" y="2663876"/>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Matière</a:t>
              </a:r>
              <a:endParaRPr lang="fr-FR" sz="1600" dirty="0"/>
            </a:p>
          </p:txBody>
        </p:sp>
        <p:sp>
          <p:nvSpPr>
            <p:cNvPr id="50" name="Rectangle 49"/>
            <p:cNvSpPr/>
            <p:nvPr/>
          </p:nvSpPr>
          <p:spPr>
            <a:xfrm>
              <a:off x="3403990" y="308668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Niveau</a:t>
              </a:r>
              <a:endParaRPr lang="fr-FR" sz="1600" dirty="0"/>
            </a:p>
          </p:txBody>
        </p:sp>
        <p:sp>
          <p:nvSpPr>
            <p:cNvPr id="51" name="Rectangle 50"/>
            <p:cNvSpPr/>
            <p:nvPr/>
          </p:nvSpPr>
          <p:spPr>
            <a:xfrm>
              <a:off x="3403990" y="3506563"/>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Calendrier</a:t>
              </a:r>
              <a:endParaRPr lang="fr-FR" sz="1600" dirty="0"/>
            </a:p>
          </p:txBody>
        </p:sp>
        <p:sp>
          <p:nvSpPr>
            <p:cNvPr id="52" name="Rectangle 51"/>
            <p:cNvSpPr/>
            <p:nvPr/>
          </p:nvSpPr>
          <p:spPr>
            <a:xfrm>
              <a:off x="3403990" y="3943711"/>
              <a:ext cx="2360088"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t>Horaire</a:t>
              </a:r>
              <a:endParaRPr lang="fr-FR" sz="1600" dirty="0"/>
            </a:p>
          </p:txBody>
        </p:sp>
        <p:sp>
          <p:nvSpPr>
            <p:cNvPr id="20" name="ZoneTexte 19"/>
            <p:cNvSpPr txBox="1"/>
            <p:nvPr/>
          </p:nvSpPr>
          <p:spPr>
            <a:xfrm>
              <a:off x="3561657" y="2260643"/>
              <a:ext cx="2043120" cy="307777"/>
            </a:xfrm>
            <a:prstGeom prst="rect">
              <a:avLst/>
            </a:prstGeom>
            <a:noFill/>
          </p:spPr>
          <p:txBody>
            <a:bodyPr wrap="square" rtlCol="0">
              <a:spAutoFit/>
            </a:bodyPr>
            <a:lstStyle/>
            <a:p>
              <a:pPr algn="ctr"/>
              <a:r>
                <a:rPr lang="fr-FR" sz="1400" b="1" dirty="0" smtClean="0"/>
                <a:t>Rechercher une session :</a:t>
              </a:r>
              <a:endParaRPr lang="fr-FR" sz="1400" b="1" dirty="0"/>
            </a:p>
          </p:txBody>
        </p:sp>
        <p:sp>
          <p:nvSpPr>
            <p:cNvPr id="29" name="Rectangle à coins arrondis 28"/>
            <p:cNvSpPr/>
            <p:nvPr/>
          </p:nvSpPr>
          <p:spPr>
            <a:xfrm>
              <a:off x="4024665" y="4419242"/>
              <a:ext cx="1187219" cy="3175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600" dirty="0" smtClean="0"/>
                <a:t>Rechercher</a:t>
              </a:r>
              <a:endParaRPr lang="fr-FR" sz="1600" dirty="0"/>
            </a:p>
          </p:txBody>
        </p:sp>
      </p:grpSp>
      <p:grpSp>
        <p:nvGrpSpPr>
          <p:cNvPr id="53" name="Grouper 52"/>
          <p:cNvGrpSpPr/>
          <p:nvPr/>
        </p:nvGrpSpPr>
        <p:grpSpPr>
          <a:xfrm>
            <a:off x="83378" y="829862"/>
            <a:ext cx="1713722" cy="1836794"/>
            <a:chOff x="1974621" y="3313913"/>
            <a:chExt cx="1713722" cy="1836794"/>
          </a:xfrm>
        </p:grpSpPr>
        <p:sp>
          <p:nvSpPr>
            <p:cNvPr id="54" name="Rectangle 53"/>
            <p:cNvSpPr/>
            <p:nvPr/>
          </p:nvSpPr>
          <p:spPr>
            <a:xfrm>
              <a:off x="2017151" y="3313913"/>
              <a:ext cx="1496187"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Sessions</a:t>
              </a:r>
              <a:endParaRPr lang="fr-FR" sz="1600" dirty="0"/>
            </a:p>
          </p:txBody>
        </p:sp>
        <p:grpSp>
          <p:nvGrpSpPr>
            <p:cNvPr id="55" name="Grouper 54"/>
            <p:cNvGrpSpPr/>
            <p:nvPr/>
          </p:nvGrpSpPr>
          <p:grpSpPr>
            <a:xfrm>
              <a:off x="2016036" y="4488031"/>
              <a:ext cx="1489830" cy="662676"/>
              <a:chOff x="2016867" y="3659057"/>
              <a:chExt cx="1489830" cy="662676"/>
            </a:xfrm>
          </p:grpSpPr>
          <p:sp>
            <p:nvSpPr>
              <p:cNvPr id="61" name="Rectangle 60"/>
              <p:cNvSpPr/>
              <p:nvPr/>
            </p:nvSpPr>
            <p:spPr>
              <a:xfrm>
                <a:off x="2017698" y="3659057"/>
                <a:ext cx="1488999"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Statistiques</a:t>
                </a:r>
                <a:endParaRPr lang="fr-FR" sz="1600" dirty="0"/>
              </a:p>
            </p:txBody>
          </p:sp>
          <p:sp>
            <p:nvSpPr>
              <p:cNvPr id="62" name="Rectangle 61"/>
              <p:cNvSpPr/>
              <p:nvPr/>
            </p:nvSpPr>
            <p:spPr>
              <a:xfrm>
                <a:off x="2016867" y="3990395"/>
                <a:ext cx="1489830" cy="331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sz="1600" dirty="0" smtClean="0"/>
                  <a:t>Mon profil</a:t>
                </a:r>
                <a:endParaRPr lang="fr-FR" sz="1600" dirty="0"/>
              </a:p>
            </p:txBody>
          </p:sp>
        </p:grpSp>
        <p:grpSp>
          <p:nvGrpSpPr>
            <p:cNvPr id="56" name="Grouper 55"/>
            <p:cNvGrpSpPr/>
            <p:nvPr/>
          </p:nvGrpSpPr>
          <p:grpSpPr>
            <a:xfrm>
              <a:off x="1974621" y="3668032"/>
              <a:ext cx="1713722" cy="819999"/>
              <a:chOff x="97728" y="1150723"/>
              <a:chExt cx="1713722" cy="819999"/>
            </a:xfrm>
          </p:grpSpPr>
          <p:sp>
            <p:nvSpPr>
              <p:cNvPr id="57" name="Rectangle 56"/>
              <p:cNvSpPr/>
              <p:nvPr/>
            </p:nvSpPr>
            <p:spPr>
              <a:xfrm>
                <a:off x="139142" y="1150723"/>
                <a:ext cx="1489831" cy="819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8" name="ZoneTexte 57"/>
              <p:cNvSpPr txBox="1"/>
              <p:nvPr/>
            </p:nvSpPr>
            <p:spPr>
              <a:xfrm>
                <a:off x="97728" y="1161105"/>
                <a:ext cx="1699372" cy="276999"/>
              </a:xfrm>
              <a:prstGeom prst="rect">
                <a:avLst/>
              </a:prstGeom>
              <a:noFill/>
            </p:spPr>
            <p:txBody>
              <a:bodyPr wrap="square" rtlCol="0">
                <a:spAutoFit/>
              </a:bodyPr>
              <a:lstStyle/>
              <a:p>
                <a:r>
                  <a:rPr lang="fr-FR" sz="1200" b="1" dirty="0" smtClean="0"/>
                  <a:t>&gt; Trouver une session</a:t>
                </a:r>
                <a:endParaRPr lang="fr-FR" sz="1200" b="1" dirty="0"/>
              </a:p>
            </p:txBody>
          </p:sp>
          <p:sp>
            <p:nvSpPr>
              <p:cNvPr id="59" name="ZoneTexte 58"/>
              <p:cNvSpPr txBox="1"/>
              <p:nvPr/>
            </p:nvSpPr>
            <p:spPr>
              <a:xfrm>
                <a:off x="112078" y="1396341"/>
                <a:ext cx="1699372" cy="276999"/>
              </a:xfrm>
              <a:prstGeom prst="rect">
                <a:avLst/>
              </a:prstGeom>
              <a:noFill/>
            </p:spPr>
            <p:txBody>
              <a:bodyPr wrap="square" rtlCol="0">
                <a:spAutoFit/>
              </a:bodyPr>
              <a:lstStyle/>
              <a:p>
                <a:r>
                  <a:rPr lang="fr-FR" sz="1200" dirty="0" smtClean="0"/>
                  <a:t>&gt; Créer une session</a:t>
                </a:r>
                <a:endParaRPr lang="fr-FR" sz="1200" dirty="0"/>
              </a:p>
            </p:txBody>
          </p:sp>
          <p:sp>
            <p:nvSpPr>
              <p:cNvPr id="60" name="ZoneTexte 59"/>
              <p:cNvSpPr txBox="1"/>
              <p:nvPr/>
            </p:nvSpPr>
            <p:spPr>
              <a:xfrm>
                <a:off x="97728" y="1645164"/>
                <a:ext cx="1699372" cy="276999"/>
              </a:xfrm>
              <a:prstGeom prst="rect">
                <a:avLst/>
              </a:prstGeom>
              <a:noFill/>
            </p:spPr>
            <p:txBody>
              <a:bodyPr wrap="square" rtlCol="0">
                <a:spAutoFit/>
              </a:bodyPr>
              <a:lstStyle/>
              <a:p>
                <a:r>
                  <a:rPr lang="fr-FR" sz="1200" dirty="0" smtClean="0"/>
                  <a:t>&gt; Mes archives</a:t>
                </a:r>
                <a:endParaRPr lang="fr-FR" sz="1200" dirty="0"/>
              </a:p>
            </p:txBody>
          </p:sp>
        </p:grpSp>
      </p:grpSp>
      <p:grpSp>
        <p:nvGrpSpPr>
          <p:cNvPr id="63" name="Grouper 62"/>
          <p:cNvGrpSpPr/>
          <p:nvPr/>
        </p:nvGrpSpPr>
        <p:grpSpPr>
          <a:xfrm>
            <a:off x="7289185" y="828344"/>
            <a:ext cx="1960074" cy="3147708"/>
            <a:chOff x="7289185" y="828344"/>
            <a:chExt cx="1960074" cy="3147708"/>
          </a:xfrm>
        </p:grpSpPr>
        <p:sp>
          <p:nvSpPr>
            <p:cNvPr id="64" name="Rectangle 63"/>
            <p:cNvSpPr/>
            <p:nvPr/>
          </p:nvSpPr>
          <p:spPr>
            <a:xfrm>
              <a:off x="7427021" y="828344"/>
              <a:ext cx="1703174" cy="3147708"/>
            </a:xfrm>
            <a:prstGeom prst="rect">
              <a:avLst/>
            </a:prstGeom>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5" name="Rectangle 64"/>
            <p:cNvSpPr/>
            <p:nvPr/>
          </p:nvSpPr>
          <p:spPr>
            <a:xfrm>
              <a:off x="7561725" y="1216330"/>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Rectangle 65"/>
            <p:cNvSpPr/>
            <p:nvPr/>
          </p:nvSpPr>
          <p:spPr>
            <a:xfrm>
              <a:off x="7561725" y="161635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7" name="Rectangle 66"/>
            <p:cNvSpPr/>
            <p:nvPr/>
          </p:nvSpPr>
          <p:spPr>
            <a:xfrm>
              <a:off x="7565286" y="2032611"/>
              <a:ext cx="372731" cy="3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8" name="ZoneTexte 67"/>
            <p:cNvSpPr txBox="1"/>
            <p:nvPr/>
          </p:nvSpPr>
          <p:spPr>
            <a:xfrm>
              <a:off x="7289185" y="829862"/>
              <a:ext cx="1960074" cy="276999"/>
            </a:xfrm>
            <a:prstGeom prst="rect">
              <a:avLst/>
            </a:prstGeom>
            <a:noFill/>
          </p:spPr>
          <p:txBody>
            <a:bodyPr wrap="square" rtlCol="0">
              <a:spAutoFit/>
            </a:bodyPr>
            <a:lstStyle/>
            <a:p>
              <a:pPr algn="ctr"/>
              <a:r>
                <a:rPr lang="fr-FR" sz="1200" b="1" dirty="0" smtClean="0"/>
                <a:t>Derniers membres inscrits</a:t>
              </a:r>
              <a:endParaRPr lang="fr-FR" sz="1200" b="1" dirty="0"/>
            </a:p>
          </p:txBody>
        </p:sp>
        <p:sp>
          <p:nvSpPr>
            <p:cNvPr id="69" name="ZoneTexte 68"/>
            <p:cNvSpPr txBox="1"/>
            <p:nvPr/>
          </p:nvSpPr>
          <p:spPr>
            <a:xfrm>
              <a:off x="7965627" y="1216329"/>
              <a:ext cx="896552" cy="276999"/>
            </a:xfrm>
            <a:prstGeom prst="rect">
              <a:avLst/>
            </a:prstGeom>
            <a:noFill/>
          </p:spPr>
          <p:txBody>
            <a:bodyPr wrap="square" rtlCol="0">
              <a:spAutoFit/>
            </a:bodyPr>
            <a:lstStyle/>
            <a:p>
              <a:r>
                <a:rPr lang="fr-FR" sz="1200" dirty="0" smtClean="0"/>
                <a:t>Pseudo</a:t>
              </a:r>
              <a:endParaRPr lang="fr-FR" sz="1200" dirty="0"/>
            </a:p>
          </p:txBody>
        </p:sp>
        <p:sp>
          <p:nvSpPr>
            <p:cNvPr id="70" name="ZoneTexte 69"/>
            <p:cNvSpPr txBox="1"/>
            <p:nvPr/>
          </p:nvSpPr>
          <p:spPr>
            <a:xfrm>
              <a:off x="7965516" y="1629579"/>
              <a:ext cx="896552" cy="276999"/>
            </a:xfrm>
            <a:prstGeom prst="rect">
              <a:avLst/>
            </a:prstGeom>
            <a:noFill/>
          </p:spPr>
          <p:txBody>
            <a:bodyPr wrap="square" rtlCol="0">
              <a:spAutoFit/>
            </a:bodyPr>
            <a:lstStyle/>
            <a:p>
              <a:r>
                <a:rPr lang="fr-FR" sz="1200" dirty="0" smtClean="0"/>
                <a:t>Pseudo</a:t>
              </a:r>
              <a:endParaRPr lang="fr-FR" sz="1200" dirty="0"/>
            </a:p>
          </p:txBody>
        </p:sp>
        <p:sp>
          <p:nvSpPr>
            <p:cNvPr id="71" name="ZoneTexte 70"/>
            <p:cNvSpPr txBox="1"/>
            <p:nvPr/>
          </p:nvSpPr>
          <p:spPr>
            <a:xfrm>
              <a:off x="7965627" y="2032611"/>
              <a:ext cx="896552" cy="276999"/>
            </a:xfrm>
            <a:prstGeom prst="rect">
              <a:avLst/>
            </a:prstGeom>
            <a:noFill/>
          </p:spPr>
          <p:txBody>
            <a:bodyPr wrap="square" rtlCol="0">
              <a:spAutoFit/>
            </a:bodyPr>
            <a:lstStyle/>
            <a:p>
              <a:r>
                <a:rPr lang="fr-FR" sz="1200" dirty="0" smtClean="0"/>
                <a:t>Pseudo</a:t>
              </a:r>
              <a:endParaRPr lang="fr-FR" sz="1200" dirty="0"/>
            </a:p>
          </p:txBody>
        </p:sp>
      </p:grpSp>
      <p:sp>
        <p:nvSpPr>
          <p:cNvPr id="72" name="Rectangle 71"/>
          <p:cNvSpPr/>
          <p:nvPr/>
        </p:nvSpPr>
        <p:spPr>
          <a:xfrm>
            <a:off x="7440705" y="4074204"/>
            <a:ext cx="1660948" cy="3313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fr-FR" sz="1600" dirty="0" smtClean="0"/>
              <a:t>&gt; Inviter des amis</a:t>
            </a:r>
            <a:endParaRPr lang="fr-FR" sz="1600" dirty="0"/>
          </a:p>
        </p:txBody>
      </p:sp>
    </p:spTree>
    <p:extLst>
      <p:ext uri="{BB962C8B-B14F-4D97-AF65-F5344CB8AC3E}">
        <p14:creationId xmlns:p14="http://schemas.microsoft.com/office/powerpoint/2010/main" val="2962253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TotalTime>
  <Words>1775</Words>
  <Application>Microsoft Macintosh PowerPoint</Application>
  <PresentationFormat>Présentation à l'écran (4:3)</PresentationFormat>
  <Paragraphs>508</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Homepage (déconnecté)</vt:lpstr>
      <vt:lpstr>Présentation PowerPoint</vt:lpstr>
      <vt:lpstr>Présentation PowerPoint</vt:lpstr>
      <vt:lpstr>Présentation PowerPoint</vt:lpstr>
      <vt:lpstr>Présentation PowerPoint</vt:lpstr>
      <vt:lpstr>Présentation PowerPoint</vt:lpstr>
      <vt:lpstr>Interface élève  (connecté)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Interface professeur (connecté)</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Homepage</dc:title>
  <dc:creator>Jérôme MICHEL</dc:creator>
  <cp:lastModifiedBy>Jérôme MICHEL</cp:lastModifiedBy>
  <cp:revision>120</cp:revision>
  <dcterms:created xsi:type="dcterms:W3CDTF">2010-11-20T12:25:33Z</dcterms:created>
  <dcterms:modified xsi:type="dcterms:W3CDTF">2010-11-26T19:38:41Z</dcterms:modified>
</cp:coreProperties>
</file>