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92" d="100"/>
          <a:sy n="92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39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60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9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67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76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32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9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69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4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81AA-DFE2-3A40-A050-9BE7D125F326}" type="datetimeFigureOut">
              <a:rPr lang="fr-FR" smtClean="0"/>
              <a:t>05/12/10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1283-FAA1-6445-A05C-65FF595C2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0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ckit.com" TargetMode="External"/><Relationship Id="rId4" Type="http://schemas.openxmlformats.org/officeDocument/2006/relationships/hyperlink" Target="http://grockit.com/tv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0" y="96642"/>
            <a:ext cx="9144000" cy="566032"/>
            <a:chOff x="0" y="96642"/>
            <a:chExt cx="9144000" cy="566032"/>
          </a:xfrm>
        </p:grpSpPr>
        <p:pic>
          <p:nvPicPr>
            <p:cNvPr id="9" name="Image 8" descr="studente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96642"/>
              <a:ext cx="1659052" cy="497716"/>
            </a:xfrm>
            <a:prstGeom prst="rect">
              <a:avLst/>
            </a:prstGeom>
          </p:spPr>
        </p:pic>
        <p:cxnSp>
          <p:nvCxnSpPr>
            <p:cNvPr id="10" name="Connecteur droit 9"/>
            <p:cNvCxnSpPr/>
            <p:nvPr/>
          </p:nvCxnSpPr>
          <p:spPr>
            <a:xfrm flipV="1">
              <a:off x="0" y="648868"/>
              <a:ext cx="9144000" cy="13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ndir un rectangle avec un coin diagonal 10"/>
          <p:cNvSpPr/>
          <p:nvPr/>
        </p:nvSpPr>
        <p:spPr>
          <a:xfrm>
            <a:off x="5480535" y="96642"/>
            <a:ext cx="3133706" cy="49771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L’opportunité création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0003" y="952598"/>
            <a:ext cx="792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Pourquoi créer un site collaboratif dédié aux révisions scolaires pour étudiants ?</a:t>
            </a:r>
            <a:endParaRPr lang="fr-FR" b="1" dirty="0"/>
          </a:p>
        </p:txBody>
      </p:sp>
      <p:sp>
        <p:nvSpPr>
          <p:cNvPr id="14" name="Flèche vers la droite 13"/>
          <p:cNvSpPr/>
          <p:nvPr/>
        </p:nvSpPr>
        <p:spPr>
          <a:xfrm>
            <a:off x="441756" y="1685607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135013" y="1696527"/>
            <a:ext cx="700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Les étudiants et l’université : un constat d’échec persistant</a:t>
            </a:r>
          </a:p>
          <a:p>
            <a:pPr algn="just"/>
            <a:r>
              <a:rPr lang="fr-FR" dirty="0" smtClean="0"/>
              <a:t>Le taux moyen de réussite en licence en 3 ans est passé de 39% en 2005 à 28,8% en 2007, soit -10 points en 2 ans</a:t>
            </a:r>
          </a:p>
          <a:p>
            <a:pPr algn="just"/>
            <a:r>
              <a:rPr lang="fr-FR" sz="1600" i="1" dirty="0" smtClean="0"/>
              <a:t>(source : Note d’information du Ministère Enseignement supérieur, 2008)</a:t>
            </a:r>
            <a:endParaRPr lang="fr-FR" sz="1600" i="1" dirty="0"/>
          </a:p>
        </p:txBody>
      </p:sp>
      <p:sp>
        <p:nvSpPr>
          <p:cNvPr id="16" name="Flèche vers la droite 15"/>
          <p:cNvSpPr/>
          <p:nvPr/>
        </p:nvSpPr>
        <p:spPr>
          <a:xfrm>
            <a:off x="441756" y="3127536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35013" y="3138456"/>
            <a:ext cx="700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Utilisation accrue des jeunes pour les réseaux sociaux : </a:t>
            </a:r>
          </a:p>
          <a:p>
            <a:pPr algn="just"/>
            <a:r>
              <a:rPr lang="fr-FR" dirty="0" smtClean="0"/>
              <a:t>- 84% des 18-24 ans sont inscrits sur Windows Live</a:t>
            </a:r>
          </a:p>
          <a:p>
            <a:pPr algn="just"/>
            <a:r>
              <a:rPr lang="fr-FR" dirty="0" smtClean="0"/>
              <a:t>- 77% des 18-24 ans sont inscrits sur Facebook</a:t>
            </a:r>
          </a:p>
          <a:p>
            <a:pPr algn="just"/>
            <a:r>
              <a:rPr lang="fr-FR" sz="1600" i="1" dirty="0" smtClean="0"/>
              <a:t>(source : </a:t>
            </a:r>
            <a:r>
              <a:rPr lang="fr-FR" sz="1600" i="1" dirty="0" err="1" smtClean="0"/>
              <a:t>Ifop</a:t>
            </a:r>
            <a:r>
              <a:rPr lang="fr-FR" sz="1600" i="1" dirty="0" smtClean="0"/>
              <a:t>, octobre 2010)</a:t>
            </a:r>
            <a:endParaRPr lang="fr-FR" sz="1600" i="1" dirty="0"/>
          </a:p>
        </p:txBody>
      </p:sp>
      <p:sp>
        <p:nvSpPr>
          <p:cNvPr id="18" name="Flèche vers la droite 17"/>
          <p:cNvSpPr/>
          <p:nvPr/>
        </p:nvSpPr>
        <p:spPr>
          <a:xfrm>
            <a:off x="441756" y="4506122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135013" y="4517042"/>
            <a:ext cx="700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Réduction progressive des niches fiscales: incertitude sur l’avantage fiscal de 50% réduction d’impôts ou crédit d’impôts. </a:t>
            </a:r>
          </a:p>
          <a:p>
            <a:pPr algn="just"/>
            <a:r>
              <a:rPr lang="fr-FR" dirty="0" smtClean="0"/>
              <a:t>Niche fiscale dont fait partie l’activité «soutien scolaire 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91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0" y="96642"/>
            <a:ext cx="9144000" cy="566032"/>
            <a:chOff x="0" y="96642"/>
            <a:chExt cx="9144000" cy="566032"/>
          </a:xfrm>
        </p:grpSpPr>
        <p:pic>
          <p:nvPicPr>
            <p:cNvPr id="9" name="Image 8" descr="studente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96642"/>
              <a:ext cx="1659052" cy="497716"/>
            </a:xfrm>
            <a:prstGeom prst="rect">
              <a:avLst/>
            </a:prstGeom>
          </p:spPr>
        </p:pic>
        <p:cxnSp>
          <p:nvCxnSpPr>
            <p:cNvPr id="10" name="Connecteur droit 9"/>
            <p:cNvCxnSpPr/>
            <p:nvPr/>
          </p:nvCxnSpPr>
          <p:spPr>
            <a:xfrm flipV="1">
              <a:off x="0" y="648868"/>
              <a:ext cx="9144000" cy="13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ndir un rectangle avec un coin diagonal 10"/>
          <p:cNvSpPr/>
          <p:nvPr/>
        </p:nvSpPr>
        <p:spPr>
          <a:xfrm>
            <a:off x="5480535" y="96642"/>
            <a:ext cx="3133706" cy="49771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Description du marché</a:t>
            </a:r>
            <a:endParaRPr lang="fr-FR" dirty="0"/>
          </a:p>
        </p:txBody>
      </p:sp>
      <p:sp>
        <p:nvSpPr>
          <p:cNvPr id="13" name="Flèche vers la droite 12"/>
          <p:cNvSpPr/>
          <p:nvPr/>
        </p:nvSpPr>
        <p:spPr>
          <a:xfrm>
            <a:off x="441756" y="989963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135012" y="1000883"/>
            <a:ext cx="65266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Marché du soutien scolaire en France : 2 milliards €/an</a:t>
            </a:r>
          </a:p>
          <a:p>
            <a:pPr algn="just"/>
            <a:r>
              <a:rPr lang="fr-FR" sz="1600" i="1" dirty="0" smtClean="0"/>
              <a:t>(source : XERFI, 2007)</a:t>
            </a:r>
            <a:endParaRPr lang="fr-FR" sz="1600" i="1" dirty="0"/>
          </a:p>
        </p:txBody>
      </p:sp>
      <p:sp>
        <p:nvSpPr>
          <p:cNvPr id="19" name="Flèche vers la droite 18"/>
          <p:cNvSpPr/>
          <p:nvPr/>
        </p:nvSpPr>
        <p:spPr>
          <a:xfrm>
            <a:off x="441756" y="1771122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135012" y="1782042"/>
            <a:ext cx="652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Dépense moyenne d’une famille faisant appel à un organisme de soutien scolaire : 1 200€/an (avant réduction d’impôt de 50%)</a:t>
            </a:r>
          </a:p>
          <a:p>
            <a:pPr algn="just"/>
            <a:r>
              <a:rPr lang="fr-FR" sz="1600" i="1" dirty="0" smtClean="0"/>
              <a:t>(source : XERFI, 2007)</a:t>
            </a:r>
          </a:p>
        </p:txBody>
      </p:sp>
      <p:sp>
        <p:nvSpPr>
          <p:cNvPr id="21" name="Flèche vers la droite 20"/>
          <p:cNvSpPr/>
          <p:nvPr/>
        </p:nvSpPr>
        <p:spPr>
          <a:xfrm>
            <a:off x="441756" y="2820891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135012" y="2831811"/>
            <a:ext cx="6968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Entre 850 000 et 2 000 000 </a:t>
            </a:r>
            <a:r>
              <a:rPr lang="fr-FR" dirty="0" smtClean="0"/>
              <a:t>élèves/an </a:t>
            </a:r>
            <a:r>
              <a:rPr lang="fr-FR" dirty="0" smtClean="0"/>
              <a:t>font appel </a:t>
            </a:r>
            <a:r>
              <a:rPr lang="fr-FR" dirty="0" smtClean="0"/>
              <a:t>à du soutien </a:t>
            </a:r>
            <a:r>
              <a:rPr lang="fr-FR" dirty="0" smtClean="0"/>
              <a:t>scolaire</a:t>
            </a:r>
          </a:p>
          <a:p>
            <a:pPr algn="just"/>
            <a:r>
              <a:rPr lang="fr-FR" sz="1600" i="1" dirty="0" smtClean="0"/>
              <a:t>(source : XERFI, 2007)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11323"/>
          <a:stretch/>
        </p:blipFill>
        <p:spPr>
          <a:xfrm>
            <a:off x="3782538" y="3617104"/>
            <a:ext cx="3707863" cy="3006199"/>
          </a:xfrm>
          <a:prstGeom prst="rect">
            <a:avLst/>
          </a:prstGeom>
        </p:spPr>
      </p:pic>
      <p:sp>
        <p:nvSpPr>
          <p:cNvPr id="23" name="Flèche vers la droite 22"/>
          <p:cNvSpPr/>
          <p:nvPr/>
        </p:nvSpPr>
        <p:spPr>
          <a:xfrm>
            <a:off x="441756" y="3870664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135012" y="3881584"/>
            <a:ext cx="245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Evolution du marché des cours particuliers :</a:t>
            </a:r>
          </a:p>
          <a:p>
            <a:pPr algn="just"/>
            <a:r>
              <a:rPr lang="fr-FR" dirty="0" smtClean="0"/>
              <a:t>4 millions d’heures « officiels » </a:t>
            </a:r>
            <a:endParaRPr lang="fr-FR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62079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0" y="96642"/>
            <a:ext cx="9144000" cy="566032"/>
            <a:chOff x="0" y="96642"/>
            <a:chExt cx="9144000" cy="566032"/>
          </a:xfrm>
        </p:grpSpPr>
        <p:pic>
          <p:nvPicPr>
            <p:cNvPr id="9" name="Image 8" descr="studente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96642"/>
              <a:ext cx="1659052" cy="497716"/>
            </a:xfrm>
            <a:prstGeom prst="rect">
              <a:avLst/>
            </a:prstGeom>
          </p:spPr>
        </p:pic>
        <p:cxnSp>
          <p:nvCxnSpPr>
            <p:cNvPr id="10" name="Connecteur droit 9"/>
            <p:cNvCxnSpPr/>
            <p:nvPr/>
          </p:nvCxnSpPr>
          <p:spPr>
            <a:xfrm flipV="1">
              <a:off x="0" y="648868"/>
              <a:ext cx="9144000" cy="13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ndir un rectangle avec un coin diagonal 10"/>
          <p:cNvSpPr/>
          <p:nvPr/>
        </p:nvSpPr>
        <p:spPr>
          <a:xfrm>
            <a:off x="5480535" y="96642"/>
            <a:ext cx="3133706" cy="49771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L’offre : proposition de valeur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62976" y="1137264"/>
            <a:ext cx="7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Application </a:t>
            </a:r>
            <a:r>
              <a:rPr lang="fr-FR" b="1" dirty="0" smtClean="0"/>
              <a:t>web</a:t>
            </a:r>
            <a:r>
              <a:rPr lang="fr-FR" dirty="0" smtClean="0"/>
              <a:t> </a:t>
            </a:r>
            <a:r>
              <a:rPr lang="fr-FR" dirty="0" smtClean="0"/>
              <a:t>: accès 24h/24, 7j/7</a:t>
            </a:r>
            <a:endParaRPr lang="fr-FR" dirty="0"/>
          </a:p>
        </p:txBody>
      </p:sp>
      <p:sp>
        <p:nvSpPr>
          <p:cNvPr id="7" name="Flèche vers la droite 6"/>
          <p:cNvSpPr/>
          <p:nvPr/>
        </p:nvSpPr>
        <p:spPr>
          <a:xfrm>
            <a:off x="441756" y="1137264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062976" y="1755638"/>
            <a:ext cx="7300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Application </a:t>
            </a:r>
            <a:r>
              <a:rPr lang="fr-FR" b="1" dirty="0" smtClean="0"/>
              <a:t>collaborative</a:t>
            </a:r>
            <a:r>
              <a:rPr lang="fr-FR" dirty="0" smtClean="0"/>
              <a:t> : révisions par petits groupes de niveaux </a:t>
            </a:r>
          </a:p>
          <a:p>
            <a:pPr algn="just"/>
            <a:r>
              <a:rPr lang="fr-FR" sz="1600" dirty="0" smtClean="0"/>
              <a:t>(nb : 2 à 20 participants)</a:t>
            </a:r>
            <a:endParaRPr lang="fr-FR" sz="1600" dirty="0"/>
          </a:p>
        </p:txBody>
      </p:sp>
      <p:sp>
        <p:nvSpPr>
          <p:cNvPr id="13" name="Flèche vers la droite 12"/>
          <p:cNvSpPr/>
          <p:nvPr/>
        </p:nvSpPr>
        <p:spPr>
          <a:xfrm>
            <a:off x="441756" y="1755638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62976" y="2457727"/>
            <a:ext cx="7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Application </a:t>
            </a:r>
            <a:r>
              <a:rPr lang="fr-FR" dirty="0" smtClean="0"/>
              <a:t>multilingue : </a:t>
            </a:r>
            <a:r>
              <a:rPr lang="fr-FR" b="1" dirty="0" smtClean="0"/>
              <a:t>internationalisation</a:t>
            </a:r>
            <a:endParaRPr lang="fr-FR" b="1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441756" y="2457727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062976" y="3048794"/>
            <a:ext cx="7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Cible</a:t>
            </a:r>
            <a:r>
              <a:rPr lang="fr-FR" dirty="0" smtClean="0"/>
              <a:t> concernée : étudiants </a:t>
            </a:r>
            <a:endParaRPr lang="fr-FR" dirty="0"/>
          </a:p>
        </p:txBody>
      </p:sp>
      <p:sp>
        <p:nvSpPr>
          <p:cNvPr id="17" name="Flèche vers la droite 16"/>
          <p:cNvSpPr/>
          <p:nvPr/>
        </p:nvSpPr>
        <p:spPr>
          <a:xfrm>
            <a:off x="441756" y="3048794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062976" y="3532530"/>
            <a:ext cx="730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Utilisation de la puissance</a:t>
            </a:r>
            <a:r>
              <a:rPr lang="fr-FR" b="1" dirty="0" smtClean="0"/>
              <a:t> </a:t>
            </a:r>
            <a:r>
              <a:rPr lang="fr-FR" dirty="0" smtClean="0"/>
              <a:t>des</a:t>
            </a:r>
            <a:r>
              <a:rPr lang="fr-FR" b="1" dirty="0" smtClean="0"/>
              <a:t> réseaux sociaux </a:t>
            </a:r>
            <a:r>
              <a:rPr lang="fr-FR" dirty="0" smtClean="0"/>
              <a:t>&gt; effet de levier recrutement nouveaux membres</a:t>
            </a:r>
            <a:r>
              <a:rPr lang="fr-FR" dirty="0" smtClean="0"/>
              <a:t>.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Flèche vers la droite 18"/>
          <p:cNvSpPr/>
          <p:nvPr/>
        </p:nvSpPr>
        <p:spPr>
          <a:xfrm>
            <a:off x="441756" y="3573948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062976" y="4181938"/>
            <a:ext cx="7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Récurrence</a:t>
            </a:r>
            <a:r>
              <a:rPr lang="fr-FR" dirty="0" smtClean="0"/>
              <a:t> des revenus : révisions tout au long de l’année universitaire</a:t>
            </a:r>
            <a:endParaRPr lang="fr-FR" dirty="0"/>
          </a:p>
        </p:txBody>
      </p:sp>
      <p:sp>
        <p:nvSpPr>
          <p:cNvPr id="21" name="Flèche vers la droite 20"/>
          <p:cNvSpPr/>
          <p:nvPr/>
        </p:nvSpPr>
        <p:spPr>
          <a:xfrm>
            <a:off x="441756" y="4181938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80487" y="5246181"/>
            <a:ext cx="6667751" cy="151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/>
              <a:t>Idée inspirée du site américain (</a:t>
            </a:r>
            <a:r>
              <a:rPr lang="fr-FR" sz="1600" dirty="0" smtClean="0">
                <a:hlinkClick r:id="rId3"/>
              </a:rPr>
              <a:t>www.grockit.com</a:t>
            </a:r>
            <a:r>
              <a:rPr lang="fr-FR" sz="1600" dirty="0" smtClean="0"/>
              <a:t>). </a:t>
            </a:r>
          </a:p>
          <a:p>
            <a:r>
              <a:rPr lang="fr-FR" sz="1600" dirty="0" smtClean="0"/>
              <a:t>Idée qui a fait ses preuves :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Date de création : 2006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15 salariés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100 000 étudiants inscrits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18 millions $ levés auprès d’investisseurs privés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062976" y="4717476"/>
            <a:ext cx="7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Cours streaming live </a:t>
            </a:r>
            <a:r>
              <a:rPr lang="fr-FR" dirty="0" smtClean="0"/>
              <a:t>(service V2 du site</a:t>
            </a:r>
            <a:r>
              <a:rPr lang="fr-FR" dirty="0" smtClean="0"/>
              <a:t>) </a:t>
            </a:r>
            <a:r>
              <a:rPr lang="fr-FR" dirty="0"/>
              <a:t>: </a:t>
            </a:r>
            <a:r>
              <a:rPr lang="fr-FR" sz="1600" dirty="0">
                <a:hlinkClick r:id="rId4"/>
              </a:rPr>
              <a:t>http://grockit.com/</a:t>
            </a:r>
            <a:r>
              <a:rPr lang="fr-FR" sz="1600" dirty="0" smtClean="0">
                <a:hlinkClick r:id="rId4"/>
              </a:rPr>
              <a:t>tv</a:t>
            </a:r>
            <a:r>
              <a:rPr lang="fr-FR" sz="1600" dirty="0" smtClean="0"/>
              <a:t>  </a:t>
            </a:r>
            <a:endParaRPr lang="fr-FR" sz="1600" dirty="0"/>
          </a:p>
        </p:txBody>
      </p:sp>
      <p:sp>
        <p:nvSpPr>
          <p:cNvPr id="23" name="Flèche vers la droite 22"/>
          <p:cNvSpPr/>
          <p:nvPr/>
        </p:nvSpPr>
        <p:spPr>
          <a:xfrm>
            <a:off x="441756" y="4717476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93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0" y="96642"/>
            <a:ext cx="9144000" cy="566032"/>
            <a:chOff x="0" y="96642"/>
            <a:chExt cx="9144000" cy="566032"/>
          </a:xfrm>
        </p:grpSpPr>
        <p:pic>
          <p:nvPicPr>
            <p:cNvPr id="9" name="Image 8" descr="studente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96642"/>
              <a:ext cx="1659052" cy="497716"/>
            </a:xfrm>
            <a:prstGeom prst="rect">
              <a:avLst/>
            </a:prstGeom>
          </p:spPr>
        </p:pic>
        <p:cxnSp>
          <p:nvCxnSpPr>
            <p:cNvPr id="10" name="Connecteur droit 9"/>
            <p:cNvCxnSpPr/>
            <p:nvPr/>
          </p:nvCxnSpPr>
          <p:spPr>
            <a:xfrm flipV="1">
              <a:off x="0" y="648868"/>
              <a:ext cx="9144000" cy="13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ndir un rectangle avec un coin diagonal 10"/>
          <p:cNvSpPr/>
          <p:nvPr/>
        </p:nvSpPr>
        <p:spPr>
          <a:xfrm>
            <a:off x="5480535" y="96642"/>
            <a:ext cx="3133706" cy="49771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business model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34589" y="1163105"/>
            <a:ext cx="434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Modèle FREEMIUM : </a:t>
            </a:r>
            <a:r>
              <a:rPr lang="fr-FR" dirty="0" smtClean="0"/>
              <a:t>2 sources de revenus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0003" y="1779363"/>
            <a:ext cx="700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 smtClean="0"/>
              <a:t>Accès à l’ensemble des fonctionnalités du site + sessions QCM/Quizz : </a:t>
            </a:r>
          </a:p>
          <a:p>
            <a:pPr algn="just"/>
            <a:r>
              <a:rPr lang="fr-FR" dirty="0" smtClean="0"/>
              <a:t>Premium 3 mois : 29,90€</a:t>
            </a:r>
          </a:p>
          <a:p>
            <a:pPr algn="just"/>
            <a:r>
              <a:rPr lang="fr-FR" dirty="0" smtClean="0"/>
              <a:t>Premium 1 an : 79,90€ (-30%) </a:t>
            </a:r>
            <a:endParaRPr lang="fr-FR" sz="1600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610003" y="3022417"/>
            <a:ext cx="70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 smtClean="0"/>
              <a:t>Accès à l’ensemble des cours streaming live (service V2 du site) : </a:t>
            </a:r>
          </a:p>
          <a:p>
            <a:pPr algn="just"/>
            <a:r>
              <a:rPr lang="fr-FR" dirty="0" smtClean="0"/>
              <a:t>Gratuit lors du direct, puis 99,90€ (accès intégralité des archives)</a:t>
            </a:r>
          </a:p>
        </p:txBody>
      </p:sp>
      <p:sp>
        <p:nvSpPr>
          <p:cNvPr id="14" name="Flèche vers la droite 13"/>
          <p:cNvSpPr/>
          <p:nvPr/>
        </p:nvSpPr>
        <p:spPr>
          <a:xfrm>
            <a:off x="441756" y="1137264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134588" y="4118063"/>
            <a:ext cx="60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Duplication du business model à l’</a:t>
            </a:r>
            <a:r>
              <a:rPr lang="fr-FR" dirty="0" smtClean="0"/>
              <a:t>international</a:t>
            </a:r>
            <a:endParaRPr lang="fr-FR" dirty="0"/>
          </a:p>
        </p:txBody>
      </p:sp>
      <p:sp>
        <p:nvSpPr>
          <p:cNvPr id="16" name="Flèche vers la droite 15"/>
          <p:cNvSpPr/>
          <p:nvPr/>
        </p:nvSpPr>
        <p:spPr>
          <a:xfrm>
            <a:off x="441756" y="4092222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34588" y="4698441"/>
            <a:ext cx="60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Diversification des revenus &gt; différents pays</a:t>
            </a:r>
            <a:endParaRPr lang="fr-FR" dirty="0"/>
          </a:p>
        </p:txBody>
      </p:sp>
      <p:sp>
        <p:nvSpPr>
          <p:cNvPr id="18" name="Flèche vers la droite 17"/>
          <p:cNvSpPr/>
          <p:nvPr/>
        </p:nvSpPr>
        <p:spPr>
          <a:xfrm>
            <a:off x="441756" y="4672600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212662" y="6012139"/>
            <a:ext cx="471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Business model : simple, récurrent, accessible.</a:t>
            </a:r>
            <a:endParaRPr lang="fr-FR" b="1" dirty="0"/>
          </a:p>
        </p:txBody>
      </p:sp>
      <p:sp>
        <p:nvSpPr>
          <p:cNvPr id="20" name="Flèche vers la droite 19"/>
          <p:cNvSpPr/>
          <p:nvPr/>
        </p:nvSpPr>
        <p:spPr>
          <a:xfrm>
            <a:off x="1624540" y="5984688"/>
            <a:ext cx="483170" cy="42797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510780" y="25264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84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0" y="96642"/>
            <a:ext cx="9144000" cy="566032"/>
            <a:chOff x="0" y="96642"/>
            <a:chExt cx="9144000" cy="566032"/>
          </a:xfrm>
        </p:grpSpPr>
        <p:pic>
          <p:nvPicPr>
            <p:cNvPr id="9" name="Image 8" descr="studente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96642"/>
              <a:ext cx="1659052" cy="497716"/>
            </a:xfrm>
            <a:prstGeom prst="rect">
              <a:avLst/>
            </a:prstGeom>
          </p:spPr>
        </p:pic>
        <p:cxnSp>
          <p:nvCxnSpPr>
            <p:cNvPr id="10" name="Connecteur droit 9"/>
            <p:cNvCxnSpPr/>
            <p:nvPr/>
          </p:nvCxnSpPr>
          <p:spPr>
            <a:xfrm flipV="1">
              <a:off x="0" y="648868"/>
              <a:ext cx="9144000" cy="13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ndir un rectangle avec un coin diagonal 10"/>
          <p:cNvSpPr/>
          <p:nvPr/>
        </p:nvSpPr>
        <p:spPr>
          <a:xfrm>
            <a:off x="5480535" y="96642"/>
            <a:ext cx="3133706" cy="49771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Concurrence : </a:t>
            </a:r>
            <a:r>
              <a:rPr lang="fr-FR" dirty="0" err="1" smtClean="0"/>
              <a:t>mapping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628973" y="6240199"/>
            <a:ext cx="60327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339619" y="1201099"/>
            <a:ext cx="0" cy="477678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59277" y="1054785"/>
            <a:ext cx="6225447" cy="5052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>
            <a:stCxn id="6" idx="0"/>
            <a:endCxn id="6" idx="2"/>
          </p:cNvCxnSpPr>
          <p:nvPr/>
        </p:nvCxnSpPr>
        <p:spPr>
          <a:xfrm>
            <a:off x="4572001" y="1054785"/>
            <a:ext cx="0" cy="5052162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6" idx="3"/>
            <a:endCxn id="6" idx="1"/>
          </p:cNvCxnSpPr>
          <p:nvPr/>
        </p:nvCxnSpPr>
        <p:spPr>
          <a:xfrm flipH="1">
            <a:off x="1459277" y="3580866"/>
            <a:ext cx="6225447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698718" y="6295415"/>
            <a:ext cx="174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4F81BD"/>
                </a:solidFill>
              </a:rPr>
              <a:t>Collaboratif </a:t>
            </a:r>
            <a:endParaRPr lang="fr-FR" sz="2000" b="1" dirty="0">
              <a:solidFill>
                <a:srgbClr val="4F81BD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-182279" y="3380811"/>
            <a:ext cx="214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1"/>
                </a:solidFill>
              </a:rPr>
              <a:t>Communautaire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62076" y="6295415"/>
            <a:ext cx="138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Individuel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6568999" y="6295415"/>
            <a:ext cx="138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Groupe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07075" y="5785143"/>
            <a:ext cx="138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Faible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073" y="1054785"/>
            <a:ext cx="138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Elevé</a:t>
            </a:r>
            <a:endParaRPr lang="fr-FR" sz="1400" dirty="0"/>
          </a:p>
        </p:txBody>
      </p:sp>
      <p:pic>
        <p:nvPicPr>
          <p:cNvPr id="29" name="Image 28" descr="student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22" y="1362562"/>
            <a:ext cx="1659052" cy="4977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60" y="5049830"/>
            <a:ext cx="1325243" cy="33131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998" y="5541990"/>
            <a:ext cx="1880525" cy="34824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512" y="4424000"/>
            <a:ext cx="2400144" cy="467561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166" y="4145429"/>
            <a:ext cx="1316356" cy="499882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6166" y="5143376"/>
            <a:ext cx="732156" cy="76144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322" y="4798214"/>
            <a:ext cx="1707240" cy="49908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1058" y="3766467"/>
            <a:ext cx="1371599" cy="53975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3157" y="3038977"/>
            <a:ext cx="1714499" cy="47478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11"/>
          <a:srcRect l="15063" r="9841"/>
          <a:stretch/>
        </p:blipFill>
        <p:spPr>
          <a:xfrm>
            <a:off x="1532340" y="2257010"/>
            <a:ext cx="1236138" cy="7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0" y="96642"/>
            <a:ext cx="9144000" cy="566032"/>
            <a:chOff x="0" y="96642"/>
            <a:chExt cx="9144000" cy="566032"/>
          </a:xfrm>
        </p:grpSpPr>
        <p:pic>
          <p:nvPicPr>
            <p:cNvPr id="9" name="Image 8" descr="studente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96642"/>
              <a:ext cx="1659052" cy="497716"/>
            </a:xfrm>
            <a:prstGeom prst="rect">
              <a:avLst/>
            </a:prstGeom>
          </p:spPr>
        </p:pic>
        <p:cxnSp>
          <p:nvCxnSpPr>
            <p:cNvPr id="10" name="Connecteur droit 9"/>
            <p:cNvCxnSpPr/>
            <p:nvPr/>
          </p:nvCxnSpPr>
          <p:spPr>
            <a:xfrm flipV="1">
              <a:off x="0" y="648868"/>
              <a:ext cx="9144000" cy="13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ndir un rectangle avec un coin diagonal 10"/>
          <p:cNvSpPr/>
          <p:nvPr/>
        </p:nvSpPr>
        <p:spPr>
          <a:xfrm>
            <a:off x="5480535" y="96642"/>
            <a:ext cx="3133706" cy="49771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Marketing </a:t>
            </a:r>
            <a:r>
              <a:rPr lang="fr-FR" dirty="0" smtClean="0"/>
              <a:t>mix : 4 P</a:t>
            </a:r>
            <a:endParaRPr lang="fr-FR" dirty="0"/>
          </a:p>
        </p:txBody>
      </p:sp>
      <p:sp>
        <p:nvSpPr>
          <p:cNvPr id="3" name="Arrondir un rectangle avec un coin diagonal 2"/>
          <p:cNvSpPr/>
          <p:nvPr/>
        </p:nvSpPr>
        <p:spPr>
          <a:xfrm>
            <a:off x="1214828" y="1270127"/>
            <a:ext cx="1780828" cy="46939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93609" y="1877579"/>
            <a:ext cx="2843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Utilisation différentes API : 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/>
              <a:t>Facebook </a:t>
            </a:r>
            <a:r>
              <a:rPr lang="fr-FR" sz="1600" dirty="0" err="1" smtClean="0"/>
              <a:t>Connect</a:t>
            </a:r>
            <a:endParaRPr lang="fr-FR" sz="1600" dirty="0"/>
          </a:p>
          <a:p>
            <a:pPr marL="285750" indent="-285750">
              <a:buFont typeface="Arial"/>
              <a:buChar char="•"/>
            </a:pPr>
            <a:r>
              <a:rPr lang="fr-FR" sz="1600" dirty="0" smtClean="0"/>
              <a:t>Messenger </a:t>
            </a:r>
            <a:r>
              <a:rPr lang="fr-FR" sz="1600" dirty="0" err="1" smtClean="0"/>
              <a:t>Connect</a:t>
            </a:r>
            <a:endParaRPr lang="fr-FR" sz="1600" dirty="0"/>
          </a:p>
          <a:p>
            <a:pPr marL="285750" indent="-285750">
              <a:buFont typeface="Arial"/>
              <a:buChar char="•"/>
            </a:pPr>
            <a:r>
              <a:rPr lang="fr-FR" sz="1600" dirty="0" err="1" smtClean="0"/>
              <a:t>PayPal</a:t>
            </a:r>
            <a:endParaRPr lang="fr-FR" sz="1600" dirty="0" smtClean="0"/>
          </a:p>
          <a:p>
            <a:pPr marL="285750" indent="-285750">
              <a:buFont typeface="Arial"/>
              <a:buChar char="•"/>
            </a:pPr>
            <a:r>
              <a:rPr lang="fr-FR" sz="1600" dirty="0" smtClean="0"/>
              <a:t>Skype</a:t>
            </a: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6101754" y="1270127"/>
            <a:ext cx="1780828" cy="46939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Promotion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784244" y="1877579"/>
            <a:ext cx="282999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 smtClean="0"/>
              <a:t>Système parrainage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/>
              <a:t>Système fidélisation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/>
              <a:t>Chèques cadeaux CE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/>
              <a:t>Communication on-line </a:t>
            </a:r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Adwords</a:t>
            </a:r>
            <a:r>
              <a:rPr lang="fr-FR" sz="1400" dirty="0" smtClean="0"/>
              <a:t>, affiliation)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err="1" smtClean="0"/>
              <a:t>Community</a:t>
            </a:r>
            <a:r>
              <a:rPr lang="fr-FR" sz="1600" dirty="0" smtClean="0"/>
              <a:t> management</a:t>
            </a: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6101754" y="4540174"/>
            <a:ext cx="1780828" cy="46939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Price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784244" y="5175976"/>
            <a:ext cx="240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Offres spéciales : 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/>
              <a:t>R</a:t>
            </a:r>
            <a:r>
              <a:rPr lang="fr-FR" sz="1600" dirty="0" smtClean="0"/>
              <a:t>entrée universitaire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smtClean="0"/>
              <a:t>vacances scolaires</a:t>
            </a: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1214828" y="4540174"/>
            <a:ext cx="1780828" cy="46939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93609" y="5080461"/>
            <a:ext cx="28438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 smtClean="0"/>
              <a:t>Mise en place partenariat associations étudiants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/>
              <a:t>Recrutement VIE</a:t>
            </a:r>
          </a:p>
          <a:p>
            <a:r>
              <a:rPr lang="fr-FR" sz="1400" dirty="0"/>
              <a:t>(implantation à l’étranger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21" name="Ellipse 20"/>
          <p:cNvSpPr/>
          <p:nvPr/>
        </p:nvSpPr>
        <p:spPr>
          <a:xfrm>
            <a:off x="3340779" y="2761147"/>
            <a:ext cx="1808441" cy="14219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student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33" y="3201018"/>
            <a:ext cx="1659052" cy="497716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 flipH="1" flipV="1">
            <a:off x="3071310" y="1918997"/>
            <a:ext cx="566548" cy="81453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4942146" y="2195112"/>
            <a:ext cx="731659" cy="56603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2650537" y="3907024"/>
            <a:ext cx="742996" cy="52461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087919" y="4001751"/>
            <a:ext cx="641105" cy="53842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820076" y="735123"/>
            <a:ext cx="35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Principales idées sur </a:t>
            </a:r>
            <a:r>
              <a:rPr lang="fr-FR" b="1" dirty="0" err="1" smtClean="0"/>
              <a:t>Studenteo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0780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0" y="96642"/>
            <a:ext cx="9144000" cy="566032"/>
            <a:chOff x="0" y="96642"/>
            <a:chExt cx="9144000" cy="566032"/>
          </a:xfrm>
        </p:grpSpPr>
        <p:pic>
          <p:nvPicPr>
            <p:cNvPr id="9" name="Image 8" descr="studente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96642"/>
              <a:ext cx="1659052" cy="497716"/>
            </a:xfrm>
            <a:prstGeom prst="rect">
              <a:avLst/>
            </a:prstGeom>
          </p:spPr>
        </p:pic>
        <p:cxnSp>
          <p:nvCxnSpPr>
            <p:cNvPr id="10" name="Connecteur droit 9"/>
            <p:cNvCxnSpPr/>
            <p:nvPr/>
          </p:nvCxnSpPr>
          <p:spPr>
            <a:xfrm flipV="1">
              <a:off x="0" y="648868"/>
              <a:ext cx="9144000" cy="13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ndir un rectangle avec un coin diagonal 10"/>
          <p:cNvSpPr/>
          <p:nvPr/>
        </p:nvSpPr>
        <p:spPr>
          <a:xfrm>
            <a:off x="5480535" y="96642"/>
            <a:ext cx="3133706" cy="49771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 des risques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62976" y="1137264"/>
            <a:ext cx="7300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Droit d’auteur : recrutement profs pour rédaction contenus. </a:t>
            </a:r>
          </a:p>
          <a:p>
            <a:pPr algn="just"/>
            <a:r>
              <a:rPr lang="fr-FR" sz="1600" dirty="0" smtClean="0"/>
              <a:t>Solution &gt; Voir statut « </a:t>
            </a:r>
            <a:r>
              <a:rPr lang="fr-FR" sz="1600" dirty="0" err="1" smtClean="0"/>
              <a:t>MotionMaker</a:t>
            </a:r>
            <a:r>
              <a:rPr lang="fr-FR" sz="1600" dirty="0" smtClean="0"/>
              <a:t> » de </a:t>
            </a:r>
            <a:r>
              <a:rPr lang="fr-FR" sz="1600" dirty="0" err="1" smtClean="0"/>
              <a:t>Dailymotion</a:t>
            </a:r>
            <a:endParaRPr lang="fr-FR" sz="1600" dirty="0"/>
          </a:p>
        </p:txBody>
      </p:sp>
      <p:sp>
        <p:nvSpPr>
          <p:cNvPr id="7" name="Flèche vers la droite 6"/>
          <p:cNvSpPr/>
          <p:nvPr/>
        </p:nvSpPr>
        <p:spPr>
          <a:xfrm>
            <a:off x="441756" y="1137264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062976" y="1838474"/>
            <a:ext cx="7300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Contenu suffisant pour répondr</a:t>
            </a:r>
            <a:r>
              <a:rPr lang="fr-FR" dirty="0" smtClean="0"/>
              <a:t>e au rythme de révisions :</a:t>
            </a:r>
          </a:p>
          <a:p>
            <a:pPr algn="just"/>
            <a:r>
              <a:rPr lang="fr-FR" sz="1600" dirty="0" smtClean="0"/>
              <a:t>Solution &gt; Planning rédaction contenus par profs/matière </a:t>
            </a:r>
            <a:endParaRPr lang="fr-FR" sz="1600" dirty="0" smtClean="0"/>
          </a:p>
        </p:txBody>
      </p:sp>
      <p:sp>
        <p:nvSpPr>
          <p:cNvPr id="13" name="Flèche vers la droite 12"/>
          <p:cNvSpPr/>
          <p:nvPr/>
        </p:nvSpPr>
        <p:spPr>
          <a:xfrm>
            <a:off x="441756" y="1838474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62976" y="2578815"/>
            <a:ext cx="7300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Noyau dur de membres pour faire tourner la plateforme :</a:t>
            </a:r>
          </a:p>
          <a:p>
            <a:pPr algn="just"/>
            <a:r>
              <a:rPr lang="fr-FR" sz="1600" dirty="0" smtClean="0"/>
              <a:t>Solution &gt; Offre fidélisation pour les membres les + actifs </a:t>
            </a:r>
            <a:endParaRPr lang="fr-FR" sz="1600" dirty="0" smtClean="0"/>
          </a:p>
        </p:txBody>
      </p:sp>
      <p:sp>
        <p:nvSpPr>
          <p:cNvPr id="15" name="Flèche vers la droite 14"/>
          <p:cNvSpPr/>
          <p:nvPr/>
        </p:nvSpPr>
        <p:spPr>
          <a:xfrm>
            <a:off x="441756" y="2578815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0" y="96642"/>
            <a:ext cx="9144000" cy="566032"/>
            <a:chOff x="0" y="96642"/>
            <a:chExt cx="9144000" cy="566032"/>
          </a:xfrm>
        </p:grpSpPr>
        <p:pic>
          <p:nvPicPr>
            <p:cNvPr id="9" name="Image 8" descr="studente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96642"/>
              <a:ext cx="1659052" cy="497716"/>
            </a:xfrm>
            <a:prstGeom prst="rect">
              <a:avLst/>
            </a:prstGeom>
          </p:spPr>
        </p:pic>
        <p:cxnSp>
          <p:nvCxnSpPr>
            <p:cNvPr id="10" name="Connecteur droit 9"/>
            <p:cNvCxnSpPr/>
            <p:nvPr/>
          </p:nvCxnSpPr>
          <p:spPr>
            <a:xfrm flipV="1">
              <a:off x="0" y="648868"/>
              <a:ext cx="9144000" cy="13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ndir un rectangle avec un coin diagonal 10"/>
          <p:cNvSpPr/>
          <p:nvPr/>
        </p:nvSpPr>
        <p:spPr>
          <a:xfrm>
            <a:off x="5480535" y="96642"/>
            <a:ext cx="3133706" cy="49771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62976" y="1137264"/>
            <a:ext cx="7300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2 co-fondateurs et associés complémentaires :</a:t>
            </a:r>
          </a:p>
          <a:p>
            <a:pPr marL="285750" indent="-285750" algn="just">
              <a:buFont typeface="Arial"/>
              <a:buChar char="•"/>
            </a:pPr>
            <a:r>
              <a:rPr lang="fr-FR" sz="1600" dirty="0" smtClean="0"/>
              <a:t>Profil technique</a:t>
            </a:r>
          </a:p>
          <a:p>
            <a:pPr marL="285750" indent="-285750" algn="just">
              <a:buFont typeface="Arial"/>
              <a:buChar char="•"/>
            </a:pPr>
            <a:r>
              <a:rPr lang="fr-FR" sz="1600" dirty="0" smtClean="0"/>
              <a:t>Profil commercial</a:t>
            </a:r>
            <a:endParaRPr lang="fr-FR" sz="1600" dirty="0"/>
          </a:p>
        </p:txBody>
      </p:sp>
      <p:sp>
        <p:nvSpPr>
          <p:cNvPr id="7" name="Flèche vers la droite 6"/>
          <p:cNvSpPr/>
          <p:nvPr/>
        </p:nvSpPr>
        <p:spPr>
          <a:xfrm>
            <a:off x="441756" y="1137264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062976" y="2449346"/>
            <a:ext cx="7300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Recrutement à prévoir :</a:t>
            </a:r>
          </a:p>
          <a:p>
            <a:pPr marL="285750" indent="-285750" algn="just">
              <a:buFont typeface="Arial"/>
              <a:buChar char="•"/>
            </a:pPr>
            <a:r>
              <a:rPr lang="fr-FR" sz="1600" dirty="0" smtClean="0"/>
              <a:t>Profil marketing (ex : acquisition membres, </a:t>
            </a:r>
            <a:r>
              <a:rPr lang="fr-FR" sz="1600" dirty="0" err="1" smtClean="0"/>
              <a:t>opé</a:t>
            </a:r>
            <a:r>
              <a:rPr lang="fr-FR" sz="1600" dirty="0" smtClean="0"/>
              <a:t> promotionnelles,…)</a:t>
            </a:r>
          </a:p>
          <a:p>
            <a:pPr marL="285750" indent="-285750" algn="just">
              <a:buFont typeface="Arial"/>
              <a:buChar char="•"/>
            </a:pPr>
            <a:r>
              <a:rPr lang="fr-FR" sz="1600" dirty="0" smtClean="0"/>
              <a:t>Profil international (ex : déploiement solution par pays)</a:t>
            </a:r>
            <a:endParaRPr lang="fr-FR" sz="1600" dirty="0"/>
          </a:p>
        </p:txBody>
      </p:sp>
      <p:sp>
        <p:nvSpPr>
          <p:cNvPr id="13" name="Flèche vers la droite 12"/>
          <p:cNvSpPr/>
          <p:nvPr/>
        </p:nvSpPr>
        <p:spPr>
          <a:xfrm>
            <a:off x="441756" y="2449346"/>
            <a:ext cx="483170" cy="427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482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597</Words>
  <Application>Microsoft Macintosh PowerPoint</Application>
  <PresentationFormat>Présentation à l'écran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MICHEL</dc:creator>
  <cp:lastModifiedBy>Jérôme MICHEL</cp:lastModifiedBy>
  <cp:revision>43</cp:revision>
  <dcterms:created xsi:type="dcterms:W3CDTF">2010-12-04T12:02:57Z</dcterms:created>
  <dcterms:modified xsi:type="dcterms:W3CDTF">2010-12-05T11:20:32Z</dcterms:modified>
</cp:coreProperties>
</file>