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DE071-D5B1-F0D1-2FD0-F4FF8A68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Perceptron</a:t>
            </a:r>
            <a:r>
              <a:rPr lang="pt-BR" dirty="0"/>
              <a:t> com algoritmo Genético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3E6AB-623A-044D-22EA-6F116A470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Frederico Dias Castro</a:t>
            </a:r>
          </a:p>
          <a:p>
            <a:r>
              <a:rPr lang="pt-BR" dirty="0"/>
              <a:t>Matheus Lopes </a:t>
            </a:r>
            <a:r>
              <a:rPr lang="pt-BR" dirty="0" err="1"/>
              <a:t>Ciccotti</a:t>
            </a:r>
            <a:endParaRPr lang="pt-BR" dirty="0"/>
          </a:p>
          <a:p>
            <a:r>
              <a:rPr lang="pt-BR" dirty="0"/>
              <a:t>Gabriel Aparecido Oliveira Nunes</a:t>
            </a:r>
          </a:p>
          <a:p>
            <a:r>
              <a:rPr lang="pt-BR" dirty="0"/>
              <a:t>Victor Silva Santos</a:t>
            </a:r>
          </a:p>
        </p:txBody>
      </p:sp>
    </p:spTree>
    <p:extLst>
      <p:ext uri="{BB962C8B-B14F-4D97-AF65-F5344CB8AC3E}">
        <p14:creationId xmlns:p14="http://schemas.microsoft.com/office/powerpoint/2010/main" val="346555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04" name="Rectangle 4103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5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O que é neurônio? - Brasil Escola">
            <a:extLst>
              <a:ext uri="{FF2B5EF4-FFF2-40B4-BE49-F238E27FC236}">
                <a16:creationId xmlns:a16="http://schemas.microsoft.com/office/drawing/2014/main" id="{127C0D18-D7C9-D63D-D16D-051C41408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108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9" name="Group 4108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110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1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2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3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4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5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6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7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8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9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0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1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2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3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4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5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6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7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8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9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B63BB2-75BE-8BEF-6AA9-A24926FF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Perceptron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FA089-1877-F280-5DAF-ABB6159C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1700" dirty="0"/>
              <a:t>Utiliza os pesos gerados pelo </a:t>
            </a:r>
            <a:r>
              <a:rPr lang="pt-BR" sz="1700" dirty="0" err="1"/>
              <a:t>ag</a:t>
            </a:r>
            <a:r>
              <a:rPr lang="pt-BR" sz="1700" dirty="0"/>
              <a:t> para prever o restante da base</a:t>
            </a:r>
          </a:p>
        </p:txBody>
      </p:sp>
      <p:sp>
        <p:nvSpPr>
          <p:cNvPr id="7" name="AutoShape 4" descr="O que é Swap? - XP Investimentos">
            <a:extLst>
              <a:ext uri="{FF2B5EF4-FFF2-40B4-BE49-F238E27FC236}">
                <a16:creationId xmlns:a16="http://schemas.microsoft.com/office/drawing/2014/main" id="{15D72F57-A0AC-CD8F-DA6A-1166BE007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8649" y="4539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FF8CB3-578A-DFDB-0814-AA6EC19CB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Resultados</a:t>
            </a:r>
          </a:p>
        </p:txBody>
      </p:sp>
      <p:sp useBgFill="1">
        <p:nvSpPr>
          <p:cNvPr id="6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C42BFD8-9E0D-ADDE-C0DD-1682242B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46426"/>
              </p:ext>
            </p:extLst>
          </p:nvPr>
        </p:nvGraphicFramePr>
        <p:xfrm>
          <a:off x="6421396" y="1536189"/>
          <a:ext cx="4635584" cy="3778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038">
                  <a:extLst>
                    <a:ext uri="{9D8B030D-6E8A-4147-A177-3AD203B41FA5}">
                      <a16:colId xmlns:a16="http://schemas.microsoft.com/office/drawing/2014/main" val="3198884551"/>
                    </a:ext>
                  </a:extLst>
                </a:gridCol>
                <a:gridCol w="1284332">
                  <a:extLst>
                    <a:ext uri="{9D8B030D-6E8A-4147-A177-3AD203B41FA5}">
                      <a16:colId xmlns:a16="http://schemas.microsoft.com/office/drawing/2014/main" val="21975797"/>
                    </a:ext>
                  </a:extLst>
                </a:gridCol>
                <a:gridCol w="1026876">
                  <a:extLst>
                    <a:ext uri="{9D8B030D-6E8A-4147-A177-3AD203B41FA5}">
                      <a16:colId xmlns:a16="http://schemas.microsoft.com/office/drawing/2014/main" val="3357806998"/>
                    </a:ext>
                  </a:extLst>
                </a:gridCol>
                <a:gridCol w="978338">
                  <a:extLst>
                    <a:ext uri="{9D8B030D-6E8A-4147-A177-3AD203B41FA5}">
                      <a16:colId xmlns:a16="http://schemas.microsoft.com/office/drawing/2014/main" val="3959082241"/>
                    </a:ext>
                  </a:extLst>
                </a:gridCol>
              </a:tblGrid>
              <a:tr h="752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Tamanho da População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Quantidade de Gerações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Taxa de mutação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Taxa de Erro 3 Classes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530268393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0.1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20.71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1036480331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30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0.1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0.83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4076776620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50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0.1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0.59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2351310287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22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2252612403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0.4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13.42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1093490902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30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8.33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1008115891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30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7.16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486104980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30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0.4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5.83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2199001544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50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6.20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3001877168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50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0.2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343197285"/>
                  </a:ext>
                </a:extLst>
              </a:tr>
              <a:tr h="27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50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1000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>
                          <a:effectLst/>
                        </a:rPr>
                        <a:t>0.4</a:t>
                      </a:r>
                      <a:endParaRPr lang="pt-B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kern="100" dirty="0">
                          <a:effectLst/>
                        </a:rPr>
                        <a:t>&lt;0,5</a:t>
                      </a:r>
                      <a:endParaRPr lang="pt-B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65" marR="91165" marT="0" marB="0"/>
                </a:tc>
                <a:extLst>
                  <a:ext uri="{0D108BD9-81ED-4DB2-BD59-A6C34878D82A}">
                    <a16:rowId xmlns:a16="http://schemas.microsoft.com/office/drawing/2014/main" val="358280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74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C48B5-BADE-5B81-88F7-C9ECFA9F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405" y="304799"/>
            <a:ext cx="8791575" cy="918873"/>
          </a:xfrm>
        </p:spPr>
        <p:txBody>
          <a:bodyPr/>
          <a:lstStyle/>
          <a:p>
            <a:pPr algn="ctr"/>
            <a:r>
              <a:rPr lang="pt-BR" dirty="0"/>
              <a:t>Rede Neural x AG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AA94554-02E4-0ACD-C614-F42ABFF79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15301"/>
              </p:ext>
            </p:extLst>
          </p:nvPr>
        </p:nvGraphicFramePr>
        <p:xfrm>
          <a:off x="579207" y="2052605"/>
          <a:ext cx="5247005" cy="4500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2116180913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721907734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3556761923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1700957701"/>
                    </a:ext>
                  </a:extLst>
                </a:gridCol>
              </a:tblGrid>
              <a:tr h="5731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Tamanho da População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Quantidade de Gerações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Taxa de mutação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effectLst/>
                        </a:rPr>
                        <a:t>Taxa de Erro 3 Classes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863124"/>
                  </a:ext>
                </a:extLst>
              </a:tr>
              <a:tr h="366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0.1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20.71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478750"/>
                  </a:ext>
                </a:extLst>
              </a:tr>
              <a:tr h="366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0.1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0.83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562750"/>
                  </a:ext>
                </a:extLst>
              </a:tr>
              <a:tr h="345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50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0.1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0.59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168834"/>
                  </a:ext>
                </a:extLst>
              </a:tr>
              <a:tr h="366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22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185221"/>
                  </a:ext>
                </a:extLst>
              </a:tr>
              <a:tr h="345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13.42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857038"/>
                  </a:ext>
                </a:extLst>
              </a:tr>
              <a:tr h="366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8.33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585068"/>
                  </a:ext>
                </a:extLst>
              </a:tr>
              <a:tr h="345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7.16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98533"/>
                  </a:ext>
                </a:extLst>
              </a:tr>
              <a:tr h="366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5.83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40295"/>
                  </a:ext>
                </a:extLst>
              </a:tr>
              <a:tr h="366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50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6.20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51890"/>
                  </a:ext>
                </a:extLst>
              </a:tr>
              <a:tr h="345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50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951853"/>
                  </a:ext>
                </a:extLst>
              </a:tr>
              <a:tr h="345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50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1000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0.4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effectLst/>
                        </a:rPr>
                        <a:t>&lt;0,5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26115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76FF22B-318E-EA44-559A-624A0572C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63008"/>
              </p:ext>
            </p:extLst>
          </p:nvPr>
        </p:nvGraphicFramePr>
        <p:xfrm>
          <a:off x="6504319" y="2052604"/>
          <a:ext cx="4968814" cy="4500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575">
                  <a:extLst>
                    <a:ext uri="{9D8B030D-6E8A-4147-A177-3AD203B41FA5}">
                      <a16:colId xmlns:a16="http://schemas.microsoft.com/office/drawing/2014/main" val="1490911019"/>
                    </a:ext>
                  </a:extLst>
                </a:gridCol>
                <a:gridCol w="1227575">
                  <a:extLst>
                    <a:ext uri="{9D8B030D-6E8A-4147-A177-3AD203B41FA5}">
                      <a16:colId xmlns:a16="http://schemas.microsoft.com/office/drawing/2014/main" val="4168159289"/>
                    </a:ext>
                  </a:extLst>
                </a:gridCol>
                <a:gridCol w="989942">
                  <a:extLst>
                    <a:ext uri="{9D8B030D-6E8A-4147-A177-3AD203B41FA5}">
                      <a16:colId xmlns:a16="http://schemas.microsoft.com/office/drawing/2014/main" val="1128591739"/>
                    </a:ext>
                  </a:extLst>
                </a:gridCol>
                <a:gridCol w="1523722">
                  <a:extLst>
                    <a:ext uri="{9D8B030D-6E8A-4147-A177-3AD203B41FA5}">
                      <a16:colId xmlns:a16="http://schemas.microsoft.com/office/drawing/2014/main" val="1716315882"/>
                    </a:ext>
                  </a:extLst>
                </a:gridCol>
              </a:tblGrid>
              <a:tr h="6677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 dirty="0">
                          <a:effectLst/>
                        </a:rPr>
                        <a:t>Conjunto de Treinamento</a:t>
                      </a:r>
                      <a:endParaRPr lang="pt-BR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Taxa de treinamento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Época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 dirty="0">
                          <a:effectLst/>
                        </a:rPr>
                        <a:t>Taxa de Erro 3 Classes</a:t>
                      </a:r>
                      <a:endParaRPr lang="pt-BR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72512994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 dirty="0">
                          <a:effectLst/>
                        </a:rPr>
                        <a:t>10</a:t>
                      </a:r>
                      <a:endParaRPr lang="pt-BR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0.1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2,42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2671807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30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0.1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0,5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878794096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50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0.1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0,4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271117708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1,0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143844213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133796660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0.4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0,71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57784854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30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428838211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30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0,83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217124406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30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0.4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371506042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50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372491414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50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0.2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39761736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50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0.4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>
                          <a:effectLst/>
                        </a:rPr>
                        <a:t>1000</a:t>
                      </a:r>
                      <a:endParaRPr lang="pt-B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0" dirty="0">
                          <a:effectLst/>
                        </a:rPr>
                        <a:t>0,2</a:t>
                      </a:r>
                      <a:endParaRPr lang="pt-BR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96" marR="55596" marT="55596" marB="55596"/>
                </a:tc>
                <a:extLst>
                  <a:ext uri="{0D108BD9-81ED-4DB2-BD59-A6C34878D82A}">
                    <a16:rowId xmlns:a16="http://schemas.microsoft.com/office/drawing/2014/main" val="46626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C48B5-BADE-5B81-88F7-C9ECFA9F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DCBAB-3683-605E-2E8F-395CCD74D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Rede neural teve aprendizado melhor com quantidade menor de entradas.</a:t>
            </a:r>
          </a:p>
          <a:p>
            <a:r>
              <a:rPr lang="pt-BR" dirty="0"/>
              <a:t>Algoritmos com precisão similar com entradas em maior quantidade</a:t>
            </a:r>
          </a:p>
          <a:p>
            <a:r>
              <a:rPr lang="pt-BR" dirty="0"/>
              <a:t>Tempo de execução do </a:t>
            </a:r>
            <a:r>
              <a:rPr lang="pt-BR" dirty="0" err="1"/>
              <a:t>ag</a:t>
            </a:r>
            <a:r>
              <a:rPr lang="pt-BR" dirty="0"/>
              <a:t> alto com 10000 gerações contra 10000 épocas da rede neural</a:t>
            </a:r>
          </a:p>
        </p:txBody>
      </p:sp>
    </p:spTree>
    <p:extLst>
      <p:ext uri="{BB962C8B-B14F-4D97-AF65-F5344CB8AC3E}">
        <p14:creationId xmlns:p14="http://schemas.microsoft.com/office/powerpoint/2010/main" val="21059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C48B5-BADE-5B81-88F7-C9ECFA9F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DCBAB-3683-605E-2E8F-395CCD74D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Implementar </a:t>
            </a:r>
            <a:r>
              <a:rPr lang="pt-BR" dirty="0" err="1"/>
              <a:t>perceptron</a:t>
            </a:r>
            <a:r>
              <a:rPr lang="pt-BR" dirty="0"/>
              <a:t> utilizando algoritmo genético</a:t>
            </a:r>
          </a:p>
        </p:txBody>
      </p:sp>
    </p:spTree>
    <p:extLst>
      <p:ext uri="{BB962C8B-B14F-4D97-AF65-F5344CB8AC3E}">
        <p14:creationId xmlns:p14="http://schemas.microsoft.com/office/powerpoint/2010/main" val="126214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C48B5-BADE-5B81-88F7-C9ECFA9F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41872"/>
            <a:ext cx="8791575" cy="956544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DCBAB-3683-605E-2E8F-395CCD74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33623"/>
            <a:ext cx="8791575" cy="1655762"/>
          </a:xfrm>
        </p:spPr>
        <p:txBody>
          <a:bodyPr/>
          <a:lstStyle/>
          <a:p>
            <a:r>
              <a:rPr lang="pt-BR" dirty="0"/>
              <a:t>Estrutura de população de indivíduos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F41ABAF-025D-DB9E-1D19-42BD1EB9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34548"/>
              </p:ext>
            </p:extLst>
          </p:nvPr>
        </p:nvGraphicFramePr>
        <p:xfrm>
          <a:off x="1962989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8662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95470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185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571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Cromossomo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Cromossomo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Cromossomo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4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Indivíduo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6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Indivíduo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Indivíduo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37223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BBD2426-28A9-93AB-608A-4027082D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06" y="4790982"/>
            <a:ext cx="393437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0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0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799FA8-BC09-7237-77E0-527111A8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Fitness(</a:t>
            </a:r>
            <a:r>
              <a:rPr lang="en-US" sz="3100" dirty="0" err="1"/>
              <a:t>Precisão</a:t>
            </a:r>
            <a:r>
              <a:rPr lang="en-US" sz="3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B6E0B-4099-CCE8-CB06-124ACAF6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 err="1">
                <a:solidFill>
                  <a:schemeClr val="tx2"/>
                </a:solidFill>
              </a:rPr>
              <a:t>Cálculo</a:t>
            </a:r>
            <a:r>
              <a:rPr lang="en-US" sz="1800" cap="all" dirty="0">
                <a:solidFill>
                  <a:schemeClr val="tx2"/>
                </a:solidFill>
              </a:rPr>
              <a:t> do Fitness de </a:t>
            </a:r>
            <a:r>
              <a:rPr lang="en-US" sz="1800" cap="all" dirty="0" err="1">
                <a:solidFill>
                  <a:schemeClr val="tx2"/>
                </a:solidFill>
              </a:rPr>
              <a:t>cada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indivíduo</a:t>
            </a:r>
            <a:r>
              <a:rPr lang="en-US" sz="1800" cap="all" dirty="0">
                <a:solidFill>
                  <a:schemeClr val="tx2"/>
                </a:solidFill>
              </a:rPr>
              <a:t> da </a:t>
            </a:r>
            <a:r>
              <a:rPr lang="en-US" sz="1800" cap="all" dirty="0" err="1">
                <a:solidFill>
                  <a:schemeClr val="tx2"/>
                </a:solidFill>
              </a:rPr>
              <a:t>população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sobre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grupo</a:t>
            </a:r>
            <a:r>
              <a:rPr lang="en-US" sz="1800" cap="all" dirty="0">
                <a:solidFill>
                  <a:schemeClr val="tx2"/>
                </a:solidFill>
              </a:rPr>
              <a:t> de </a:t>
            </a:r>
            <a:r>
              <a:rPr lang="en-US" sz="1800" cap="all" dirty="0" err="1">
                <a:solidFill>
                  <a:schemeClr val="tx2"/>
                </a:solidFill>
              </a:rPr>
              <a:t>aprendizado</a:t>
            </a:r>
            <a:r>
              <a:rPr lang="en-US" sz="1800" cap="all" dirty="0">
                <a:solidFill>
                  <a:schemeClr val="tx2"/>
                </a:solidFill>
              </a:rPr>
              <a:t> da base.</a:t>
            </a:r>
          </a:p>
        </p:txBody>
      </p:sp>
      <p:sp>
        <p:nvSpPr>
          <p:cNvPr id="243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47FEDB-D63F-7FE3-B177-06C3C0D5E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12" y="963614"/>
            <a:ext cx="653606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B69DD5-506E-E572-1EB4-5716F378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/>
              <a:t>Torneio?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F8170-A081-32A6-6202-CFAAECE5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Dois indivíduos escolhidos aleatoriamente e selecionado o melhor entre eles.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REPETIR O PROCESSO, AFINAL PRECISAMOS DE DOIS INDIVIDUOS PARA REPRODUÇÃO.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6780C-D243-0457-6CCA-93857CDA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1439"/>
            <a:ext cx="5456279" cy="34101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494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B63BB2-75BE-8BEF-6AA9-A24926FF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pt-BR" dirty="0"/>
              <a:t>Cruzamento genético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FA089-1877-F280-5DAF-ABB6159C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pt-BR" dirty="0"/>
              <a:t>Cruzamento dos pais selecionados via torneio</a:t>
            </a:r>
          </a:p>
        </p:txBody>
      </p:sp>
      <p:pic>
        <p:nvPicPr>
          <p:cNvPr id="1026" name="Picture 2" descr="Replicação - Síntese de DNA. Vimos a composição química e a… | by Natália  Albieri Koritiaki | Medium">
            <a:extLst>
              <a:ext uri="{FF2B5EF4-FFF2-40B4-BE49-F238E27FC236}">
                <a16:creationId xmlns:a16="http://schemas.microsoft.com/office/drawing/2014/main" id="{2E50B45E-A50E-E9BA-49D5-5827CA34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22393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92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3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4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5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6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7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8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9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0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1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4079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63BB2-75BE-8BEF-6AA9-A24926FF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Mutação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FA089-1877-F280-5DAF-ABB6159C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Chance de mutação nos filhos recém gerados</a:t>
            </a:r>
            <a:endParaRPr lang="pt-BR"/>
          </a:p>
        </p:txBody>
      </p:sp>
      <p:sp>
        <p:nvSpPr>
          <p:cNvPr id="2055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tações: como e por que acontecem? - Blog do QG do Enem">
            <a:extLst>
              <a:ext uri="{FF2B5EF4-FFF2-40B4-BE49-F238E27FC236}">
                <a16:creationId xmlns:a16="http://schemas.microsoft.com/office/drawing/2014/main" id="{9CAB76CE-54E8-B965-7DF7-844F9FFC1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6" r="1" b="22136"/>
          <a:stretch/>
        </p:blipFill>
        <p:spPr bwMode="auto">
          <a:xfrm>
            <a:off x="973635" y="951493"/>
            <a:ext cx="10266669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0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63BB2-75BE-8BEF-6AA9-A24926FF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BR" dirty="0"/>
              <a:t>Swap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FA089-1877-F280-5DAF-ABB6159C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BR" dirty="0"/>
              <a:t>Troca de indivíduos com fitness ruim por filhos com fitness melhor</a:t>
            </a:r>
            <a:endParaRPr lang="pt-BR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12033FB-F078-D096-BFEF-B34EC19BA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" b="319"/>
          <a:stretch/>
        </p:blipFill>
        <p:spPr bwMode="auto">
          <a:xfrm>
            <a:off x="3700688" y="1108038"/>
            <a:ext cx="5143047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O que é Swap? - XP Investimentos">
            <a:extLst>
              <a:ext uri="{FF2B5EF4-FFF2-40B4-BE49-F238E27FC236}">
                <a16:creationId xmlns:a16="http://schemas.microsoft.com/office/drawing/2014/main" id="{15D72F57-A0AC-CD8F-DA6A-1166BE007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8649" y="4539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63BB2-75BE-8BEF-6AA9-A24926FF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BR" dirty="0"/>
              <a:t>Geração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FA089-1877-F280-5DAF-ABB6159C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BR" dirty="0" err="1"/>
              <a:t>Execucação</a:t>
            </a:r>
            <a:r>
              <a:rPr lang="pt-BR" dirty="0"/>
              <a:t> de todos os passos anteriores, então podemos executar novamente e ter uma geração melhor?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12033FB-F078-D096-BFEF-B34EC19BA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" b="319"/>
          <a:stretch/>
        </p:blipFill>
        <p:spPr bwMode="auto">
          <a:xfrm>
            <a:off x="3700688" y="1108038"/>
            <a:ext cx="5143047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O que é Swap? - XP Investimentos">
            <a:extLst>
              <a:ext uri="{FF2B5EF4-FFF2-40B4-BE49-F238E27FC236}">
                <a16:creationId xmlns:a16="http://schemas.microsoft.com/office/drawing/2014/main" id="{15D72F57-A0AC-CD8F-DA6A-1166BE007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8649" y="4539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488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363</Words>
  <Application>Microsoft Office PowerPoint</Application>
  <PresentationFormat>Widescreen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Perceptron com algoritmo Genético</vt:lpstr>
      <vt:lpstr>Proposta</vt:lpstr>
      <vt:lpstr>Implementação</vt:lpstr>
      <vt:lpstr>Fitness(Precisão)</vt:lpstr>
      <vt:lpstr>Torneio?</vt:lpstr>
      <vt:lpstr>Cruzamento genético</vt:lpstr>
      <vt:lpstr>Mutação</vt:lpstr>
      <vt:lpstr>Swap</vt:lpstr>
      <vt:lpstr>Geração</vt:lpstr>
      <vt:lpstr>Perceptron</vt:lpstr>
      <vt:lpstr>Resultados</vt:lpstr>
      <vt:lpstr>Rede Neural x AG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com algoritmo Genético</dc:title>
  <dc:creator>Frederico Dias Castro</dc:creator>
  <cp:lastModifiedBy>Frederico Dias Castro</cp:lastModifiedBy>
  <cp:revision>1</cp:revision>
  <dcterms:created xsi:type="dcterms:W3CDTF">2023-11-23T04:00:10Z</dcterms:created>
  <dcterms:modified xsi:type="dcterms:W3CDTF">2023-11-23T04:46:04Z</dcterms:modified>
</cp:coreProperties>
</file>