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5" r:id="rId3"/>
    <p:sldId id="284" r:id="rId4"/>
    <p:sldId id="257" r:id="rId5"/>
    <p:sldId id="258" r:id="rId6"/>
    <p:sldId id="259" r:id="rId7"/>
    <p:sldId id="283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86" r:id="rId26"/>
    <p:sldId id="277" r:id="rId27"/>
    <p:sldId id="278" r:id="rId28"/>
    <p:sldId id="279" r:id="rId29"/>
    <p:sldId id="281" r:id="rId30"/>
    <p:sldId id="280" r:id="rId31"/>
    <p:sldId id="282" r:id="rId32"/>
    <p:sldId id="287" r:id="rId33"/>
    <p:sldId id="28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58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0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51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2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2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1D41-4433-4282-8C7E-3DF2C1D9A926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990CC-C300-4E77-A7D4-5EB6F283CA0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70" y="151172"/>
            <a:ext cx="928694" cy="7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Identifying</a:t>
            </a:r>
            <a:r>
              <a:rPr lang="fr-FR" dirty="0" smtClean="0"/>
              <a:t> and </a:t>
            </a:r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Missing</a:t>
            </a:r>
            <a:r>
              <a:rPr lang="fr-FR" dirty="0" smtClean="0"/>
              <a:t> Tests </a:t>
            </a:r>
            <a:r>
              <a:rPr lang="fr-FR" dirty="0" err="1" smtClean="0"/>
              <a:t>using</a:t>
            </a:r>
            <a:r>
              <a:rPr lang="fr-FR" dirty="0" smtClean="0"/>
              <a:t> Machine Learning on </a:t>
            </a:r>
            <a:r>
              <a:rPr lang="fr-FR" dirty="0" err="1" smtClean="0"/>
              <a:t>Execution</a:t>
            </a:r>
            <a:r>
              <a:rPr lang="fr-FR" dirty="0" smtClean="0"/>
              <a:t> Traces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Mark Utting – Bruno Legeard – Frédéric Dadeau – Frédéric </a:t>
            </a:r>
            <a:r>
              <a:rPr lang="fr-FR" dirty="0" err="1" smtClean="0"/>
              <a:t>Tamagnan</a:t>
            </a:r>
            <a:r>
              <a:rPr lang="fr-FR" dirty="0" smtClean="0"/>
              <a:t> Fabrice Bouquet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5035630"/>
            <a:ext cx="1970468" cy="9168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5048406"/>
            <a:ext cx="902336" cy="9041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5097507"/>
            <a:ext cx="855001" cy="85500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75775" y="6132526"/>
            <a:ext cx="64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work was supported in part by the French National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Agency: PHILAE project (N°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ANR-18-CE25-0013)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DC736F-C7AB-AF45-952E-8EDDDCDD3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775" y="4969093"/>
            <a:ext cx="998267" cy="10321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20981C-CD03-2046-A020-C67EBAD08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109" y="5254902"/>
            <a:ext cx="1710016" cy="5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List of possible actions for the </a:t>
            </a:r>
            <a:r>
              <a:rPr lang="fr-FR" sz="3200" i="1" dirty="0" err="1" smtClean="0"/>
              <a:t>cashier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during</a:t>
            </a:r>
            <a:r>
              <a:rPr lang="fr-FR" sz="3200" i="1" dirty="0" smtClean="0"/>
              <a:t> the </a:t>
            </a:r>
            <a:r>
              <a:rPr lang="fr-FR" sz="3200" i="1" dirty="0" err="1" smtClean="0"/>
              <a:t>checkout</a:t>
            </a:r>
            <a:r>
              <a:rPr lang="fr-FR" sz="3200" i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Open a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Add</a:t>
            </a:r>
            <a:r>
              <a:rPr lang="fr-FR" sz="3200" i="1" dirty="0" smtClean="0"/>
              <a:t> an article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Remove</a:t>
            </a:r>
            <a:r>
              <a:rPr lang="fr-FR" sz="3200" i="1" dirty="0" smtClean="0"/>
              <a:t> an 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Close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Make</a:t>
            </a:r>
            <a:r>
              <a:rPr lang="fr-FR" sz="3200" i="1" dirty="0" smtClean="0"/>
              <a:t> 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pay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6842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60" y="1270000"/>
            <a:ext cx="7658100" cy="4838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68460" y="6233374"/>
            <a:ext cx="789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Our logs are </a:t>
            </a:r>
            <a:r>
              <a:rPr lang="fr-FR" dirty="0" err="1" smtClean="0"/>
              <a:t>composed</a:t>
            </a:r>
            <a:r>
              <a:rPr lang="fr-FR" dirty="0" smtClean="0"/>
              <a:t> by 65000+ </a:t>
            </a:r>
            <a:r>
              <a:rPr lang="fr-FR" dirty="0" err="1" smtClean="0"/>
              <a:t>steps</a:t>
            </a:r>
            <a:r>
              <a:rPr lang="fr-FR" dirty="0" smtClean="0"/>
              <a:t> (actions) </a:t>
            </a:r>
            <a:r>
              <a:rPr lang="fr-FR" dirty="0" err="1" smtClean="0"/>
              <a:t>from</a:t>
            </a:r>
            <a:r>
              <a:rPr lang="fr-FR" dirty="0" smtClean="0"/>
              <a:t> 4518 traces.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1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1850" y="3515932"/>
            <a:ext cx="10515600" cy="1046543"/>
          </a:xfrm>
        </p:spPr>
        <p:txBody>
          <a:bodyPr>
            <a:noAutofit/>
          </a:bodyPr>
          <a:lstStyle/>
          <a:p>
            <a:r>
              <a:rPr lang="fr-FR" sz="4400" dirty="0" smtClean="0"/>
              <a:t>Trace </a:t>
            </a:r>
            <a:r>
              <a:rPr lang="fr-FR" sz="4400" dirty="0" err="1" smtClean="0"/>
              <a:t>preprocessing</a:t>
            </a:r>
            <a:endParaRPr lang="fr-FR" sz="4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10526"/>
            <a:ext cx="8239125" cy="27717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94705" y="4796106"/>
            <a:ext cx="63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https://github.com/utting/agilkia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csv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Agilkia</a:t>
            </a:r>
            <a:r>
              <a:rPr lang="fr-FR" dirty="0" smtClean="0"/>
              <a:t> « Trace »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r>
              <a:rPr lang="fr-FR" dirty="0" smtClean="0"/>
              <a:t> of « Event »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err="1" smtClean="0"/>
              <a:t>Splitting</a:t>
            </a:r>
            <a:r>
              <a:rPr lang="fr-FR" dirty="0" smtClean="0"/>
              <a:t> and </a:t>
            </a:r>
            <a:r>
              <a:rPr lang="fr-FR" dirty="0" err="1" smtClean="0"/>
              <a:t>grouping</a:t>
            </a:r>
            <a:r>
              <a:rPr lang="fr-FR" dirty="0" smtClean="0"/>
              <a:t> the </a:t>
            </a:r>
            <a:r>
              <a:rPr lang="fr-FR" dirty="0" err="1" smtClean="0"/>
              <a:t>event</a:t>
            </a:r>
            <a:r>
              <a:rPr lang="fr-FR" dirty="0" smtClean="0"/>
              <a:t> by </a:t>
            </a:r>
            <a:r>
              <a:rPr lang="fr-FR" dirty="0" err="1" smtClean="0"/>
              <a:t>users</a:t>
            </a:r>
            <a:r>
              <a:rPr lang="fr-FR" dirty="0" smtClean="0"/>
              <a:t> session </a:t>
            </a:r>
            <a:r>
              <a:rPr lang="fr-FR" dirty="0" err="1" smtClean="0"/>
              <a:t>thanks</a:t>
            </a:r>
            <a:r>
              <a:rPr lang="fr-FR" dirty="0" smtClean="0"/>
              <a:t> to the user ID</a:t>
            </a:r>
          </a:p>
        </p:txBody>
      </p:sp>
    </p:spTree>
    <p:extLst>
      <p:ext uri="{BB962C8B-B14F-4D97-AF65-F5344CB8AC3E}">
        <p14:creationId xmlns:p14="http://schemas.microsoft.com/office/powerpoint/2010/main" val="23734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/>
          <a:lstStyle/>
          <a:p>
            <a:r>
              <a:rPr lang="fr-FR" dirty="0" err="1" smtClean="0"/>
              <a:t>Visualization</a:t>
            </a:r>
            <a:r>
              <a:rPr lang="fr-FR" dirty="0" smtClean="0"/>
              <a:t> of traces by </a:t>
            </a:r>
            <a:r>
              <a:rPr lang="fr-FR" dirty="0" err="1" smtClean="0"/>
              <a:t>mapping</a:t>
            </a:r>
            <a:r>
              <a:rPr lang="fr-FR" dirty="0" smtClean="0"/>
              <a:t> a </a:t>
            </a:r>
            <a:r>
              <a:rPr lang="fr-FR" dirty="0" err="1" smtClean="0"/>
              <a:t>letter</a:t>
            </a:r>
            <a:r>
              <a:rPr lang="fr-FR" dirty="0" smtClean="0"/>
              <a:t> to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(</a:t>
            </a:r>
            <a:r>
              <a:rPr lang="fr-FR" dirty="0" err="1" smtClean="0"/>
              <a:t>Unlock</a:t>
            </a:r>
            <a:r>
              <a:rPr lang="fr-FR" dirty="0" smtClean="0"/>
              <a:t> -&gt; u, Scan -&gt; . , </a:t>
            </a:r>
            <a:r>
              <a:rPr lang="fr-FR" dirty="0" err="1" smtClean="0"/>
              <a:t>delete</a:t>
            </a:r>
            <a:r>
              <a:rPr lang="fr-FR" dirty="0" smtClean="0"/>
              <a:t> -&gt; d,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3013656"/>
            <a:ext cx="5138670" cy="330748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5705341" y="4412705"/>
            <a:ext cx="1154806" cy="128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02321" y="3997206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u..</a:t>
            </a:r>
            <a:r>
              <a:rPr lang="fr-FR" sz="4800" dirty="0" err="1" smtClean="0"/>
              <a:t>d.tao+cp</a:t>
            </a:r>
            <a:endParaRPr lang="fr-FR" sz="4800" dirty="0" smtClean="0"/>
          </a:p>
          <a:p>
            <a:r>
              <a:rPr lang="fr-FR" sz="2000" dirty="0" smtClean="0"/>
              <a:t>(</a:t>
            </a:r>
            <a:r>
              <a:rPr lang="fr-FR" sz="2000" dirty="0" err="1" smtClean="0"/>
              <a:t>summarized</a:t>
            </a:r>
            <a:r>
              <a:rPr lang="fr-FR" sz="2000" dirty="0" smtClean="0"/>
              <a:t> </a:t>
            </a:r>
            <a:r>
              <a:rPr lang="fr-FR" sz="2000" dirty="0" err="1" smtClean="0"/>
              <a:t>view</a:t>
            </a:r>
            <a:r>
              <a:rPr lang="fr-FR" sz="2000" dirty="0" smtClean="0"/>
              <a:t> of </a:t>
            </a:r>
            <a:r>
              <a:rPr lang="fr-FR" sz="2000" dirty="0" err="1" smtClean="0"/>
              <a:t>each</a:t>
            </a:r>
            <a:r>
              <a:rPr lang="fr-FR" sz="2000" dirty="0" smtClean="0"/>
              <a:t> trace)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831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/>
          <a:lstStyle/>
          <a:p>
            <a:r>
              <a:rPr lang="fr-FR" dirty="0" err="1" smtClean="0"/>
              <a:t>Vectorization</a:t>
            </a:r>
            <a:r>
              <a:rPr lang="fr-FR" dirty="0" smtClean="0"/>
              <a:t> of the traces </a:t>
            </a:r>
            <a:r>
              <a:rPr lang="fr-FR" dirty="0" err="1" smtClean="0"/>
              <a:t>thanks</a:t>
            </a:r>
            <a:r>
              <a:rPr lang="fr-FR" dirty="0" smtClean="0"/>
              <a:t> to the bag-of-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31" y="2164790"/>
            <a:ext cx="7610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 </a:t>
            </a:r>
            <a:r>
              <a:rPr lang="fr-FR" dirty="0" err="1" smtClean="0"/>
              <a:t>clustering</a:t>
            </a:r>
            <a:r>
              <a:rPr lang="fr-FR" dirty="0" smtClean="0"/>
              <a:t>, </a:t>
            </a:r>
            <a:r>
              <a:rPr lang="fr-FR" dirty="0" err="1" smtClean="0"/>
              <a:t>visualization</a:t>
            </a:r>
            <a:r>
              <a:rPr lang="fr-FR" dirty="0" smtClean="0"/>
              <a:t> and test </a:t>
            </a:r>
            <a:r>
              <a:rPr lang="fr-FR" dirty="0" err="1" smtClean="0"/>
              <a:t>need</a:t>
            </a:r>
            <a:r>
              <a:rPr lang="fr-FR" dirty="0" smtClean="0"/>
              <a:t> identification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8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>
            <a:normAutofit/>
          </a:bodyPr>
          <a:lstStyle/>
          <a:p>
            <a:r>
              <a:rPr lang="fr-FR" dirty="0" err="1" smtClean="0"/>
              <a:t>Clustering</a:t>
            </a:r>
            <a:r>
              <a:rPr lang="fr-FR" dirty="0" smtClean="0"/>
              <a:t> of 4818 </a:t>
            </a:r>
            <a:r>
              <a:rPr lang="fr-FR" dirty="0" err="1" smtClean="0"/>
              <a:t>customer</a:t>
            </a:r>
            <a:r>
              <a:rPr lang="fr-FR" dirty="0" smtClean="0"/>
              <a:t> traces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MeanShift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bag-of-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vectorization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clustering</a:t>
            </a:r>
            <a:r>
              <a:rPr lang="fr-FR" dirty="0" smtClean="0"/>
              <a:t> of </a:t>
            </a:r>
            <a:r>
              <a:rPr lang="fr-FR" dirty="0" err="1" smtClean="0"/>
              <a:t>operational</a:t>
            </a:r>
            <a:r>
              <a:rPr lang="fr-FR" dirty="0" smtClean="0"/>
              <a:t> traces (4518) and test traces (30)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848"/>
            <a:ext cx="4593320" cy="32776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85" y="2547848"/>
            <a:ext cx="4418992" cy="34321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0" b="27798"/>
          <a:stretch/>
        </p:blipFill>
        <p:spPr>
          <a:xfrm>
            <a:off x="3298001" y="6012980"/>
            <a:ext cx="5232713" cy="6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200" y="1558524"/>
            <a:ext cx="795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The clusters </a:t>
            </a:r>
            <a:r>
              <a:rPr lang="fr-FR" sz="2400" dirty="0" err="1" smtClean="0"/>
              <a:t>represent</a:t>
            </a:r>
            <a:r>
              <a:rPr lang="fr-FR" sz="2400" dirty="0" smtClean="0"/>
              <a:t> the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behaviors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have been </a:t>
            </a:r>
            <a:r>
              <a:rPr lang="fr-FR" sz="2400" dirty="0" err="1" smtClean="0"/>
              <a:t>implemented</a:t>
            </a:r>
            <a:r>
              <a:rPr lang="fr-FR" sz="2400" dirty="0" smtClean="0"/>
              <a:t> in the scanner simulator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5" y="2529760"/>
            <a:ext cx="8829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Traces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8031"/>
          </a:xfrm>
        </p:spPr>
        <p:txBody>
          <a:bodyPr>
            <a:normAutofit/>
          </a:bodyPr>
          <a:lstStyle/>
          <a:p>
            <a:r>
              <a:rPr lang="fr-FR" dirty="0" smtClean="0"/>
              <a:t>That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the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/>
          <a:stretch/>
        </p:blipFill>
        <p:spPr>
          <a:xfrm>
            <a:off x="1686864" y="2284703"/>
            <a:ext cx="5753100" cy="42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Efforts to automate tests are </a:t>
            </a:r>
            <a:r>
              <a:rPr lang="fr-FR" sz="2400" dirty="0" err="1" smtClean="0"/>
              <a:t>increasingly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creating</a:t>
            </a:r>
            <a:r>
              <a:rPr lang="fr-FR" sz="2400" dirty="0" smtClean="0"/>
              <a:t> a </a:t>
            </a:r>
            <a:r>
              <a:rPr lang="fr-FR" sz="2400" dirty="0" err="1" smtClean="0"/>
              <a:t>project</a:t>
            </a:r>
            <a:r>
              <a:rPr lang="fr-FR" sz="2400" dirty="0" smtClean="0"/>
              <a:t> </a:t>
            </a:r>
            <a:r>
              <a:rPr lang="fr-FR" sz="2400" dirty="0" err="1" smtClean="0"/>
              <a:t>bottleneck</a:t>
            </a:r>
            <a:r>
              <a:rPr lang="fr-FR" sz="2400" dirty="0"/>
              <a:t> </a:t>
            </a:r>
            <a:r>
              <a:rPr lang="fr-FR" sz="2400" dirty="0" smtClean="0"/>
              <a:t>(effort, time, ressources) and a </a:t>
            </a:r>
            <a:r>
              <a:rPr lang="fr-FR" sz="2400" dirty="0" err="1" smtClean="0"/>
              <a:t>strong</a:t>
            </a:r>
            <a:r>
              <a:rPr lang="fr-FR" sz="2400" dirty="0" smtClean="0"/>
              <a:t> </a:t>
            </a:r>
            <a:r>
              <a:rPr lang="fr-FR" sz="2400" dirty="0" err="1" smtClean="0"/>
              <a:t>reliance</a:t>
            </a:r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growing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 for AI in the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</a:t>
            </a:r>
            <a:r>
              <a:rPr lang="fr-FR" sz="2400" dirty="0" err="1" smtClean="0"/>
              <a:t>field</a:t>
            </a:r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growing</a:t>
            </a:r>
            <a:r>
              <a:rPr lang="fr-FR" sz="2400" dirty="0" smtClean="0"/>
              <a:t> </a:t>
            </a:r>
            <a:r>
              <a:rPr lang="fr-FR" sz="2400" dirty="0" err="1" smtClean="0"/>
              <a:t>capacity</a:t>
            </a:r>
            <a:r>
              <a:rPr lang="fr-FR" sz="2400" dirty="0" smtClean="0"/>
              <a:t> of logs </a:t>
            </a:r>
            <a:r>
              <a:rPr lang="fr-FR" sz="2400" dirty="0" err="1" smtClean="0"/>
              <a:t>storage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73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predictive</a:t>
            </a:r>
            <a:r>
              <a:rPr lang="fr-FR" dirty="0" smtClean="0"/>
              <a:t> ML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3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a model to </a:t>
            </a:r>
            <a:r>
              <a:rPr lang="fr-FR" dirty="0" err="1" smtClean="0"/>
              <a:t>predict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action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trace : u.......t......</a:t>
            </a:r>
            <a:r>
              <a:rPr lang="fr-FR" dirty="0" err="1" smtClean="0"/>
              <a:t>tao+cp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gives</a:t>
            </a:r>
            <a:r>
              <a:rPr lang="fr-FR" dirty="0" smtClean="0"/>
              <a:t> us 21 couples of (</a:t>
            </a:r>
            <a:r>
              <a:rPr lang="fr-FR" dirty="0" err="1" smtClean="0"/>
              <a:t>prefix</a:t>
            </a:r>
            <a:r>
              <a:rPr lang="fr-FR" dirty="0" smtClean="0"/>
              <a:t>, </a:t>
            </a:r>
            <a:r>
              <a:rPr lang="fr-FR" dirty="0" err="1" smtClean="0"/>
              <a:t>next</a:t>
            </a:r>
            <a:r>
              <a:rPr lang="fr-FR" dirty="0" smtClean="0"/>
              <a:t> action) to train a ML model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(u,.)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 (u.,.)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(u.......t......</a:t>
            </a:r>
            <a:r>
              <a:rPr lang="fr-FR" dirty="0" err="1" smtClean="0"/>
              <a:t>tao+c,p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(u.......t......</a:t>
            </a:r>
            <a:r>
              <a:rPr lang="fr-FR" dirty="0" err="1" smtClean="0"/>
              <a:t>tao+cp</a:t>
            </a:r>
            <a:r>
              <a:rPr lang="fr-FR" dirty="0" smtClean="0"/>
              <a:t>,&lt;END&gt;)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all the couples (</a:t>
            </a:r>
            <a:r>
              <a:rPr lang="fr-FR" dirty="0" err="1" smtClean="0"/>
              <a:t>prefix,next</a:t>
            </a:r>
            <a:r>
              <a:rPr lang="fr-FR" dirty="0" smtClean="0"/>
              <a:t> action)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cluster </a:t>
            </a:r>
            <a:r>
              <a:rPr lang="fr-FR" dirty="0" err="1" smtClean="0"/>
              <a:t>which</a:t>
            </a:r>
            <a:r>
              <a:rPr lang="fr-FR" dirty="0" smtClean="0"/>
              <a:t> has no system test to train a model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manner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699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a model to </a:t>
            </a:r>
            <a:r>
              <a:rPr lang="fr-FR" dirty="0" err="1" smtClean="0"/>
              <a:t>predict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action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ML model (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Forests</a:t>
            </a:r>
            <a:r>
              <a:rPr lang="fr-FR" dirty="0" smtClean="0"/>
              <a:t>, Gradient </a:t>
            </a:r>
            <a:r>
              <a:rPr lang="fr-FR" dirty="0" err="1" smtClean="0"/>
              <a:t>Boosting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 over </a:t>
            </a:r>
            <a:r>
              <a:rPr lang="fr-FR" dirty="0" err="1" smtClean="0"/>
              <a:t>different</a:t>
            </a:r>
            <a:r>
              <a:rPr lang="fr-FR" dirty="0" smtClean="0"/>
              <a:t> clusters traces </a:t>
            </a:r>
            <a:r>
              <a:rPr lang="fr-FR" dirty="0" err="1" smtClean="0"/>
              <a:t>with</a:t>
            </a:r>
            <a:r>
              <a:rPr lang="fr-FR" dirty="0" smtClean="0"/>
              <a:t> 10-fold cross validation.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27070"/>
              </p:ext>
            </p:extLst>
          </p:nvPr>
        </p:nvGraphicFramePr>
        <p:xfrm>
          <a:off x="1862355" y="2970570"/>
          <a:ext cx="416186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467"/>
                <a:gridCol w="1040467"/>
                <a:gridCol w="1040467"/>
                <a:gridCol w="1040467"/>
              </a:tblGrid>
              <a:tr h="21417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Classifier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Cluster3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Cluster4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Cluster5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Tree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0.961(0.051)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0.961(0.051)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0.991(0.051)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GBC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0.957(0.026)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0.961(0.051)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0.991(0.051)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RandForest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0.957(0.026)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0.966(0.035)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0.996(0.022)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AdaBoost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0.367(0.000)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0.374(0.006)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0.558(0.135)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NeuralNet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0.934(0.014)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0.947(0.037)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0.999(0.007)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Kneighbors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0.955(0.017)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0.960(0.042)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0.999(0.007)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NaiveBayes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0.856(0.022)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0.852(0.029)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0.827(0.000)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LinearsSVC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0.899(0.019)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0.852(0.029)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0.827(0.000)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LogReg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0.899(0.019)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0.852(0.029)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0.827(0.000)</a:t>
                      </a:r>
                      <a:endParaRPr lang="fr-FR" sz="1050" dirty="0"/>
                    </a:p>
                  </a:txBody>
                  <a:tcPr/>
                </a:tc>
              </a:tr>
              <a:tr h="214170"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Dummy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0.112(0.045)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0.117(0.052)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0.156(0.066)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15068" y="6140746"/>
            <a:ext cx="6543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F1 Score (</a:t>
            </a:r>
            <a:r>
              <a:rPr lang="fr-FR" sz="1100" dirty="0" err="1" smtClean="0"/>
              <a:t>Weighted</a:t>
            </a:r>
            <a:r>
              <a:rPr lang="fr-FR" sz="1100" dirty="0" smtClean="0"/>
              <a:t> </a:t>
            </a:r>
            <a:r>
              <a:rPr lang="fr-FR" sz="1100" dirty="0" err="1" smtClean="0"/>
              <a:t>average</a:t>
            </a:r>
            <a:r>
              <a:rPr lang="fr-FR" sz="1100" dirty="0" smtClean="0"/>
              <a:t> of </a:t>
            </a:r>
            <a:r>
              <a:rPr lang="fr-FR" sz="1100" dirty="0" err="1" smtClean="0"/>
              <a:t>precision</a:t>
            </a:r>
            <a:r>
              <a:rPr lang="fr-FR" sz="1100" dirty="0" smtClean="0"/>
              <a:t> and </a:t>
            </a:r>
            <a:r>
              <a:rPr lang="fr-FR" sz="1100" dirty="0" err="1" smtClean="0"/>
              <a:t>recall</a:t>
            </a:r>
            <a:r>
              <a:rPr lang="fr-FR" sz="1100" dirty="0" smtClean="0"/>
              <a:t>) for </a:t>
            </a:r>
            <a:r>
              <a:rPr lang="fr-FR" sz="1100" dirty="0" err="1" smtClean="0"/>
              <a:t>models</a:t>
            </a:r>
            <a:r>
              <a:rPr lang="fr-FR" sz="1100" dirty="0" smtClean="0"/>
              <a:t> </a:t>
            </a:r>
            <a:r>
              <a:rPr lang="fr-FR" sz="1100" dirty="0" err="1" smtClean="0"/>
              <a:t>learned</a:t>
            </a:r>
            <a:r>
              <a:rPr lang="fr-FR" sz="1100" dirty="0" smtClean="0"/>
              <a:t> </a:t>
            </a:r>
            <a:r>
              <a:rPr lang="fr-FR" sz="1100" dirty="0" err="1" smtClean="0"/>
              <a:t>from</a:t>
            </a:r>
            <a:r>
              <a:rPr lang="fr-FR" sz="1100" dirty="0" smtClean="0"/>
              <a:t> </a:t>
            </a:r>
            <a:r>
              <a:rPr lang="fr-FR" sz="1100" dirty="0" err="1" smtClean="0"/>
              <a:t>customer</a:t>
            </a:r>
            <a:r>
              <a:rPr lang="fr-FR" sz="1100" dirty="0" smtClean="0"/>
              <a:t> clusters 3-5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040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417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all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</a:p>
          <a:p>
            <a:r>
              <a:rPr lang="fr-FR" dirty="0" smtClean="0"/>
              <a:t>The model has </a:t>
            </a:r>
            <a:r>
              <a:rPr lang="fr-FR" dirty="0" err="1" smtClean="0"/>
              <a:t>learned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map</a:t>
            </a:r>
            <a:r>
              <a:rPr lang="fr-FR" dirty="0" smtClean="0"/>
              <a:t> a trace </a:t>
            </a:r>
            <a:r>
              <a:rPr lang="fr-FR" dirty="0" err="1" smtClean="0"/>
              <a:t>prefix</a:t>
            </a:r>
            <a:r>
              <a:rPr lang="fr-FR" dirty="0" smtClean="0"/>
              <a:t> </a:t>
            </a:r>
            <a:r>
              <a:rPr lang="fr-FR" i="1" dirty="0" smtClean="0"/>
              <a:t>tr </a:t>
            </a:r>
            <a:r>
              <a:rPr lang="fr-FR" dirty="0" smtClean="0"/>
              <a:t>to </a:t>
            </a:r>
            <a:r>
              <a:rPr lang="fr-FR" dirty="0" err="1" smtClean="0"/>
              <a:t>probability</a:t>
            </a:r>
            <a:r>
              <a:rPr lang="fr-FR" dirty="0" smtClean="0"/>
              <a:t> distributions of the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Unrolling</a:t>
            </a:r>
            <a:r>
              <a:rPr lang="fr-FR" dirty="0" smtClean="0"/>
              <a:t> the model </a:t>
            </a:r>
            <a:r>
              <a:rPr lang="fr-FR" dirty="0" err="1" smtClean="0"/>
              <a:t>gives</a:t>
            </a:r>
            <a:r>
              <a:rPr lang="fr-FR" dirty="0" smtClean="0"/>
              <a:t> us a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i="1" dirty="0" smtClean="0"/>
              <a:t>(</a:t>
            </a:r>
            <a:r>
              <a:rPr lang="fr-FR" i="1" dirty="0" err="1" smtClean="0"/>
              <a:t>tr,p</a:t>
            </a:r>
            <a:r>
              <a:rPr lang="fr-FR" i="1" dirty="0" smtClean="0"/>
              <a:t>)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i="1" dirty="0" smtClean="0"/>
              <a:t>tr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trace </a:t>
            </a:r>
            <a:r>
              <a:rPr lang="fr-FR" dirty="0" err="1" smtClean="0"/>
              <a:t>prefix</a:t>
            </a:r>
            <a:r>
              <a:rPr lang="fr-FR" dirty="0" smtClean="0"/>
              <a:t> and </a:t>
            </a:r>
            <a:r>
              <a:rPr lang="fr-FR" i="1" dirty="0" smtClean="0"/>
              <a:t>p</a:t>
            </a:r>
            <a:r>
              <a:rPr lang="fr-FR" dirty="0" smtClean="0"/>
              <a:t> the </a:t>
            </a:r>
            <a:r>
              <a:rPr lang="fr-FR" dirty="0" err="1" smtClean="0"/>
              <a:t>probability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8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06083" y="1364919"/>
            <a:ext cx="127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(Unlock,1)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2318197" y="2228045"/>
            <a:ext cx="1558344" cy="2807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17808" y="5182315"/>
            <a:ext cx="31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Unlock,0.001)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243588" y="2268112"/>
            <a:ext cx="0" cy="2600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62151" y="2228045"/>
            <a:ext cx="1635618" cy="280759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87142" y="5197340"/>
            <a:ext cx="27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Scan,0.87)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104913" y="5078499"/>
            <a:ext cx="27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(</a:t>
            </a:r>
            <a:r>
              <a:rPr lang="fr-FR" dirty="0" err="1" smtClean="0"/>
              <a:t>Unlock</a:t>
            </a:r>
            <a:r>
              <a:rPr lang="fr-FR" dirty="0" smtClean="0"/>
              <a:t> END,0.05)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138930" y="5197340"/>
            <a:ext cx="6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975668" y="2157926"/>
            <a:ext cx="3232467" cy="287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5013376" y="5748892"/>
            <a:ext cx="171582" cy="9780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3789746" y="5713348"/>
            <a:ext cx="733228" cy="1013556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5291778" y="5713348"/>
            <a:ext cx="587496" cy="91709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4513280" y="5784118"/>
            <a:ext cx="297791" cy="9075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39795" y="5773737"/>
            <a:ext cx="171582" cy="97801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816165" y="5738193"/>
            <a:ext cx="733228" cy="1013556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2318197" y="5738193"/>
            <a:ext cx="587496" cy="91709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H="1">
            <a:off x="1539699" y="5808963"/>
            <a:ext cx="297791" cy="9075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951150" y="3412116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Unlock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3575902" y="3588812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5842073" y="3371691"/>
            <a:ext cx="116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8123818" y="5515224"/>
            <a:ext cx="15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LEAF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Test suites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04960" y="1903211"/>
            <a:ext cx="524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maximum trace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 and a minimum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explore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via  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-first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recursive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Multiplying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probabilities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associated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 the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traces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generated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regarding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3674" y="1593908"/>
            <a:ext cx="5134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21.90% u…..</a:t>
            </a:r>
            <a:r>
              <a:rPr lang="fr-FR" sz="1400" dirty="0" err="1" smtClean="0"/>
              <a:t>tap</a:t>
            </a:r>
            <a:endParaRPr lang="fr-FR" sz="1400" dirty="0" smtClean="0"/>
          </a:p>
          <a:p>
            <a:r>
              <a:rPr lang="fr-FR" sz="1400" dirty="0" smtClean="0"/>
              <a:t>16.52% u…….</a:t>
            </a:r>
            <a:r>
              <a:rPr lang="fr-FR" sz="1400" dirty="0" err="1" smtClean="0"/>
              <a:t>tap</a:t>
            </a:r>
            <a:endParaRPr lang="fr-FR" sz="1400" dirty="0" smtClean="0"/>
          </a:p>
          <a:p>
            <a:r>
              <a:rPr lang="fr-FR" sz="1400" dirty="0" smtClean="0"/>
              <a:t>10.61% u…….</a:t>
            </a:r>
            <a:r>
              <a:rPr lang="fr-FR" sz="1400" dirty="0" err="1" smtClean="0"/>
              <a:t>tao+cp</a:t>
            </a:r>
            <a:endParaRPr lang="fr-FR" sz="1400" dirty="0" smtClean="0"/>
          </a:p>
          <a:p>
            <a:r>
              <a:rPr lang="fr-FR" sz="1400" dirty="0" smtClean="0"/>
              <a:t>10.07% u…..</a:t>
            </a:r>
            <a:r>
              <a:rPr lang="fr-FR" sz="1400" dirty="0" err="1" smtClean="0"/>
              <a:t>tao+cp</a:t>
            </a:r>
            <a:endParaRPr lang="fr-FR" sz="1400" dirty="0" smtClean="0"/>
          </a:p>
          <a:p>
            <a:r>
              <a:rPr lang="fr-FR" sz="1400" dirty="0" smtClean="0"/>
              <a:t>05.23% u………….</a:t>
            </a:r>
            <a:r>
              <a:rPr lang="fr-FR" sz="1400" dirty="0" err="1" smtClean="0"/>
              <a:t>tao+cp</a:t>
            </a:r>
            <a:endParaRPr lang="fr-FR" sz="1400" dirty="0" smtClean="0"/>
          </a:p>
          <a:p>
            <a:r>
              <a:rPr lang="fr-FR" sz="1400" dirty="0" smtClean="0"/>
              <a:t>03.72% u………….</a:t>
            </a:r>
            <a:r>
              <a:rPr lang="fr-FR" sz="1400" dirty="0" err="1" smtClean="0"/>
              <a:t>tap</a:t>
            </a:r>
            <a:endParaRPr lang="fr-FR" sz="1400" dirty="0" smtClean="0"/>
          </a:p>
          <a:p>
            <a:r>
              <a:rPr lang="fr-FR" sz="1400" dirty="0" smtClean="0"/>
              <a:t>03.40% u…….tao++</a:t>
            </a:r>
            <a:r>
              <a:rPr lang="fr-FR" sz="1400" dirty="0" err="1" smtClean="0"/>
              <a:t>cp</a:t>
            </a:r>
            <a:endParaRPr lang="fr-FR" sz="1400" dirty="0" smtClean="0"/>
          </a:p>
          <a:p>
            <a:r>
              <a:rPr lang="fr-FR" sz="1400" dirty="0" smtClean="0"/>
              <a:t>02.56% u…………tao++</a:t>
            </a:r>
            <a:r>
              <a:rPr lang="fr-FR" sz="1400" dirty="0" err="1" smtClean="0"/>
              <a:t>cp</a:t>
            </a:r>
            <a:endParaRPr lang="fr-FR" sz="1400" dirty="0" smtClean="0"/>
          </a:p>
          <a:p>
            <a:r>
              <a:rPr lang="fr-FR" sz="1400" dirty="0" smtClean="0"/>
              <a:t>02.11% u…….t…</a:t>
            </a:r>
            <a:r>
              <a:rPr lang="fr-FR" sz="1400" dirty="0" err="1" smtClean="0"/>
              <a:t>tap</a:t>
            </a:r>
            <a:endParaRPr lang="fr-FR" sz="1400" dirty="0" smtClean="0"/>
          </a:p>
          <a:p>
            <a:r>
              <a:rPr lang="fr-FR" sz="1400" dirty="0" smtClean="0"/>
              <a:t>01.61% u…..tao++</a:t>
            </a:r>
            <a:r>
              <a:rPr lang="fr-FR" sz="1400" dirty="0" err="1" smtClean="0"/>
              <a:t>cp</a:t>
            </a:r>
            <a:endParaRPr lang="fr-FR" sz="1400" dirty="0" smtClean="0"/>
          </a:p>
          <a:p>
            <a:r>
              <a:rPr lang="fr-FR" sz="1400" dirty="0" smtClean="0"/>
              <a:t>01.53% u………….</a:t>
            </a:r>
            <a:r>
              <a:rPr lang="fr-FR" sz="1400" dirty="0" err="1" smtClean="0"/>
              <a:t>t.tap</a:t>
            </a:r>
            <a:endParaRPr lang="fr-FR" sz="1400" dirty="0" smtClean="0"/>
          </a:p>
          <a:p>
            <a:r>
              <a:rPr lang="fr-FR" sz="1400" dirty="0" smtClean="0"/>
              <a:t>01.25% u….</a:t>
            </a:r>
            <a:r>
              <a:rPr lang="fr-FR" sz="1400" dirty="0" err="1" smtClean="0"/>
              <a:t>tap</a:t>
            </a:r>
            <a:endParaRPr lang="fr-FR" sz="1400" dirty="0" smtClean="0"/>
          </a:p>
          <a:p>
            <a:r>
              <a:rPr lang="fr-FR" sz="1400" dirty="0" smtClean="0"/>
              <a:t>01.06% u…………</a:t>
            </a:r>
            <a:r>
              <a:rPr lang="fr-FR" sz="1400" dirty="0" err="1" smtClean="0"/>
              <a:t>ttao+cp</a:t>
            </a:r>
            <a:endParaRPr lang="fr-FR" sz="1400" dirty="0" smtClean="0"/>
          </a:p>
          <a:p>
            <a:r>
              <a:rPr lang="fr-FR" sz="1400" dirty="0" smtClean="0"/>
              <a:t>82.57% of total </a:t>
            </a:r>
            <a:r>
              <a:rPr lang="fr-FR" sz="1400" dirty="0" err="1" smtClean="0"/>
              <a:t>behavior</a:t>
            </a:r>
            <a:r>
              <a:rPr lang="fr-FR" sz="1400" dirty="0" smtClean="0"/>
              <a:t> </a:t>
            </a:r>
            <a:r>
              <a:rPr lang="fr-FR" sz="1400" dirty="0" err="1" smtClean="0"/>
              <a:t>covered</a:t>
            </a:r>
            <a:endParaRPr lang="fr-FR" sz="1400" dirty="0" smtClean="0"/>
          </a:p>
          <a:p>
            <a:r>
              <a:rPr lang="fr-FR" sz="1400" dirty="0" err="1" smtClean="0"/>
              <a:t>Systematic</a:t>
            </a:r>
            <a:r>
              <a:rPr lang="fr-FR" sz="1400" dirty="0" smtClean="0"/>
              <a:t> test suite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</a:t>
            </a:r>
            <a:r>
              <a:rPr lang="fr-FR" sz="1400" dirty="0" err="1" smtClean="0"/>
              <a:t>whole</a:t>
            </a:r>
            <a:r>
              <a:rPr lang="fr-FR" sz="1400" dirty="0" smtClean="0"/>
              <a:t> Scanner </a:t>
            </a:r>
            <a:r>
              <a:rPr lang="fr-FR" sz="1400" dirty="0" err="1" smtClean="0"/>
              <a:t>customer</a:t>
            </a:r>
            <a:r>
              <a:rPr lang="fr-FR" sz="1400" dirty="0" smtClean="0"/>
              <a:t> model, </a:t>
            </a:r>
            <a:r>
              <a:rPr lang="fr-FR" sz="1400" dirty="0" err="1" smtClean="0"/>
              <a:t>including</a:t>
            </a:r>
            <a:r>
              <a:rPr lang="fr-FR" sz="1400" dirty="0" smtClean="0"/>
              <a:t> all traces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probability</a:t>
            </a:r>
            <a:r>
              <a:rPr lang="fr-FR" sz="1400" dirty="0" smtClean="0"/>
              <a:t> </a:t>
            </a:r>
            <a:r>
              <a:rPr lang="fr-FR" sz="1400" dirty="0" err="1" smtClean="0"/>
              <a:t>greater</a:t>
            </a:r>
            <a:r>
              <a:rPr lang="fr-FR" sz="1400" dirty="0" smtClean="0"/>
              <a:t> </a:t>
            </a:r>
            <a:r>
              <a:rPr lang="fr-FR" sz="1400" dirty="0" err="1" smtClean="0"/>
              <a:t>than</a:t>
            </a:r>
            <a:r>
              <a:rPr lang="fr-FR" sz="1400" dirty="0" smtClean="0"/>
              <a:t> 1.0%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07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to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cases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Bus system and </a:t>
            </a:r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service for </a:t>
            </a:r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 buses and </a:t>
            </a:r>
            <a:r>
              <a:rPr lang="fr-FR" dirty="0" err="1" smtClean="0"/>
              <a:t>students</a:t>
            </a:r>
            <a:endParaRPr lang="fr-FR" dirty="0" smtClean="0"/>
          </a:p>
          <a:p>
            <a:r>
              <a:rPr lang="fr-FR" dirty="0" smtClean="0"/>
              <a:t>Events : GPS position of the bus,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swiping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ID </a:t>
            </a:r>
            <a:r>
              <a:rPr lang="fr-FR" dirty="0" err="1" smtClean="0"/>
              <a:t>cards</a:t>
            </a:r>
            <a:r>
              <a:rPr lang="fr-FR" dirty="0" smtClean="0"/>
              <a:t> </a:t>
            </a:r>
            <a:r>
              <a:rPr lang="fr-FR" dirty="0" err="1" smtClean="0"/>
              <a:t>upon</a:t>
            </a:r>
            <a:r>
              <a:rPr lang="fr-FR" dirty="0" smtClean="0"/>
              <a:t> </a:t>
            </a:r>
            <a:r>
              <a:rPr lang="fr-FR" dirty="0" err="1" smtClean="0"/>
              <a:t>entering</a:t>
            </a:r>
            <a:r>
              <a:rPr lang="fr-FR" dirty="0" smtClean="0"/>
              <a:t> or </a:t>
            </a:r>
            <a:r>
              <a:rPr lang="fr-FR" dirty="0" err="1" smtClean="0"/>
              <a:t>exiting</a:t>
            </a:r>
            <a:r>
              <a:rPr lang="fr-FR" dirty="0" smtClean="0"/>
              <a:t> the bus, drivers </a:t>
            </a:r>
            <a:r>
              <a:rPr lang="fr-FR" dirty="0" err="1" smtClean="0"/>
              <a:t>recordings</a:t>
            </a:r>
            <a:r>
              <a:rPr lang="fr-FR" dirty="0" smtClean="0"/>
              <a:t> absent </a:t>
            </a:r>
            <a:r>
              <a:rPr lang="fr-FR" dirty="0" err="1" smtClean="0"/>
              <a:t>students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38" y="3442079"/>
            <a:ext cx="4970977" cy="25920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8795" y="3751036"/>
            <a:ext cx="416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3267 </a:t>
            </a:r>
            <a:r>
              <a:rPr lang="fr-FR" sz="3200" dirty="0" err="1" smtClean="0"/>
              <a:t>events</a:t>
            </a:r>
            <a:r>
              <a:rPr lang="fr-FR" sz="3200" dirty="0" smtClean="0"/>
              <a:t> </a:t>
            </a:r>
            <a:r>
              <a:rPr lang="fr-FR" sz="3200" dirty="0" err="1" smtClean="0"/>
              <a:t>from</a:t>
            </a:r>
            <a:r>
              <a:rPr lang="fr-FR" sz="3200" dirty="0" smtClean="0"/>
              <a:t> 15 buses and </a:t>
            </a:r>
            <a:r>
              <a:rPr lang="fr-FR" sz="3200" dirty="0" err="1" smtClean="0"/>
              <a:t>their</a:t>
            </a:r>
            <a:r>
              <a:rPr lang="fr-FR" sz="3200" dirty="0" smtClean="0"/>
              <a:t> </a:t>
            </a:r>
            <a:r>
              <a:rPr lang="fr-FR" sz="3200" dirty="0" err="1" smtClean="0"/>
              <a:t>frequencies</a:t>
            </a:r>
            <a:r>
              <a:rPr lang="fr-FR" sz="3200" dirty="0" smtClean="0"/>
              <a:t> 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15167" y="5467591"/>
            <a:ext cx="667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Systematic</a:t>
            </a:r>
            <a:r>
              <a:rPr lang="fr-FR" dirty="0" smtClean="0"/>
              <a:t> test cases </a:t>
            </a:r>
            <a:r>
              <a:rPr lang="fr-FR" dirty="0" err="1" smtClean="0"/>
              <a:t>generated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the </a:t>
            </a:r>
            <a:r>
              <a:rPr lang="fr-FR" dirty="0" err="1" smtClean="0"/>
              <a:t>probabilities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58" y="1589937"/>
            <a:ext cx="7705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28" y="2896786"/>
            <a:ext cx="5482643" cy="24642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4" y="2713245"/>
            <a:ext cx="3946532" cy="39182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8" y="2708118"/>
            <a:ext cx="3946532" cy="391824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8" y="3296797"/>
            <a:ext cx="1621818" cy="225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85" y="3309674"/>
            <a:ext cx="1671824" cy="263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976507" y="1571223"/>
            <a:ext cx="958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Set of web services for </a:t>
            </a:r>
            <a:r>
              <a:rPr lang="fr-FR" dirty="0" err="1" smtClean="0"/>
              <a:t>managing</a:t>
            </a:r>
            <a:r>
              <a:rPr lang="fr-FR" dirty="0" smtClean="0"/>
              <a:t> maintenance </a:t>
            </a:r>
            <a:r>
              <a:rPr lang="fr-FR" dirty="0" err="1" smtClean="0"/>
              <a:t>equipment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repair</a:t>
            </a:r>
            <a:r>
              <a:rPr lang="fr-FR" dirty="0" smtClean="0"/>
              <a:t> job,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equipment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by a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Technicians</a:t>
            </a:r>
            <a:r>
              <a:rPr lang="fr-FR" dirty="0" smtClean="0"/>
              <a:t> use a mobile </a:t>
            </a:r>
            <a:r>
              <a:rPr lang="fr-FR" dirty="0" err="1" smtClean="0"/>
              <a:t>app</a:t>
            </a:r>
            <a:r>
              <a:rPr lang="fr-FR" dirty="0" smtClean="0"/>
              <a:t> to record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 and return the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equipment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61628" y="5440126"/>
            <a:ext cx="47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2898 </a:t>
            </a:r>
            <a:r>
              <a:rPr lang="fr-FR" dirty="0" err="1" smtClean="0"/>
              <a:t>events</a:t>
            </a:r>
            <a:r>
              <a:rPr lang="fr-FR" dirty="0" smtClean="0"/>
              <a:t> and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frequencies</a:t>
            </a:r>
            <a:r>
              <a:rPr lang="fr-FR" dirty="0" smtClean="0"/>
              <a:t>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437 sessions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6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6627DB-60EB-E14C-8F47-0D52D80BA9FE}"/>
              </a:ext>
            </a:extLst>
          </p:cNvPr>
          <p:cNvSpPr/>
          <p:nvPr/>
        </p:nvSpPr>
        <p:spPr>
          <a:xfrm>
            <a:off x="10284294" y="4178476"/>
            <a:ext cx="1774637" cy="2503709"/>
          </a:xfrm>
          <a:prstGeom prst="can">
            <a:avLst/>
          </a:prstGeom>
          <a:solidFill>
            <a:srgbClr val="277088">
              <a:alpha val="17000"/>
            </a:srgbClr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34A4C9-F2B4-2A41-888D-854505686268}"/>
              </a:ext>
            </a:extLst>
          </p:cNvPr>
          <p:cNvGrpSpPr/>
          <p:nvPr/>
        </p:nvGrpSpPr>
        <p:grpSpPr>
          <a:xfrm>
            <a:off x="133069" y="1185375"/>
            <a:ext cx="4089179" cy="2798618"/>
            <a:chOff x="150312" y="1858398"/>
            <a:chExt cx="4089179" cy="2798618"/>
          </a:xfrm>
        </p:grpSpPr>
        <p:sp>
          <p:nvSpPr>
            <p:cNvPr id="40" name="Rectangle à coins arrondis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4FE6E3-D502-A444-9D76-C788B81E3874}"/>
                </a:ext>
              </a:extLst>
            </p:cNvPr>
            <p:cNvSpPr/>
            <p:nvPr/>
          </p:nvSpPr>
          <p:spPr>
            <a:xfrm>
              <a:off x="150312" y="1858398"/>
              <a:ext cx="4089179" cy="2798618"/>
            </a:xfrm>
            <a:prstGeom prst="roundRect">
              <a:avLst/>
            </a:prstGeom>
            <a:noFill/>
            <a:ln w="25400">
              <a:solidFill>
                <a:srgbClr val="27708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41" name="Organigramme : Multidocument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9A2E23A-A734-CB41-8886-B0FC5D711339}"/>
                </a:ext>
              </a:extLst>
            </p:cNvPr>
            <p:cNvSpPr/>
            <p:nvPr/>
          </p:nvSpPr>
          <p:spPr>
            <a:xfrm>
              <a:off x="2454147" y="2342379"/>
              <a:ext cx="1709283" cy="1889587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rgbClr val="2770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Traces</a:t>
              </a:r>
              <a:endParaRPr lang="fr-FR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18228-6FC1-CE41-BD75-DBD8F7E50385}"/>
                </a:ext>
              </a:extLst>
            </p:cNvPr>
            <p:cNvGrpSpPr/>
            <p:nvPr/>
          </p:nvGrpSpPr>
          <p:grpSpPr>
            <a:xfrm>
              <a:off x="350634" y="1970104"/>
              <a:ext cx="2014290" cy="2556172"/>
              <a:chOff x="-228322" y="2457310"/>
              <a:chExt cx="2014290" cy="2556172"/>
            </a:xfrm>
          </p:grpSpPr>
          <p:sp>
            <p:nvSpPr>
              <p:cNvPr id="43" name="Organigramme : Multidocument 4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37B0ACE-8213-1441-9337-ADF4C812A734}"/>
                  </a:ext>
                </a:extLst>
              </p:cNvPr>
              <p:cNvSpPr/>
              <p:nvPr/>
            </p:nvSpPr>
            <p:spPr>
              <a:xfrm>
                <a:off x="134746" y="2457310"/>
                <a:ext cx="1651222" cy="2056232"/>
              </a:xfrm>
              <a:prstGeom prst="flowChartMultidocument">
                <a:avLst/>
              </a:prstGeom>
              <a:solidFill>
                <a:schemeClr val="bg2"/>
              </a:solidFill>
              <a:ln w="25400">
                <a:solidFill>
                  <a:srgbClr val="2770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Traces d'exécution utilisateur</a:t>
                </a:r>
              </a:p>
            </p:txBody>
          </p:sp>
          <p:sp>
            <p:nvSpPr>
              <p:cNvPr id="44" name="Organigramme : Multidocument 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9DDE5FD-C5E0-FC46-A472-9AD03C3C6DA4}"/>
                  </a:ext>
                </a:extLst>
              </p:cNvPr>
              <p:cNvSpPr/>
              <p:nvPr/>
            </p:nvSpPr>
            <p:spPr>
              <a:xfrm>
                <a:off x="-228322" y="2957250"/>
                <a:ext cx="1651222" cy="2056232"/>
              </a:xfrm>
              <a:prstGeom prst="flowChartMultidocument">
                <a:avLst/>
              </a:prstGeom>
              <a:solidFill>
                <a:schemeClr val="bg2"/>
              </a:solidFill>
              <a:ln w="25400">
                <a:solidFill>
                  <a:srgbClr val="2770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00" b="1" dirty="0" err="1" smtClean="0">
                    <a:solidFill>
                      <a:schemeClr val="tx1"/>
                    </a:solidFill>
                  </a:rPr>
                  <a:t>Operationnal</a:t>
                </a:r>
                <a:r>
                  <a:rPr lang="fr-FR" sz="1600" b="1" dirty="0" smtClean="0">
                    <a:solidFill>
                      <a:schemeClr val="tx1"/>
                    </a:solidFill>
                  </a:rPr>
                  <a:t> Traces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2FA7D0-EB38-C54F-91DC-EDAA5F05A940}"/>
              </a:ext>
            </a:extLst>
          </p:cNvPr>
          <p:cNvGrpSpPr/>
          <p:nvPr/>
        </p:nvGrpSpPr>
        <p:grpSpPr>
          <a:xfrm>
            <a:off x="6740997" y="1180377"/>
            <a:ext cx="2035034" cy="1877785"/>
            <a:chOff x="7535077" y="733239"/>
            <a:chExt cx="2418939" cy="2232025"/>
          </a:xfrm>
        </p:grpSpPr>
        <p:sp>
          <p:nvSpPr>
            <p:cNvPr id="23" name="Ellipse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67CE9D7-39BF-F14E-BA91-408796B6D38B}"/>
                </a:ext>
              </a:extLst>
            </p:cNvPr>
            <p:cNvSpPr/>
            <p:nvPr/>
          </p:nvSpPr>
          <p:spPr>
            <a:xfrm>
              <a:off x="7535077" y="1886296"/>
              <a:ext cx="1110013" cy="1023547"/>
            </a:xfrm>
            <a:prstGeom prst="ellipse">
              <a:avLst/>
            </a:prstGeom>
            <a:solidFill>
              <a:srgbClr val="FF000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8B3DCE-A223-7E45-B10B-FB9A1AFA5A6B}"/>
                </a:ext>
              </a:extLst>
            </p:cNvPr>
            <p:cNvSpPr/>
            <p:nvPr/>
          </p:nvSpPr>
          <p:spPr>
            <a:xfrm>
              <a:off x="8079056" y="733239"/>
              <a:ext cx="1503693" cy="1357289"/>
            </a:xfrm>
            <a:prstGeom prst="ellipse">
              <a:avLst/>
            </a:prstGeom>
            <a:solidFill>
              <a:srgbClr val="0070C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8A9F593-A65F-2A4F-A0A9-7E74C3837B80}"/>
                </a:ext>
              </a:extLst>
            </p:cNvPr>
            <p:cNvSpPr/>
            <p:nvPr/>
          </p:nvSpPr>
          <p:spPr>
            <a:xfrm>
              <a:off x="8642423" y="1613300"/>
              <a:ext cx="1311593" cy="1351964"/>
            </a:xfrm>
            <a:prstGeom prst="ellipse">
              <a:avLst/>
            </a:prstGeom>
            <a:solidFill>
              <a:srgbClr val="FFFF00">
                <a:alpha val="21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8F46562-839D-804F-BEEF-3590FD713CAA}"/>
                </a:ext>
              </a:extLst>
            </p:cNvPr>
            <p:cNvSpPr/>
            <p:nvPr/>
          </p:nvSpPr>
          <p:spPr>
            <a:xfrm>
              <a:off x="8506546" y="1270427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D44206-97D1-D842-8732-2AE2B1426D8E}"/>
                </a:ext>
              </a:extLst>
            </p:cNvPr>
            <p:cNvSpPr/>
            <p:nvPr/>
          </p:nvSpPr>
          <p:spPr>
            <a:xfrm>
              <a:off x="8603528" y="871959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7D2DF2F-26BE-1149-80A0-ECA5ED57AA67}"/>
                </a:ext>
              </a:extLst>
            </p:cNvPr>
            <p:cNvSpPr/>
            <p:nvPr/>
          </p:nvSpPr>
          <p:spPr>
            <a:xfrm>
              <a:off x="8837829" y="1043484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F0953EA-F028-E045-8933-BBC466E04AD9}"/>
                </a:ext>
              </a:extLst>
            </p:cNvPr>
            <p:cNvSpPr/>
            <p:nvPr/>
          </p:nvSpPr>
          <p:spPr>
            <a:xfrm>
              <a:off x="8893247" y="2325968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0FF996-88D9-3C4D-99D4-5B0A85FC65F0}"/>
                </a:ext>
              </a:extLst>
            </p:cNvPr>
            <p:cNvSpPr/>
            <p:nvPr/>
          </p:nvSpPr>
          <p:spPr>
            <a:xfrm>
              <a:off x="8990229" y="1516318"/>
              <a:ext cx="96982" cy="969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1B36F26-0C59-A749-BC8C-2063E00FEEB4}"/>
                </a:ext>
              </a:extLst>
            </p:cNvPr>
            <p:cNvSpPr/>
            <p:nvPr/>
          </p:nvSpPr>
          <p:spPr>
            <a:xfrm>
              <a:off x="9330733" y="2701637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7CDBBF-8DB0-8C4D-A6C5-B4CF72B14C0E}"/>
                </a:ext>
              </a:extLst>
            </p:cNvPr>
            <p:cNvSpPr/>
            <p:nvPr/>
          </p:nvSpPr>
          <p:spPr>
            <a:xfrm>
              <a:off x="9466210" y="2256695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5A23379-492C-C142-A362-1CF60418FDE6}"/>
                </a:ext>
              </a:extLst>
            </p:cNvPr>
            <p:cNvSpPr/>
            <p:nvPr/>
          </p:nvSpPr>
          <p:spPr>
            <a:xfrm>
              <a:off x="9589333" y="1853825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E22DA5-6714-C145-AECF-97C7D5E9352D}"/>
                </a:ext>
              </a:extLst>
            </p:cNvPr>
            <p:cNvSpPr/>
            <p:nvPr/>
          </p:nvSpPr>
          <p:spPr>
            <a:xfrm>
              <a:off x="9686315" y="2529558"/>
              <a:ext cx="96982" cy="969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F97A7A4-1BBB-D649-B281-32439932C2C8}"/>
                </a:ext>
              </a:extLst>
            </p:cNvPr>
            <p:cNvSpPr/>
            <p:nvPr/>
          </p:nvSpPr>
          <p:spPr>
            <a:xfrm>
              <a:off x="7885092" y="2327790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9B44D3-C9E2-D249-849E-243DEC2A59CE}"/>
                </a:ext>
              </a:extLst>
            </p:cNvPr>
            <p:cNvSpPr/>
            <p:nvPr/>
          </p:nvSpPr>
          <p:spPr>
            <a:xfrm>
              <a:off x="7698491" y="2090528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066516D-036C-3041-AB52-C021BDA37D23}"/>
                </a:ext>
              </a:extLst>
            </p:cNvPr>
            <p:cNvSpPr/>
            <p:nvPr/>
          </p:nvSpPr>
          <p:spPr>
            <a:xfrm>
              <a:off x="8409564" y="2479405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6E43BF7-7815-9443-84D4-FF4C499FF2DA}"/>
                </a:ext>
              </a:extLst>
            </p:cNvPr>
            <p:cNvSpPr/>
            <p:nvPr/>
          </p:nvSpPr>
          <p:spPr>
            <a:xfrm>
              <a:off x="8068504" y="2062775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6EAA879-217A-CF42-BB4F-298525809ED5}"/>
                </a:ext>
              </a:extLst>
            </p:cNvPr>
            <p:cNvSpPr/>
            <p:nvPr/>
          </p:nvSpPr>
          <p:spPr>
            <a:xfrm>
              <a:off x="8133691" y="2722419"/>
              <a:ext cx="96982" cy="969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7" name="Flèche vers la droit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8A52B9-FBE0-9C40-8BE3-0D25A344A86E}"/>
              </a:ext>
            </a:extLst>
          </p:cNvPr>
          <p:cNvSpPr/>
          <p:nvPr/>
        </p:nvSpPr>
        <p:spPr>
          <a:xfrm>
            <a:off x="4451947" y="2239124"/>
            <a:ext cx="2196830" cy="342068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 vers la droit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FC8E90-3729-214E-A35C-11C96BEFA548}"/>
              </a:ext>
            </a:extLst>
          </p:cNvPr>
          <p:cNvSpPr/>
          <p:nvPr/>
        </p:nvSpPr>
        <p:spPr>
          <a:xfrm>
            <a:off x="8890343" y="2243485"/>
            <a:ext cx="1520073" cy="352021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DA10C4-26DF-1C4D-8C16-0E088C76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02" y="1573130"/>
            <a:ext cx="1208485" cy="1366879"/>
          </a:xfrm>
          <a:prstGeom prst="rect">
            <a:avLst/>
          </a:prstGeom>
        </p:spPr>
      </p:pic>
      <p:sp>
        <p:nvSpPr>
          <p:cNvPr id="10" name="ZoneTexte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BF94CE-91F3-4C48-AF41-74D09B758695}"/>
              </a:ext>
            </a:extLst>
          </p:cNvPr>
          <p:cNvSpPr txBox="1"/>
          <p:nvPr/>
        </p:nvSpPr>
        <p:spPr>
          <a:xfrm>
            <a:off x="4351385" y="1335175"/>
            <a:ext cx="244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1 </a:t>
            </a:r>
            <a:r>
              <a:rPr lang="fr-FR" b="1" dirty="0" smtClean="0"/>
              <a:t>– Traces </a:t>
            </a:r>
            <a:r>
              <a:rPr lang="fr-FR" b="1" dirty="0" err="1" smtClean="0"/>
              <a:t>Clustering</a:t>
            </a:r>
            <a:endParaRPr lang="fr-FR" b="1" dirty="0"/>
          </a:p>
          <a:p>
            <a:pPr algn="ctr"/>
            <a:r>
              <a:rPr lang="fr-FR" i="1" dirty="0" err="1" smtClean="0"/>
              <a:t>Identifying</a:t>
            </a:r>
            <a:r>
              <a:rPr lang="fr-FR" i="1" dirty="0" smtClean="0"/>
              <a:t> </a:t>
            </a:r>
            <a:r>
              <a:rPr lang="fr-FR" i="1" dirty="0" err="1" smtClean="0"/>
              <a:t>regression</a:t>
            </a:r>
            <a:endParaRPr lang="fr-FR" i="1" dirty="0" smtClean="0"/>
          </a:p>
          <a:p>
            <a:pPr algn="ctr"/>
            <a:r>
              <a:rPr lang="fr-FR" i="1" dirty="0" smtClean="0"/>
              <a:t> tests </a:t>
            </a:r>
            <a:r>
              <a:rPr lang="fr-FR" i="1" dirty="0" err="1" smtClean="0"/>
              <a:t>needs</a:t>
            </a:r>
            <a:endParaRPr lang="fr-FR" i="1" dirty="0"/>
          </a:p>
        </p:txBody>
      </p:sp>
      <p:sp>
        <p:nvSpPr>
          <p:cNvPr id="11" name="ZoneTexte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A87B52-A491-4B44-9EEF-18F4AE10C859}"/>
              </a:ext>
            </a:extLst>
          </p:cNvPr>
          <p:cNvSpPr txBox="1"/>
          <p:nvPr/>
        </p:nvSpPr>
        <p:spPr>
          <a:xfrm>
            <a:off x="8649022" y="1364904"/>
            <a:ext cx="200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2 – </a:t>
            </a:r>
            <a:r>
              <a:rPr lang="fr-FR" b="1" dirty="0" smtClean="0"/>
              <a:t>Training a ML model on the traces</a:t>
            </a:r>
            <a:endParaRPr lang="fr-FR" b="1" dirty="0"/>
          </a:p>
        </p:txBody>
      </p:sp>
      <p:sp>
        <p:nvSpPr>
          <p:cNvPr id="12" name="Organigramme : Multidocument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D9104D-8AE5-5446-A21D-DF71C57C97CE}"/>
              </a:ext>
            </a:extLst>
          </p:cNvPr>
          <p:cNvSpPr/>
          <p:nvPr/>
        </p:nvSpPr>
        <p:spPr>
          <a:xfrm>
            <a:off x="10429223" y="4814857"/>
            <a:ext cx="1496348" cy="1654190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Regression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testing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Script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ZoneTexte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EF4B6B-6D8F-554A-8E82-C525CBF1C293}"/>
              </a:ext>
            </a:extLst>
          </p:cNvPr>
          <p:cNvSpPr txBox="1"/>
          <p:nvPr/>
        </p:nvSpPr>
        <p:spPr>
          <a:xfrm>
            <a:off x="8884695" y="3249703"/>
            <a:ext cx="200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3 – </a:t>
            </a:r>
            <a:r>
              <a:rPr lang="fr-FR" b="1" dirty="0" smtClean="0"/>
              <a:t>Test Scripts </a:t>
            </a:r>
            <a:r>
              <a:rPr lang="fr-FR" b="1" dirty="0" err="1" smtClean="0"/>
              <a:t>Generation</a:t>
            </a:r>
            <a:endParaRPr lang="fr-FR" b="1" dirty="0"/>
          </a:p>
        </p:txBody>
      </p:sp>
      <p:grpSp>
        <p:nvGrpSpPr>
          <p:cNvPr id="14" name="Group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7DB803-42D8-AF4B-863E-9522AD72DF9B}"/>
              </a:ext>
            </a:extLst>
          </p:cNvPr>
          <p:cNvGrpSpPr/>
          <p:nvPr/>
        </p:nvGrpSpPr>
        <p:grpSpPr>
          <a:xfrm>
            <a:off x="6231325" y="4339015"/>
            <a:ext cx="2503423" cy="2287750"/>
            <a:chOff x="5915282" y="3974504"/>
            <a:chExt cx="2503423" cy="2287750"/>
          </a:xfrm>
        </p:grpSpPr>
        <p:pic>
          <p:nvPicPr>
            <p:cNvPr id="19" name="Image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192920-6E83-A640-8A1D-1B60949C4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1273" y="4289518"/>
              <a:ext cx="974335" cy="909712"/>
            </a:xfrm>
            <a:prstGeom prst="rect">
              <a:avLst/>
            </a:prstGeom>
          </p:spPr>
        </p:pic>
        <p:sp>
          <p:nvSpPr>
            <p:cNvPr id="20" name="ZoneTexte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2ABAE87-B8B7-1D41-AB7A-ED0F5240424E}"/>
                </a:ext>
              </a:extLst>
            </p:cNvPr>
            <p:cNvSpPr txBox="1"/>
            <p:nvPr/>
          </p:nvSpPr>
          <p:spPr>
            <a:xfrm>
              <a:off x="6805961" y="4056749"/>
              <a:ext cx="1612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tencil" panose="040409050D0802020404" pitchFamily="82" charset="0"/>
                </a:rPr>
                <a:t>Web Service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40987A4-8099-6442-84FC-F96408AE3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8009" y="4682084"/>
              <a:ext cx="1159904" cy="962576"/>
            </a:xfrm>
            <a:prstGeom prst="rect">
              <a:avLst/>
            </a:prstGeom>
          </p:spPr>
        </p:pic>
        <p:sp>
          <p:nvSpPr>
            <p:cNvPr id="22" name="Rectangle à coins arrondis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06449D-09D7-AC43-A0AD-13ED0A4A5521}"/>
                </a:ext>
              </a:extLst>
            </p:cNvPr>
            <p:cNvSpPr/>
            <p:nvPr/>
          </p:nvSpPr>
          <p:spPr>
            <a:xfrm>
              <a:off x="5915282" y="3974504"/>
              <a:ext cx="2503422" cy="2287750"/>
            </a:xfrm>
            <a:prstGeom prst="roundRect">
              <a:avLst/>
            </a:prstGeom>
            <a:noFill/>
            <a:ln w="25400">
              <a:solidFill>
                <a:srgbClr val="27708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SYSTEM UNDER TEST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43FBC2-171B-A84C-888A-9FA92554AA0A}"/>
              </a:ext>
            </a:extLst>
          </p:cNvPr>
          <p:cNvGrpSpPr/>
          <p:nvPr/>
        </p:nvGrpSpPr>
        <p:grpSpPr>
          <a:xfrm>
            <a:off x="8824746" y="4814857"/>
            <a:ext cx="1276731" cy="1407678"/>
            <a:chOff x="7695666" y="1502882"/>
            <a:chExt cx="1276731" cy="1407678"/>
          </a:xfrm>
        </p:grpSpPr>
        <p:pic>
          <p:nvPicPr>
            <p:cNvPr id="17" name="Image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766BCF4-A7F4-9B41-8984-7657C62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5666" y="1502882"/>
              <a:ext cx="1276731" cy="140767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02DB8C-8B7E-6643-9D75-263274B2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3925" y="2015924"/>
              <a:ext cx="589531" cy="487003"/>
            </a:xfrm>
            <a:prstGeom prst="rect">
              <a:avLst/>
            </a:prstGeom>
          </p:spPr>
        </p:pic>
      </p:grpSp>
      <p:sp>
        <p:nvSpPr>
          <p:cNvPr id="16" name="Virag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1A3AD7-70CB-9349-AAF0-4836EAFFF677}"/>
              </a:ext>
            </a:extLst>
          </p:cNvPr>
          <p:cNvSpPr/>
          <p:nvPr/>
        </p:nvSpPr>
        <p:spPr>
          <a:xfrm rot="16200000">
            <a:off x="3712303" y="3528542"/>
            <a:ext cx="1593877" cy="2802694"/>
          </a:xfrm>
          <a:prstGeom prst="bentArrow">
            <a:avLst>
              <a:gd name="adj1" fmla="val 11467"/>
              <a:gd name="adj2" fmla="val 13205"/>
              <a:gd name="adj3" fmla="val 13253"/>
              <a:gd name="adj4" fmla="val 4375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4000">
                <a:srgbClr val="277088"/>
              </a:gs>
              <a:gs pos="83000">
                <a:srgbClr val="277088"/>
              </a:gs>
              <a:gs pos="100000">
                <a:srgbClr val="277088"/>
              </a:gs>
            </a:gsLst>
            <a:lin ang="16200000" scaled="1"/>
            <a:tileRect/>
          </a:gra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Titre 1"/>
          <p:cNvSpPr>
            <a:spLocks noGrp="1"/>
          </p:cNvSpPr>
          <p:nvPr>
            <p:ph type="title"/>
          </p:nvPr>
        </p:nvSpPr>
        <p:spPr>
          <a:xfrm>
            <a:off x="179363" y="132493"/>
            <a:ext cx="8596668" cy="1320800"/>
          </a:xfrm>
        </p:spPr>
        <p:txBody>
          <a:bodyPr/>
          <a:lstStyle/>
          <a:p>
            <a:r>
              <a:rPr lang="fr-FR" dirty="0" smtClean="0"/>
              <a:t>PHILAE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outline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8" name="Image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20981C-CD03-2046-A020-C67EBAD08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56" y="5388023"/>
            <a:ext cx="1710016" cy="540209"/>
          </a:xfrm>
          <a:prstGeom prst="rect">
            <a:avLst/>
          </a:prstGeom>
        </p:spPr>
      </p:pic>
      <p:sp>
        <p:nvSpPr>
          <p:cNvPr id="49" name="Flèche vers la droit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FC8E90-3729-214E-A35C-11C96BEFA548}"/>
              </a:ext>
            </a:extLst>
          </p:cNvPr>
          <p:cNvSpPr/>
          <p:nvPr/>
        </p:nvSpPr>
        <p:spPr>
          <a:xfrm rot="5400000">
            <a:off x="10589099" y="3464664"/>
            <a:ext cx="1165024" cy="352021"/>
          </a:xfrm>
          <a:prstGeom prst="rightArrow">
            <a:avLst/>
          </a:prstGeom>
          <a:solidFill>
            <a:srgbClr val="277088"/>
          </a:solidFill>
          <a:ln>
            <a:solidFill>
              <a:srgbClr val="277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system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1" y="1690688"/>
            <a:ext cx="8750429" cy="36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Supply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5" y="2021983"/>
            <a:ext cx="9726361" cy="221516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87888" y="4385765"/>
            <a:ext cx="667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Systematic</a:t>
            </a:r>
            <a:r>
              <a:rPr lang="fr-FR" dirty="0" smtClean="0"/>
              <a:t> test cases </a:t>
            </a:r>
            <a:r>
              <a:rPr lang="fr-FR" dirty="0" err="1" smtClean="0"/>
              <a:t>generated</a:t>
            </a:r>
            <a:r>
              <a:rPr lang="fr-FR" dirty="0" smtClean="0"/>
              <a:t> by </a:t>
            </a:r>
            <a:r>
              <a:rPr lang="fr-FR" dirty="0" err="1" smtClean="0"/>
              <a:t>unrolling</a:t>
            </a:r>
            <a:r>
              <a:rPr lang="fr-FR" dirty="0" smtClean="0"/>
              <a:t> the </a:t>
            </a:r>
            <a:r>
              <a:rPr lang="fr-FR" dirty="0" err="1" smtClean="0"/>
              <a:t>probabilities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6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59266"/>
            <a:ext cx="8596668" cy="1320800"/>
          </a:xfrm>
        </p:spPr>
        <p:txBody>
          <a:bodyPr/>
          <a:lstStyle/>
          <a:p>
            <a:r>
              <a:rPr lang="fr-FR" dirty="0" smtClean="0"/>
              <a:t>Future directions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generation : learning of </a:t>
            </a:r>
            <a:r>
              <a:rPr lang="en-US" dirty="0"/>
              <a:t>test data equivalence classes on test execution traces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complete, open source </a:t>
            </a:r>
            <a:r>
              <a:rPr lang="en-US" dirty="0" smtClean="0"/>
              <a:t>toolbox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8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contributions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Identifying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test </a:t>
            </a:r>
            <a:r>
              <a:rPr lang="fr-FR" dirty="0" err="1" smtClean="0"/>
              <a:t>needs</a:t>
            </a:r>
            <a:r>
              <a:rPr lang="fr-FR" dirty="0" smtClean="0"/>
              <a:t> by </a:t>
            </a:r>
            <a:r>
              <a:rPr lang="fr-FR" dirty="0" err="1" smtClean="0"/>
              <a:t>comparing</a:t>
            </a:r>
            <a:r>
              <a:rPr lang="fr-FR" dirty="0" smtClean="0"/>
              <a:t> test </a:t>
            </a:r>
            <a:r>
              <a:rPr lang="fr-FR" dirty="0" err="1" smtClean="0"/>
              <a:t>execution</a:t>
            </a:r>
            <a:r>
              <a:rPr lang="fr-FR" dirty="0" smtClean="0"/>
              <a:t> traces and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traces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and visualisation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Automating</a:t>
            </a:r>
            <a:r>
              <a:rPr lang="fr-FR" dirty="0" smtClean="0"/>
              <a:t> test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predictive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 model of user traces to propose new test cases </a:t>
            </a:r>
            <a:r>
              <a:rPr lang="fr-FR" dirty="0" err="1" smtClean="0"/>
              <a:t>covering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test </a:t>
            </a:r>
            <a:r>
              <a:rPr lang="fr-FR" dirty="0" err="1" smtClean="0"/>
              <a:t>needs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An open-source </a:t>
            </a:r>
            <a:r>
              <a:rPr lang="fr-FR" dirty="0" err="1" smtClean="0"/>
              <a:t>toolbox</a:t>
            </a:r>
            <a:r>
              <a:rPr lang="fr-FR" dirty="0" smtClean="0"/>
              <a:t> </a:t>
            </a:r>
            <a:r>
              <a:rPr lang="fr-FR" dirty="0" err="1" smtClean="0"/>
              <a:t>supporting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services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Experimental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on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web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3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3356" y="4340180"/>
            <a:ext cx="9226551" cy="1659318"/>
          </a:xfrm>
        </p:spPr>
        <p:txBody>
          <a:bodyPr>
            <a:normAutofit/>
          </a:bodyPr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6" y="507191"/>
            <a:ext cx="7752007" cy="36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48" y="1835027"/>
            <a:ext cx="3785617" cy="3785617"/>
          </a:xfrm>
        </p:spPr>
      </p:pic>
      <p:sp>
        <p:nvSpPr>
          <p:cNvPr id="6" name="ZoneTexte 5"/>
          <p:cNvSpPr txBox="1"/>
          <p:nvPr/>
        </p:nvSpPr>
        <p:spPr>
          <a:xfrm>
            <a:off x="677334" y="2554374"/>
            <a:ext cx="6126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err="1" smtClean="0"/>
              <a:t>Definition</a:t>
            </a:r>
            <a:r>
              <a:rPr lang="fr-FR" sz="3200" i="1" dirty="0" smtClean="0"/>
              <a:t> : </a:t>
            </a:r>
            <a:r>
              <a:rPr lang="fr-FR" sz="3200" i="1" dirty="0" err="1" smtClean="0"/>
              <a:t>device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that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is</a:t>
            </a:r>
            <a:r>
              <a:rPr lang="fr-FR" sz="3200" i="1" dirty="0" smtClean="0"/>
              <a:t> able to </a:t>
            </a:r>
            <a:r>
              <a:rPr lang="fr-FR" sz="3200" i="1" dirty="0" err="1" smtClean="0"/>
              <a:t>read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products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barcodes</a:t>
            </a:r>
            <a:r>
              <a:rPr lang="fr-FR" sz="3200" i="1" dirty="0" smtClean="0"/>
              <a:t> and store </a:t>
            </a:r>
            <a:r>
              <a:rPr lang="fr-FR" sz="3200" i="1" dirty="0" err="1" smtClean="0"/>
              <a:t>them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into</a:t>
            </a:r>
            <a:r>
              <a:rPr lang="fr-FR" sz="3200" i="1" dirty="0" smtClean="0"/>
              <a:t> a shopping </a:t>
            </a:r>
            <a:r>
              <a:rPr lang="fr-FR" sz="3200" i="1" dirty="0" err="1" smtClean="0"/>
              <a:t>list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83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4" name="Rectangle avec flèche vers la gauche 3"/>
          <p:cNvSpPr/>
          <p:nvPr/>
        </p:nvSpPr>
        <p:spPr>
          <a:xfrm>
            <a:off x="4975668" y="2292438"/>
            <a:ext cx="2356834" cy="22280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Customer </a:t>
            </a:r>
            <a:r>
              <a:rPr lang="fr-FR" dirty="0" err="1" smtClean="0"/>
              <a:t>doing</a:t>
            </a:r>
            <a:r>
              <a:rPr lang="fr-FR" dirty="0" smtClean="0"/>
              <a:t> Shopping Simulator Software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867437" y="1711459"/>
            <a:ext cx="3108231" cy="364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Scanner Software</a:t>
            </a:r>
          </a:p>
          <a:p>
            <a:pPr algn="ctr"/>
            <a:r>
              <a:rPr lang="fr-FR" dirty="0" smtClean="0"/>
              <a:t>(to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tested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421552" y="5537915"/>
            <a:ext cx="0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34107" y="6014434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Producting</a:t>
            </a:r>
            <a:r>
              <a:rPr lang="fr-FR" dirty="0" smtClean="0"/>
              <a:t> Logs (</a:t>
            </a:r>
            <a:r>
              <a:rPr lang="fr-FR" dirty="0" err="1" smtClean="0"/>
              <a:t>execution</a:t>
            </a:r>
            <a:r>
              <a:rPr lang="fr-FR" dirty="0" smtClean="0"/>
              <a:t> traces)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List of possible actions for a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doing</a:t>
            </a:r>
            <a:r>
              <a:rPr lang="fr-FR" sz="3200" i="1" dirty="0" smtClean="0"/>
              <a:t> shopping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Unlock</a:t>
            </a:r>
            <a:r>
              <a:rPr lang="fr-FR" sz="3200" i="1" dirty="0" smtClean="0"/>
              <a:t> a scanner for shopping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Scan an article (as 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put </a:t>
            </a:r>
            <a:r>
              <a:rPr lang="fr-FR" sz="3200" i="1" dirty="0" err="1" smtClean="0"/>
              <a:t>it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into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their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physical</a:t>
            </a:r>
            <a:r>
              <a:rPr lang="fr-FR" sz="3200" i="1" dirty="0" smtClean="0"/>
              <a:t> basket)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err="1" smtClean="0"/>
              <a:t>Delete</a:t>
            </a:r>
            <a:r>
              <a:rPr lang="fr-FR" sz="3200" i="1" dirty="0" smtClean="0"/>
              <a:t> an article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Transmission to the </a:t>
            </a:r>
            <a:r>
              <a:rPr lang="fr-FR" sz="3200" i="1" dirty="0" err="1" smtClean="0"/>
              <a:t>checkout</a:t>
            </a:r>
            <a:endParaRPr lang="fr-FR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Abandon the scanner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21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Running </a:t>
            </a:r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Supermarket</a:t>
            </a:r>
            <a:r>
              <a:rPr lang="fr-FR" dirty="0" smtClean="0"/>
              <a:t> Scanner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1835027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Non-</a:t>
            </a:r>
            <a:r>
              <a:rPr lang="fr-FR" sz="3200" i="1" dirty="0" err="1" smtClean="0"/>
              <a:t>nomical</a:t>
            </a:r>
            <a:r>
              <a:rPr lang="fr-FR" sz="3200" i="1" dirty="0" smtClean="0"/>
              <a:t> cases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could</a:t>
            </a:r>
            <a:r>
              <a:rPr lang="fr-FR" sz="3200" i="1" dirty="0" smtClean="0"/>
              <a:t> scan an </a:t>
            </a:r>
            <a:r>
              <a:rPr lang="fr-FR" sz="3200" i="1" dirty="0" err="1" smtClean="0"/>
              <a:t>unknown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bardcode</a:t>
            </a:r>
            <a:r>
              <a:rPr lang="fr-FR" sz="3200" i="1" dirty="0" smtClean="0"/>
              <a:t>. The article </a:t>
            </a:r>
            <a:r>
              <a:rPr lang="fr-FR" sz="3200" i="1" dirty="0" err="1" smtClean="0"/>
              <a:t>is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added</a:t>
            </a:r>
            <a:r>
              <a:rPr lang="fr-FR" sz="3200" i="1" dirty="0" smtClean="0"/>
              <a:t> to the shopping </a:t>
            </a:r>
            <a:r>
              <a:rPr lang="fr-FR" sz="3200" i="1" dirty="0" err="1" smtClean="0"/>
              <a:t>list</a:t>
            </a:r>
            <a:r>
              <a:rPr lang="fr-FR" sz="3200" i="1" dirty="0" smtClean="0"/>
              <a:t>, but the </a:t>
            </a:r>
            <a:r>
              <a:rPr lang="fr-FR" sz="3200" i="1" dirty="0" err="1" smtClean="0"/>
              <a:t>cashier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will</a:t>
            </a:r>
            <a:r>
              <a:rPr lang="fr-FR" sz="3200" i="1" dirty="0" smtClean="0"/>
              <a:t> have to </a:t>
            </a:r>
            <a:r>
              <a:rPr lang="fr-FR" sz="3200" i="1" dirty="0" err="1" smtClean="0"/>
              <a:t>add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it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manually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later</a:t>
            </a:r>
            <a:endParaRPr lang="fr-FR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3200" i="1" dirty="0" smtClean="0"/>
              <a:t>The </a:t>
            </a:r>
            <a:r>
              <a:rPr lang="fr-FR" sz="3200" i="1" dirty="0" err="1" smtClean="0"/>
              <a:t>customer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could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be</a:t>
            </a:r>
            <a:r>
              <a:rPr lang="fr-FR" sz="3200" i="1" dirty="0" smtClean="0"/>
              <a:t> </a:t>
            </a:r>
            <a:r>
              <a:rPr lang="fr-FR" sz="3200" i="1" dirty="0" err="1" smtClean="0"/>
              <a:t>asked</a:t>
            </a:r>
            <a:r>
              <a:rPr lang="fr-FR" sz="3200" i="1" dirty="0" smtClean="0"/>
              <a:t> </a:t>
            </a:r>
            <a:r>
              <a:rPr lang="fr-FR" sz="3200" i="1" dirty="0" smtClean="0"/>
              <a:t>to a control check and have to </a:t>
            </a:r>
            <a:r>
              <a:rPr lang="fr-FR" sz="3200" i="1" dirty="0" err="1" smtClean="0"/>
              <a:t>re</a:t>
            </a:r>
            <a:r>
              <a:rPr lang="fr-FR" sz="3200" i="1" dirty="0" smtClean="0"/>
              <a:t>-scan the articles </a:t>
            </a:r>
            <a:r>
              <a:rPr lang="fr-FR" sz="3200" i="1" dirty="0" err="1" smtClean="0"/>
              <a:t>after</a:t>
            </a:r>
            <a:r>
              <a:rPr lang="fr-FR" sz="3200" i="1" dirty="0" smtClean="0"/>
              <a:t> the transmission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4859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1672</TotalTime>
  <Words>1121</Words>
  <Application>Microsoft Office PowerPoint</Application>
  <PresentationFormat>Grand écran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Stencil</vt:lpstr>
      <vt:lpstr>Trebuchet MS</vt:lpstr>
      <vt:lpstr>Wingdings</vt:lpstr>
      <vt:lpstr>Wingdings 3</vt:lpstr>
      <vt:lpstr>Facette</vt:lpstr>
      <vt:lpstr>Identifying and Generating Missing Tests using Machine Learning on Execution Traces</vt:lpstr>
      <vt:lpstr>Motivations</vt:lpstr>
      <vt:lpstr>PHILAE project outline :</vt:lpstr>
      <vt:lpstr>Main contributions of this paper :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Running Example : Supermarket Scanner</vt:lpstr>
      <vt:lpstr>Trace preprocessing</vt:lpstr>
      <vt:lpstr>Traces preprocessing</vt:lpstr>
      <vt:lpstr>Traces preprocessing</vt:lpstr>
      <vt:lpstr>Traces preprocessing</vt:lpstr>
      <vt:lpstr>Trace clustering, visualization and test need identification</vt:lpstr>
      <vt:lpstr>Traces clustering</vt:lpstr>
      <vt:lpstr>Traces clustering</vt:lpstr>
      <vt:lpstr>Traces clustering</vt:lpstr>
      <vt:lpstr>Test generation using a predictive ML model</vt:lpstr>
      <vt:lpstr>Learning a model to predict the next action</vt:lpstr>
      <vt:lpstr>Learning a model to predict the next action</vt:lpstr>
      <vt:lpstr>Generating Systematic Test suites</vt:lpstr>
      <vt:lpstr>Generating Systematic Test suites</vt:lpstr>
      <vt:lpstr>Generating Systematic Test suites</vt:lpstr>
      <vt:lpstr>Application to two industry cases</vt:lpstr>
      <vt:lpstr>Bus system</vt:lpstr>
      <vt:lpstr>Bus system</vt:lpstr>
      <vt:lpstr>Supply chain</vt:lpstr>
      <vt:lpstr>Bus system</vt:lpstr>
      <vt:lpstr>Supply chain</vt:lpstr>
      <vt:lpstr>Future directions</vt:lpstr>
      <vt:lpstr>Thank you !</vt:lpstr>
    </vt:vector>
  </TitlesOfParts>
  <Company>Orange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Generating Missing Tests using Machine Learning on Execution Traces</dc:title>
  <dc:creator>TAMAGNAN Frederic TGI/OLS</dc:creator>
  <cp:lastModifiedBy>TAMAGNAN Frederic TGI/OLS</cp:lastModifiedBy>
  <cp:revision>29</cp:revision>
  <dcterms:created xsi:type="dcterms:W3CDTF">2020-07-23T12:08:02Z</dcterms:created>
  <dcterms:modified xsi:type="dcterms:W3CDTF">2020-07-27T11:47:52Z</dcterms:modified>
</cp:coreProperties>
</file>