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85" r:id="rId3"/>
    <p:sldId id="284" r:id="rId4"/>
    <p:sldId id="257" r:id="rId5"/>
    <p:sldId id="258" r:id="rId6"/>
    <p:sldId id="259" r:id="rId7"/>
    <p:sldId id="283" r:id="rId8"/>
    <p:sldId id="260" r:id="rId9"/>
    <p:sldId id="262" r:id="rId10"/>
    <p:sldId id="261" r:id="rId11"/>
    <p:sldId id="263" r:id="rId12"/>
    <p:sldId id="264" r:id="rId13"/>
    <p:sldId id="265" r:id="rId14"/>
    <p:sldId id="266" r:id="rId15"/>
    <p:sldId id="267" r:id="rId16"/>
    <p:sldId id="269" r:id="rId17"/>
    <p:sldId id="268" r:id="rId18"/>
    <p:sldId id="271" r:id="rId19"/>
    <p:sldId id="270" r:id="rId20"/>
    <p:sldId id="272" r:id="rId21"/>
    <p:sldId id="273" r:id="rId22"/>
    <p:sldId id="274" r:id="rId23"/>
    <p:sldId id="275" r:id="rId24"/>
    <p:sldId id="276" r:id="rId25"/>
    <p:sldId id="286" r:id="rId26"/>
    <p:sldId id="277" r:id="rId27"/>
    <p:sldId id="278" r:id="rId28"/>
    <p:sldId id="280" r:id="rId29"/>
    <p:sldId id="279" r:id="rId30"/>
    <p:sldId id="281" r:id="rId31"/>
    <p:sldId id="282" r:id="rId3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91" d="100"/>
          <a:sy n="91" d="100"/>
        </p:scale>
        <p:origin x="-250" y="17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1D41-4433-4282-8C7E-3DF2C1D9A926}" type="datetimeFigureOut">
              <a:rPr lang="fr-FR" smtClean="0"/>
              <a:t>26/07/2020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90CC-C300-4E77-A7D4-5EB6F283CA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54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1D41-4433-4282-8C7E-3DF2C1D9A926}" type="datetimeFigureOut">
              <a:rPr lang="fr-FR" smtClean="0"/>
              <a:t>26/07/2020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90CC-C300-4E77-A7D4-5EB6F283CA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7621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1D41-4433-4282-8C7E-3DF2C1D9A926}" type="datetimeFigureOut">
              <a:rPr lang="fr-FR" smtClean="0"/>
              <a:t>26/07/2020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90CC-C300-4E77-A7D4-5EB6F283CA07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6586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1D41-4433-4282-8C7E-3DF2C1D9A926}" type="datetimeFigureOut">
              <a:rPr lang="fr-FR" smtClean="0"/>
              <a:t>26/07/2020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90CC-C300-4E77-A7D4-5EB6F283CA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5808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1D41-4433-4282-8C7E-3DF2C1D9A926}" type="datetimeFigureOut">
              <a:rPr lang="fr-FR" smtClean="0"/>
              <a:t>26/07/2020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90CC-C300-4E77-A7D4-5EB6F283CA07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7514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1D41-4433-4282-8C7E-3DF2C1D9A926}" type="datetimeFigureOut">
              <a:rPr lang="fr-FR" smtClean="0"/>
              <a:t>26/07/2020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90CC-C300-4E77-A7D4-5EB6F283CA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124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1D41-4433-4282-8C7E-3DF2C1D9A926}" type="datetimeFigureOut">
              <a:rPr lang="fr-FR" smtClean="0"/>
              <a:t>26/07/2020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90CC-C300-4E77-A7D4-5EB6F283CA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622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1D41-4433-4282-8C7E-3DF2C1D9A926}" type="datetimeFigureOut">
              <a:rPr lang="fr-FR" smtClean="0"/>
              <a:t>26/07/2020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90CC-C300-4E77-A7D4-5EB6F283CA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5762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1D41-4433-4282-8C7E-3DF2C1D9A926}" type="datetimeFigureOut">
              <a:rPr lang="fr-FR" smtClean="0"/>
              <a:t>26/07/2020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90CC-C300-4E77-A7D4-5EB6F283CA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47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1D41-4433-4282-8C7E-3DF2C1D9A926}" type="datetimeFigureOut">
              <a:rPr lang="fr-FR" smtClean="0"/>
              <a:t>26/07/2020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90CC-C300-4E77-A7D4-5EB6F283CA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5907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1D41-4433-4282-8C7E-3DF2C1D9A926}" type="datetimeFigureOut">
              <a:rPr lang="fr-FR" smtClean="0"/>
              <a:t>26/07/2020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90CC-C300-4E77-A7D4-5EB6F283CA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9490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1D41-4433-4282-8C7E-3DF2C1D9A926}" type="datetimeFigureOut">
              <a:rPr lang="fr-FR" smtClean="0"/>
              <a:t>26/07/2020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90CC-C300-4E77-A7D4-5EB6F283CA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2318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1D41-4433-4282-8C7E-3DF2C1D9A926}" type="datetimeFigureOut">
              <a:rPr lang="fr-FR" smtClean="0"/>
              <a:t>26/07/2020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90CC-C300-4E77-A7D4-5EB6F283CA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5640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1D41-4433-4282-8C7E-3DF2C1D9A926}" type="datetimeFigureOut">
              <a:rPr lang="fr-FR" smtClean="0"/>
              <a:t>26/07/2020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90CC-C300-4E77-A7D4-5EB6F283CA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9531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1D41-4433-4282-8C7E-3DF2C1D9A926}" type="datetimeFigureOut">
              <a:rPr lang="fr-FR" smtClean="0"/>
              <a:t>26/07/2020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90CC-C300-4E77-A7D4-5EB6F283CA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71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90CC-C300-4E77-A7D4-5EB6F283CA07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1D41-4433-4282-8C7E-3DF2C1D9A926}" type="datetimeFigureOut">
              <a:rPr lang="fr-FR" smtClean="0"/>
              <a:t>26/07/2020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3609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E1D41-4433-4282-8C7E-3DF2C1D9A926}" type="datetimeFigureOut">
              <a:rPr lang="fr-FR" smtClean="0"/>
              <a:t>26/07/2020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2990CC-C300-4E77-A7D4-5EB6F283CA07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870" y="151172"/>
            <a:ext cx="928694" cy="73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626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Identifying</a:t>
            </a:r>
            <a:r>
              <a:rPr lang="fr-FR" dirty="0" smtClean="0"/>
              <a:t> and </a:t>
            </a:r>
            <a:r>
              <a:rPr lang="fr-FR" dirty="0" err="1" smtClean="0"/>
              <a:t>Generating</a:t>
            </a:r>
            <a:r>
              <a:rPr lang="fr-FR" dirty="0" smtClean="0"/>
              <a:t> </a:t>
            </a:r>
            <a:r>
              <a:rPr lang="fr-FR" dirty="0" err="1" smtClean="0"/>
              <a:t>Missing</a:t>
            </a:r>
            <a:r>
              <a:rPr lang="fr-FR" dirty="0" smtClean="0"/>
              <a:t> Tests </a:t>
            </a:r>
            <a:r>
              <a:rPr lang="fr-FR" dirty="0" err="1" smtClean="0"/>
              <a:t>using</a:t>
            </a:r>
            <a:r>
              <a:rPr lang="fr-FR" dirty="0" smtClean="0"/>
              <a:t> Machine Learning on </a:t>
            </a:r>
            <a:r>
              <a:rPr lang="fr-FR" dirty="0" err="1" smtClean="0"/>
              <a:t>Execution</a:t>
            </a:r>
            <a:r>
              <a:rPr lang="fr-FR" dirty="0" smtClean="0"/>
              <a:t> Traces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Mark Utting – Bruno Legeard – Frédéric Dadeau – Frédéric </a:t>
            </a:r>
            <a:r>
              <a:rPr lang="fr-FR" dirty="0" err="1" smtClean="0"/>
              <a:t>Tamagnan</a:t>
            </a:r>
            <a:r>
              <a:rPr lang="fr-FR" dirty="0" smtClean="0"/>
              <a:t> Fabrice Bouquet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059" y="5035630"/>
            <a:ext cx="1970468" cy="91687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650" y="5048406"/>
            <a:ext cx="902336" cy="90410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935" y="5097507"/>
            <a:ext cx="855001" cy="855001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575775" y="6132526"/>
            <a:ext cx="6452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work was supported in part by the French National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Research Agency: PHILAE project (N°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ANR-18-CE25-0013)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="" xmlns:a16="http://schemas.microsoft.com/office/drawing/2014/main" xmlns:lc="http://schemas.openxmlformats.org/drawingml/2006/lockedCanvas" id="{23DC736F-C7AB-AF45-952E-8EDDDCDD37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8775" y="4969093"/>
            <a:ext cx="998267" cy="103210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E320981C-CD03-2046-A020-C67EBAD086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0109" y="5254902"/>
            <a:ext cx="1710016" cy="54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60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Running </a:t>
            </a:r>
            <a:r>
              <a:rPr lang="fr-FR" dirty="0" err="1" smtClean="0"/>
              <a:t>Example</a:t>
            </a:r>
            <a:r>
              <a:rPr lang="fr-FR" dirty="0" smtClean="0"/>
              <a:t> : </a:t>
            </a:r>
            <a:r>
              <a:rPr lang="fr-FR" dirty="0" err="1" smtClean="0"/>
              <a:t>Supermarket</a:t>
            </a:r>
            <a:r>
              <a:rPr lang="fr-FR" dirty="0" smtClean="0"/>
              <a:t> Scanner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38200" y="1835027"/>
            <a:ext cx="10515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i="1" dirty="0" smtClean="0"/>
              <a:t>List of possible actions for the </a:t>
            </a:r>
            <a:r>
              <a:rPr lang="fr-FR" sz="3200" i="1" dirty="0" err="1" smtClean="0"/>
              <a:t>cashier</a:t>
            </a:r>
            <a:r>
              <a:rPr lang="fr-FR" sz="3200" i="1" dirty="0" smtClean="0"/>
              <a:t> </a:t>
            </a:r>
            <a:r>
              <a:rPr lang="fr-FR" sz="3200" i="1" dirty="0" err="1" smtClean="0"/>
              <a:t>during</a:t>
            </a:r>
            <a:r>
              <a:rPr lang="fr-FR" sz="3200" i="1" dirty="0" smtClean="0"/>
              <a:t> the </a:t>
            </a:r>
            <a:r>
              <a:rPr lang="fr-FR" sz="3200" i="1" dirty="0" err="1" smtClean="0"/>
              <a:t>checkout</a:t>
            </a:r>
            <a:r>
              <a:rPr lang="fr-FR" sz="3200" i="1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200" i="1" dirty="0" smtClean="0"/>
              <a:t>Open a session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200" i="1" dirty="0" err="1" smtClean="0"/>
              <a:t>Add</a:t>
            </a:r>
            <a:r>
              <a:rPr lang="fr-FR" sz="3200" i="1" dirty="0" smtClean="0"/>
              <a:t> an article 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200" i="1" dirty="0" err="1" smtClean="0"/>
              <a:t>Remove</a:t>
            </a:r>
            <a:r>
              <a:rPr lang="fr-FR" sz="3200" i="1" dirty="0" smtClean="0"/>
              <a:t> an article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200" i="1" dirty="0" smtClean="0"/>
              <a:t>Close the session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200" i="1" dirty="0" err="1" smtClean="0"/>
              <a:t>Make</a:t>
            </a:r>
            <a:r>
              <a:rPr lang="fr-FR" sz="3200" i="1" dirty="0" smtClean="0"/>
              <a:t> the </a:t>
            </a:r>
            <a:r>
              <a:rPr lang="fr-FR" sz="3200" i="1" dirty="0" err="1" smtClean="0"/>
              <a:t>customer</a:t>
            </a:r>
            <a:r>
              <a:rPr lang="fr-FR" sz="3200" i="1" dirty="0" smtClean="0"/>
              <a:t> </a:t>
            </a:r>
            <a:r>
              <a:rPr lang="fr-FR" sz="3200" i="1" dirty="0" err="1" smtClean="0"/>
              <a:t>pay</a:t>
            </a:r>
            <a:endParaRPr lang="fr-FR" sz="3200" i="1" dirty="0"/>
          </a:p>
        </p:txBody>
      </p:sp>
    </p:spTree>
    <p:extLst>
      <p:ext uri="{BB962C8B-B14F-4D97-AF65-F5344CB8AC3E}">
        <p14:creationId xmlns:p14="http://schemas.microsoft.com/office/powerpoint/2010/main" val="68429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Running </a:t>
            </a:r>
            <a:r>
              <a:rPr lang="fr-FR" dirty="0" err="1" smtClean="0"/>
              <a:t>Example</a:t>
            </a:r>
            <a:r>
              <a:rPr lang="fr-FR" dirty="0" smtClean="0"/>
              <a:t> : </a:t>
            </a:r>
            <a:r>
              <a:rPr lang="fr-FR" dirty="0" err="1" smtClean="0"/>
              <a:t>Supermarket</a:t>
            </a:r>
            <a:r>
              <a:rPr lang="fr-FR" dirty="0" smtClean="0"/>
              <a:t> Scanner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460" y="1270000"/>
            <a:ext cx="7658100" cy="483870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468460" y="6233374"/>
            <a:ext cx="7894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Our logs are </a:t>
            </a:r>
            <a:r>
              <a:rPr lang="fr-FR" dirty="0" err="1" smtClean="0"/>
              <a:t>composed</a:t>
            </a:r>
            <a:r>
              <a:rPr lang="fr-FR" dirty="0" smtClean="0"/>
              <a:t> by 65000+ </a:t>
            </a:r>
            <a:r>
              <a:rPr lang="fr-FR" dirty="0" err="1" smtClean="0"/>
              <a:t>steps</a:t>
            </a:r>
            <a:r>
              <a:rPr lang="fr-FR" dirty="0" smtClean="0"/>
              <a:t> (actions) </a:t>
            </a:r>
            <a:r>
              <a:rPr lang="fr-FR" dirty="0" err="1" smtClean="0"/>
              <a:t>from</a:t>
            </a:r>
            <a:r>
              <a:rPr lang="fr-FR" dirty="0" smtClean="0"/>
              <a:t> 4518 traces.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518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831850" y="3515932"/>
            <a:ext cx="10515600" cy="1046543"/>
          </a:xfrm>
        </p:spPr>
        <p:txBody>
          <a:bodyPr>
            <a:noAutofit/>
          </a:bodyPr>
          <a:lstStyle/>
          <a:p>
            <a:r>
              <a:rPr lang="fr-FR" sz="4400" dirty="0" smtClean="0"/>
              <a:t>Trace </a:t>
            </a:r>
            <a:r>
              <a:rPr lang="fr-FR" sz="4400" dirty="0" err="1" smtClean="0"/>
              <a:t>preprocessing</a:t>
            </a:r>
            <a:endParaRPr lang="fr-FR" sz="44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510526"/>
            <a:ext cx="8239125" cy="2771775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094705" y="4796106"/>
            <a:ext cx="634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https://github.com/utting/agilkia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985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Traces </a:t>
            </a:r>
            <a:r>
              <a:rPr lang="fr-FR" dirty="0" err="1" smtClean="0"/>
              <a:t>preprocessing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Loading</a:t>
            </a:r>
            <a:r>
              <a:rPr lang="fr-FR" dirty="0" smtClean="0"/>
              <a:t> csv </a:t>
            </a:r>
            <a:r>
              <a:rPr lang="fr-FR" dirty="0" err="1" smtClean="0"/>
              <a:t>into</a:t>
            </a:r>
            <a:r>
              <a:rPr lang="fr-FR" dirty="0" smtClean="0"/>
              <a:t> a </a:t>
            </a:r>
            <a:r>
              <a:rPr lang="fr-FR" dirty="0" err="1" smtClean="0"/>
              <a:t>Agilkia</a:t>
            </a:r>
            <a:r>
              <a:rPr lang="fr-FR" dirty="0" smtClean="0"/>
              <a:t> « Trace » </a:t>
            </a:r>
            <a:r>
              <a:rPr lang="fr-FR" dirty="0" err="1" smtClean="0"/>
              <a:t>object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contains</a:t>
            </a:r>
            <a:r>
              <a:rPr lang="fr-FR" dirty="0" smtClean="0"/>
              <a:t> a </a:t>
            </a:r>
            <a:r>
              <a:rPr lang="fr-FR" dirty="0" err="1" smtClean="0"/>
              <a:t>sequence</a:t>
            </a:r>
            <a:r>
              <a:rPr lang="fr-FR" dirty="0" smtClean="0"/>
              <a:t> of « Event » </a:t>
            </a:r>
            <a:r>
              <a:rPr lang="fr-FR" dirty="0" err="1" smtClean="0"/>
              <a:t>objects</a:t>
            </a:r>
            <a:endParaRPr lang="fr-FR" dirty="0" smtClean="0"/>
          </a:p>
          <a:p>
            <a:r>
              <a:rPr lang="fr-FR" dirty="0" err="1" smtClean="0"/>
              <a:t>Splitting</a:t>
            </a:r>
            <a:r>
              <a:rPr lang="fr-FR" dirty="0" smtClean="0"/>
              <a:t> and </a:t>
            </a:r>
            <a:r>
              <a:rPr lang="fr-FR" dirty="0" err="1" smtClean="0"/>
              <a:t>grouping</a:t>
            </a:r>
            <a:r>
              <a:rPr lang="fr-FR" dirty="0" smtClean="0"/>
              <a:t> the </a:t>
            </a:r>
            <a:r>
              <a:rPr lang="fr-FR" dirty="0" err="1" smtClean="0"/>
              <a:t>event</a:t>
            </a:r>
            <a:r>
              <a:rPr lang="fr-FR" dirty="0" smtClean="0"/>
              <a:t> by </a:t>
            </a:r>
            <a:r>
              <a:rPr lang="fr-FR" dirty="0" err="1" smtClean="0"/>
              <a:t>users</a:t>
            </a:r>
            <a:r>
              <a:rPr lang="fr-FR" dirty="0" smtClean="0"/>
              <a:t> session </a:t>
            </a:r>
            <a:r>
              <a:rPr lang="fr-FR" dirty="0" err="1" smtClean="0"/>
              <a:t>thanks</a:t>
            </a:r>
            <a:r>
              <a:rPr lang="fr-FR" dirty="0" smtClean="0"/>
              <a:t> to the user ID</a:t>
            </a:r>
          </a:p>
        </p:txBody>
      </p:sp>
    </p:spTree>
    <p:extLst>
      <p:ext uri="{BB962C8B-B14F-4D97-AF65-F5344CB8AC3E}">
        <p14:creationId xmlns:p14="http://schemas.microsoft.com/office/powerpoint/2010/main" val="237348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Traces </a:t>
            </a:r>
            <a:r>
              <a:rPr lang="fr-FR" dirty="0" err="1" smtClean="0"/>
              <a:t>preprocessing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88031"/>
          </a:xfrm>
        </p:spPr>
        <p:txBody>
          <a:bodyPr/>
          <a:lstStyle/>
          <a:p>
            <a:r>
              <a:rPr lang="fr-FR" dirty="0" err="1" smtClean="0"/>
              <a:t>Visualization</a:t>
            </a:r>
            <a:r>
              <a:rPr lang="fr-FR" dirty="0" smtClean="0"/>
              <a:t> of traces by </a:t>
            </a:r>
            <a:r>
              <a:rPr lang="fr-FR" dirty="0" err="1" smtClean="0"/>
              <a:t>mapping</a:t>
            </a:r>
            <a:r>
              <a:rPr lang="fr-FR" dirty="0" smtClean="0"/>
              <a:t> a </a:t>
            </a:r>
            <a:r>
              <a:rPr lang="fr-FR" dirty="0" err="1" smtClean="0"/>
              <a:t>letter</a:t>
            </a:r>
            <a:r>
              <a:rPr lang="fr-FR" dirty="0" smtClean="0"/>
              <a:t> to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method</a:t>
            </a:r>
            <a:r>
              <a:rPr lang="fr-FR" dirty="0" smtClean="0"/>
              <a:t> </a:t>
            </a:r>
            <a:r>
              <a:rPr lang="fr-FR" dirty="0" err="1" smtClean="0"/>
              <a:t>name</a:t>
            </a:r>
            <a:r>
              <a:rPr lang="fr-FR" dirty="0" smtClean="0"/>
              <a:t> (</a:t>
            </a:r>
            <a:r>
              <a:rPr lang="fr-FR" dirty="0" err="1" smtClean="0"/>
              <a:t>Unlock</a:t>
            </a:r>
            <a:r>
              <a:rPr lang="fr-FR" dirty="0" smtClean="0"/>
              <a:t> -&gt; u, Scan -&gt; . , </a:t>
            </a:r>
            <a:r>
              <a:rPr lang="fr-FR" dirty="0" err="1" smtClean="0"/>
              <a:t>delete</a:t>
            </a:r>
            <a:r>
              <a:rPr lang="fr-FR" dirty="0" smtClean="0"/>
              <a:t> -&gt; d, </a:t>
            </a:r>
            <a:r>
              <a:rPr lang="fr-FR" dirty="0" err="1" smtClean="0"/>
              <a:t>etc</a:t>
            </a:r>
            <a:r>
              <a:rPr lang="fr-FR" dirty="0" smtClean="0"/>
              <a:t>)</a:t>
            </a:r>
          </a:p>
          <a:p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71" y="3013656"/>
            <a:ext cx="5138670" cy="3307486"/>
          </a:xfrm>
          <a:prstGeom prst="rect">
            <a:avLst/>
          </a:prstGeom>
        </p:spPr>
      </p:pic>
      <p:cxnSp>
        <p:nvCxnSpPr>
          <p:cNvPr id="6" name="Connecteur droit avec flèche 5"/>
          <p:cNvCxnSpPr/>
          <p:nvPr/>
        </p:nvCxnSpPr>
        <p:spPr>
          <a:xfrm>
            <a:off x="5705341" y="4412705"/>
            <a:ext cx="1154806" cy="1287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7302321" y="3997206"/>
            <a:ext cx="36576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 smtClean="0"/>
              <a:t>u..</a:t>
            </a:r>
            <a:r>
              <a:rPr lang="fr-FR" sz="4800" dirty="0" err="1" smtClean="0"/>
              <a:t>d.tao+cp</a:t>
            </a:r>
            <a:endParaRPr lang="fr-FR" sz="4800" dirty="0" smtClean="0"/>
          </a:p>
          <a:p>
            <a:r>
              <a:rPr lang="fr-FR" sz="2000" dirty="0" smtClean="0"/>
              <a:t>(</a:t>
            </a:r>
            <a:r>
              <a:rPr lang="fr-FR" sz="2000" dirty="0" err="1" smtClean="0"/>
              <a:t>summarized</a:t>
            </a:r>
            <a:r>
              <a:rPr lang="fr-FR" sz="2000" dirty="0" smtClean="0"/>
              <a:t> </a:t>
            </a:r>
            <a:r>
              <a:rPr lang="fr-FR" sz="2000" dirty="0" err="1" smtClean="0"/>
              <a:t>view</a:t>
            </a:r>
            <a:r>
              <a:rPr lang="fr-FR" sz="2000" dirty="0" smtClean="0"/>
              <a:t> of </a:t>
            </a:r>
            <a:r>
              <a:rPr lang="fr-FR" sz="2000" dirty="0" err="1" smtClean="0"/>
              <a:t>each</a:t>
            </a:r>
            <a:r>
              <a:rPr lang="fr-FR" sz="2000" dirty="0" smtClean="0"/>
              <a:t> trace)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18318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Traces </a:t>
            </a:r>
            <a:r>
              <a:rPr lang="fr-FR" dirty="0" err="1" smtClean="0"/>
              <a:t>preprocessing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188031"/>
          </a:xfrm>
        </p:spPr>
        <p:txBody>
          <a:bodyPr/>
          <a:lstStyle/>
          <a:p>
            <a:r>
              <a:rPr lang="fr-FR" dirty="0" err="1" smtClean="0"/>
              <a:t>Vectorization</a:t>
            </a:r>
            <a:r>
              <a:rPr lang="fr-FR" dirty="0" smtClean="0"/>
              <a:t> of the traces </a:t>
            </a:r>
            <a:r>
              <a:rPr lang="fr-FR" dirty="0" err="1" smtClean="0"/>
              <a:t>thanks</a:t>
            </a:r>
            <a:r>
              <a:rPr lang="fr-FR" dirty="0" smtClean="0"/>
              <a:t> to the bag-of-</a:t>
            </a:r>
            <a:r>
              <a:rPr lang="fr-FR" dirty="0" err="1" smtClean="0"/>
              <a:t>words</a:t>
            </a:r>
            <a:r>
              <a:rPr lang="fr-FR" dirty="0" smtClean="0"/>
              <a:t> </a:t>
            </a:r>
            <a:r>
              <a:rPr lang="fr-FR" dirty="0" err="1" smtClean="0"/>
              <a:t>representation</a:t>
            </a:r>
            <a:endParaRPr lang="fr-FR" dirty="0" smtClean="0"/>
          </a:p>
          <a:p>
            <a:endParaRPr lang="fr-FR" dirty="0" smtClean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331" y="2164790"/>
            <a:ext cx="761047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74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Trace </a:t>
            </a:r>
            <a:r>
              <a:rPr lang="fr-FR" dirty="0" err="1" smtClean="0"/>
              <a:t>clustering</a:t>
            </a:r>
            <a:r>
              <a:rPr lang="fr-FR" dirty="0" smtClean="0"/>
              <a:t>, </a:t>
            </a:r>
            <a:r>
              <a:rPr lang="fr-FR" dirty="0" err="1" smtClean="0"/>
              <a:t>visualization</a:t>
            </a:r>
            <a:r>
              <a:rPr lang="fr-FR" dirty="0" smtClean="0"/>
              <a:t> and test </a:t>
            </a:r>
            <a:r>
              <a:rPr lang="fr-FR" dirty="0" err="1" smtClean="0"/>
              <a:t>need</a:t>
            </a:r>
            <a:r>
              <a:rPr lang="fr-FR" dirty="0" smtClean="0"/>
              <a:t> identification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082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Traces </a:t>
            </a:r>
            <a:r>
              <a:rPr lang="fr-FR" dirty="0" err="1" smtClean="0"/>
              <a:t>clustering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188031"/>
          </a:xfrm>
        </p:spPr>
        <p:txBody>
          <a:bodyPr>
            <a:normAutofit/>
          </a:bodyPr>
          <a:lstStyle/>
          <a:p>
            <a:r>
              <a:rPr lang="fr-FR" dirty="0" err="1" smtClean="0"/>
              <a:t>Clustering</a:t>
            </a:r>
            <a:r>
              <a:rPr lang="fr-FR" dirty="0" smtClean="0"/>
              <a:t> of 4818 </a:t>
            </a:r>
            <a:r>
              <a:rPr lang="fr-FR" dirty="0" err="1" smtClean="0"/>
              <a:t>customer</a:t>
            </a:r>
            <a:r>
              <a:rPr lang="fr-FR" dirty="0" smtClean="0"/>
              <a:t> traces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MeanShift</a:t>
            </a:r>
            <a:r>
              <a:rPr lang="fr-FR" dirty="0" smtClean="0"/>
              <a:t> </a:t>
            </a:r>
            <a:r>
              <a:rPr lang="fr-FR" dirty="0" err="1" smtClean="0"/>
              <a:t>Algorithm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bag-of-</a:t>
            </a:r>
            <a:r>
              <a:rPr lang="fr-FR" dirty="0" err="1" smtClean="0"/>
              <a:t>words</a:t>
            </a:r>
            <a:r>
              <a:rPr lang="fr-FR" dirty="0" smtClean="0"/>
              <a:t> </a:t>
            </a:r>
            <a:r>
              <a:rPr lang="fr-FR" dirty="0" err="1" smtClean="0"/>
              <a:t>vectorization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We</a:t>
            </a:r>
            <a:r>
              <a:rPr lang="fr-FR" dirty="0" smtClean="0"/>
              <a:t> compare the </a:t>
            </a:r>
            <a:r>
              <a:rPr lang="fr-FR" dirty="0" err="1" smtClean="0"/>
              <a:t>clustering</a:t>
            </a:r>
            <a:r>
              <a:rPr lang="fr-FR" dirty="0" smtClean="0"/>
              <a:t> of </a:t>
            </a:r>
            <a:r>
              <a:rPr lang="fr-FR" dirty="0" err="1" smtClean="0"/>
              <a:t>operational</a:t>
            </a:r>
            <a:r>
              <a:rPr lang="fr-FR" dirty="0" smtClean="0"/>
              <a:t> traces (4518) and test traces (30)</a:t>
            </a:r>
          </a:p>
          <a:p>
            <a:endParaRPr lang="fr-FR" dirty="0" smtClean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47848"/>
            <a:ext cx="4593320" cy="327767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385" y="2547848"/>
            <a:ext cx="4418992" cy="343217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10" b="27798"/>
          <a:stretch/>
        </p:blipFill>
        <p:spPr>
          <a:xfrm>
            <a:off x="3298001" y="6012980"/>
            <a:ext cx="5232713" cy="66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14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Traces </a:t>
            </a:r>
            <a:r>
              <a:rPr lang="fr-FR" dirty="0" err="1" smtClean="0"/>
              <a:t>clustering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838200" y="1558524"/>
            <a:ext cx="7958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The clusters </a:t>
            </a:r>
            <a:r>
              <a:rPr lang="fr-FR" sz="2400" dirty="0" err="1" smtClean="0"/>
              <a:t>represent</a:t>
            </a:r>
            <a:r>
              <a:rPr lang="fr-FR" sz="2400" dirty="0" smtClean="0"/>
              <a:t> the </a:t>
            </a:r>
            <a:r>
              <a:rPr lang="fr-FR" sz="2400" dirty="0" err="1" smtClean="0"/>
              <a:t>different</a:t>
            </a:r>
            <a:r>
              <a:rPr lang="fr-FR" sz="2400" dirty="0" smtClean="0"/>
              <a:t> </a:t>
            </a:r>
            <a:r>
              <a:rPr lang="fr-FR" sz="2400" dirty="0" err="1" smtClean="0"/>
              <a:t>behaviors</a:t>
            </a:r>
            <a:r>
              <a:rPr lang="fr-FR" sz="2400" dirty="0" smtClean="0"/>
              <a:t> </a:t>
            </a:r>
            <a:r>
              <a:rPr lang="fr-FR" sz="2400" dirty="0" err="1" smtClean="0"/>
              <a:t>that</a:t>
            </a:r>
            <a:r>
              <a:rPr lang="fr-FR" sz="2400" dirty="0" smtClean="0"/>
              <a:t> have been </a:t>
            </a:r>
            <a:r>
              <a:rPr lang="fr-FR" sz="2400" dirty="0" err="1" smtClean="0"/>
              <a:t>implemented</a:t>
            </a:r>
            <a:r>
              <a:rPr lang="fr-FR" sz="2400" dirty="0" smtClean="0"/>
              <a:t> in the scanner simulator</a:t>
            </a:r>
            <a:endParaRPr lang="fr-FR" sz="2400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45" y="2529760"/>
            <a:ext cx="882967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1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Traces </a:t>
            </a:r>
            <a:r>
              <a:rPr lang="fr-FR" dirty="0" err="1" smtClean="0"/>
              <a:t>clustering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188031"/>
          </a:xfrm>
        </p:spPr>
        <p:txBody>
          <a:bodyPr>
            <a:normAutofit/>
          </a:bodyPr>
          <a:lstStyle/>
          <a:p>
            <a:r>
              <a:rPr lang="fr-FR" dirty="0" smtClean="0"/>
              <a:t>That </a:t>
            </a:r>
            <a:r>
              <a:rPr lang="fr-FR" dirty="0" err="1" smtClean="0"/>
              <a:t>allows</a:t>
            </a:r>
            <a:r>
              <a:rPr lang="fr-FR" dirty="0" smtClean="0"/>
              <a:t> us to </a:t>
            </a:r>
            <a:r>
              <a:rPr lang="fr-FR" dirty="0" err="1" smtClean="0"/>
              <a:t>identify</a:t>
            </a:r>
            <a:r>
              <a:rPr lang="fr-FR" dirty="0" smtClean="0"/>
              <a:t> the </a:t>
            </a:r>
            <a:r>
              <a:rPr lang="fr-FR" dirty="0" err="1" smtClean="0"/>
              <a:t>testing</a:t>
            </a:r>
            <a:r>
              <a:rPr lang="fr-FR" dirty="0" smtClean="0"/>
              <a:t> </a:t>
            </a:r>
            <a:r>
              <a:rPr lang="fr-FR" dirty="0" err="1" smtClean="0"/>
              <a:t>needs</a:t>
            </a:r>
            <a:endParaRPr lang="fr-FR" dirty="0" smtClean="0"/>
          </a:p>
          <a:p>
            <a:endParaRPr lang="fr-FR" dirty="0" smtClean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01"/>
          <a:stretch/>
        </p:blipFill>
        <p:spPr>
          <a:xfrm>
            <a:off x="1686864" y="2284703"/>
            <a:ext cx="5753100" cy="429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99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Motivations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Efforts to automate tests are </a:t>
            </a:r>
            <a:r>
              <a:rPr lang="fr-FR" sz="2400" dirty="0" err="1" smtClean="0"/>
              <a:t>increasingly</a:t>
            </a:r>
            <a:r>
              <a:rPr lang="fr-FR" sz="2400" dirty="0" smtClean="0"/>
              <a:t> </a:t>
            </a:r>
            <a:r>
              <a:rPr lang="fr-FR" sz="2400" dirty="0" err="1" smtClean="0"/>
              <a:t>creating</a:t>
            </a:r>
            <a:r>
              <a:rPr lang="fr-FR" sz="2400" dirty="0" smtClean="0"/>
              <a:t> a </a:t>
            </a:r>
            <a:r>
              <a:rPr lang="fr-FR" sz="2400" dirty="0" err="1" smtClean="0"/>
              <a:t>project</a:t>
            </a:r>
            <a:r>
              <a:rPr lang="fr-FR" sz="2400" dirty="0" smtClean="0"/>
              <a:t> </a:t>
            </a:r>
            <a:r>
              <a:rPr lang="fr-FR" sz="2400" dirty="0" err="1" smtClean="0"/>
              <a:t>bottleneck</a:t>
            </a:r>
            <a:r>
              <a:rPr lang="fr-FR" sz="2400" dirty="0"/>
              <a:t> </a:t>
            </a:r>
            <a:r>
              <a:rPr lang="fr-FR" sz="2400" dirty="0" smtClean="0"/>
              <a:t>(effort, time, ressources) and a </a:t>
            </a:r>
            <a:r>
              <a:rPr lang="fr-FR" sz="2400" dirty="0" err="1" smtClean="0"/>
              <a:t>strong</a:t>
            </a:r>
            <a:r>
              <a:rPr lang="fr-FR" sz="2400" dirty="0" smtClean="0"/>
              <a:t> </a:t>
            </a:r>
            <a:r>
              <a:rPr lang="fr-FR" sz="2400" dirty="0" err="1" smtClean="0"/>
              <a:t>reliance</a:t>
            </a:r>
            <a:endParaRPr lang="fr-FR" sz="2400" dirty="0" smtClean="0"/>
          </a:p>
          <a:p>
            <a:r>
              <a:rPr lang="fr-FR" sz="2400" dirty="0" smtClean="0"/>
              <a:t>The </a:t>
            </a:r>
            <a:r>
              <a:rPr lang="fr-FR" sz="2400" dirty="0" err="1" smtClean="0"/>
              <a:t>growing</a:t>
            </a:r>
            <a:r>
              <a:rPr lang="fr-FR" sz="2400" dirty="0" smtClean="0"/>
              <a:t> </a:t>
            </a:r>
            <a:r>
              <a:rPr lang="fr-FR" sz="2400" dirty="0" err="1" smtClean="0"/>
              <a:t>interest</a:t>
            </a:r>
            <a:r>
              <a:rPr lang="fr-FR" sz="2400" dirty="0" smtClean="0"/>
              <a:t> for AI in the </a:t>
            </a:r>
            <a:r>
              <a:rPr lang="fr-FR" sz="2400" dirty="0" err="1" smtClean="0"/>
              <a:t>testing</a:t>
            </a:r>
            <a:r>
              <a:rPr lang="fr-FR" sz="2400" dirty="0" smtClean="0"/>
              <a:t> </a:t>
            </a:r>
            <a:r>
              <a:rPr lang="fr-FR" sz="2400" dirty="0" err="1" smtClean="0"/>
              <a:t>field</a:t>
            </a:r>
            <a:endParaRPr lang="fr-FR" sz="2400" dirty="0" smtClean="0"/>
          </a:p>
          <a:p>
            <a:r>
              <a:rPr lang="fr-FR" sz="2400" dirty="0" smtClean="0"/>
              <a:t>The </a:t>
            </a:r>
            <a:r>
              <a:rPr lang="fr-FR" sz="2400" dirty="0" err="1" smtClean="0"/>
              <a:t>growing</a:t>
            </a:r>
            <a:r>
              <a:rPr lang="fr-FR" sz="2400" dirty="0" smtClean="0"/>
              <a:t> </a:t>
            </a:r>
            <a:r>
              <a:rPr lang="fr-FR" sz="2400" dirty="0" err="1" smtClean="0"/>
              <a:t>capacity</a:t>
            </a:r>
            <a:r>
              <a:rPr lang="fr-FR" sz="2400" dirty="0" smtClean="0"/>
              <a:t> of logs </a:t>
            </a:r>
            <a:r>
              <a:rPr lang="fr-FR" sz="2400" dirty="0" err="1" smtClean="0"/>
              <a:t>storage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87309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</a:t>
            </a:r>
            <a:r>
              <a:rPr lang="fr-FR" dirty="0" err="1" smtClean="0"/>
              <a:t>generation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a </a:t>
            </a:r>
            <a:r>
              <a:rPr lang="fr-FR" dirty="0" err="1" smtClean="0"/>
              <a:t>predictive</a:t>
            </a:r>
            <a:r>
              <a:rPr lang="fr-FR" dirty="0" smtClean="0"/>
              <a:t> ML model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838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Learning a model to </a:t>
            </a:r>
            <a:r>
              <a:rPr lang="fr-FR" dirty="0" err="1" smtClean="0"/>
              <a:t>predict</a:t>
            </a:r>
            <a:r>
              <a:rPr lang="fr-FR" dirty="0" smtClean="0"/>
              <a:t> the </a:t>
            </a:r>
            <a:r>
              <a:rPr lang="fr-FR" dirty="0" err="1" smtClean="0"/>
              <a:t>next</a:t>
            </a:r>
            <a:r>
              <a:rPr lang="fr-FR" dirty="0" smtClean="0"/>
              <a:t> action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 </a:t>
            </a:r>
            <a:r>
              <a:rPr lang="fr-FR" dirty="0" err="1" smtClean="0"/>
              <a:t>Considering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trace : u.......t......</a:t>
            </a:r>
            <a:r>
              <a:rPr lang="fr-FR" dirty="0" err="1" smtClean="0"/>
              <a:t>tao+cp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It </a:t>
            </a:r>
            <a:r>
              <a:rPr lang="fr-FR" dirty="0" err="1" smtClean="0"/>
              <a:t>gives</a:t>
            </a:r>
            <a:r>
              <a:rPr lang="fr-FR" dirty="0" smtClean="0"/>
              <a:t> us 21 couples of (</a:t>
            </a:r>
            <a:r>
              <a:rPr lang="fr-FR" dirty="0" err="1" smtClean="0"/>
              <a:t>prefix</a:t>
            </a:r>
            <a:r>
              <a:rPr lang="fr-FR" dirty="0" smtClean="0"/>
              <a:t>, </a:t>
            </a:r>
            <a:r>
              <a:rPr lang="fr-FR" dirty="0" err="1" smtClean="0"/>
              <a:t>next</a:t>
            </a:r>
            <a:r>
              <a:rPr lang="fr-FR" dirty="0" smtClean="0"/>
              <a:t> action) to train a ML model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smtClean="0"/>
              <a:t>(u,.)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smtClean="0"/>
              <a:t> (u.,.)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smtClean="0"/>
              <a:t>…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smtClean="0"/>
              <a:t>(u.......t......</a:t>
            </a:r>
            <a:r>
              <a:rPr lang="fr-FR" dirty="0" err="1" smtClean="0"/>
              <a:t>tao+c,p</a:t>
            </a:r>
            <a:r>
              <a:rPr lang="fr-FR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smtClean="0"/>
              <a:t>(u.......t......</a:t>
            </a:r>
            <a:r>
              <a:rPr lang="fr-FR" dirty="0" err="1" smtClean="0"/>
              <a:t>tao+cp</a:t>
            </a:r>
            <a:r>
              <a:rPr lang="fr-FR" dirty="0" smtClean="0"/>
              <a:t>,&lt;END&gt;)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take</a:t>
            </a:r>
            <a:r>
              <a:rPr lang="fr-FR" dirty="0" smtClean="0"/>
              <a:t> all the couples (</a:t>
            </a:r>
            <a:r>
              <a:rPr lang="fr-FR" dirty="0" err="1" smtClean="0"/>
              <a:t>prefix,next</a:t>
            </a:r>
            <a:r>
              <a:rPr lang="fr-FR" dirty="0" smtClean="0"/>
              <a:t> action) </a:t>
            </a:r>
            <a:r>
              <a:rPr lang="fr-FR" dirty="0" err="1" smtClean="0"/>
              <a:t>from</a:t>
            </a:r>
            <a:r>
              <a:rPr lang="fr-FR" dirty="0" smtClean="0"/>
              <a:t> a </a:t>
            </a:r>
            <a:r>
              <a:rPr lang="fr-FR" dirty="0" err="1" smtClean="0"/>
              <a:t>specific</a:t>
            </a:r>
            <a:r>
              <a:rPr lang="fr-FR" dirty="0" smtClean="0"/>
              <a:t> cluster </a:t>
            </a:r>
            <a:r>
              <a:rPr lang="fr-FR" dirty="0" err="1" smtClean="0"/>
              <a:t>which</a:t>
            </a:r>
            <a:r>
              <a:rPr lang="fr-FR" dirty="0" smtClean="0"/>
              <a:t> has no system test to train a model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generate</a:t>
            </a:r>
            <a:r>
              <a:rPr lang="fr-FR" dirty="0" smtClean="0"/>
              <a:t> </a:t>
            </a:r>
            <a:r>
              <a:rPr lang="fr-FR" dirty="0" err="1" smtClean="0"/>
              <a:t>sequences</a:t>
            </a:r>
            <a:r>
              <a:rPr lang="fr-FR" dirty="0" smtClean="0"/>
              <a:t> in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manner</a:t>
            </a:r>
            <a:r>
              <a:rPr lang="fr-FR" dirty="0" smtClean="0"/>
              <a:t>.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56992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Learning a model to </a:t>
            </a:r>
            <a:r>
              <a:rPr lang="fr-FR" dirty="0" err="1" smtClean="0"/>
              <a:t>predict</a:t>
            </a:r>
            <a:r>
              <a:rPr lang="fr-FR" dirty="0" smtClean="0"/>
              <a:t> the </a:t>
            </a:r>
            <a:r>
              <a:rPr lang="fr-FR" dirty="0" err="1" smtClean="0"/>
              <a:t>next</a:t>
            </a:r>
            <a:r>
              <a:rPr lang="fr-FR" dirty="0" smtClean="0"/>
              <a:t> action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trained</a:t>
            </a:r>
            <a:r>
              <a:rPr lang="fr-FR" dirty="0" smtClean="0"/>
              <a:t> </a:t>
            </a:r>
            <a:r>
              <a:rPr lang="fr-FR" dirty="0" err="1" smtClean="0"/>
              <a:t>several</a:t>
            </a:r>
            <a:r>
              <a:rPr lang="fr-FR" dirty="0" smtClean="0"/>
              <a:t> </a:t>
            </a:r>
            <a:r>
              <a:rPr lang="fr-FR" dirty="0" err="1" smtClean="0"/>
              <a:t>classical</a:t>
            </a:r>
            <a:r>
              <a:rPr lang="fr-FR" dirty="0" smtClean="0"/>
              <a:t> ML model (</a:t>
            </a:r>
            <a:r>
              <a:rPr lang="fr-FR" dirty="0" err="1" smtClean="0"/>
              <a:t>Random</a:t>
            </a:r>
            <a:r>
              <a:rPr lang="fr-FR" dirty="0" smtClean="0"/>
              <a:t> </a:t>
            </a:r>
            <a:r>
              <a:rPr lang="fr-FR" dirty="0" err="1" smtClean="0"/>
              <a:t>Forests</a:t>
            </a:r>
            <a:r>
              <a:rPr lang="fr-FR" dirty="0" smtClean="0"/>
              <a:t>, Gradient </a:t>
            </a:r>
            <a:r>
              <a:rPr lang="fr-FR" dirty="0" err="1" smtClean="0"/>
              <a:t>Boosting</a:t>
            </a:r>
            <a:r>
              <a:rPr lang="fr-FR" dirty="0" smtClean="0"/>
              <a:t>, </a:t>
            </a:r>
            <a:r>
              <a:rPr lang="fr-FR" dirty="0" err="1" smtClean="0"/>
              <a:t>etc</a:t>
            </a:r>
            <a:r>
              <a:rPr lang="fr-FR" dirty="0" smtClean="0"/>
              <a:t>) over </a:t>
            </a:r>
            <a:r>
              <a:rPr lang="fr-FR" dirty="0" err="1" smtClean="0"/>
              <a:t>different</a:t>
            </a:r>
            <a:r>
              <a:rPr lang="fr-FR" dirty="0" smtClean="0"/>
              <a:t> clusters traces </a:t>
            </a:r>
            <a:r>
              <a:rPr lang="fr-FR" dirty="0" err="1" smtClean="0"/>
              <a:t>with</a:t>
            </a:r>
            <a:r>
              <a:rPr lang="fr-FR" dirty="0" smtClean="0"/>
              <a:t> 10-fold cross validation.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22"/>
          <a:stretch/>
        </p:blipFill>
        <p:spPr>
          <a:xfrm>
            <a:off x="0" y="3024410"/>
            <a:ext cx="6543341" cy="3587758"/>
          </a:xfrm>
          <a:prstGeom prst="rect">
            <a:avLst/>
          </a:prstGeom>
        </p:spPr>
      </p:pic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437720"/>
              </p:ext>
            </p:extLst>
          </p:nvPr>
        </p:nvGraphicFramePr>
        <p:xfrm>
          <a:off x="6652470" y="-117446"/>
          <a:ext cx="6049392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348"/>
                <a:gridCol w="1512348"/>
                <a:gridCol w="1512348"/>
                <a:gridCol w="1512348"/>
              </a:tblGrid>
              <a:tr h="362121">
                <a:tc>
                  <a:txBody>
                    <a:bodyPr/>
                    <a:lstStyle/>
                    <a:p>
                      <a:r>
                        <a:rPr lang="fr-FR" dirty="0" smtClean="0"/>
                        <a:t>Classifier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Cluster3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Cluster4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Cluster5</a:t>
                      </a:r>
                      <a:endParaRPr lang="fr-FR" dirty="0"/>
                    </a:p>
                  </a:txBody>
                  <a:tcPr/>
                </a:tc>
              </a:tr>
              <a:tr h="362121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Tree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0.961(0.051)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0.961(0.051)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0.991(0.051)</a:t>
                      </a:r>
                      <a:endParaRPr lang="fr-FR" dirty="0"/>
                    </a:p>
                  </a:txBody>
                  <a:tcPr/>
                </a:tc>
              </a:tr>
              <a:tr h="362121">
                <a:tc>
                  <a:txBody>
                    <a:bodyPr/>
                    <a:lstStyle/>
                    <a:p>
                      <a:r>
                        <a:rPr lang="fr-FR" dirty="0" smtClean="0"/>
                        <a:t>GBC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0.957(0.026)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0.961(0.051)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0.991(0.051)</a:t>
                      </a:r>
                      <a:endParaRPr lang="fr-FR" dirty="0"/>
                    </a:p>
                  </a:txBody>
                  <a:tcPr/>
                </a:tc>
              </a:tr>
              <a:tr h="362121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RandForest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0.957(0.026)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0.966(0.035)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0.996(0.022)</a:t>
                      </a:r>
                      <a:endParaRPr lang="fr-FR" dirty="0"/>
                    </a:p>
                  </a:txBody>
                  <a:tcPr/>
                </a:tc>
              </a:tr>
              <a:tr h="362121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AdaBoost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0.367(0.000)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0.374(0.006)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0.558(0.135)</a:t>
                      </a:r>
                      <a:endParaRPr lang="fr-FR" dirty="0"/>
                    </a:p>
                  </a:txBody>
                  <a:tcPr/>
                </a:tc>
              </a:tr>
              <a:tr h="362121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NeuralNet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0.934(0.014)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0.947(0.037)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0.999(0.007)</a:t>
                      </a:r>
                      <a:endParaRPr lang="fr-FR" dirty="0"/>
                    </a:p>
                  </a:txBody>
                  <a:tcPr/>
                </a:tc>
              </a:tr>
              <a:tr h="362121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Kneighbors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0.955(0.017)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0.960(0.042)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0.999(0.007)</a:t>
                      </a:r>
                      <a:endParaRPr lang="fr-FR" dirty="0"/>
                    </a:p>
                  </a:txBody>
                  <a:tcPr/>
                </a:tc>
              </a:tr>
              <a:tr h="362121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NaiveBayes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0.856(0.022)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0.852(0.029)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0.827(0.000)</a:t>
                      </a:r>
                      <a:endParaRPr lang="fr-FR" dirty="0"/>
                    </a:p>
                  </a:txBody>
                  <a:tcPr/>
                </a:tc>
              </a:tr>
              <a:tr h="362121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LinearsSVC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0.899(0.019)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0.852(0.029)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0.827(0.000)</a:t>
                      </a:r>
                      <a:endParaRPr lang="fr-FR" dirty="0"/>
                    </a:p>
                  </a:txBody>
                  <a:tcPr/>
                </a:tc>
              </a:tr>
              <a:tr h="362121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LogReg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0.899(0.019)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0.852(0.029)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0.827(0.000)</a:t>
                      </a:r>
                      <a:endParaRPr lang="fr-FR" dirty="0"/>
                    </a:p>
                  </a:txBody>
                  <a:tcPr/>
                </a:tc>
              </a:tr>
              <a:tr h="362121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Dummy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0.112(0.045)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0.117(0.052)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0.156(0.066)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04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Generating</a:t>
            </a:r>
            <a:r>
              <a:rPr lang="fr-FR" dirty="0" smtClean="0"/>
              <a:t> </a:t>
            </a:r>
            <a:r>
              <a:rPr lang="fr-FR" dirty="0" err="1" smtClean="0"/>
              <a:t>Systematic</a:t>
            </a:r>
            <a:r>
              <a:rPr lang="fr-FR" dirty="0" smtClean="0"/>
              <a:t> Test suites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49417"/>
          </a:xfrm>
        </p:spPr>
        <p:txBody>
          <a:bodyPr/>
          <a:lstStyle/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generate</a:t>
            </a:r>
            <a:r>
              <a:rPr lang="fr-FR" dirty="0" smtClean="0"/>
              <a:t> all the </a:t>
            </a:r>
            <a:r>
              <a:rPr lang="fr-FR" dirty="0" err="1" smtClean="0"/>
              <a:t>most</a:t>
            </a:r>
            <a:r>
              <a:rPr lang="fr-FR" dirty="0" smtClean="0"/>
              <a:t> </a:t>
            </a:r>
            <a:r>
              <a:rPr lang="fr-FR" dirty="0" err="1" smtClean="0"/>
              <a:t>common</a:t>
            </a:r>
            <a:r>
              <a:rPr lang="fr-FR" dirty="0" smtClean="0"/>
              <a:t> </a:t>
            </a:r>
            <a:r>
              <a:rPr lang="fr-FR" dirty="0" err="1" smtClean="0"/>
              <a:t>sequences</a:t>
            </a:r>
            <a:r>
              <a:rPr lang="fr-FR" dirty="0" smtClean="0"/>
              <a:t> by </a:t>
            </a:r>
            <a:r>
              <a:rPr lang="fr-FR" dirty="0" err="1" smtClean="0"/>
              <a:t>unrolling</a:t>
            </a:r>
            <a:r>
              <a:rPr lang="fr-FR" dirty="0" smtClean="0"/>
              <a:t>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r>
              <a:rPr lang="fr-FR" dirty="0" smtClean="0"/>
              <a:t> </a:t>
            </a:r>
          </a:p>
          <a:p>
            <a:r>
              <a:rPr lang="fr-FR" dirty="0" smtClean="0"/>
              <a:t>The model has </a:t>
            </a:r>
            <a:r>
              <a:rPr lang="fr-FR" dirty="0" err="1" smtClean="0"/>
              <a:t>learned</a:t>
            </a:r>
            <a:r>
              <a:rPr lang="fr-FR" dirty="0" smtClean="0"/>
              <a:t> a </a:t>
            </a:r>
            <a:r>
              <a:rPr lang="fr-FR" dirty="0" err="1" smtClean="0"/>
              <a:t>function</a:t>
            </a:r>
            <a:r>
              <a:rPr lang="fr-FR" dirty="0" smtClean="0"/>
              <a:t> to </a:t>
            </a:r>
            <a:r>
              <a:rPr lang="fr-FR" dirty="0" err="1" smtClean="0"/>
              <a:t>map</a:t>
            </a:r>
            <a:r>
              <a:rPr lang="fr-FR" dirty="0" smtClean="0"/>
              <a:t> a trace </a:t>
            </a:r>
            <a:r>
              <a:rPr lang="fr-FR" dirty="0" err="1" smtClean="0"/>
              <a:t>prefix</a:t>
            </a:r>
            <a:r>
              <a:rPr lang="fr-FR" dirty="0" smtClean="0"/>
              <a:t> </a:t>
            </a:r>
            <a:r>
              <a:rPr lang="fr-FR" i="1" dirty="0" smtClean="0"/>
              <a:t>tr </a:t>
            </a:r>
            <a:r>
              <a:rPr lang="fr-FR" dirty="0" smtClean="0"/>
              <a:t>to </a:t>
            </a:r>
            <a:r>
              <a:rPr lang="fr-FR" dirty="0" err="1" smtClean="0"/>
              <a:t>probability</a:t>
            </a:r>
            <a:r>
              <a:rPr lang="fr-FR" dirty="0" smtClean="0"/>
              <a:t> distributions of the </a:t>
            </a:r>
            <a:r>
              <a:rPr lang="fr-FR" dirty="0" err="1" smtClean="0"/>
              <a:t>likely</a:t>
            </a:r>
            <a:r>
              <a:rPr lang="fr-FR" dirty="0" smtClean="0"/>
              <a:t> </a:t>
            </a:r>
            <a:r>
              <a:rPr lang="fr-FR" dirty="0" err="1" smtClean="0"/>
              <a:t>next</a:t>
            </a:r>
            <a:r>
              <a:rPr lang="fr-FR" dirty="0" smtClean="0"/>
              <a:t> </a:t>
            </a:r>
            <a:r>
              <a:rPr lang="fr-FR" dirty="0" err="1" smtClean="0"/>
              <a:t>events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Unrolling</a:t>
            </a:r>
            <a:r>
              <a:rPr lang="fr-FR" dirty="0" smtClean="0"/>
              <a:t> the model </a:t>
            </a:r>
            <a:r>
              <a:rPr lang="fr-FR" dirty="0" err="1" smtClean="0"/>
              <a:t>gives</a:t>
            </a:r>
            <a:r>
              <a:rPr lang="fr-FR" dirty="0" smtClean="0"/>
              <a:t> us a </a:t>
            </a:r>
            <a:r>
              <a:rPr lang="fr-FR" dirty="0" err="1" smtClean="0"/>
              <a:t>tree</a:t>
            </a:r>
            <a:r>
              <a:rPr lang="fr-FR" dirty="0" smtClean="0"/>
              <a:t> of </a:t>
            </a:r>
            <a:r>
              <a:rPr lang="fr-FR" i="1" dirty="0" smtClean="0"/>
              <a:t>(</a:t>
            </a:r>
            <a:r>
              <a:rPr lang="fr-FR" i="1" dirty="0" err="1" smtClean="0"/>
              <a:t>tr,p</a:t>
            </a:r>
            <a:r>
              <a:rPr lang="fr-FR" i="1" dirty="0" smtClean="0"/>
              <a:t>) </a:t>
            </a:r>
            <a:r>
              <a:rPr lang="fr-FR" dirty="0" err="1" smtClean="0"/>
              <a:t>where</a:t>
            </a:r>
            <a:r>
              <a:rPr lang="fr-FR" dirty="0" smtClean="0"/>
              <a:t> </a:t>
            </a:r>
            <a:r>
              <a:rPr lang="fr-FR" i="1" dirty="0" smtClean="0"/>
              <a:t>tr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trace </a:t>
            </a:r>
            <a:r>
              <a:rPr lang="fr-FR" dirty="0" err="1" smtClean="0"/>
              <a:t>prefix</a:t>
            </a:r>
            <a:r>
              <a:rPr lang="fr-FR" dirty="0" smtClean="0"/>
              <a:t> and </a:t>
            </a:r>
            <a:r>
              <a:rPr lang="fr-FR" i="1" dirty="0" smtClean="0"/>
              <a:t>p</a:t>
            </a:r>
            <a:r>
              <a:rPr lang="fr-FR" dirty="0" smtClean="0"/>
              <a:t> the </a:t>
            </a:r>
            <a:r>
              <a:rPr lang="fr-FR" dirty="0" err="1" smtClean="0"/>
              <a:t>probability</a:t>
            </a:r>
            <a:r>
              <a:rPr lang="fr-FR" dirty="0" smtClean="0"/>
              <a:t> of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prefix</a:t>
            </a:r>
            <a:r>
              <a:rPr lang="fr-FR" dirty="0" smtClean="0"/>
              <a:t>. </a:t>
            </a:r>
          </a:p>
          <a:p>
            <a:pPr marL="0" indent="0">
              <a:buNone/>
            </a:pP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73894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Generating</a:t>
            </a:r>
            <a:r>
              <a:rPr lang="fr-FR" dirty="0" smtClean="0"/>
              <a:t> </a:t>
            </a:r>
            <a:r>
              <a:rPr lang="fr-FR" dirty="0" err="1" smtClean="0"/>
              <a:t>Systematic</a:t>
            </a:r>
            <a:r>
              <a:rPr lang="fr-FR" dirty="0" smtClean="0"/>
              <a:t> Test suites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606083" y="1364919"/>
            <a:ext cx="1275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    (Unlock,1)</a:t>
            </a:r>
            <a:endParaRPr lang="fr-FR" dirty="0"/>
          </a:p>
        </p:txBody>
      </p:sp>
      <p:cxnSp>
        <p:nvCxnSpPr>
          <p:cNvPr id="5" name="Connecteur droit avec flèche 4"/>
          <p:cNvCxnSpPr/>
          <p:nvPr/>
        </p:nvCxnSpPr>
        <p:spPr>
          <a:xfrm flipH="1">
            <a:off x="2318197" y="2228045"/>
            <a:ext cx="1558344" cy="28075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817808" y="5182315"/>
            <a:ext cx="316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    (</a:t>
            </a:r>
            <a:r>
              <a:rPr lang="fr-FR" dirty="0" err="1" smtClean="0"/>
              <a:t>Unlock</a:t>
            </a:r>
            <a:r>
              <a:rPr lang="fr-FR" dirty="0" smtClean="0"/>
              <a:t> Unlock,0.001)</a:t>
            </a:r>
            <a:endParaRPr lang="fr-FR" dirty="0"/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4243588" y="2268112"/>
            <a:ext cx="0" cy="260010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4662151" y="2228045"/>
            <a:ext cx="1635618" cy="2807594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3387142" y="5197340"/>
            <a:ext cx="2751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    (</a:t>
            </a:r>
            <a:r>
              <a:rPr lang="fr-FR" dirty="0" err="1" smtClean="0"/>
              <a:t>Unlock</a:t>
            </a:r>
            <a:r>
              <a:rPr lang="fr-FR" dirty="0" smtClean="0"/>
              <a:t> Scan,0.87)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7104913" y="5078499"/>
            <a:ext cx="2747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    (</a:t>
            </a:r>
            <a:r>
              <a:rPr lang="fr-FR" dirty="0" err="1" smtClean="0"/>
              <a:t>Unlock</a:t>
            </a:r>
            <a:r>
              <a:rPr lang="fr-FR" dirty="0" smtClean="0"/>
              <a:t> END,0.05)</a:t>
            </a:r>
            <a:endParaRPr lang="fr-FR" dirty="0"/>
          </a:p>
        </p:txBody>
      </p:sp>
      <p:sp>
        <p:nvSpPr>
          <p:cNvPr id="35" name="ZoneTexte 34"/>
          <p:cNvSpPr txBox="1"/>
          <p:nvPr/>
        </p:nvSpPr>
        <p:spPr>
          <a:xfrm>
            <a:off x="6138930" y="5197340"/>
            <a:ext cx="63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…</a:t>
            </a:r>
            <a:endParaRPr lang="fr-FR" dirty="0"/>
          </a:p>
        </p:txBody>
      </p:sp>
      <p:cxnSp>
        <p:nvCxnSpPr>
          <p:cNvPr id="36" name="Connecteur droit avec flèche 35"/>
          <p:cNvCxnSpPr/>
          <p:nvPr/>
        </p:nvCxnSpPr>
        <p:spPr>
          <a:xfrm>
            <a:off x="4975668" y="2157926"/>
            <a:ext cx="3232467" cy="28777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/>
          <p:nvPr/>
        </p:nvCxnSpPr>
        <p:spPr>
          <a:xfrm>
            <a:off x="5013376" y="5748892"/>
            <a:ext cx="171582" cy="978012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/>
          <p:nvPr/>
        </p:nvCxnSpPr>
        <p:spPr>
          <a:xfrm flipH="1">
            <a:off x="3789746" y="5713348"/>
            <a:ext cx="733228" cy="1013556"/>
          </a:xfrm>
          <a:prstGeom prst="straightConnector1">
            <a:avLst/>
          </a:prstGeom>
          <a:ln w="762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/>
          <p:nvPr/>
        </p:nvCxnSpPr>
        <p:spPr>
          <a:xfrm>
            <a:off x="5291778" y="5713348"/>
            <a:ext cx="587496" cy="917092"/>
          </a:xfrm>
          <a:prstGeom prst="straightConnector1">
            <a:avLst/>
          </a:prstGeom>
          <a:ln w="762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 flipH="1">
            <a:off x="4513280" y="5784118"/>
            <a:ext cx="297791" cy="907559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>
            <a:off x="2039795" y="5773737"/>
            <a:ext cx="171582" cy="978012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 flipH="1">
            <a:off x="816165" y="5738193"/>
            <a:ext cx="733228" cy="1013556"/>
          </a:xfrm>
          <a:prstGeom prst="straightConnector1">
            <a:avLst/>
          </a:prstGeom>
          <a:ln w="762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>
            <a:off x="2318197" y="5738193"/>
            <a:ext cx="587496" cy="917092"/>
          </a:xfrm>
          <a:prstGeom prst="straightConnector1">
            <a:avLst/>
          </a:prstGeom>
          <a:ln w="762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/>
          <p:nvPr/>
        </p:nvCxnSpPr>
        <p:spPr>
          <a:xfrm flipH="1">
            <a:off x="1539699" y="5808963"/>
            <a:ext cx="297791" cy="907559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Texte 63"/>
          <p:cNvSpPr txBox="1"/>
          <p:nvPr/>
        </p:nvSpPr>
        <p:spPr>
          <a:xfrm>
            <a:off x="1951150" y="3412116"/>
            <a:ext cx="1167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Unlock</a:t>
            </a:r>
            <a:endParaRPr lang="fr-FR" dirty="0"/>
          </a:p>
        </p:txBody>
      </p:sp>
      <p:sp>
        <p:nvSpPr>
          <p:cNvPr id="65" name="ZoneTexte 64"/>
          <p:cNvSpPr txBox="1"/>
          <p:nvPr/>
        </p:nvSpPr>
        <p:spPr>
          <a:xfrm>
            <a:off x="3575902" y="3588812"/>
            <a:ext cx="1167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Scan</a:t>
            </a:r>
            <a:endParaRPr lang="fr-FR" dirty="0"/>
          </a:p>
        </p:txBody>
      </p:sp>
      <p:sp>
        <p:nvSpPr>
          <p:cNvPr id="66" name="ZoneTexte 65"/>
          <p:cNvSpPr txBox="1"/>
          <p:nvPr/>
        </p:nvSpPr>
        <p:spPr>
          <a:xfrm>
            <a:off x="5842073" y="3371691"/>
            <a:ext cx="1167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END</a:t>
            </a:r>
            <a:endParaRPr lang="fr-FR" dirty="0"/>
          </a:p>
        </p:txBody>
      </p:sp>
      <p:sp>
        <p:nvSpPr>
          <p:cNvPr id="67" name="ZoneTexte 66"/>
          <p:cNvSpPr txBox="1"/>
          <p:nvPr/>
        </p:nvSpPr>
        <p:spPr>
          <a:xfrm>
            <a:off x="8123818" y="5515224"/>
            <a:ext cx="153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LEAF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2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Generating</a:t>
            </a:r>
            <a:r>
              <a:rPr lang="fr-FR" dirty="0" smtClean="0"/>
              <a:t> </a:t>
            </a:r>
            <a:r>
              <a:rPr lang="fr-FR" dirty="0" err="1" smtClean="0"/>
              <a:t>Systematic</a:t>
            </a:r>
            <a:r>
              <a:rPr lang="fr-FR" dirty="0" smtClean="0"/>
              <a:t> Test suites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5904960" y="1903211"/>
            <a:ext cx="52417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Given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 maximum trace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lenght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 and a minimum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probability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P,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can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explore the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tree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via  a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depth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-first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recursive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algorithm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extract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most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common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representative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traces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Multiplying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summing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probabilities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associated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our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paths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gives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us the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coverage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the traces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generated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regarding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our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system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81" y="1581356"/>
            <a:ext cx="5923867" cy="405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6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Application to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industry</a:t>
            </a:r>
            <a:r>
              <a:rPr lang="fr-FR" dirty="0" smtClean="0"/>
              <a:t> cases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Bus system and </a:t>
            </a:r>
            <a:r>
              <a:rPr lang="fr-FR" dirty="0" err="1" smtClean="0"/>
              <a:t>Supply</a:t>
            </a:r>
            <a:r>
              <a:rPr lang="fr-FR" dirty="0" smtClean="0"/>
              <a:t> </a:t>
            </a:r>
            <a:r>
              <a:rPr lang="fr-FR" dirty="0" err="1" smtClean="0"/>
              <a:t>chain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291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Bus system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Web service for </a:t>
            </a:r>
            <a:r>
              <a:rPr lang="fr-FR" dirty="0" err="1" smtClean="0"/>
              <a:t>tracking</a:t>
            </a:r>
            <a:r>
              <a:rPr lang="fr-FR" dirty="0" smtClean="0"/>
              <a:t> </a:t>
            </a:r>
            <a:r>
              <a:rPr lang="fr-FR" dirty="0" err="1" smtClean="0"/>
              <a:t>school</a:t>
            </a:r>
            <a:r>
              <a:rPr lang="fr-FR" dirty="0" smtClean="0"/>
              <a:t> buses and </a:t>
            </a:r>
            <a:r>
              <a:rPr lang="fr-FR" dirty="0" err="1" smtClean="0"/>
              <a:t>students</a:t>
            </a:r>
            <a:endParaRPr lang="fr-FR" dirty="0" smtClean="0"/>
          </a:p>
          <a:p>
            <a:r>
              <a:rPr lang="fr-FR" dirty="0" smtClean="0"/>
              <a:t>Events : GPS position of the bus, </a:t>
            </a:r>
            <a:r>
              <a:rPr lang="fr-FR" dirty="0" err="1" smtClean="0"/>
              <a:t>students</a:t>
            </a:r>
            <a:r>
              <a:rPr lang="fr-FR" dirty="0" smtClean="0"/>
              <a:t> </a:t>
            </a:r>
            <a:r>
              <a:rPr lang="fr-FR" dirty="0" err="1" smtClean="0"/>
              <a:t>swiping</a:t>
            </a:r>
            <a:r>
              <a:rPr lang="fr-FR" dirty="0" smtClean="0"/>
              <a:t> </a:t>
            </a:r>
            <a:r>
              <a:rPr lang="fr-FR" dirty="0" err="1" smtClean="0"/>
              <a:t>their</a:t>
            </a:r>
            <a:r>
              <a:rPr lang="fr-FR" dirty="0" smtClean="0"/>
              <a:t> ID </a:t>
            </a:r>
            <a:r>
              <a:rPr lang="fr-FR" dirty="0" err="1" smtClean="0"/>
              <a:t>cards</a:t>
            </a:r>
            <a:r>
              <a:rPr lang="fr-FR" dirty="0" smtClean="0"/>
              <a:t> </a:t>
            </a:r>
            <a:r>
              <a:rPr lang="fr-FR" dirty="0" err="1" smtClean="0"/>
              <a:t>upon</a:t>
            </a:r>
            <a:r>
              <a:rPr lang="fr-FR" dirty="0" smtClean="0"/>
              <a:t> </a:t>
            </a:r>
            <a:r>
              <a:rPr lang="fr-FR" dirty="0" err="1" smtClean="0"/>
              <a:t>entering</a:t>
            </a:r>
            <a:r>
              <a:rPr lang="fr-FR" dirty="0" smtClean="0"/>
              <a:t> or </a:t>
            </a:r>
            <a:r>
              <a:rPr lang="fr-FR" dirty="0" err="1" smtClean="0"/>
              <a:t>exiting</a:t>
            </a:r>
            <a:r>
              <a:rPr lang="fr-FR" dirty="0" smtClean="0"/>
              <a:t> the bus, drivers </a:t>
            </a:r>
            <a:r>
              <a:rPr lang="fr-FR" dirty="0" err="1" smtClean="0"/>
              <a:t>recordings</a:t>
            </a:r>
            <a:r>
              <a:rPr lang="fr-FR" dirty="0" smtClean="0"/>
              <a:t> absent </a:t>
            </a:r>
            <a:r>
              <a:rPr lang="fr-FR" dirty="0" err="1" smtClean="0"/>
              <a:t>students</a:t>
            </a:r>
            <a:r>
              <a:rPr lang="fr-FR" dirty="0" smtClean="0"/>
              <a:t>, </a:t>
            </a:r>
            <a:r>
              <a:rPr lang="fr-FR" dirty="0" err="1" smtClean="0"/>
              <a:t>etc</a:t>
            </a:r>
            <a:r>
              <a:rPr lang="fr-FR" dirty="0" smtClean="0"/>
              <a:t> :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938" y="3442079"/>
            <a:ext cx="4970977" cy="2592009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978795" y="3751036"/>
            <a:ext cx="41601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3267 </a:t>
            </a:r>
            <a:r>
              <a:rPr lang="fr-FR" sz="3200" dirty="0" err="1" smtClean="0"/>
              <a:t>events</a:t>
            </a:r>
            <a:r>
              <a:rPr lang="fr-FR" sz="3200" dirty="0" smtClean="0"/>
              <a:t> </a:t>
            </a:r>
            <a:r>
              <a:rPr lang="fr-FR" sz="3200" dirty="0" err="1" smtClean="0"/>
              <a:t>from</a:t>
            </a:r>
            <a:r>
              <a:rPr lang="fr-FR" sz="3200" dirty="0" smtClean="0"/>
              <a:t> 15 buses and </a:t>
            </a:r>
            <a:r>
              <a:rPr lang="fr-FR" sz="3200" dirty="0" err="1" smtClean="0"/>
              <a:t>their</a:t>
            </a:r>
            <a:r>
              <a:rPr lang="fr-FR" sz="3200" dirty="0" smtClean="0"/>
              <a:t> </a:t>
            </a:r>
            <a:r>
              <a:rPr lang="fr-FR" sz="3200" dirty="0" err="1" smtClean="0"/>
              <a:t>frequencies</a:t>
            </a:r>
            <a:r>
              <a:rPr lang="fr-FR" sz="3200" dirty="0" smtClean="0"/>
              <a:t> :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5060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Bus system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541" y="1690688"/>
            <a:ext cx="8750429" cy="360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63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Bus system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2215167" y="5467591"/>
            <a:ext cx="667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Systematic</a:t>
            </a:r>
            <a:r>
              <a:rPr lang="fr-FR" dirty="0" smtClean="0"/>
              <a:t> test cases </a:t>
            </a:r>
            <a:r>
              <a:rPr lang="fr-FR" dirty="0" err="1" smtClean="0"/>
              <a:t>generated</a:t>
            </a:r>
            <a:r>
              <a:rPr lang="fr-FR" dirty="0" smtClean="0"/>
              <a:t> by </a:t>
            </a:r>
            <a:r>
              <a:rPr lang="fr-FR" dirty="0" err="1" smtClean="0"/>
              <a:t>unrolling</a:t>
            </a:r>
            <a:r>
              <a:rPr lang="fr-FR" dirty="0" smtClean="0"/>
              <a:t> the </a:t>
            </a:r>
            <a:r>
              <a:rPr lang="fr-FR" dirty="0" err="1" smtClean="0"/>
              <a:t>probabilities</a:t>
            </a:r>
            <a:r>
              <a:rPr lang="fr-FR" dirty="0" smtClean="0"/>
              <a:t> </a:t>
            </a:r>
            <a:r>
              <a:rPr lang="fr-FR" dirty="0" err="1" smtClean="0"/>
              <a:t>tree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858" y="1589937"/>
            <a:ext cx="77057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2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re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506627DB-60EB-E14C-8F47-0D52D80BA9FE}"/>
              </a:ext>
            </a:extLst>
          </p:cNvPr>
          <p:cNvSpPr/>
          <p:nvPr/>
        </p:nvSpPr>
        <p:spPr>
          <a:xfrm>
            <a:off x="10284294" y="4178476"/>
            <a:ext cx="1774637" cy="2503709"/>
          </a:xfrm>
          <a:prstGeom prst="can">
            <a:avLst/>
          </a:prstGeom>
          <a:solidFill>
            <a:srgbClr val="277088">
              <a:alpha val="17000"/>
            </a:srgbClr>
          </a:solidFill>
          <a:ln>
            <a:solidFill>
              <a:srgbClr val="2770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E234A4C9-F2B4-2A41-888D-854505686268}"/>
              </a:ext>
            </a:extLst>
          </p:cNvPr>
          <p:cNvGrpSpPr/>
          <p:nvPr/>
        </p:nvGrpSpPr>
        <p:grpSpPr>
          <a:xfrm>
            <a:off x="133069" y="1185375"/>
            <a:ext cx="4089179" cy="2798618"/>
            <a:chOff x="150312" y="1858398"/>
            <a:chExt cx="4089179" cy="2798618"/>
          </a:xfrm>
        </p:grpSpPr>
        <p:sp>
          <p:nvSpPr>
            <p:cNvPr id="40" name="Rectangle à coins arrondis 39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334FE6E3-D502-A444-9D76-C788B81E3874}"/>
                </a:ext>
              </a:extLst>
            </p:cNvPr>
            <p:cNvSpPr/>
            <p:nvPr/>
          </p:nvSpPr>
          <p:spPr>
            <a:xfrm>
              <a:off x="150312" y="1858398"/>
              <a:ext cx="4089179" cy="2798618"/>
            </a:xfrm>
            <a:prstGeom prst="roundRect">
              <a:avLst/>
            </a:prstGeom>
            <a:noFill/>
            <a:ln w="25400">
              <a:solidFill>
                <a:srgbClr val="27708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41" name="Organigramme : Multidocument 40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B9A2E23A-A734-CB41-8886-B0FC5D711339}"/>
                </a:ext>
              </a:extLst>
            </p:cNvPr>
            <p:cNvSpPr/>
            <p:nvPr/>
          </p:nvSpPr>
          <p:spPr>
            <a:xfrm>
              <a:off x="2454147" y="2342379"/>
              <a:ext cx="1709283" cy="1889587"/>
            </a:xfrm>
            <a:prstGeom prst="flowChartMultidocument">
              <a:avLst/>
            </a:prstGeom>
            <a:solidFill>
              <a:schemeClr val="bg1"/>
            </a:solidFill>
            <a:ln w="25400">
              <a:solidFill>
                <a:srgbClr val="2770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1600" b="1" dirty="0" smtClean="0">
                  <a:solidFill>
                    <a:schemeClr val="tx1"/>
                  </a:solidFill>
                </a:rPr>
                <a:t>Test</a:t>
              </a:r>
            </a:p>
            <a:p>
              <a:pPr algn="ctr"/>
              <a:r>
                <a:rPr lang="fr-FR" sz="1600" b="1" dirty="0" smtClean="0">
                  <a:solidFill>
                    <a:schemeClr val="tx1"/>
                  </a:solidFill>
                </a:rPr>
                <a:t>Traces</a:t>
              </a:r>
              <a:endParaRPr lang="fr-FR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2" name="Groupe 41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84B18228-6FC1-CE41-BD75-DBD8F7E50385}"/>
                </a:ext>
              </a:extLst>
            </p:cNvPr>
            <p:cNvGrpSpPr/>
            <p:nvPr/>
          </p:nvGrpSpPr>
          <p:grpSpPr>
            <a:xfrm>
              <a:off x="350634" y="1970104"/>
              <a:ext cx="2014290" cy="2556172"/>
              <a:chOff x="-228322" y="2457310"/>
              <a:chExt cx="2014290" cy="2556172"/>
            </a:xfrm>
          </p:grpSpPr>
          <p:sp>
            <p:nvSpPr>
              <p:cNvPr id="43" name="Organigramme : Multidocument 42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637B0ACE-8213-1441-9337-ADF4C812A734}"/>
                  </a:ext>
                </a:extLst>
              </p:cNvPr>
              <p:cNvSpPr/>
              <p:nvPr/>
            </p:nvSpPr>
            <p:spPr>
              <a:xfrm>
                <a:off x="134746" y="2457310"/>
                <a:ext cx="1651222" cy="2056232"/>
              </a:xfrm>
              <a:prstGeom prst="flowChartMultidocument">
                <a:avLst/>
              </a:prstGeom>
              <a:solidFill>
                <a:schemeClr val="bg2"/>
              </a:solidFill>
              <a:ln w="25400">
                <a:solidFill>
                  <a:srgbClr val="27708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FR" sz="1400" b="1" dirty="0">
                    <a:solidFill>
                      <a:schemeClr val="tx1"/>
                    </a:solidFill>
                  </a:rPr>
                  <a:t>Traces d'exécution utilisateur</a:t>
                </a:r>
              </a:p>
            </p:txBody>
          </p:sp>
          <p:sp>
            <p:nvSpPr>
              <p:cNvPr id="44" name="Organigramme : Multidocument 43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89DDE5FD-C5E0-FC46-A472-9AD03C3C6DA4}"/>
                  </a:ext>
                </a:extLst>
              </p:cNvPr>
              <p:cNvSpPr/>
              <p:nvPr/>
            </p:nvSpPr>
            <p:spPr>
              <a:xfrm>
                <a:off x="-228322" y="2957250"/>
                <a:ext cx="1651222" cy="2056232"/>
              </a:xfrm>
              <a:prstGeom prst="flowChartMultidocument">
                <a:avLst/>
              </a:prstGeom>
              <a:solidFill>
                <a:schemeClr val="bg2"/>
              </a:solidFill>
              <a:ln w="25400">
                <a:solidFill>
                  <a:srgbClr val="27708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FR" sz="1600" b="1" dirty="0" err="1" smtClean="0">
                    <a:solidFill>
                      <a:schemeClr val="tx1"/>
                    </a:solidFill>
                  </a:rPr>
                  <a:t>Operationnal</a:t>
                </a:r>
                <a:r>
                  <a:rPr lang="fr-FR" sz="1600" b="1" dirty="0" smtClean="0">
                    <a:solidFill>
                      <a:schemeClr val="tx1"/>
                    </a:solidFill>
                  </a:rPr>
                  <a:t> Traces</a:t>
                </a:r>
                <a:endParaRPr lang="fr-FR" sz="16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" name="Groupe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372FA7D0-EB38-C54F-91DC-EDAA5F05A940}"/>
              </a:ext>
            </a:extLst>
          </p:cNvPr>
          <p:cNvGrpSpPr/>
          <p:nvPr/>
        </p:nvGrpSpPr>
        <p:grpSpPr>
          <a:xfrm>
            <a:off x="6740997" y="1180377"/>
            <a:ext cx="2035034" cy="1877785"/>
            <a:chOff x="7535077" y="733239"/>
            <a:chExt cx="2418939" cy="2232025"/>
          </a:xfrm>
        </p:grpSpPr>
        <p:sp>
          <p:nvSpPr>
            <p:cNvPr id="23" name="Ellipse 22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E67CE9D7-39BF-F14E-BA91-408796B6D38B}"/>
                </a:ext>
              </a:extLst>
            </p:cNvPr>
            <p:cNvSpPr/>
            <p:nvPr/>
          </p:nvSpPr>
          <p:spPr>
            <a:xfrm>
              <a:off x="7535077" y="1886296"/>
              <a:ext cx="1110013" cy="1023547"/>
            </a:xfrm>
            <a:prstGeom prst="ellipse">
              <a:avLst/>
            </a:prstGeom>
            <a:solidFill>
              <a:srgbClr val="FF0000">
                <a:alpha val="21000"/>
              </a:srgb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4" name="Ellipse 23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B48B3DCE-A223-7E45-B10B-FB9A1AFA5A6B}"/>
                </a:ext>
              </a:extLst>
            </p:cNvPr>
            <p:cNvSpPr/>
            <p:nvPr/>
          </p:nvSpPr>
          <p:spPr>
            <a:xfrm>
              <a:off x="8079056" y="733239"/>
              <a:ext cx="1503693" cy="1357289"/>
            </a:xfrm>
            <a:prstGeom prst="ellipse">
              <a:avLst/>
            </a:prstGeom>
            <a:solidFill>
              <a:srgbClr val="0070C0">
                <a:alpha val="21000"/>
              </a:srgb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C8A9F593-A65F-2A4F-A0A9-7E74C3837B80}"/>
                </a:ext>
              </a:extLst>
            </p:cNvPr>
            <p:cNvSpPr/>
            <p:nvPr/>
          </p:nvSpPr>
          <p:spPr>
            <a:xfrm>
              <a:off x="8642423" y="1613300"/>
              <a:ext cx="1311593" cy="1351964"/>
            </a:xfrm>
            <a:prstGeom prst="ellipse">
              <a:avLst/>
            </a:prstGeom>
            <a:solidFill>
              <a:srgbClr val="FFFF00">
                <a:alpha val="21000"/>
              </a:srgb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6" name="Ellipse 25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F8F46562-839D-804F-BEEF-3590FD713CAA}"/>
                </a:ext>
              </a:extLst>
            </p:cNvPr>
            <p:cNvSpPr/>
            <p:nvPr/>
          </p:nvSpPr>
          <p:spPr>
            <a:xfrm>
              <a:off x="8506546" y="1270427"/>
              <a:ext cx="96982" cy="96982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7" name="Ellipse 26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C4D44206-97D1-D842-8732-2AE2B1426D8E}"/>
                </a:ext>
              </a:extLst>
            </p:cNvPr>
            <p:cNvSpPr/>
            <p:nvPr/>
          </p:nvSpPr>
          <p:spPr>
            <a:xfrm>
              <a:off x="8603528" y="871959"/>
              <a:ext cx="96982" cy="96982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8" name="Ellipse 27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67D2DF2F-26BE-1149-80A0-ECA5ED57AA67}"/>
                </a:ext>
              </a:extLst>
            </p:cNvPr>
            <p:cNvSpPr/>
            <p:nvPr/>
          </p:nvSpPr>
          <p:spPr>
            <a:xfrm>
              <a:off x="8837829" y="1043484"/>
              <a:ext cx="96982" cy="96982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9" name="Ellipse 28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0F0953EA-F028-E045-8933-BBC466E04AD9}"/>
                </a:ext>
              </a:extLst>
            </p:cNvPr>
            <p:cNvSpPr/>
            <p:nvPr/>
          </p:nvSpPr>
          <p:spPr>
            <a:xfrm>
              <a:off x="8893247" y="2325968"/>
              <a:ext cx="96982" cy="9698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0" name="Ellipse 29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E40FF996-88D9-3C4D-99D4-5B0A85FC65F0}"/>
                </a:ext>
              </a:extLst>
            </p:cNvPr>
            <p:cNvSpPr/>
            <p:nvPr/>
          </p:nvSpPr>
          <p:spPr>
            <a:xfrm>
              <a:off x="8990229" y="1516318"/>
              <a:ext cx="96982" cy="96982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1" name="Ellipse 30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C1B36F26-0C59-A749-BC8C-2063E00FEEB4}"/>
                </a:ext>
              </a:extLst>
            </p:cNvPr>
            <p:cNvSpPr/>
            <p:nvPr/>
          </p:nvSpPr>
          <p:spPr>
            <a:xfrm>
              <a:off x="9330733" y="2701637"/>
              <a:ext cx="96982" cy="9698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3B7CDBBF-8DB0-8C4D-A6C5-B4CF72B14C0E}"/>
                </a:ext>
              </a:extLst>
            </p:cNvPr>
            <p:cNvSpPr/>
            <p:nvPr/>
          </p:nvSpPr>
          <p:spPr>
            <a:xfrm>
              <a:off x="9466210" y="2256695"/>
              <a:ext cx="96982" cy="9698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3" name="Ellipse 32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65A23379-492C-C142-A362-1CF60418FDE6}"/>
                </a:ext>
              </a:extLst>
            </p:cNvPr>
            <p:cNvSpPr/>
            <p:nvPr/>
          </p:nvSpPr>
          <p:spPr>
            <a:xfrm>
              <a:off x="9589333" y="1853825"/>
              <a:ext cx="96982" cy="9698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4" name="Ellipse 33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71E22DA5-6714-C145-AECF-97C7D5E9352D}"/>
                </a:ext>
              </a:extLst>
            </p:cNvPr>
            <p:cNvSpPr/>
            <p:nvPr/>
          </p:nvSpPr>
          <p:spPr>
            <a:xfrm>
              <a:off x="9686315" y="2529558"/>
              <a:ext cx="96982" cy="9698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5" name="Ellipse 34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EF97A7A4-1BBB-D649-B281-32439932C2C8}"/>
                </a:ext>
              </a:extLst>
            </p:cNvPr>
            <p:cNvSpPr/>
            <p:nvPr/>
          </p:nvSpPr>
          <p:spPr>
            <a:xfrm>
              <a:off x="7885092" y="2327790"/>
              <a:ext cx="96982" cy="9698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6" name="Ellipse 35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C49B44D3-C9E2-D249-849E-243DEC2A59CE}"/>
                </a:ext>
              </a:extLst>
            </p:cNvPr>
            <p:cNvSpPr/>
            <p:nvPr/>
          </p:nvSpPr>
          <p:spPr>
            <a:xfrm>
              <a:off x="7698491" y="2090528"/>
              <a:ext cx="96982" cy="9698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7" name="Ellipse 36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6066516D-036C-3041-AB52-C021BDA37D23}"/>
                </a:ext>
              </a:extLst>
            </p:cNvPr>
            <p:cNvSpPr/>
            <p:nvPr/>
          </p:nvSpPr>
          <p:spPr>
            <a:xfrm>
              <a:off x="8409564" y="2479405"/>
              <a:ext cx="96982" cy="9698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C6E43BF7-7815-9443-84D4-FF4C499FF2DA}"/>
                </a:ext>
              </a:extLst>
            </p:cNvPr>
            <p:cNvSpPr/>
            <p:nvPr/>
          </p:nvSpPr>
          <p:spPr>
            <a:xfrm>
              <a:off x="8068504" y="2062775"/>
              <a:ext cx="96982" cy="9698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9" name="Ellipse 38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56EAA879-217A-CF42-BB4F-298525809ED5}"/>
                </a:ext>
              </a:extLst>
            </p:cNvPr>
            <p:cNvSpPr/>
            <p:nvPr/>
          </p:nvSpPr>
          <p:spPr>
            <a:xfrm>
              <a:off x="8133691" y="2722419"/>
              <a:ext cx="96982" cy="9698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</p:grpSp>
      <p:sp>
        <p:nvSpPr>
          <p:cNvPr id="7" name="Flèche vers la droite 29">
            <a:extLst>
              <a:ext uri="{FF2B5EF4-FFF2-40B4-BE49-F238E27FC236}">
                <a16:creationId xmlns="" xmlns:a16="http://schemas.microsoft.com/office/drawing/2014/main" xmlns:lc="http://schemas.openxmlformats.org/drawingml/2006/lockedCanvas" id="{248A52B9-FBE0-9C40-8BE3-0D25A344A86E}"/>
              </a:ext>
            </a:extLst>
          </p:cNvPr>
          <p:cNvSpPr/>
          <p:nvPr/>
        </p:nvSpPr>
        <p:spPr>
          <a:xfrm>
            <a:off x="4451947" y="2239124"/>
            <a:ext cx="2196830" cy="342068"/>
          </a:xfrm>
          <a:prstGeom prst="rightArrow">
            <a:avLst/>
          </a:prstGeom>
          <a:solidFill>
            <a:srgbClr val="277088"/>
          </a:solidFill>
          <a:ln>
            <a:solidFill>
              <a:srgbClr val="2770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8" name="Flèche vers la droite 30">
            <a:extLst>
              <a:ext uri="{FF2B5EF4-FFF2-40B4-BE49-F238E27FC236}">
                <a16:creationId xmlns="" xmlns:a16="http://schemas.microsoft.com/office/drawing/2014/main" xmlns:lc="http://schemas.openxmlformats.org/drawingml/2006/lockedCanvas" id="{44FC8E90-3729-214E-A35C-11C96BEFA548}"/>
              </a:ext>
            </a:extLst>
          </p:cNvPr>
          <p:cNvSpPr/>
          <p:nvPr/>
        </p:nvSpPr>
        <p:spPr>
          <a:xfrm>
            <a:off x="8890343" y="2243485"/>
            <a:ext cx="1520073" cy="352021"/>
          </a:xfrm>
          <a:prstGeom prst="rightArrow">
            <a:avLst/>
          </a:prstGeom>
          <a:solidFill>
            <a:srgbClr val="277088"/>
          </a:solidFill>
          <a:ln>
            <a:solidFill>
              <a:srgbClr val="2770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2EDA10C4-26DF-1C4D-8C16-0E088C761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7402" y="1573130"/>
            <a:ext cx="1208485" cy="1366879"/>
          </a:xfrm>
          <a:prstGeom prst="rect">
            <a:avLst/>
          </a:prstGeom>
        </p:spPr>
      </p:pic>
      <p:sp>
        <p:nvSpPr>
          <p:cNvPr id="10" name="ZoneTexte 38">
            <a:extLst>
              <a:ext uri="{FF2B5EF4-FFF2-40B4-BE49-F238E27FC236}">
                <a16:creationId xmlns="" xmlns:a16="http://schemas.microsoft.com/office/drawing/2014/main" xmlns:lc="http://schemas.openxmlformats.org/drawingml/2006/lockedCanvas" id="{CEBF94CE-91F3-4C48-AF41-74D09B758695}"/>
              </a:ext>
            </a:extLst>
          </p:cNvPr>
          <p:cNvSpPr txBox="1"/>
          <p:nvPr/>
        </p:nvSpPr>
        <p:spPr>
          <a:xfrm>
            <a:off x="4351385" y="1335175"/>
            <a:ext cx="24432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b="1" dirty="0"/>
              <a:t>1 </a:t>
            </a:r>
            <a:r>
              <a:rPr lang="fr-FR" b="1" dirty="0" smtClean="0"/>
              <a:t>– Traces </a:t>
            </a:r>
            <a:r>
              <a:rPr lang="fr-FR" b="1" dirty="0" err="1" smtClean="0"/>
              <a:t>Clustering</a:t>
            </a:r>
            <a:endParaRPr lang="fr-FR" b="1" dirty="0"/>
          </a:p>
          <a:p>
            <a:pPr algn="ctr"/>
            <a:r>
              <a:rPr lang="fr-FR" i="1" dirty="0" err="1" smtClean="0"/>
              <a:t>Identifying</a:t>
            </a:r>
            <a:r>
              <a:rPr lang="fr-FR" i="1" dirty="0" smtClean="0"/>
              <a:t> </a:t>
            </a:r>
            <a:r>
              <a:rPr lang="fr-FR" i="1" dirty="0" err="1" smtClean="0"/>
              <a:t>regression</a:t>
            </a:r>
            <a:endParaRPr lang="fr-FR" i="1" dirty="0" smtClean="0"/>
          </a:p>
          <a:p>
            <a:pPr algn="ctr"/>
            <a:r>
              <a:rPr lang="fr-FR" i="1" dirty="0" smtClean="0"/>
              <a:t> tests </a:t>
            </a:r>
            <a:r>
              <a:rPr lang="fr-FR" i="1" dirty="0" err="1" smtClean="0"/>
              <a:t>needs</a:t>
            </a:r>
            <a:endParaRPr lang="fr-FR" i="1" dirty="0"/>
          </a:p>
        </p:txBody>
      </p:sp>
      <p:sp>
        <p:nvSpPr>
          <p:cNvPr id="11" name="ZoneTexte 39">
            <a:extLst>
              <a:ext uri="{FF2B5EF4-FFF2-40B4-BE49-F238E27FC236}">
                <a16:creationId xmlns="" xmlns:a16="http://schemas.microsoft.com/office/drawing/2014/main" xmlns:lc="http://schemas.openxmlformats.org/drawingml/2006/lockedCanvas" id="{30A87B52-A491-4B44-9EEF-18F4AE10C859}"/>
              </a:ext>
            </a:extLst>
          </p:cNvPr>
          <p:cNvSpPr txBox="1"/>
          <p:nvPr/>
        </p:nvSpPr>
        <p:spPr>
          <a:xfrm>
            <a:off x="8649022" y="1364904"/>
            <a:ext cx="2002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b="1" dirty="0"/>
              <a:t>2 – </a:t>
            </a:r>
            <a:r>
              <a:rPr lang="fr-FR" b="1" dirty="0" smtClean="0"/>
              <a:t>Training a ML model on the traces</a:t>
            </a:r>
            <a:endParaRPr lang="fr-FR" b="1" dirty="0"/>
          </a:p>
        </p:txBody>
      </p:sp>
      <p:sp>
        <p:nvSpPr>
          <p:cNvPr id="12" name="Organigramme : Multidocument 11">
            <a:extLst>
              <a:ext uri="{FF2B5EF4-FFF2-40B4-BE49-F238E27FC236}">
                <a16:creationId xmlns="" xmlns:a16="http://schemas.microsoft.com/office/drawing/2014/main" xmlns:lc="http://schemas.openxmlformats.org/drawingml/2006/lockedCanvas" id="{6FD9104D-8AE5-5446-A21D-DF71C57C97CE}"/>
              </a:ext>
            </a:extLst>
          </p:cNvPr>
          <p:cNvSpPr/>
          <p:nvPr/>
        </p:nvSpPr>
        <p:spPr>
          <a:xfrm>
            <a:off x="10429223" y="4814857"/>
            <a:ext cx="1496348" cy="1654190"/>
          </a:xfrm>
          <a:prstGeom prst="flowChartMultidocument">
            <a:avLst/>
          </a:prstGeom>
          <a:solidFill>
            <a:schemeClr val="bg1"/>
          </a:solidFill>
          <a:ln w="25400">
            <a:solidFill>
              <a:srgbClr val="2770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b="1" dirty="0" err="1" smtClean="0">
                <a:solidFill>
                  <a:schemeClr val="tx1"/>
                </a:solidFill>
              </a:rPr>
              <a:t>Regression</a:t>
            </a:r>
            <a:r>
              <a:rPr lang="fr-FR" sz="1400" b="1" dirty="0" smtClean="0">
                <a:solidFill>
                  <a:schemeClr val="tx1"/>
                </a:solidFill>
              </a:rPr>
              <a:t> </a:t>
            </a:r>
            <a:r>
              <a:rPr lang="fr-FR" sz="1400" b="1" dirty="0" err="1" smtClean="0">
                <a:solidFill>
                  <a:schemeClr val="tx1"/>
                </a:solidFill>
              </a:rPr>
              <a:t>testing</a:t>
            </a:r>
            <a:endParaRPr lang="fr-FR" sz="1400" b="1" dirty="0" smtClean="0">
              <a:solidFill>
                <a:schemeClr val="tx1"/>
              </a:solidFill>
            </a:endParaRPr>
          </a:p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Script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13" name="ZoneTexte 42">
            <a:extLst>
              <a:ext uri="{FF2B5EF4-FFF2-40B4-BE49-F238E27FC236}">
                <a16:creationId xmlns="" xmlns:a16="http://schemas.microsoft.com/office/drawing/2014/main" xmlns:lc="http://schemas.openxmlformats.org/drawingml/2006/lockedCanvas" id="{E9EF4B6B-6D8F-554A-8E82-C525CBF1C293}"/>
              </a:ext>
            </a:extLst>
          </p:cNvPr>
          <p:cNvSpPr txBox="1"/>
          <p:nvPr/>
        </p:nvSpPr>
        <p:spPr>
          <a:xfrm>
            <a:off x="8884695" y="3249703"/>
            <a:ext cx="2002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b="1" dirty="0"/>
              <a:t>3 – </a:t>
            </a:r>
            <a:r>
              <a:rPr lang="fr-FR" b="1" dirty="0" smtClean="0"/>
              <a:t>Test Scripts </a:t>
            </a:r>
            <a:r>
              <a:rPr lang="fr-FR" b="1" dirty="0" err="1" smtClean="0"/>
              <a:t>Generation</a:t>
            </a:r>
            <a:endParaRPr lang="fr-FR" b="1" dirty="0"/>
          </a:p>
        </p:txBody>
      </p:sp>
      <p:grpSp>
        <p:nvGrpSpPr>
          <p:cNvPr id="14" name="Groupe 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F97DB803-42D8-AF4B-863E-9522AD72DF9B}"/>
              </a:ext>
            </a:extLst>
          </p:cNvPr>
          <p:cNvGrpSpPr/>
          <p:nvPr/>
        </p:nvGrpSpPr>
        <p:grpSpPr>
          <a:xfrm>
            <a:off x="6231325" y="4339015"/>
            <a:ext cx="2503423" cy="2287750"/>
            <a:chOff x="5915282" y="3974504"/>
            <a:chExt cx="2503423" cy="2287750"/>
          </a:xfrm>
        </p:grpSpPr>
        <p:pic>
          <p:nvPicPr>
            <p:cNvPr id="19" name="Image 18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B4192920-6E83-A640-8A1D-1B60949C4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21273" y="4289518"/>
              <a:ext cx="974335" cy="909712"/>
            </a:xfrm>
            <a:prstGeom prst="rect">
              <a:avLst/>
            </a:prstGeom>
          </p:spPr>
        </p:pic>
        <p:sp>
          <p:nvSpPr>
            <p:cNvPr id="20" name="ZoneTexte 46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C2ABAE87-B8B7-1D41-AB7A-ED0F5240424E}"/>
                </a:ext>
              </a:extLst>
            </p:cNvPr>
            <p:cNvSpPr txBox="1"/>
            <p:nvPr/>
          </p:nvSpPr>
          <p:spPr>
            <a:xfrm>
              <a:off x="6805961" y="4056749"/>
              <a:ext cx="16127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tencil" panose="040409050D0802020404" pitchFamily="82" charset="0"/>
                </a:rPr>
                <a:t>Web Service</a:t>
              </a:r>
              <a:endParaRPr lang="fr-F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tencil" panose="040409050D0802020404" pitchFamily="82" charset="0"/>
              </a:endParaRPr>
            </a:p>
          </p:txBody>
        </p:sp>
        <p:pic>
          <p:nvPicPr>
            <p:cNvPr id="21" name="Image 20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C40987A4-8099-6442-84FC-F96408AE3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28009" y="4682084"/>
              <a:ext cx="1159904" cy="962576"/>
            </a:xfrm>
            <a:prstGeom prst="rect">
              <a:avLst/>
            </a:prstGeom>
          </p:spPr>
        </p:pic>
        <p:sp>
          <p:nvSpPr>
            <p:cNvPr id="22" name="Rectangle à coins arrondis 21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8306449D-09D7-AC43-A0AD-13ED0A4A5521}"/>
                </a:ext>
              </a:extLst>
            </p:cNvPr>
            <p:cNvSpPr/>
            <p:nvPr/>
          </p:nvSpPr>
          <p:spPr>
            <a:xfrm>
              <a:off x="5915282" y="3974504"/>
              <a:ext cx="2503422" cy="2287750"/>
            </a:xfrm>
            <a:prstGeom prst="roundRect">
              <a:avLst/>
            </a:prstGeom>
            <a:noFill/>
            <a:ln w="25400">
              <a:solidFill>
                <a:srgbClr val="27708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SYSTEM UNDER TEST</a:t>
              </a:r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7043FBC2-171B-A84C-888A-9FA92554AA0A}"/>
              </a:ext>
            </a:extLst>
          </p:cNvPr>
          <p:cNvGrpSpPr/>
          <p:nvPr/>
        </p:nvGrpSpPr>
        <p:grpSpPr>
          <a:xfrm>
            <a:off x="8824746" y="4814857"/>
            <a:ext cx="1276731" cy="1407678"/>
            <a:chOff x="7695666" y="1502882"/>
            <a:chExt cx="1276731" cy="1407678"/>
          </a:xfrm>
        </p:grpSpPr>
        <p:pic>
          <p:nvPicPr>
            <p:cNvPr id="17" name="Image 16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0766BCF4-A7F4-9B41-8984-7657C626A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95666" y="1502882"/>
              <a:ext cx="1276731" cy="1407678"/>
            </a:xfrm>
            <a:prstGeom prst="rect">
              <a:avLst/>
            </a:prstGeom>
          </p:spPr>
        </p:pic>
        <p:pic>
          <p:nvPicPr>
            <p:cNvPr id="18" name="Image 17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AE02DB8C-8B7E-6643-9D75-263274B27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73925" y="2015924"/>
              <a:ext cx="589531" cy="487003"/>
            </a:xfrm>
            <a:prstGeom prst="rect">
              <a:avLst/>
            </a:prstGeom>
          </p:spPr>
        </p:pic>
      </p:grpSp>
      <p:sp>
        <p:nvSpPr>
          <p:cNvPr id="16" name="Virage 15">
            <a:extLst>
              <a:ext uri="{FF2B5EF4-FFF2-40B4-BE49-F238E27FC236}">
                <a16:creationId xmlns="" xmlns:a16="http://schemas.microsoft.com/office/drawing/2014/main" xmlns:lc="http://schemas.openxmlformats.org/drawingml/2006/lockedCanvas" id="{F11A3AD7-70CB-9349-AAF0-4836EAFFF677}"/>
              </a:ext>
            </a:extLst>
          </p:cNvPr>
          <p:cNvSpPr/>
          <p:nvPr/>
        </p:nvSpPr>
        <p:spPr>
          <a:xfrm rot="16200000">
            <a:off x="3712303" y="3528542"/>
            <a:ext cx="1593877" cy="2802694"/>
          </a:xfrm>
          <a:prstGeom prst="bentArrow">
            <a:avLst>
              <a:gd name="adj1" fmla="val 11467"/>
              <a:gd name="adj2" fmla="val 13205"/>
              <a:gd name="adj3" fmla="val 13253"/>
              <a:gd name="adj4" fmla="val 43750"/>
            </a:avLst>
          </a:prstGeo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74000">
                <a:srgbClr val="277088"/>
              </a:gs>
              <a:gs pos="83000">
                <a:srgbClr val="277088"/>
              </a:gs>
              <a:gs pos="100000">
                <a:srgbClr val="277088"/>
              </a:gs>
            </a:gsLst>
            <a:lin ang="16200000" scaled="1"/>
            <a:tileRect/>
          </a:gradFill>
          <a:ln>
            <a:solidFill>
              <a:srgbClr val="2770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7" name="Titre 1"/>
          <p:cNvSpPr>
            <a:spLocks noGrp="1"/>
          </p:cNvSpPr>
          <p:nvPr>
            <p:ph type="title"/>
          </p:nvPr>
        </p:nvSpPr>
        <p:spPr>
          <a:xfrm>
            <a:off x="179363" y="132493"/>
            <a:ext cx="8596668" cy="1320800"/>
          </a:xfrm>
        </p:spPr>
        <p:txBody>
          <a:bodyPr/>
          <a:lstStyle/>
          <a:p>
            <a:r>
              <a:rPr lang="fr-FR" dirty="0" smtClean="0"/>
              <a:t>PHILAE </a:t>
            </a:r>
            <a:r>
              <a:rPr lang="fr-FR" dirty="0" err="1" smtClean="0"/>
              <a:t>project</a:t>
            </a:r>
            <a:r>
              <a:rPr lang="fr-FR" dirty="0" smtClean="0"/>
              <a:t> </a:t>
            </a:r>
            <a:r>
              <a:rPr lang="fr-FR" dirty="0" err="1" smtClean="0"/>
              <a:t>outline</a:t>
            </a:r>
            <a:r>
              <a:rPr lang="fr-FR" dirty="0" smtClean="0"/>
              <a:t> :</a:t>
            </a:r>
            <a:endParaRPr lang="fr-FR" dirty="0"/>
          </a:p>
        </p:txBody>
      </p:sp>
      <p:pic>
        <p:nvPicPr>
          <p:cNvPr id="48" name="Image 47">
            <a:extLst>
              <a:ext uri="{FF2B5EF4-FFF2-40B4-BE49-F238E27FC236}">
                <a16:creationId xmlns="" xmlns:a16="http://schemas.microsoft.com/office/drawing/2014/main" xmlns:lc="http://schemas.openxmlformats.org/drawingml/2006/lockedCanvas" id="{E320981C-CD03-2046-A020-C67EBAD086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256" y="5388023"/>
            <a:ext cx="1710016" cy="540209"/>
          </a:xfrm>
          <a:prstGeom prst="rect">
            <a:avLst/>
          </a:prstGeom>
        </p:spPr>
      </p:pic>
      <p:sp>
        <p:nvSpPr>
          <p:cNvPr id="49" name="Flèche vers la droite 30">
            <a:extLst>
              <a:ext uri="{FF2B5EF4-FFF2-40B4-BE49-F238E27FC236}">
                <a16:creationId xmlns="" xmlns:a16="http://schemas.microsoft.com/office/drawing/2014/main" xmlns:lc="http://schemas.openxmlformats.org/drawingml/2006/lockedCanvas" id="{44FC8E90-3729-214E-A35C-11C96BEFA548}"/>
              </a:ext>
            </a:extLst>
          </p:cNvPr>
          <p:cNvSpPr/>
          <p:nvPr/>
        </p:nvSpPr>
        <p:spPr>
          <a:xfrm rot="5400000">
            <a:off x="10589099" y="3464664"/>
            <a:ext cx="1165024" cy="352021"/>
          </a:xfrm>
          <a:prstGeom prst="rightArrow">
            <a:avLst/>
          </a:prstGeom>
          <a:solidFill>
            <a:srgbClr val="277088"/>
          </a:solidFill>
          <a:ln>
            <a:solidFill>
              <a:srgbClr val="2770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606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Supply</a:t>
            </a:r>
            <a:r>
              <a:rPr lang="fr-FR" dirty="0" smtClean="0"/>
              <a:t> </a:t>
            </a:r>
            <a:r>
              <a:rPr lang="fr-FR" dirty="0" err="1" smtClean="0"/>
              <a:t>chain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628" y="2896786"/>
            <a:ext cx="5482643" cy="246427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424" y="2713245"/>
            <a:ext cx="3946532" cy="391824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28" y="2708118"/>
            <a:ext cx="3946532" cy="3918248"/>
          </a:xfrm>
          <a:prstGeom prst="rect">
            <a:avLst/>
          </a:prstGeom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508" y="3296797"/>
            <a:ext cx="1621818" cy="2250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385" y="3309674"/>
            <a:ext cx="1671824" cy="2637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ZoneTexte 13"/>
          <p:cNvSpPr txBox="1"/>
          <p:nvPr/>
        </p:nvSpPr>
        <p:spPr>
          <a:xfrm>
            <a:off x="976507" y="1571223"/>
            <a:ext cx="9584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Set of web services for </a:t>
            </a:r>
            <a:r>
              <a:rPr lang="fr-FR" dirty="0" err="1" smtClean="0"/>
              <a:t>managing</a:t>
            </a:r>
            <a:r>
              <a:rPr lang="fr-FR" dirty="0" smtClean="0"/>
              <a:t> maintenance </a:t>
            </a:r>
            <a:r>
              <a:rPr lang="fr-FR" dirty="0" err="1" smtClean="0"/>
              <a:t>equipment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For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repair</a:t>
            </a:r>
            <a:r>
              <a:rPr lang="fr-FR" dirty="0" smtClean="0"/>
              <a:t> job, a </a:t>
            </a:r>
            <a:r>
              <a:rPr lang="fr-FR" dirty="0" err="1" smtClean="0"/>
              <a:t>list</a:t>
            </a:r>
            <a:r>
              <a:rPr lang="fr-FR" dirty="0" smtClean="0"/>
              <a:t> of </a:t>
            </a:r>
            <a:r>
              <a:rPr lang="fr-FR" dirty="0" err="1" smtClean="0"/>
              <a:t>required</a:t>
            </a:r>
            <a:r>
              <a:rPr lang="fr-FR" dirty="0" smtClean="0"/>
              <a:t> </a:t>
            </a:r>
            <a:r>
              <a:rPr lang="fr-FR" dirty="0" err="1" smtClean="0"/>
              <a:t>equipment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created</a:t>
            </a:r>
            <a:r>
              <a:rPr lang="fr-FR" dirty="0" smtClean="0"/>
              <a:t> by a </a:t>
            </a:r>
            <a:r>
              <a:rPr lang="fr-FR" dirty="0" err="1" smtClean="0"/>
              <a:t>remote</a:t>
            </a:r>
            <a:r>
              <a:rPr lang="fr-FR" dirty="0" smtClean="0"/>
              <a:t> </a:t>
            </a:r>
            <a:r>
              <a:rPr lang="fr-FR" dirty="0" err="1" smtClean="0"/>
              <a:t>operator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Technicians</a:t>
            </a:r>
            <a:r>
              <a:rPr lang="fr-FR" dirty="0" smtClean="0"/>
              <a:t> use a mobile </a:t>
            </a:r>
            <a:r>
              <a:rPr lang="fr-FR" dirty="0" err="1" smtClean="0"/>
              <a:t>app</a:t>
            </a:r>
            <a:r>
              <a:rPr lang="fr-FR" dirty="0" smtClean="0"/>
              <a:t> to record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tehy</a:t>
            </a:r>
            <a:r>
              <a:rPr lang="fr-FR" dirty="0" smtClean="0"/>
              <a:t> </a:t>
            </a:r>
            <a:r>
              <a:rPr lang="fr-FR" dirty="0" err="1" smtClean="0"/>
              <a:t>collect</a:t>
            </a:r>
            <a:r>
              <a:rPr lang="fr-FR" dirty="0" smtClean="0"/>
              <a:t> and return the </a:t>
            </a:r>
            <a:r>
              <a:rPr lang="fr-FR" dirty="0" err="1" smtClean="0"/>
              <a:t>required</a:t>
            </a:r>
            <a:r>
              <a:rPr lang="fr-FR" dirty="0" smtClean="0"/>
              <a:t> </a:t>
            </a:r>
            <a:r>
              <a:rPr lang="fr-FR" dirty="0" err="1" smtClean="0"/>
              <a:t>equiment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6361628" y="5440126"/>
            <a:ext cx="4798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2898 </a:t>
            </a:r>
            <a:r>
              <a:rPr lang="fr-FR" dirty="0" err="1" smtClean="0"/>
              <a:t>events</a:t>
            </a:r>
            <a:r>
              <a:rPr lang="fr-FR" dirty="0" smtClean="0"/>
              <a:t> and </a:t>
            </a:r>
            <a:r>
              <a:rPr lang="fr-FR" dirty="0" err="1" smtClean="0"/>
              <a:t>their</a:t>
            </a:r>
            <a:r>
              <a:rPr lang="fr-FR" dirty="0" smtClean="0"/>
              <a:t> </a:t>
            </a:r>
            <a:r>
              <a:rPr lang="fr-FR" dirty="0" err="1" smtClean="0"/>
              <a:t>frequencies</a:t>
            </a:r>
            <a:r>
              <a:rPr lang="fr-FR" dirty="0" smtClean="0"/>
              <a:t> </a:t>
            </a:r>
            <a:r>
              <a:rPr lang="fr-FR" dirty="0" err="1" smtClean="0"/>
              <a:t>coming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437 sessions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561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Supply</a:t>
            </a:r>
            <a:r>
              <a:rPr lang="fr-FR" dirty="0" smtClean="0"/>
              <a:t> </a:t>
            </a:r>
            <a:r>
              <a:rPr lang="fr-FR" dirty="0" err="1" smtClean="0"/>
              <a:t>chain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35" y="2021983"/>
            <a:ext cx="9726361" cy="2215166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1287888" y="4385765"/>
            <a:ext cx="667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Systematic</a:t>
            </a:r>
            <a:r>
              <a:rPr lang="fr-FR" dirty="0" smtClean="0"/>
              <a:t> test cases </a:t>
            </a:r>
            <a:r>
              <a:rPr lang="fr-FR" dirty="0" err="1" smtClean="0"/>
              <a:t>generated</a:t>
            </a:r>
            <a:r>
              <a:rPr lang="fr-FR" dirty="0" smtClean="0"/>
              <a:t> by </a:t>
            </a:r>
            <a:r>
              <a:rPr lang="fr-FR" dirty="0" err="1" smtClean="0"/>
              <a:t>unrolling</a:t>
            </a:r>
            <a:r>
              <a:rPr lang="fr-FR" dirty="0" smtClean="0"/>
              <a:t> the </a:t>
            </a:r>
            <a:r>
              <a:rPr lang="fr-FR" dirty="0" err="1" smtClean="0"/>
              <a:t>probabilities</a:t>
            </a:r>
            <a:r>
              <a:rPr lang="fr-FR" dirty="0" smtClean="0"/>
              <a:t> </a:t>
            </a:r>
            <a:r>
              <a:rPr lang="fr-FR" dirty="0" err="1" smtClean="0"/>
              <a:t>tree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962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Main contributions of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paper</a:t>
            </a:r>
            <a:r>
              <a:rPr lang="fr-FR" dirty="0" smtClean="0"/>
              <a:t>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 err="1" smtClean="0"/>
              <a:t>Identifying</a:t>
            </a:r>
            <a:r>
              <a:rPr lang="fr-FR" dirty="0" smtClean="0"/>
              <a:t> </a:t>
            </a:r>
            <a:r>
              <a:rPr lang="fr-FR" dirty="0" err="1" smtClean="0"/>
              <a:t>regression</a:t>
            </a:r>
            <a:r>
              <a:rPr lang="fr-FR" dirty="0" smtClean="0"/>
              <a:t> test </a:t>
            </a:r>
            <a:r>
              <a:rPr lang="fr-FR" dirty="0" err="1" smtClean="0"/>
              <a:t>needs</a:t>
            </a:r>
            <a:r>
              <a:rPr lang="fr-FR" dirty="0" smtClean="0"/>
              <a:t> by </a:t>
            </a:r>
            <a:r>
              <a:rPr lang="fr-FR" dirty="0" err="1" smtClean="0"/>
              <a:t>comparing</a:t>
            </a:r>
            <a:r>
              <a:rPr lang="fr-FR" dirty="0" smtClean="0"/>
              <a:t> test </a:t>
            </a:r>
            <a:r>
              <a:rPr lang="fr-FR" dirty="0" err="1" smtClean="0"/>
              <a:t>execution</a:t>
            </a:r>
            <a:r>
              <a:rPr lang="fr-FR" dirty="0" smtClean="0"/>
              <a:t> traces and </a:t>
            </a:r>
            <a:r>
              <a:rPr lang="fr-FR" dirty="0" err="1" smtClean="0"/>
              <a:t>operational</a:t>
            </a:r>
            <a:r>
              <a:rPr lang="fr-FR" dirty="0" smtClean="0"/>
              <a:t> </a:t>
            </a:r>
            <a:r>
              <a:rPr lang="fr-FR" dirty="0" err="1" smtClean="0"/>
              <a:t>execution</a:t>
            </a:r>
            <a:r>
              <a:rPr lang="fr-FR" dirty="0" smtClean="0"/>
              <a:t> traces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clustering</a:t>
            </a:r>
            <a:r>
              <a:rPr lang="fr-FR" dirty="0" smtClean="0"/>
              <a:t> and visualisation techniques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 smtClean="0"/>
              <a:t>Automating</a:t>
            </a:r>
            <a:r>
              <a:rPr lang="fr-FR" dirty="0" smtClean="0"/>
              <a:t> test </a:t>
            </a:r>
            <a:r>
              <a:rPr lang="fr-FR" dirty="0" err="1" smtClean="0"/>
              <a:t>generation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a </a:t>
            </a:r>
            <a:r>
              <a:rPr lang="fr-FR" dirty="0" err="1" smtClean="0"/>
              <a:t>predictive</a:t>
            </a:r>
            <a:r>
              <a:rPr lang="fr-FR" dirty="0" smtClean="0"/>
              <a:t> machine </a:t>
            </a:r>
            <a:r>
              <a:rPr lang="fr-FR" dirty="0" err="1" smtClean="0"/>
              <a:t>learning</a:t>
            </a:r>
            <a:r>
              <a:rPr lang="fr-FR" dirty="0" smtClean="0"/>
              <a:t> model of user traces to propose new test cases </a:t>
            </a:r>
            <a:r>
              <a:rPr lang="fr-FR" dirty="0" err="1" smtClean="0"/>
              <a:t>covering</a:t>
            </a:r>
            <a:r>
              <a:rPr lang="fr-FR" dirty="0"/>
              <a:t> </a:t>
            </a:r>
            <a:r>
              <a:rPr lang="fr-FR" dirty="0" smtClean="0"/>
              <a:t>the </a:t>
            </a:r>
            <a:r>
              <a:rPr lang="fr-FR" dirty="0" err="1" smtClean="0"/>
              <a:t>identified</a:t>
            </a:r>
            <a:r>
              <a:rPr lang="fr-FR" dirty="0" smtClean="0"/>
              <a:t> </a:t>
            </a:r>
            <a:r>
              <a:rPr lang="fr-FR" dirty="0" err="1" smtClean="0"/>
              <a:t>regression</a:t>
            </a:r>
            <a:r>
              <a:rPr lang="fr-FR" dirty="0" smtClean="0"/>
              <a:t> test </a:t>
            </a:r>
            <a:r>
              <a:rPr lang="fr-FR" dirty="0" err="1" smtClean="0"/>
              <a:t>needs</a:t>
            </a: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An open-source </a:t>
            </a:r>
            <a:r>
              <a:rPr lang="fr-FR" dirty="0" err="1" smtClean="0"/>
              <a:t>toolbox</a:t>
            </a:r>
            <a:r>
              <a:rPr lang="fr-FR" dirty="0" smtClean="0"/>
              <a:t> </a:t>
            </a:r>
            <a:r>
              <a:rPr lang="fr-FR" dirty="0" err="1" smtClean="0"/>
              <a:t>supporting</a:t>
            </a:r>
            <a:r>
              <a:rPr lang="fr-FR" dirty="0" smtClean="0"/>
              <a:t> </a:t>
            </a:r>
            <a:r>
              <a:rPr lang="fr-FR" dirty="0" err="1" smtClean="0"/>
              <a:t>these</a:t>
            </a:r>
            <a:r>
              <a:rPr lang="fr-FR" dirty="0" smtClean="0"/>
              <a:t> services 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 smtClean="0"/>
              <a:t>Experimental</a:t>
            </a:r>
            <a:r>
              <a:rPr lang="fr-FR" dirty="0" smtClean="0"/>
              <a:t> </a:t>
            </a:r>
            <a:r>
              <a:rPr lang="fr-FR" dirty="0" err="1" smtClean="0"/>
              <a:t>evaluation</a:t>
            </a:r>
            <a:r>
              <a:rPr lang="fr-FR" dirty="0" smtClean="0"/>
              <a:t> on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industry</a:t>
            </a:r>
            <a:r>
              <a:rPr lang="fr-FR" dirty="0" smtClean="0"/>
              <a:t> web services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335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53356" y="4340180"/>
            <a:ext cx="9226551" cy="1659318"/>
          </a:xfrm>
        </p:spPr>
        <p:txBody>
          <a:bodyPr>
            <a:normAutofit/>
          </a:bodyPr>
          <a:lstStyle/>
          <a:p>
            <a:r>
              <a:rPr lang="fr-FR" dirty="0" smtClean="0"/>
              <a:t>Running </a:t>
            </a:r>
            <a:r>
              <a:rPr lang="fr-FR" dirty="0" err="1" smtClean="0"/>
              <a:t>Example</a:t>
            </a:r>
            <a:r>
              <a:rPr lang="fr-FR" dirty="0" smtClean="0"/>
              <a:t> :</a:t>
            </a:r>
            <a:br>
              <a:rPr lang="fr-FR" dirty="0" smtClean="0"/>
            </a:br>
            <a:r>
              <a:rPr lang="fr-FR" dirty="0" err="1" smtClean="0"/>
              <a:t>Supermarket</a:t>
            </a:r>
            <a:r>
              <a:rPr lang="fr-FR" dirty="0" smtClean="0"/>
              <a:t> Scanner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56" y="507191"/>
            <a:ext cx="7752007" cy="364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8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Running </a:t>
            </a:r>
            <a:r>
              <a:rPr lang="fr-FR" dirty="0" err="1" smtClean="0"/>
              <a:t>Example</a:t>
            </a:r>
            <a:r>
              <a:rPr lang="fr-FR" dirty="0" smtClean="0"/>
              <a:t> : </a:t>
            </a:r>
            <a:r>
              <a:rPr lang="fr-FR" dirty="0" err="1" smtClean="0"/>
              <a:t>Supermarket</a:t>
            </a:r>
            <a:r>
              <a:rPr lang="fr-FR" dirty="0" smtClean="0"/>
              <a:t> Scanner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848" y="1835027"/>
            <a:ext cx="3785617" cy="3785617"/>
          </a:xfrm>
        </p:spPr>
      </p:pic>
      <p:sp>
        <p:nvSpPr>
          <p:cNvPr id="6" name="ZoneTexte 5"/>
          <p:cNvSpPr txBox="1"/>
          <p:nvPr/>
        </p:nvSpPr>
        <p:spPr>
          <a:xfrm>
            <a:off x="677334" y="2554374"/>
            <a:ext cx="61260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i="1" dirty="0" err="1" smtClean="0"/>
              <a:t>Definition</a:t>
            </a:r>
            <a:r>
              <a:rPr lang="fr-FR" sz="3200" i="1" dirty="0" smtClean="0"/>
              <a:t> : </a:t>
            </a:r>
            <a:r>
              <a:rPr lang="fr-FR" sz="3200" i="1" dirty="0" err="1" smtClean="0"/>
              <a:t>device</a:t>
            </a:r>
            <a:r>
              <a:rPr lang="fr-FR" sz="3200" i="1" dirty="0" smtClean="0"/>
              <a:t> </a:t>
            </a:r>
            <a:r>
              <a:rPr lang="fr-FR" sz="3200" i="1" dirty="0" err="1" smtClean="0"/>
              <a:t>that</a:t>
            </a:r>
            <a:r>
              <a:rPr lang="fr-FR" sz="3200" i="1" dirty="0" smtClean="0"/>
              <a:t> </a:t>
            </a:r>
            <a:r>
              <a:rPr lang="fr-FR" sz="3200" i="1" dirty="0" err="1" smtClean="0"/>
              <a:t>is</a:t>
            </a:r>
            <a:r>
              <a:rPr lang="fr-FR" sz="3200" i="1" dirty="0" smtClean="0"/>
              <a:t> able to </a:t>
            </a:r>
            <a:r>
              <a:rPr lang="fr-FR" sz="3200" i="1" dirty="0" err="1" smtClean="0"/>
              <a:t>read</a:t>
            </a:r>
            <a:r>
              <a:rPr lang="fr-FR" sz="3200" i="1" dirty="0" smtClean="0"/>
              <a:t> </a:t>
            </a:r>
            <a:r>
              <a:rPr lang="fr-FR" sz="3200" i="1" dirty="0" err="1" smtClean="0"/>
              <a:t>products</a:t>
            </a:r>
            <a:r>
              <a:rPr lang="fr-FR" sz="3200" i="1" dirty="0" smtClean="0"/>
              <a:t> </a:t>
            </a:r>
            <a:r>
              <a:rPr lang="fr-FR" sz="3200" i="1" dirty="0" err="1" smtClean="0"/>
              <a:t>barcodes</a:t>
            </a:r>
            <a:r>
              <a:rPr lang="fr-FR" sz="3200" i="1" dirty="0" smtClean="0"/>
              <a:t> and store </a:t>
            </a:r>
            <a:r>
              <a:rPr lang="fr-FR" sz="3200" i="1" dirty="0" err="1" smtClean="0"/>
              <a:t>them</a:t>
            </a:r>
            <a:r>
              <a:rPr lang="fr-FR" sz="3200" i="1" dirty="0" smtClean="0"/>
              <a:t> </a:t>
            </a:r>
            <a:r>
              <a:rPr lang="fr-FR" sz="3200" i="1" dirty="0" err="1" smtClean="0"/>
              <a:t>into</a:t>
            </a:r>
            <a:r>
              <a:rPr lang="fr-FR" sz="3200" i="1" dirty="0" smtClean="0"/>
              <a:t> a shopping </a:t>
            </a:r>
            <a:r>
              <a:rPr lang="fr-FR" sz="3200" i="1" dirty="0" err="1" smtClean="0"/>
              <a:t>list</a:t>
            </a:r>
            <a:endParaRPr lang="fr-FR" sz="3200" i="1" dirty="0"/>
          </a:p>
        </p:txBody>
      </p:sp>
    </p:spTree>
    <p:extLst>
      <p:ext uri="{BB962C8B-B14F-4D97-AF65-F5344CB8AC3E}">
        <p14:creationId xmlns:p14="http://schemas.microsoft.com/office/powerpoint/2010/main" val="23839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Running </a:t>
            </a:r>
            <a:r>
              <a:rPr lang="fr-FR" dirty="0" err="1" smtClean="0"/>
              <a:t>Example</a:t>
            </a:r>
            <a:r>
              <a:rPr lang="fr-FR" dirty="0" smtClean="0"/>
              <a:t> : </a:t>
            </a:r>
            <a:r>
              <a:rPr lang="fr-FR" dirty="0" err="1" smtClean="0"/>
              <a:t>Supermarket</a:t>
            </a:r>
            <a:r>
              <a:rPr lang="fr-FR" dirty="0" smtClean="0"/>
              <a:t> Scanner</a:t>
            </a:r>
            <a:endParaRPr lang="fr-FR" dirty="0"/>
          </a:p>
        </p:txBody>
      </p:sp>
      <p:sp>
        <p:nvSpPr>
          <p:cNvPr id="4" name="Rectangle avec flèche vers la gauche 3"/>
          <p:cNvSpPr/>
          <p:nvPr/>
        </p:nvSpPr>
        <p:spPr>
          <a:xfrm>
            <a:off x="4975668" y="2292438"/>
            <a:ext cx="2356834" cy="2228045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Customer </a:t>
            </a:r>
            <a:r>
              <a:rPr lang="fr-FR" dirty="0" err="1" smtClean="0"/>
              <a:t>doing</a:t>
            </a:r>
            <a:r>
              <a:rPr lang="fr-FR" dirty="0" smtClean="0"/>
              <a:t> Shopping Simulator Software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867437" y="1711459"/>
            <a:ext cx="3108231" cy="3646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Scanner Software</a:t>
            </a:r>
          </a:p>
          <a:p>
            <a:pPr algn="ctr"/>
            <a:r>
              <a:rPr lang="fr-FR" dirty="0" smtClean="0"/>
              <a:t>(to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tested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3421552" y="5537915"/>
            <a:ext cx="0" cy="476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2434107" y="6014434"/>
            <a:ext cx="2356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Producting</a:t>
            </a:r>
            <a:r>
              <a:rPr lang="fr-FR" dirty="0" smtClean="0"/>
              <a:t> Logs (</a:t>
            </a:r>
            <a:r>
              <a:rPr lang="fr-FR" dirty="0" err="1" smtClean="0"/>
              <a:t>execution</a:t>
            </a:r>
            <a:r>
              <a:rPr lang="fr-FR" dirty="0" smtClean="0"/>
              <a:t> traces)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000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Running </a:t>
            </a:r>
            <a:r>
              <a:rPr lang="fr-FR" dirty="0" err="1" smtClean="0"/>
              <a:t>Example</a:t>
            </a:r>
            <a:r>
              <a:rPr lang="fr-FR" dirty="0" smtClean="0"/>
              <a:t> : </a:t>
            </a:r>
            <a:r>
              <a:rPr lang="fr-FR" dirty="0" err="1" smtClean="0"/>
              <a:t>Supermarket</a:t>
            </a:r>
            <a:r>
              <a:rPr lang="fr-FR" dirty="0" smtClean="0"/>
              <a:t> Scanner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38200" y="1835027"/>
            <a:ext cx="10515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i="1" dirty="0" smtClean="0"/>
              <a:t>List of possible actions for a </a:t>
            </a:r>
            <a:r>
              <a:rPr lang="fr-FR" sz="3200" i="1" dirty="0" err="1" smtClean="0"/>
              <a:t>customer</a:t>
            </a:r>
            <a:r>
              <a:rPr lang="fr-FR" sz="3200" i="1" dirty="0" smtClean="0"/>
              <a:t> </a:t>
            </a:r>
            <a:r>
              <a:rPr lang="fr-FR" sz="3200" i="1" dirty="0" err="1" smtClean="0"/>
              <a:t>doing</a:t>
            </a:r>
            <a:r>
              <a:rPr lang="fr-FR" sz="3200" i="1" dirty="0" smtClean="0"/>
              <a:t> shopping :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200" i="1" dirty="0" err="1" smtClean="0"/>
              <a:t>Unlock</a:t>
            </a:r>
            <a:r>
              <a:rPr lang="fr-FR" sz="3200" i="1" dirty="0" smtClean="0"/>
              <a:t> a scanner for shopping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200" i="1" dirty="0" smtClean="0"/>
              <a:t>Scan an article (as the </a:t>
            </a:r>
            <a:r>
              <a:rPr lang="fr-FR" sz="3200" i="1" dirty="0" err="1" smtClean="0"/>
              <a:t>customer</a:t>
            </a:r>
            <a:r>
              <a:rPr lang="fr-FR" sz="3200" i="1" dirty="0" smtClean="0"/>
              <a:t> put </a:t>
            </a:r>
            <a:r>
              <a:rPr lang="fr-FR" sz="3200" i="1" dirty="0" err="1" smtClean="0"/>
              <a:t>it</a:t>
            </a:r>
            <a:r>
              <a:rPr lang="fr-FR" sz="3200" i="1" dirty="0" smtClean="0"/>
              <a:t> </a:t>
            </a:r>
            <a:r>
              <a:rPr lang="fr-FR" sz="3200" i="1" dirty="0" err="1" smtClean="0"/>
              <a:t>into</a:t>
            </a:r>
            <a:r>
              <a:rPr lang="fr-FR" sz="3200" i="1" dirty="0" smtClean="0"/>
              <a:t> </a:t>
            </a:r>
            <a:r>
              <a:rPr lang="fr-FR" sz="3200" i="1" dirty="0" err="1" smtClean="0"/>
              <a:t>their</a:t>
            </a:r>
            <a:r>
              <a:rPr lang="fr-FR" sz="3200" i="1" dirty="0" smtClean="0"/>
              <a:t> </a:t>
            </a:r>
            <a:r>
              <a:rPr lang="fr-FR" sz="3200" i="1" dirty="0" err="1" smtClean="0"/>
              <a:t>physical</a:t>
            </a:r>
            <a:r>
              <a:rPr lang="fr-FR" sz="3200" i="1" dirty="0" smtClean="0"/>
              <a:t> basket)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200" i="1" dirty="0" err="1" smtClean="0"/>
              <a:t>Delete</a:t>
            </a:r>
            <a:r>
              <a:rPr lang="fr-FR" sz="3200" i="1" dirty="0" smtClean="0"/>
              <a:t> an article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200" i="1" dirty="0" smtClean="0"/>
              <a:t>Transmission to the </a:t>
            </a:r>
            <a:r>
              <a:rPr lang="fr-FR" sz="3200" i="1" dirty="0" err="1" smtClean="0"/>
              <a:t>checkout</a:t>
            </a:r>
            <a:endParaRPr lang="fr-FR" sz="3200" i="1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3200" i="1" dirty="0" smtClean="0"/>
              <a:t>Abandon the scanner</a:t>
            </a:r>
            <a:endParaRPr lang="fr-FR" sz="3200" i="1" dirty="0"/>
          </a:p>
        </p:txBody>
      </p:sp>
    </p:spTree>
    <p:extLst>
      <p:ext uri="{BB962C8B-B14F-4D97-AF65-F5344CB8AC3E}">
        <p14:creationId xmlns:p14="http://schemas.microsoft.com/office/powerpoint/2010/main" val="232107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Running </a:t>
            </a:r>
            <a:r>
              <a:rPr lang="fr-FR" dirty="0" err="1" smtClean="0"/>
              <a:t>Example</a:t>
            </a:r>
            <a:r>
              <a:rPr lang="fr-FR" dirty="0" smtClean="0"/>
              <a:t> : </a:t>
            </a:r>
            <a:r>
              <a:rPr lang="fr-FR" dirty="0" err="1" smtClean="0"/>
              <a:t>Supermarket</a:t>
            </a:r>
            <a:r>
              <a:rPr lang="fr-FR" dirty="0" smtClean="0"/>
              <a:t> Scanner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38200" y="1835027"/>
            <a:ext cx="10515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i="1" dirty="0" smtClean="0"/>
              <a:t>Non-</a:t>
            </a:r>
            <a:r>
              <a:rPr lang="fr-FR" sz="3200" i="1" dirty="0" err="1" smtClean="0"/>
              <a:t>nomical</a:t>
            </a:r>
            <a:r>
              <a:rPr lang="fr-FR" sz="3200" i="1" dirty="0" smtClean="0"/>
              <a:t> cases :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200" i="1" dirty="0" smtClean="0"/>
              <a:t>The </a:t>
            </a:r>
            <a:r>
              <a:rPr lang="fr-FR" sz="3200" i="1" dirty="0" err="1" smtClean="0"/>
              <a:t>customer</a:t>
            </a:r>
            <a:r>
              <a:rPr lang="fr-FR" sz="3200" i="1" dirty="0" smtClean="0"/>
              <a:t> </a:t>
            </a:r>
            <a:r>
              <a:rPr lang="fr-FR" sz="3200" i="1" dirty="0" err="1" smtClean="0"/>
              <a:t>could</a:t>
            </a:r>
            <a:r>
              <a:rPr lang="fr-FR" sz="3200" i="1" dirty="0" smtClean="0"/>
              <a:t> scan an </a:t>
            </a:r>
            <a:r>
              <a:rPr lang="fr-FR" sz="3200" i="1" dirty="0" err="1" smtClean="0"/>
              <a:t>unknown</a:t>
            </a:r>
            <a:r>
              <a:rPr lang="fr-FR" sz="3200" i="1" dirty="0" smtClean="0"/>
              <a:t> </a:t>
            </a:r>
            <a:r>
              <a:rPr lang="fr-FR" sz="3200" i="1" dirty="0" err="1" smtClean="0"/>
              <a:t>bardcode</a:t>
            </a:r>
            <a:r>
              <a:rPr lang="fr-FR" sz="3200" i="1" dirty="0" smtClean="0"/>
              <a:t>. The article </a:t>
            </a:r>
            <a:r>
              <a:rPr lang="fr-FR" sz="3200" i="1" dirty="0" err="1" smtClean="0"/>
              <a:t>is</a:t>
            </a:r>
            <a:r>
              <a:rPr lang="fr-FR" sz="3200" i="1" dirty="0" smtClean="0"/>
              <a:t> </a:t>
            </a:r>
            <a:r>
              <a:rPr lang="fr-FR" sz="3200" i="1" dirty="0" err="1" smtClean="0"/>
              <a:t>added</a:t>
            </a:r>
            <a:r>
              <a:rPr lang="fr-FR" sz="3200" i="1" dirty="0" smtClean="0"/>
              <a:t> to the shopping </a:t>
            </a:r>
            <a:r>
              <a:rPr lang="fr-FR" sz="3200" i="1" dirty="0" err="1" smtClean="0"/>
              <a:t>list</a:t>
            </a:r>
            <a:r>
              <a:rPr lang="fr-FR" sz="3200" i="1" dirty="0" smtClean="0"/>
              <a:t>, but the </a:t>
            </a:r>
            <a:r>
              <a:rPr lang="fr-FR" sz="3200" i="1" dirty="0" err="1" smtClean="0"/>
              <a:t>cashier</a:t>
            </a:r>
            <a:r>
              <a:rPr lang="fr-FR" sz="3200" i="1" dirty="0" smtClean="0"/>
              <a:t> </a:t>
            </a:r>
            <a:r>
              <a:rPr lang="fr-FR" sz="3200" i="1" dirty="0" err="1" smtClean="0"/>
              <a:t>will</a:t>
            </a:r>
            <a:r>
              <a:rPr lang="fr-FR" sz="3200" i="1" dirty="0" smtClean="0"/>
              <a:t> have to </a:t>
            </a:r>
            <a:r>
              <a:rPr lang="fr-FR" sz="3200" i="1" dirty="0" err="1" smtClean="0"/>
              <a:t>add</a:t>
            </a:r>
            <a:r>
              <a:rPr lang="fr-FR" sz="3200" i="1" dirty="0" smtClean="0"/>
              <a:t> </a:t>
            </a:r>
            <a:r>
              <a:rPr lang="fr-FR" sz="3200" i="1" dirty="0" err="1" smtClean="0"/>
              <a:t>it</a:t>
            </a:r>
            <a:r>
              <a:rPr lang="fr-FR" sz="3200" i="1" dirty="0" smtClean="0"/>
              <a:t> </a:t>
            </a:r>
            <a:r>
              <a:rPr lang="fr-FR" sz="3200" i="1" dirty="0" err="1" smtClean="0"/>
              <a:t>manually</a:t>
            </a:r>
            <a:r>
              <a:rPr lang="fr-FR" sz="3200" i="1" dirty="0" smtClean="0"/>
              <a:t> </a:t>
            </a:r>
            <a:r>
              <a:rPr lang="fr-FR" sz="3200" i="1" dirty="0" err="1" smtClean="0"/>
              <a:t>later</a:t>
            </a:r>
            <a:endParaRPr lang="fr-FR" sz="3200" i="1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3200" i="1" dirty="0" smtClean="0"/>
              <a:t>The </a:t>
            </a:r>
            <a:r>
              <a:rPr lang="fr-FR" sz="3200" i="1" dirty="0" err="1" smtClean="0"/>
              <a:t>customer</a:t>
            </a:r>
            <a:r>
              <a:rPr lang="fr-FR" sz="3200" i="1" dirty="0" smtClean="0"/>
              <a:t> </a:t>
            </a:r>
            <a:r>
              <a:rPr lang="fr-FR" sz="3200" i="1" dirty="0" err="1" smtClean="0"/>
              <a:t>could</a:t>
            </a:r>
            <a:r>
              <a:rPr lang="fr-FR" sz="3200" i="1" dirty="0" smtClean="0"/>
              <a:t> </a:t>
            </a:r>
            <a:r>
              <a:rPr lang="fr-FR" sz="3200" i="1" dirty="0" err="1" smtClean="0"/>
              <a:t>be</a:t>
            </a:r>
            <a:r>
              <a:rPr lang="fr-FR" sz="3200" i="1" dirty="0" smtClean="0"/>
              <a:t> </a:t>
            </a:r>
            <a:r>
              <a:rPr lang="fr-FR" sz="3200" i="1" dirty="0" err="1" smtClean="0"/>
              <a:t>ask</a:t>
            </a:r>
            <a:r>
              <a:rPr lang="fr-FR" sz="3200" i="1" dirty="0" smtClean="0"/>
              <a:t> to a control check and have to </a:t>
            </a:r>
            <a:r>
              <a:rPr lang="fr-FR" sz="3200" i="1" dirty="0" err="1" smtClean="0"/>
              <a:t>re</a:t>
            </a:r>
            <a:r>
              <a:rPr lang="fr-FR" sz="3200" i="1" dirty="0" smtClean="0"/>
              <a:t>-scan the articles </a:t>
            </a:r>
            <a:r>
              <a:rPr lang="fr-FR" sz="3200" i="1" dirty="0" err="1" smtClean="0"/>
              <a:t>after</a:t>
            </a:r>
            <a:r>
              <a:rPr lang="fr-FR" sz="3200" i="1" dirty="0" smtClean="0"/>
              <a:t> the transmission</a:t>
            </a:r>
            <a:endParaRPr lang="fr-FR" sz="3200" i="1" dirty="0"/>
          </a:p>
        </p:txBody>
      </p:sp>
    </p:spTree>
    <p:extLst>
      <p:ext uri="{BB962C8B-B14F-4D97-AF65-F5344CB8AC3E}">
        <p14:creationId xmlns:p14="http://schemas.microsoft.com/office/powerpoint/2010/main" val="148597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1499</TotalTime>
  <Words>982</Words>
  <Application>Microsoft Office PowerPoint</Application>
  <PresentationFormat>Grand écran</PresentationFormat>
  <Paragraphs>165</Paragraphs>
  <Slides>31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7" baseType="lpstr">
      <vt:lpstr>Arial</vt:lpstr>
      <vt:lpstr>Stencil</vt:lpstr>
      <vt:lpstr>Trebuchet MS</vt:lpstr>
      <vt:lpstr>Wingdings</vt:lpstr>
      <vt:lpstr>Wingdings 3</vt:lpstr>
      <vt:lpstr>Facette</vt:lpstr>
      <vt:lpstr>Identifying and Generating Missing Tests using Machine Learning on Execution Traces</vt:lpstr>
      <vt:lpstr>Motivations</vt:lpstr>
      <vt:lpstr>PHILAE project outline :</vt:lpstr>
      <vt:lpstr>Main contributions of this paper :</vt:lpstr>
      <vt:lpstr>Running Example : Supermarket Scanner</vt:lpstr>
      <vt:lpstr>Running Example : Supermarket Scanner</vt:lpstr>
      <vt:lpstr>Running Example : Supermarket Scanner</vt:lpstr>
      <vt:lpstr>Running Example : Supermarket Scanner</vt:lpstr>
      <vt:lpstr>Running Example : Supermarket Scanner</vt:lpstr>
      <vt:lpstr>Running Example : Supermarket Scanner</vt:lpstr>
      <vt:lpstr>Running Example : Supermarket Scanner</vt:lpstr>
      <vt:lpstr>Trace preprocessing</vt:lpstr>
      <vt:lpstr>Traces preprocessing</vt:lpstr>
      <vt:lpstr>Traces preprocessing</vt:lpstr>
      <vt:lpstr>Traces preprocessing</vt:lpstr>
      <vt:lpstr>Trace clustering, visualization and test need identification</vt:lpstr>
      <vt:lpstr>Traces clustering</vt:lpstr>
      <vt:lpstr>Traces clustering</vt:lpstr>
      <vt:lpstr>Traces clustering</vt:lpstr>
      <vt:lpstr>Test generation using a predictive ML model</vt:lpstr>
      <vt:lpstr>Learning a model to predict the next action</vt:lpstr>
      <vt:lpstr>Learning a model to predict the next action</vt:lpstr>
      <vt:lpstr>Generating Systematic Test suites</vt:lpstr>
      <vt:lpstr>Generating Systematic Test suites</vt:lpstr>
      <vt:lpstr>Generating Systematic Test suites</vt:lpstr>
      <vt:lpstr>Application to two industry cases</vt:lpstr>
      <vt:lpstr>Bus system</vt:lpstr>
      <vt:lpstr>Bus system</vt:lpstr>
      <vt:lpstr>Bus system</vt:lpstr>
      <vt:lpstr>Supply chain</vt:lpstr>
      <vt:lpstr>Supply chain</vt:lpstr>
    </vt:vector>
  </TitlesOfParts>
  <Company>Orange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and Generating Missing Tests using Machine Learning on Execution Traces</dc:title>
  <dc:creator>TAMAGNAN Frederic TGI/OLS</dc:creator>
  <cp:lastModifiedBy>TAMAGNAN Frederic TGI/OLS</cp:lastModifiedBy>
  <cp:revision>21</cp:revision>
  <dcterms:created xsi:type="dcterms:W3CDTF">2020-07-23T12:08:02Z</dcterms:created>
  <dcterms:modified xsi:type="dcterms:W3CDTF">2020-07-26T20:46:16Z</dcterms:modified>
</cp:coreProperties>
</file>