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1" r:id="rId10"/>
    <p:sldId id="260" r:id="rId11"/>
    <p:sldId id="259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4EF0-E550-F543-44FC-1432C310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1C715D-99E0-D97C-D9A8-663146CC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64977-E3E6-C3F4-F712-03F0870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143DB-2760-71E4-238D-2AB355E5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AEF81-9A66-4716-F826-1C172AF4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94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B972A-7E32-907B-6E33-AE8EF5D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6FA2A3-AF52-384D-A9F1-76C50057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16DEF-5228-7732-62C6-BEF39AB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BB160-FDB0-93DF-A56F-D64C488A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32736-FB5D-6067-3675-B13B602B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03BAD1-B178-327F-53C8-296876FBB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1BB8B5-9102-4516-6C2C-FBFC8CF0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BC7D2-6DB7-CC24-0D25-FC70FF7B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02E42-E572-7FF9-222A-68C7E547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C79C4-F683-434E-A5FD-2565138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3E9E8-FF7C-7B66-B19C-50FA7DA7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ECB05-17A7-7200-8F5B-B0931666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C7CA3-0587-9CF7-66D3-EE296507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3D338-2ADA-28F7-969B-AFA32E59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D52C3-D9E4-612D-DCA3-B4ABBA83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8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DA156-B743-3707-BD62-631107DB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F4015-7857-1320-FAF3-31D8F8A2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5B9E2-4F23-AC68-E8B3-9AF4A195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164E3D-6942-9178-FF50-E26456D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F3D2C4-8B8D-C7F2-8FCD-A02E60D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7D87C-90DB-4319-5012-E419E6E0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16D8D-B310-5DF8-4F14-BF2C92F1F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4B9A81-FF5C-7C63-88D4-F69426CDA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E1ABE9-D680-63DA-6C0A-7A0F2836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A26E0-167A-AF23-CDCF-B5193DF3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75E21F-C2DC-E397-0509-7C0B01C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69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5C6B2-E371-F2D3-84E9-B3DA4665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DC0F3-136E-B102-21B1-CCAE2B148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558D43-CE1E-337C-FE38-7D626029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01A1B1-15F2-FF22-ED1C-7222BF43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725414-5514-2A00-30A0-C2B599198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09B4F5-517B-8DEE-7530-7D63DBAF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073EF8-C14E-F52F-45ED-468347FB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1E2054-253F-9F8A-6BA2-258D50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67E5-1658-699F-EB0D-299BCB27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74A78C-9740-0973-F169-6508E932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10709-9793-24E9-4622-77F8CD6C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0670B0-7559-7F23-35BB-5AB316D8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6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4BA4CC-071F-E213-E592-70CC59C4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720ABB-3BF7-D139-83F9-1503BB3E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B4779F-47F7-BA8A-80EC-53CC540B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6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A0AE6-5117-18FC-D688-F9D95C8A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FA34B-67CC-0C60-D26E-5F109A1E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C16699-3B45-A2DC-A1F3-43961CAD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C7B6C6-F9C0-D6E4-8DE6-AD84C694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02468E-5A81-5B9B-9C0A-6CAA8A64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1C1367-CC6A-6DC6-1FBB-3E9D570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8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369CD-D0BA-F70F-415B-241F568F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6F03A-C36D-1A72-DB18-7F51B62FC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914A19-8404-8E90-47D8-45BDFA29C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E2A1C0-56FD-E13F-5193-CA06695A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8FF1AE-3F93-9C0C-3DEF-DFDA66F6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2E965F-5478-7151-D9A4-1A4661B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02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EAA04C-A601-9CE0-3768-1EE0A1B1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8EC32B-78FC-CEFB-3146-C54CC39F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C81C6-9546-E13E-0C89-067D4BF0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0903-A31D-48FE-9DAB-D9B48812BA3B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BFCD7-084E-E31A-28B7-8521B68C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96226-D967-4897-268E-1C9A88CE4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36961-53D4-44CA-9753-54A6D488B8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4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eraajayakumar/spotify-user-behavior-dataset" TargetMode="External"/><Relationship Id="rId2" Type="http://schemas.openxmlformats.org/officeDocument/2006/relationships/hyperlink" Target="https://developer.spotify.com/documentation/web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dcastcharts.byspotif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2/26/Spotify_logo_with_text.svg/2560px-Spotify_logo_with_text.svg.png" TargetMode="External"/><Relationship Id="rId2" Type="http://schemas.openxmlformats.org/officeDocument/2006/relationships/hyperlink" Target="https://www.onlinegantt.com/#/gant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upload.wikimedia.org/wikipedia/commons/thumb/1/19/Spotify_logo_without_text.svg/2048px-Spotify_logo_without_text.svg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D43D409B-7FAA-2773-05D7-036634165F25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E3AAA-FEDA-202C-A133-EC994C61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835" y="5530507"/>
            <a:ext cx="4880924" cy="427233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Von: Ben Bekir Ertugrul, Frederik Höft und Manuele Waldheim</a:t>
            </a:r>
          </a:p>
        </p:txBody>
      </p:sp>
      <p:pic>
        <p:nvPicPr>
          <p:cNvPr id="13" name="Grafik 12" descr="Ein Bild, das Grafiken, Grafikdesign, Schrift, Logo enthält.&#10;&#10;Automatisch generierte Beschreibung">
            <a:extLst>
              <a:ext uri="{FF2B5EF4-FFF2-40B4-BE49-F238E27FC236}">
                <a16:creationId xmlns:a16="http://schemas.microsoft.com/office/drawing/2014/main" id="{BEE293F0-FD83-6891-6498-02203AD7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27125"/>
            <a:ext cx="8763000" cy="2632323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F10F7B3-E5E1-7394-4A27-5809591639E5}"/>
              </a:ext>
            </a:extLst>
          </p:cNvPr>
          <p:cNvCxnSpPr/>
          <p:nvPr/>
        </p:nvCxnSpPr>
        <p:spPr>
          <a:xfrm flipH="1">
            <a:off x="7117237" y="5835192"/>
            <a:ext cx="5241303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9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CC9D666-7535-60BC-59B0-ADAF76BA7A64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7141E6-9957-B096-1158-87A9FD94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Datenbeschaffung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0B7B33-D1CA-ECDE-B389-F98AD627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Datenquellen sind zum einen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Kaggle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und die Spotify-API.</a:t>
            </a: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Spotify-API: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linkClick r:id="rId2" tooltip="https://developer.spotify.com/documentation/web-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https://developer.spotify.com/documentation/web-api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Kaggle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liefert fertige Datensets, die von uns verarbeitet, analysiert und ausgewertet werden.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Potenzielle Datensets für die Beantwortung der Zielfrage sind: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https://www.kaggle.com/datasets/meeraajayakumar/spotify-user-behavior-dataset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linkClick r:id="rId4" tooltip="https://podcastcharts.byspotify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https://podcastcharts.byspotify.com/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EB38AA-F6B0-7B03-8429-11A839ECB871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DF491D-AD5D-81A9-EC70-DC6CA87DEF2C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9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C7F17E6-1B0B-4D95-2973-8EED1B20CBD9}"/>
              </a:ext>
            </a:extLst>
          </p:cNvPr>
          <p:cNvCxnSpPr>
            <a:cxnSpLocks/>
          </p:cNvCxnSpPr>
          <p:nvPr/>
        </p:nvCxnSpPr>
        <p:spPr>
          <a:xfrm flipH="1">
            <a:off x="-104775" y="1385741"/>
            <a:ext cx="6071942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9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DE2911-B3C0-3339-4757-90306C670699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2F226-EFA3-6E58-2CE3-6FEF6FC5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Selbständigkeitserklärung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A574A-7F8A-60C5-4F5D-F7958DBE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168" y="1801133"/>
            <a:ext cx="903166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Hiermit versichern wir, dass wir den Projektbericht „Miniprojekt Teil 1, Dokumentation der Phasen 1-3“ selbstständig verfasst und keine anderen als die angegebenen Quellen verwendet haben.</a:t>
            </a:r>
          </a:p>
          <a:p>
            <a:pPr marL="0" indent="0" algn="just"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Alle Textstellen und andere Inhalte wie Bilder, Quellcode oder Daten, die direkt, wörtlich oder sinngemäß aus anderen Quellen entnommen sind, haben wir eindeutig mit korrekten Quellenangaben versehen.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B0D1E7E-1A04-9893-D308-03F6E564906E}"/>
              </a:ext>
            </a:extLst>
          </p:cNvPr>
          <p:cNvCxnSpPr>
            <a:cxnSpLocks/>
          </p:cNvCxnSpPr>
          <p:nvPr/>
        </p:nvCxnSpPr>
        <p:spPr>
          <a:xfrm flipH="1">
            <a:off x="-104775" y="1385741"/>
            <a:ext cx="8456923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E8B7FAB0-80D4-F0B4-5D15-00BA6505A8D9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53814E-651A-E424-9D92-E200CC2EE5BB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10</a:t>
            </a:r>
          </a:p>
        </p:txBody>
      </p:sp>
    </p:spTree>
    <p:extLst>
      <p:ext uri="{BB962C8B-B14F-4D97-AF65-F5344CB8AC3E}">
        <p14:creationId xmlns:p14="http://schemas.microsoft.com/office/powerpoint/2010/main" val="10312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D599373-33E4-65D9-61DA-4B4C27C78B7B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6EE023-2C35-F7E0-85B0-5CFB68E7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D5E12-0BDA-459E-3233-F27800A2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Tool mit dem das Gantt-Diagramm erstellt wurde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https://www.onlinegantt.com/#/gantt</a:t>
            </a:r>
            <a:endParaRPr lang="de-DE" dirty="0"/>
          </a:p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Spotify-Logo (Titel): </a:t>
            </a:r>
            <a:r>
              <a:rPr lang="de-DE" dirty="0">
                <a:hlinkClick r:id="rId3"/>
              </a:rPr>
              <a:t>https://upload.wikimedia.org/wikipedia/commons/thumb/2/26/Spotify_logo_with_text.svg/2560px-Spotify_logo_with_text.svg.png</a:t>
            </a:r>
            <a:endParaRPr lang="de-DE" dirty="0"/>
          </a:p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Spotify-Logo (Seite 2): </a:t>
            </a:r>
            <a:r>
              <a:rPr lang="de-DE" dirty="0">
                <a:hlinkClick r:id="rId4"/>
              </a:rPr>
              <a:t>https://upload.wikimedia.org/wikipedia/commons/thumb/1/19/Spotify_logo_without_text.svg/2048px-Spotify_logo_without_text.svg.png</a:t>
            </a:r>
            <a:endParaRPr lang="de-DE" dirty="0"/>
          </a:p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Zielmodell-Tool: </a:t>
            </a:r>
            <a:r>
              <a:rPr lang="de-DE" dirty="0">
                <a:hlinkClick r:id="rId5"/>
              </a:rPr>
              <a:t>https://app.diagrams.net/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610FEE9-482E-62B6-1787-3A972B4EDD29}"/>
              </a:ext>
            </a:extLst>
          </p:cNvPr>
          <p:cNvCxnSpPr>
            <a:cxnSpLocks/>
          </p:cNvCxnSpPr>
          <p:nvPr/>
        </p:nvCxnSpPr>
        <p:spPr>
          <a:xfrm flipH="1">
            <a:off x="-104775" y="1385741"/>
            <a:ext cx="3533775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243A36D-01EF-ADA5-49C8-B0643D5D0CB9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950B9B-532C-4BC9-BFF8-1EF60A73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F338-A12A-5EBE-0BE3-D1778737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Was ist Spotify?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Definition der Fragestellung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Planung des Vorgehens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Datenbeschaffung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Selbstständigkeitserklärung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Quellen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9F66A7-B66B-7044-458B-09DA878B5734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A4C17E-74F2-83D6-C4C2-6E44C6D89B75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9E84D-2171-955D-06AE-7A9ED384CECD}"/>
              </a:ext>
            </a:extLst>
          </p:cNvPr>
          <p:cNvCxnSpPr>
            <a:cxnSpLocks/>
          </p:cNvCxnSpPr>
          <p:nvPr/>
        </p:nvCxnSpPr>
        <p:spPr>
          <a:xfrm flipH="1">
            <a:off x="-104775" y="1385741"/>
            <a:ext cx="6071942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4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5C5C50-2D0D-4883-EED5-532403AE7B64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93F74-B9B4-95CF-C57A-C355C2D4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Was ist Spotify?</a:t>
            </a:r>
          </a:p>
        </p:txBody>
      </p:sp>
      <p:pic>
        <p:nvPicPr>
          <p:cNvPr id="9" name="Grafik 8" descr="Ein Bild, das Grafiken, Kreis, Farbigkeit enthält.&#10;&#10;Automatisch generierte Beschreibung">
            <a:extLst>
              <a:ext uri="{FF2B5EF4-FFF2-40B4-BE49-F238E27FC236}">
                <a16:creationId xmlns:a16="http://schemas.microsoft.com/office/drawing/2014/main" id="{03334F88-3CE9-449C-DA88-96840E04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39" y="767242"/>
            <a:ext cx="521328" cy="52132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61B5E-0796-1A0A-B16B-4DA905D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2006 in Schweden gegründet 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Audio-Streaming-Dienst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Musik, Hörbücher und Podcasts können gestreamt werden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kostenlose Version mit Werbung oder über ein kostenpflichtiges Abonnement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2D86C5-AC36-123E-058B-1DE67E7271A4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7AAC57-711F-B632-5D29-917D32CEE724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2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29333A-C14D-E00F-E31F-10510E57CACF}"/>
              </a:ext>
            </a:extLst>
          </p:cNvPr>
          <p:cNvCxnSpPr>
            <a:cxnSpLocks/>
          </p:cNvCxnSpPr>
          <p:nvPr/>
        </p:nvCxnSpPr>
        <p:spPr>
          <a:xfrm flipH="1">
            <a:off x="-104775" y="1385741"/>
            <a:ext cx="6071942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6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B3DD8B-9D8D-5FAF-A0BD-E1AAA3C3FC79}"/>
              </a:ext>
            </a:extLst>
          </p:cNvPr>
          <p:cNvSpPr/>
          <p:nvPr/>
        </p:nvSpPr>
        <p:spPr>
          <a:xfrm>
            <a:off x="-109538" y="-138113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E81E81-F987-9958-DCE7-499D79C2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Definition der 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A797FA-92B8-66AF-B60E-955AF77B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Verwendetes Zielmodell: KAOS-Zielmodell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Ziel: Strategien zur Erstellung eines erfolgreichen Podcasts auf Spotify</a:t>
            </a:r>
            <a:b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de-DE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586FC4-80DE-7E7E-C4D6-BD4732AA641E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427695-C20B-D8BB-B95B-CAA94734D922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2B025F3-0412-E1E1-EE8D-BF695C7A73D7}"/>
              </a:ext>
            </a:extLst>
          </p:cNvPr>
          <p:cNvCxnSpPr>
            <a:cxnSpLocks/>
          </p:cNvCxnSpPr>
          <p:nvPr/>
        </p:nvCxnSpPr>
        <p:spPr>
          <a:xfrm flipH="1">
            <a:off x="-104775" y="1385741"/>
            <a:ext cx="8680604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D6DEFC9E-5C32-F3CC-46FA-13320F8C0B9A}"/>
              </a:ext>
            </a:extLst>
          </p:cNvPr>
          <p:cNvSpPr/>
          <p:nvPr/>
        </p:nvSpPr>
        <p:spPr>
          <a:xfrm>
            <a:off x="-109538" y="-138113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82A4A1-D338-292A-8B85-973AB385AAE2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FC091A-CFB4-6914-FF03-FF8E696FE3E2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4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141D6F8-F2DA-8051-AECE-82794299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56" y="-138113"/>
            <a:ext cx="2872666" cy="13255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KAOS-Zielmodell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F67C129-1337-0C6F-B321-EC1E60E81C72}"/>
              </a:ext>
            </a:extLst>
          </p:cNvPr>
          <p:cNvCxnSpPr>
            <a:cxnSpLocks/>
          </p:cNvCxnSpPr>
          <p:nvPr/>
        </p:nvCxnSpPr>
        <p:spPr>
          <a:xfrm flipH="1">
            <a:off x="-109538" y="728792"/>
            <a:ext cx="2746206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7C70A2E7-315B-7BFB-55A4-BF5A3DDA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1006"/>
            <a:ext cx="12192000" cy="61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D6DEFC9E-5C32-F3CC-46FA-13320F8C0B9A}"/>
              </a:ext>
            </a:extLst>
          </p:cNvPr>
          <p:cNvSpPr/>
          <p:nvPr/>
        </p:nvSpPr>
        <p:spPr>
          <a:xfrm>
            <a:off x="-109538" y="-138113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82A4A1-D338-292A-8B85-973AB385AAE2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FC091A-CFB4-6914-FF03-FF8E696FE3E2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5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141D6F8-F2DA-8051-AECE-82794299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56" y="-138113"/>
            <a:ext cx="3833468" cy="13255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KAOS-Zielmodell(links)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F67C129-1337-0C6F-B321-EC1E60E81C72}"/>
              </a:ext>
            </a:extLst>
          </p:cNvPr>
          <p:cNvCxnSpPr>
            <a:cxnSpLocks/>
          </p:cNvCxnSpPr>
          <p:nvPr/>
        </p:nvCxnSpPr>
        <p:spPr>
          <a:xfrm flipH="1">
            <a:off x="-109538" y="728792"/>
            <a:ext cx="3651728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5C5D167D-0078-DF8E-4421-2FA178AD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7612" y="338137"/>
            <a:ext cx="46767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D6DEFC9E-5C32-F3CC-46FA-13320F8C0B9A}"/>
              </a:ext>
            </a:extLst>
          </p:cNvPr>
          <p:cNvSpPr/>
          <p:nvPr/>
        </p:nvSpPr>
        <p:spPr>
          <a:xfrm>
            <a:off x="-109538" y="-138113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82A4A1-D338-292A-8B85-973AB385AAE2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FC091A-CFB4-6914-FF03-FF8E696FE3E2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6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141D6F8-F2DA-8051-AECE-82794299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56" y="-138113"/>
            <a:ext cx="3833468" cy="13255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KAOS-Zielmodell(</a:t>
            </a:r>
            <a:r>
              <a:rPr lang="de-DE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mitte</a:t>
            </a:r>
            <a:r>
              <a:rPr lang="de-DE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F67C129-1337-0C6F-B321-EC1E60E81C72}"/>
              </a:ext>
            </a:extLst>
          </p:cNvPr>
          <p:cNvCxnSpPr>
            <a:cxnSpLocks/>
          </p:cNvCxnSpPr>
          <p:nvPr/>
        </p:nvCxnSpPr>
        <p:spPr>
          <a:xfrm flipH="1">
            <a:off x="-109538" y="728792"/>
            <a:ext cx="3651728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3A260BC-73A8-456A-1E13-17E7FC718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419" y="0"/>
            <a:ext cx="4449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D6DEFC9E-5C32-F3CC-46FA-13320F8C0B9A}"/>
              </a:ext>
            </a:extLst>
          </p:cNvPr>
          <p:cNvSpPr/>
          <p:nvPr/>
        </p:nvSpPr>
        <p:spPr>
          <a:xfrm>
            <a:off x="-109538" y="-138113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82A4A1-D338-292A-8B85-973AB385AAE2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FC091A-CFB4-6914-FF03-FF8E696FE3E2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7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141D6F8-F2DA-8051-AECE-82794299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56" y="-138113"/>
            <a:ext cx="4044174" cy="13255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KAOS-Zielmodell(rechts)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F67C129-1337-0C6F-B321-EC1E60E81C72}"/>
              </a:ext>
            </a:extLst>
          </p:cNvPr>
          <p:cNvCxnSpPr>
            <a:cxnSpLocks/>
          </p:cNvCxnSpPr>
          <p:nvPr/>
        </p:nvCxnSpPr>
        <p:spPr>
          <a:xfrm flipH="1">
            <a:off x="-109538" y="728792"/>
            <a:ext cx="3891425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E20DE28-BF59-3DC8-DABC-9EC517C0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1002" y="0"/>
            <a:ext cx="576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576843D-F622-BD5E-7F2E-44531BB86FA6}"/>
              </a:ext>
            </a:extLst>
          </p:cNvPr>
          <p:cNvSpPr/>
          <p:nvPr/>
        </p:nvSpPr>
        <p:spPr>
          <a:xfrm>
            <a:off x="-104775" y="-123825"/>
            <a:ext cx="12411075" cy="7134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0F707-DA88-CEA3-A4B1-2BBD52A0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rial Rounded MT Bold" panose="020F0704030504030204" pitchFamily="34" charset="0"/>
              </a:rPr>
              <a:t>Planung des Vorgehens</a:t>
            </a:r>
          </a:p>
        </p:txBody>
      </p:sp>
      <p:pic>
        <p:nvPicPr>
          <p:cNvPr id="8" name="Grafik 7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0D522926-6EA1-0CA2-112C-3037F1D9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2252496"/>
            <a:ext cx="11031489" cy="238158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491F2E9-7147-2460-8E50-F3C5080BF46E}"/>
              </a:ext>
            </a:extLst>
          </p:cNvPr>
          <p:cNvSpPr/>
          <p:nvPr/>
        </p:nvSpPr>
        <p:spPr>
          <a:xfrm>
            <a:off x="338328" y="2002536"/>
            <a:ext cx="11558016" cy="2862072"/>
          </a:xfrm>
          <a:prstGeom prst="rect">
            <a:avLst/>
          </a:prstGeom>
          <a:noFill/>
          <a:ln>
            <a:solidFill>
              <a:srgbClr val="1ED7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1DF2187-A67C-2357-6720-3411F2B963D3}"/>
              </a:ext>
            </a:extLst>
          </p:cNvPr>
          <p:cNvSpPr/>
          <p:nvPr/>
        </p:nvSpPr>
        <p:spPr>
          <a:xfrm>
            <a:off x="10366196" y="5712643"/>
            <a:ext cx="2011197" cy="780232"/>
          </a:xfrm>
          <a:prstGeom prst="rect">
            <a:avLst/>
          </a:prstGeom>
          <a:solidFill>
            <a:srgbClr val="1ED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1ED76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4A9A42-61A9-D376-2A6B-FA11BA1FECE4}"/>
              </a:ext>
            </a:extLst>
          </p:cNvPr>
          <p:cNvSpPr txBox="1"/>
          <p:nvPr/>
        </p:nvSpPr>
        <p:spPr>
          <a:xfrm>
            <a:off x="10510886" y="5810371"/>
            <a:ext cx="186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Seite 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7216D6C-807F-37BF-79F9-58A20F09691B}"/>
              </a:ext>
            </a:extLst>
          </p:cNvPr>
          <p:cNvCxnSpPr>
            <a:cxnSpLocks/>
          </p:cNvCxnSpPr>
          <p:nvPr/>
        </p:nvCxnSpPr>
        <p:spPr>
          <a:xfrm flipH="1">
            <a:off x="-104775" y="1404029"/>
            <a:ext cx="12411075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4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Breitbild</PresentationFormat>
  <Paragraphs>56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Inhaltsverzeichnis</vt:lpstr>
      <vt:lpstr>Was ist Spotify?</vt:lpstr>
      <vt:lpstr>Definition der Fragestellung</vt:lpstr>
      <vt:lpstr>KAOS-Zielmodell</vt:lpstr>
      <vt:lpstr>KAOS-Zielmodell(links)</vt:lpstr>
      <vt:lpstr>KAOS-Zielmodell(mitte)</vt:lpstr>
      <vt:lpstr>KAOS-Zielmodell(rechts)</vt:lpstr>
      <vt:lpstr>Planung des Vorgehens</vt:lpstr>
      <vt:lpstr>Datenbeschaffung</vt:lpstr>
      <vt:lpstr>Selbständigkeitserklärung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Ziel:Nutzerverhalten und die Präferenzen der Spotify-Nutzer zu verstehen</dc:title>
  <dc:creator>Manuele Waldheim</dc:creator>
  <cp:lastModifiedBy>Manuele Waldheim / HFI420IN</cp:lastModifiedBy>
  <cp:revision>18</cp:revision>
  <dcterms:created xsi:type="dcterms:W3CDTF">2023-07-08T20:00:24Z</dcterms:created>
  <dcterms:modified xsi:type="dcterms:W3CDTF">2023-08-24T16:20:48Z</dcterms:modified>
</cp:coreProperties>
</file>