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5"/>
  </p:notesMasterIdLst>
  <p:handoutMasterIdLst>
    <p:handoutMasterId r:id="rId26"/>
  </p:handoutMasterIdLst>
  <p:sldIdLst>
    <p:sldId id="413" r:id="rId3"/>
    <p:sldId id="465" r:id="rId4"/>
    <p:sldId id="459" r:id="rId5"/>
    <p:sldId id="469" r:id="rId6"/>
    <p:sldId id="482" r:id="rId7"/>
    <p:sldId id="475" r:id="rId8"/>
    <p:sldId id="468" r:id="rId9"/>
    <p:sldId id="484" r:id="rId10"/>
    <p:sldId id="471" r:id="rId11"/>
    <p:sldId id="486" r:id="rId12"/>
    <p:sldId id="472" r:id="rId13"/>
    <p:sldId id="470" r:id="rId14"/>
    <p:sldId id="473" r:id="rId15"/>
    <p:sldId id="481" r:id="rId16"/>
    <p:sldId id="487" r:id="rId17"/>
    <p:sldId id="488" r:id="rId18"/>
    <p:sldId id="489" r:id="rId19"/>
    <p:sldId id="490" r:id="rId20"/>
    <p:sldId id="479" r:id="rId21"/>
    <p:sldId id="480" r:id="rId22"/>
    <p:sldId id="477" r:id="rId23"/>
    <p:sldId id="417" r:id="rId24"/>
  </p:sldIdLst>
  <p:sldSz cx="9144000" cy="6858000" type="screen4x3"/>
  <p:notesSz cx="9926638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FF9933"/>
    <a:srgbClr val="FF6600"/>
    <a:srgbClr val="FFC50C"/>
    <a:srgbClr val="FFFF66"/>
    <a:srgbClr val="FFCC00"/>
    <a:srgbClr val="000000"/>
    <a:srgbClr val="FFFFFF"/>
    <a:srgbClr val="C6423F"/>
    <a:srgbClr val="FF8D59"/>
    <a:srgbClr val="FF99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2" autoAdjust="0"/>
    <p:restoredTop sz="95010" autoAdjust="0"/>
  </p:normalViewPr>
  <p:slideViewPr>
    <p:cSldViewPr snapToObjects="1">
      <p:cViewPr varScale="1">
        <p:scale>
          <a:sx n="124" d="100"/>
          <a:sy n="124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21" d="100"/>
          <a:sy n="121" d="100"/>
        </p:scale>
        <p:origin x="-384" y="-102"/>
      </p:cViewPr>
      <p:guideLst>
        <p:guide orient="horz" pos="2141"/>
        <p:guide pos="312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16BEF17D-4C84-4A2C-B4F1-8346120C27E4}" type="datetime1">
              <a:rPr lang="de-DE"/>
              <a:pPr>
                <a:defRPr/>
              </a:pPr>
              <a:t>28.03.2012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CA6E09E3-6860-4799-A585-01AFD680364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9D5E43D0-D197-47A0-AF9B-C43640364EA6}" type="datetime1">
              <a:rPr lang="de-DE"/>
              <a:pPr>
                <a:defRPr/>
              </a:pPr>
              <a:t>28.03.2012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FCC0D5A2-D84F-468B-8E25-69E691246AE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= Name + Definition</a:t>
            </a:r>
            <a:r>
              <a:rPr lang="en-US" baseline="0" dirty="0" smtClean="0"/>
              <a:t> (~ Semantics)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0D5A2-D84F-468B-8E25-69E691246AE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HAL aufteilen in projektspezifische</a:t>
            </a:r>
            <a:r>
              <a:rPr lang="de-DE" baseline="0" dirty="0" smtClean="0"/>
              <a:t> und XME-übergreifende Komponenten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Für eine HW-Funktionalität kann es mehrere Primitive geben, wobei nur ein Primitiv pro Middleware-Instanz ausgewählt werden darf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Mode Switch: Falls benötigt: über Aktivierung/Deaktivierung von Funktionskomponenten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0D5A2-D84F-468B-8E25-69E691246AE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0D5A2-D84F-468B-8E25-69E691246AE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0D5A2-D84F-468B-8E25-69E691246AE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0D5A2-D84F-468B-8E25-69E691246AE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0D5A2-D84F-468B-8E25-69E691246AE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12" Type="http://schemas.openxmlformats.org/officeDocument/2006/relationships/image" Target="../media/image4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tags" Target="../tags/tag4.xml"/><Relationship Id="rId11" Type="http://schemas.openxmlformats.org/officeDocument/2006/relationships/image" Target="../media/image2.png"/><Relationship Id="rId5" Type="http://schemas.openxmlformats.org/officeDocument/2006/relationships/tags" Target="../tags/tag3.xml"/><Relationship Id="rId10" Type="http://schemas.openxmlformats.org/officeDocument/2006/relationships/oleObject" Target="../embeddings/oleObject1.bin"/><Relationship Id="rId4" Type="http://schemas.openxmlformats.org/officeDocument/2006/relationships/tags" Target="../tags/tag2.xml"/><Relationship Id="rId9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4.png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tags" Target="../tags/tag9.xml"/><Relationship Id="rId11" Type="http://schemas.openxmlformats.org/officeDocument/2006/relationships/image" Target="../media/image2.png"/><Relationship Id="rId5" Type="http://schemas.openxmlformats.org/officeDocument/2006/relationships/tags" Target="../tags/tag8.xml"/><Relationship Id="rId10" Type="http://schemas.openxmlformats.org/officeDocument/2006/relationships/oleObject" Target="../embeddings/oleObject2.bin"/><Relationship Id="rId4" Type="http://schemas.openxmlformats.org/officeDocument/2006/relationships/tags" Target="../tags/tag7.xml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2000" y="2071678"/>
            <a:ext cx="8640000" cy="1152000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2000" y="4714884"/>
            <a:ext cx="8640000" cy="2769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32" y="6400587"/>
            <a:ext cx="9143968" cy="4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iennummernplatzhalter 5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971287" y="6440765"/>
            <a:ext cx="320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de-DE" sz="1200" dirty="0" smtClean="0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CHROMOSOME Workshop, Spitzingsee,</a:t>
            </a:r>
            <a:r>
              <a:rPr lang="de-DE" sz="1200" baseline="0" dirty="0" smtClean="0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15.06.2011</a:t>
            </a:r>
            <a:endParaRPr lang="de-DE" sz="1200" dirty="0" smtClean="0">
              <a:solidFill>
                <a:schemeClr val="tx2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algn="ctr">
              <a:defRPr/>
            </a:pPr>
            <a:r>
              <a:rPr lang="de-DE" sz="1200" dirty="0" smtClean="0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© Michael Geisinger, fortiss 2011</a:t>
            </a:r>
            <a:endParaRPr lang="de-DE" sz="1200" dirty="0">
              <a:solidFill>
                <a:schemeClr val="tx2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600"/>
            <a:ext cx="9144000" cy="828675"/>
          </a:xfrm>
          <a:prstGeom prst="rect">
            <a:avLst/>
          </a:prstGeom>
          <a:solidFill>
            <a:srgbClr val="DEDE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ea typeface="+mn-ea"/>
            </a:endParaRPr>
          </a:p>
        </p:txBody>
      </p:sp>
      <p:sp>
        <p:nvSpPr>
          <p:cNvPr id="7" name="Line 6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ea typeface="+mn-ea"/>
            </a:endParaRPr>
          </a:p>
        </p:txBody>
      </p:sp>
      <p:graphicFrame>
        <p:nvGraphicFramePr>
          <p:cNvPr id="8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242" r:id="rId10" imgW="0" imgH="0" progId="">
              <p:embed/>
            </p:oleObj>
          </a:graphicData>
        </a:graphic>
      </p:graphicFrame>
      <p:pic>
        <p:nvPicPr>
          <p:cNvPr id="9" name="Grafik 12" descr="fortiss_logo_transparent.gif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8321675" y="6457950"/>
            <a:ext cx="67945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12"/>
          <a:srcRect t="19939"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9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28" y="247727"/>
            <a:ext cx="8460000" cy="808563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460000" cy="1735860"/>
          </a:xfrm>
        </p:spPr>
        <p:txBody>
          <a:bodyPr anchor="t"/>
          <a:lstStyle>
            <a:lvl1pPr marL="361950" indent="-361950" algn="l">
              <a:buClr>
                <a:srgbClr val="0063A7"/>
              </a:buClr>
              <a:buSzPct val="70000"/>
              <a:buFont typeface="Wingdings" pitchFamily="2" charset="2"/>
              <a:buChar char=""/>
              <a:tabLst>
                <a:tab pos="361950" algn="l"/>
              </a:tabLst>
              <a:defRPr sz="2400" b="0"/>
            </a:lvl1pPr>
            <a:lvl2pPr marL="628650" indent="-266700" algn="l">
              <a:buClr>
                <a:srgbClr val="0063A7"/>
              </a:buClr>
              <a:buFont typeface="Wingdings" pitchFamily="2" charset="2"/>
              <a:buChar char="§"/>
              <a:tabLst>
                <a:tab pos="630238" algn="l"/>
              </a:tabLst>
              <a:defRPr sz="2000"/>
            </a:lvl2pPr>
            <a:lvl3pPr marL="895350" indent="-266700">
              <a:buClr>
                <a:srgbClr val="0063A7"/>
              </a:buClr>
              <a:buFont typeface="Calibri" pitchFamily="34" charset="0"/>
              <a:buChar char="»"/>
              <a:tabLst>
                <a:tab pos="898525" algn="l"/>
              </a:tabLst>
              <a:defRPr sz="1800"/>
            </a:lvl3pPr>
            <a:lvl4pPr marL="1162050" indent="-266700">
              <a:buClr>
                <a:srgbClr val="0063A7"/>
              </a:buClr>
              <a:buFont typeface="Wingdings" pitchFamily="2" charset="2"/>
              <a:buChar char="§"/>
              <a:defRPr sz="1800"/>
            </a:lvl4pPr>
            <a:lvl5pPr marL="1343025" indent="-180975">
              <a:buClr>
                <a:srgbClr val="0063A7"/>
              </a:buCl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 bwMode="auto">
          <a:xfrm>
            <a:off x="142875" y="6557963"/>
            <a:ext cx="468313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B20762F-3618-4906-A7B5-AF867B74E0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2000" y="2071678"/>
            <a:ext cx="8640000" cy="1152000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2000" y="4714884"/>
            <a:ext cx="8640000" cy="2769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32" y="6400587"/>
            <a:ext cx="9143968" cy="4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iennummernplatzhalter 5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971287" y="6440765"/>
            <a:ext cx="320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de-DE" sz="1200" dirty="0" smtClean="0">
                <a:solidFill>
                  <a:srgbClr val="006094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CHROMOSOME Workshop, Spitzingsee, 15.06.2011</a:t>
            </a:r>
          </a:p>
          <a:p>
            <a:pPr algn="ctr">
              <a:defRPr/>
            </a:pPr>
            <a:r>
              <a:rPr lang="de-DE" sz="1200" dirty="0" smtClean="0">
                <a:solidFill>
                  <a:srgbClr val="006094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© Michael Geisinger, fortiss 2011</a:t>
            </a:r>
            <a:endParaRPr lang="de-DE" sz="1200" dirty="0">
              <a:solidFill>
                <a:srgbClr val="006094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600"/>
            <a:ext cx="9144000" cy="828675"/>
          </a:xfrm>
          <a:prstGeom prst="rect">
            <a:avLst/>
          </a:prstGeom>
          <a:solidFill>
            <a:srgbClr val="DEDE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Line 6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338" r:id="rId10" imgW="0" imgH="0" progId="">
              <p:embed/>
            </p:oleObj>
          </a:graphicData>
        </a:graphic>
      </p:graphicFrame>
      <p:pic>
        <p:nvPicPr>
          <p:cNvPr id="9" name="Grafik 12" descr="fortiss_logo_transparent.gif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8321675" y="6457950"/>
            <a:ext cx="67945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12"/>
          <a:srcRect t="19939"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9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28" y="247727"/>
            <a:ext cx="8460000" cy="808563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460000" cy="1735860"/>
          </a:xfrm>
        </p:spPr>
        <p:txBody>
          <a:bodyPr anchor="t"/>
          <a:lstStyle>
            <a:lvl1pPr marL="361950" indent="-361950" algn="l">
              <a:buClr>
                <a:srgbClr val="0063A7"/>
              </a:buClr>
              <a:buSzPct val="70000"/>
              <a:buFont typeface="Wingdings" pitchFamily="2" charset="2"/>
              <a:buChar char=""/>
              <a:tabLst>
                <a:tab pos="361950" algn="l"/>
              </a:tabLst>
              <a:defRPr sz="2400" b="0"/>
            </a:lvl1pPr>
            <a:lvl2pPr marL="628650" indent="-266700" algn="l">
              <a:buClr>
                <a:srgbClr val="0063A7"/>
              </a:buClr>
              <a:buFont typeface="Wingdings" pitchFamily="2" charset="2"/>
              <a:buChar char="§"/>
              <a:tabLst>
                <a:tab pos="630238" algn="l"/>
              </a:tabLst>
              <a:defRPr sz="2000"/>
            </a:lvl2pPr>
            <a:lvl3pPr marL="895350" indent="-266700">
              <a:buClr>
                <a:srgbClr val="0063A7"/>
              </a:buClr>
              <a:buFont typeface="Calibri" pitchFamily="34" charset="0"/>
              <a:buChar char="»"/>
              <a:tabLst>
                <a:tab pos="898525" algn="l"/>
              </a:tabLst>
              <a:defRPr sz="1800"/>
            </a:lvl3pPr>
            <a:lvl4pPr marL="1162050" indent="-266700">
              <a:buClr>
                <a:srgbClr val="0063A7"/>
              </a:buClr>
              <a:buFont typeface="Wingdings" pitchFamily="2" charset="2"/>
              <a:buChar char="§"/>
              <a:defRPr sz="1800"/>
            </a:lvl4pPr>
            <a:lvl5pPr marL="1343025" indent="-180975">
              <a:buClr>
                <a:srgbClr val="0063A7"/>
              </a:buCl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 bwMode="auto">
          <a:xfrm>
            <a:off x="142875" y="6557963"/>
            <a:ext cx="468313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B20762F-3618-4906-A7B5-AF867B74E0D6}" type="slidenum">
              <a:rPr lang="de-DE">
                <a:solidFill>
                  <a:srgbClr val="006094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06094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4357688"/>
            <a:ext cx="9144000" cy="2498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ea typeface="+mn-ea"/>
            </a:endParaRPr>
          </a:p>
        </p:txBody>
      </p:sp>
      <p:sp>
        <p:nvSpPr>
          <p:cNvPr id="3075" name="Titelplatzhalter 1"/>
          <p:cNvSpPr>
            <a:spLocks noGrp="1"/>
          </p:cNvSpPr>
          <p:nvPr>
            <p:ph type="title"/>
          </p:nvPr>
        </p:nvSpPr>
        <p:spPr bwMode="auto">
          <a:xfrm>
            <a:off x="252413" y="2068513"/>
            <a:ext cx="86391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7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2413" y="4714875"/>
            <a:ext cx="8639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3077" name="Grafik 5" descr="fortiss_CD_Balken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95675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Grafik 6" descr="fortiss_logo_transparent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13" y="203200"/>
            <a:ext cx="1339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63A7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3A7"/>
          </a:solidFill>
          <a:latin typeface="Calibri" pitchFamily="-107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3A7"/>
          </a:solidFill>
          <a:latin typeface="Calibri" pitchFamily="-107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3A7"/>
          </a:solidFill>
          <a:latin typeface="Calibri" pitchFamily="-107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3A7"/>
          </a:solidFill>
          <a:latin typeface="Calibri" pitchFamily="-107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-107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-107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-107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-107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defRPr b="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17951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5875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99548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403475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4357688"/>
            <a:ext cx="9144000" cy="2498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5" name="Titelplatzhalter 1"/>
          <p:cNvSpPr>
            <a:spLocks noGrp="1"/>
          </p:cNvSpPr>
          <p:nvPr>
            <p:ph type="title"/>
          </p:nvPr>
        </p:nvSpPr>
        <p:spPr bwMode="auto">
          <a:xfrm>
            <a:off x="252413" y="2068513"/>
            <a:ext cx="86391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7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2413" y="4714875"/>
            <a:ext cx="8639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3077" name="Grafik 5" descr="fortiss_CD_Balken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95675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Grafik 6" descr="fortiss_logo_transparent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13" y="203200"/>
            <a:ext cx="1339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63A7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3A7"/>
          </a:solidFill>
          <a:latin typeface="Calibri" pitchFamily="-107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3A7"/>
          </a:solidFill>
          <a:latin typeface="Calibri" pitchFamily="-107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3A7"/>
          </a:solidFill>
          <a:latin typeface="Calibri" pitchFamily="-107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3A7"/>
          </a:solidFill>
          <a:latin typeface="Calibri" pitchFamily="-107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-107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-107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-107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-107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defRPr b="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17951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5875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99548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403475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2413" y="2186285"/>
            <a:ext cx="8639175" cy="92333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CHROMOSOME</a:t>
            </a:r>
            <a:br>
              <a:rPr lang="en-US" dirty="0" smtClean="0"/>
            </a:br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Architecture, core concepts and core component</a:t>
            </a:r>
            <a:endParaRPr lang="en-US" dirty="0"/>
          </a:p>
        </p:txBody>
      </p:sp>
      <p:sp>
        <p:nvSpPr>
          <p:cNvPr id="4099" name="Untertitel 2"/>
          <p:cNvSpPr>
            <a:spLocks noGrp="1"/>
          </p:cNvSpPr>
          <p:nvPr>
            <p:ph type="subTitle" idx="1"/>
          </p:nvPr>
        </p:nvSpPr>
        <p:spPr>
          <a:xfrm>
            <a:off x="252413" y="4714875"/>
            <a:ext cx="8639175" cy="1551194"/>
          </a:xfrm>
        </p:spPr>
        <p:txBody>
          <a:bodyPr/>
          <a:lstStyle/>
          <a:p>
            <a:r>
              <a:rPr lang="de-DE" dirty="0" smtClean="0">
                <a:ea typeface="ＭＳ Ｐゴシック" pitchFamily="34" charset="-128"/>
              </a:rPr>
              <a:t>CHROMOSOME Workshop, Spitzingsee, 15.06.2011</a:t>
            </a:r>
          </a:p>
          <a:p>
            <a:r>
              <a:rPr lang="de-DE" dirty="0" smtClean="0">
                <a:ea typeface="ＭＳ Ｐゴシック" pitchFamily="34" charset="-128"/>
              </a:rPr>
              <a:t>Simon Barner, Christian Buckl, Michael Geisinger, Gerd Kainz,</a:t>
            </a:r>
            <a:br>
              <a:rPr lang="de-DE" dirty="0" smtClean="0">
                <a:ea typeface="ＭＳ Ｐゴシック" pitchFamily="34" charset="-128"/>
              </a:rPr>
            </a:br>
            <a:r>
              <a:rPr lang="de-DE" dirty="0" smtClean="0">
                <a:ea typeface="ＭＳ Ｐゴシック" pitchFamily="34" charset="-128"/>
              </a:rPr>
              <a:t> Nadine Keddis, Dominik Sojer, Stephan Sommer, Hauke Stähle</a:t>
            </a:r>
          </a:p>
          <a:p>
            <a:r>
              <a:rPr lang="de-DE" dirty="0" smtClean="0">
                <a:ea typeface="ＭＳ Ｐゴシック" pitchFamily="34" charset="-128"/>
              </a:rPr>
              <a:t>fortiss GmbH</a:t>
            </a:r>
          </a:p>
          <a:p>
            <a:r>
              <a:rPr lang="de-DE" dirty="0" smtClean="0">
                <a:ea typeface="ＭＳ Ｐゴシック" pitchFamily="34" charset="-128"/>
              </a:rPr>
              <a:t>An-Institut der Technischen Universität München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ihandform 15"/>
          <p:cNvSpPr/>
          <p:nvPr/>
        </p:nvSpPr>
        <p:spPr>
          <a:xfrm>
            <a:off x="611188" y="3861048"/>
            <a:ext cx="7777236" cy="2448272"/>
          </a:xfrm>
          <a:custGeom>
            <a:avLst/>
            <a:gdLst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1656784 w 4979406"/>
              <a:gd name="connsiteY4" fmla="*/ 2869948 h 2879002"/>
              <a:gd name="connsiteX5" fmla="*/ 9054 w 4979406"/>
              <a:gd name="connsiteY5" fmla="*/ 2879002 h 2879002"/>
              <a:gd name="connsiteX6" fmla="*/ 0 w 4979406"/>
              <a:gd name="connsiteY6" fmla="*/ 0 h 2879002"/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9054 w 4979406"/>
              <a:gd name="connsiteY4" fmla="*/ 2879002 h 2879002"/>
              <a:gd name="connsiteX5" fmla="*/ 0 w 4979406"/>
              <a:gd name="connsiteY5" fmla="*/ 0 h 2879002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3313568 w 4979406"/>
              <a:gd name="connsiteY3" fmla="*/ 1738265 h 1747319"/>
              <a:gd name="connsiteX4" fmla="*/ 5637 w 4979406"/>
              <a:gd name="connsiteY4" fmla="*/ 1728192 h 1747319"/>
              <a:gd name="connsiteX5" fmla="*/ 0 w 4979406"/>
              <a:gd name="connsiteY5" fmla="*/ 0 h 1747319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5637 w 4979406"/>
              <a:gd name="connsiteY3" fmla="*/ 1728192 h 1747319"/>
              <a:gd name="connsiteX4" fmla="*/ 0 w 4979406"/>
              <a:gd name="connsiteY4" fmla="*/ 0 h 174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406" h="1747319">
                <a:moveTo>
                  <a:pt x="0" y="0"/>
                </a:moveTo>
                <a:lnTo>
                  <a:pt x="4979406" y="0"/>
                </a:lnTo>
                <a:lnTo>
                  <a:pt x="4979406" y="1747319"/>
                </a:lnTo>
                <a:lnTo>
                  <a:pt x="5637" y="1728192"/>
                </a:lnTo>
                <a:cubicBezTo>
                  <a:pt x="8655" y="768525"/>
                  <a:pt x="15089" y="95966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5652120" y="5590981"/>
            <a:ext cx="2520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  <a:latin typeface="+mn-lt"/>
              </a:rPr>
              <a:t>datenzentrische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+mn-lt"/>
              </a:rPr>
            </a:br>
            <a:r>
              <a:rPr lang="en-US" dirty="0" err="1" smtClean="0">
                <a:solidFill>
                  <a:srgbClr val="0070C0"/>
                </a:solidFill>
                <a:latin typeface="+mn-lt"/>
              </a:rPr>
              <a:t>Kommunkation</a:t>
            </a:r>
            <a:endParaRPr lang="en-US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Concepts: Meta Data (1)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460000" cy="243759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Meta Data</a:t>
            </a:r>
          </a:p>
          <a:p>
            <a:r>
              <a:rPr lang="en-US" b="1" dirty="0" smtClean="0"/>
              <a:t>Meta data</a:t>
            </a:r>
            <a:r>
              <a:rPr lang="en-US" dirty="0" smtClean="0"/>
              <a:t> = Set of keys and associated values</a:t>
            </a:r>
          </a:p>
          <a:p>
            <a:pPr lvl="1"/>
            <a:r>
              <a:rPr lang="en-US" dirty="0" smtClean="0"/>
              <a:t>Describe data of a specific </a:t>
            </a:r>
            <a:r>
              <a:rPr lang="en-US" u="sng" dirty="0" smtClean="0"/>
              <a:t>topic</a:t>
            </a:r>
            <a:r>
              <a:rPr lang="en-US" dirty="0" smtClean="0"/>
              <a:t> in more detail</a:t>
            </a:r>
          </a:p>
          <a:p>
            <a:pPr lvl="1"/>
            <a:r>
              <a:rPr lang="en-US" dirty="0" smtClean="0"/>
              <a:t>Examples: data type, location, timestamp, accuracy</a:t>
            </a:r>
          </a:p>
          <a:p>
            <a:r>
              <a:rPr lang="en-US" u="sng" dirty="0" smtClean="0"/>
              <a:t>Publications</a:t>
            </a:r>
            <a:r>
              <a:rPr lang="en-US" dirty="0" smtClean="0"/>
              <a:t> are annotated with meta data</a:t>
            </a:r>
          </a:p>
          <a:p>
            <a:r>
              <a:rPr lang="en-US" u="sng" dirty="0" smtClean="0"/>
              <a:t>Subscriptions</a:t>
            </a:r>
            <a:r>
              <a:rPr lang="en-US" dirty="0" smtClean="0"/>
              <a:t> can filter by meta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27584" y="4077072"/>
            <a:ext cx="2808312" cy="93610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Sensor 1</a:t>
            </a:r>
          </a:p>
          <a:p>
            <a:pPr algn="ctr"/>
            <a:r>
              <a:rPr lang="en-US" sz="1400" dirty="0" smtClean="0"/>
              <a:t>publish( Temperature |</a:t>
            </a:r>
            <a:br>
              <a:rPr lang="en-US" sz="1400" dirty="0" smtClean="0"/>
            </a:br>
            <a:r>
              <a:rPr lang="en-US" sz="1400" dirty="0" smtClean="0"/>
              <a:t>location = “</a:t>
            </a:r>
            <a:r>
              <a:rPr lang="en-US" sz="1400" dirty="0" err="1" smtClean="0"/>
              <a:t>Raum</a:t>
            </a:r>
            <a:r>
              <a:rPr lang="en-US" sz="1400" dirty="0" smtClean="0"/>
              <a:t> 1”, unit = “°C” )</a:t>
            </a:r>
            <a:endParaRPr lang="en-US" sz="1400" dirty="0"/>
          </a:p>
        </p:txBody>
      </p:sp>
      <p:sp>
        <p:nvSpPr>
          <p:cNvPr id="7" name="Rechteck 6"/>
          <p:cNvSpPr/>
          <p:nvPr/>
        </p:nvSpPr>
        <p:spPr>
          <a:xfrm>
            <a:off x="5652120" y="4617340"/>
            <a:ext cx="2520280" cy="93610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66"/>
                </a:solidFill>
              </a:rPr>
              <a:t>Anzeige</a:t>
            </a:r>
            <a:endParaRPr lang="en-US" dirty="0" smtClean="0">
              <a:solidFill>
                <a:srgbClr val="FFFF66"/>
              </a:solidFill>
            </a:endParaRPr>
          </a:p>
          <a:p>
            <a:pPr algn="ctr"/>
            <a:r>
              <a:rPr lang="en-US" sz="1400" dirty="0" smtClean="0"/>
              <a:t>subscribe( Temperature |</a:t>
            </a:r>
            <a:br>
              <a:rPr lang="en-US" sz="1400" dirty="0" smtClean="0"/>
            </a:br>
            <a:r>
              <a:rPr lang="en-US" sz="1400" dirty="0" smtClean="0"/>
              <a:t> location = “</a:t>
            </a:r>
            <a:r>
              <a:rPr lang="en-US" sz="1400" dirty="0" err="1" smtClean="0"/>
              <a:t>Raum</a:t>
            </a:r>
            <a:r>
              <a:rPr lang="en-US" sz="1400" dirty="0" smtClean="0"/>
              <a:t> 1” </a:t>
            </a:r>
            <a:r>
              <a:rPr lang="en-US" sz="1400" dirty="0" smtClean="0">
                <a:sym typeface="Symbol"/>
              </a:rPr>
              <a:t></a:t>
            </a:r>
            <a:br>
              <a:rPr lang="en-US" sz="1400" dirty="0" smtClean="0">
                <a:sym typeface="Symbol"/>
              </a:rPr>
            </a:br>
            <a:r>
              <a:rPr lang="en-US" sz="1400" dirty="0" smtClean="0">
                <a:sym typeface="Symbol"/>
              </a:rPr>
              <a:t>unit = “°C”</a:t>
            </a:r>
            <a:r>
              <a:rPr lang="en-US" sz="1400" dirty="0" smtClean="0"/>
              <a:t> )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827584" y="5157192"/>
            <a:ext cx="2808312" cy="93610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Sensor 2</a:t>
            </a:r>
          </a:p>
          <a:p>
            <a:pPr algn="ctr"/>
            <a:r>
              <a:rPr lang="en-US" sz="1400" dirty="0" smtClean="0"/>
              <a:t>publish( Temperature |</a:t>
            </a:r>
            <a:br>
              <a:rPr lang="en-US" sz="1400" dirty="0" smtClean="0"/>
            </a:br>
            <a:r>
              <a:rPr lang="en-US" sz="1400" dirty="0" smtClean="0"/>
              <a:t>location = “</a:t>
            </a:r>
            <a:r>
              <a:rPr lang="en-US" sz="1400" dirty="0" err="1" smtClean="0"/>
              <a:t>Raum</a:t>
            </a:r>
            <a:r>
              <a:rPr lang="en-US" sz="1400" dirty="0" smtClean="0"/>
              <a:t> 2”, unit = “°C” )</a:t>
            </a:r>
            <a:endParaRPr lang="en-US" sz="1400" dirty="0"/>
          </a:p>
        </p:txBody>
      </p:sp>
      <p:cxnSp>
        <p:nvCxnSpPr>
          <p:cNvPr id="9" name="Gerade Verbindung mit Pfeil 15"/>
          <p:cNvCxnSpPr>
            <a:stCxn id="5" idx="3"/>
            <a:endCxn id="7" idx="1"/>
          </p:cNvCxnSpPr>
          <p:nvPr/>
        </p:nvCxnSpPr>
        <p:spPr>
          <a:xfrm>
            <a:off x="3635896" y="4545124"/>
            <a:ext cx="2016224" cy="54026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5"/>
          <p:cNvCxnSpPr>
            <a:stCxn id="8" idx="3"/>
          </p:cNvCxnSpPr>
          <p:nvPr/>
        </p:nvCxnSpPr>
        <p:spPr>
          <a:xfrm>
            <a:off x="3635896" y="5625244"/>
            <a:ext cx="864096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zieren 14"/>
          <p:cNvSpPr/>
          <p:nvPr/>
        </p:nvSpPr>
        <p:spPr>
          <a:xfrm>
            <a:off x="3707904" y="5265204"/>
            <a:ext cx="720080" cy="720080"/>
          </a:xfrm>
          <a:prstGeom prst="mathMultiply">
            <a:avLst>
              <a:gd name="adj1" fmla="val 1597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4" grpId="0"/>
      <p:bldP spid="14" grpId="1"/>
      <p:bldP spid="14" grpId="2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Concepts: Meta Data (2)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460000" cy="2511457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Static Meta Data</a:t>
            </a:r>
          </a:p>
          <a:p>
            <a:r>
              <a:rPr lang="en-US" u="sng" dirty="0" smtClean="0"/>
              <a:t>Meta data</a:t>
            </a:r>
            <a:r>
              <a:rPr lang="en-US" dirty="0" smtClean="0"/>
              <a:t> that are statically assigned to topics</a:t>
            </a:r>
          </a:p>
          <a:p>
            <a:pPr lvl="1"/>
            <a:r>
              <a:rPr lang="en-US" dirty="0" smtClean="0"/>
              <a:t>Examples: data type, accuracy, unit, (location)</a:t>
            </a:r>
          </a:p>
          <a:p>
            <a:pPr>
              <a:buNone/>
            </a:pPr>
            <a:r>
              <a:rPr lang="en-US" b="1" dirty="0" smtClean="0"/>
              <a:t>Dynamic Meta Data</a:t>
            </a:r>
          </a:p>
          <a:p>
            <a:r>
              <a:rPr lang="en-US" u="sng" dirty="0" smtClean="0"/>
              <a:t>Meta data</a:t>
            </a:r>
            <a:r>
              <a:rPr lang="en-US" dirty="0" smtClean="0"/>
              <a:t> that are dynamically attached to data</a:t>
            </a:r>
          </a:p>
          <a:p>
            <a:pPr lvl="1"/>
            <a:r>
              <a:rPr lang="en-US" dirty="0" smtClean="0"/>
              <a:t>Examples: (location), confidence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27584" y="5158780"/>
            <a:ext cx="2808312" cy="93610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66"/>
                </a:solidFill>
              </a:rPr>
              <a:t>Quadrocopter</a:t>
            </a:r>
            <a:r>
              <a:rPr lang="en-US" dirty="0" smtClean="0">
                <a:solidFill>
                  <a:srgbClr val="FFFF66"/>
                </a:solidFill>
              </a:rPr>
              <a:t> Sensor Driver</a:t>
            </a:r>
          </a:p>
          <a:p>
            <a:pPr algn="ctr"/>
            <a:r>
              <a:rPr lang="en-US" sz="1400" dirty="0" smtClean="0"/>
              <a:t>publish( Temperature |</a:t>
            </a:r>
            <a:br>
              <a:rPr lang="en-US" sz="1400" dirty="0" smtClean="0"/>
            </a:br>
            <a:r>
              <a:rPr lang="en-US" sz="1400" dirty="0" smtClean="0"/>
              <a:t>location = ?, accuracy = 0.1,</a:t>
            </a:r>
            <a:br>
              <a:rPr lang="en-US" sz="1400" dirty="0" smtClean="0"/>
            </a:br>
            <a:r>
              <a:rPr lang="en-US" sz="1400" dirty="0" smtClean="0"/>
              <a:t>unit = “°C” )</a:t>
            </a:r>
            <a:endParaRPr lang="en-US" sz="1400" dirty="0"/>
          </a:p>
        </p:txBody>
      </p:sp>
      <p:sp>
        <p:nvSpPr>
          <p:cNvPr id="7" name="Rechteck 6"/>
          <p:cNvSpPr/>
          <p:nvPr/>
        </p:nvSpPr>
        <p:spPr>
          <a:xfrm>
            <a:off x="5652120" y="4617340"/>
            <a:ext cx="2520280" cy="93610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rgbClr val="FFFF66"/>
                </a:solidFill>
              </a:rPr>
              <a:t>Display Driver</a:t>
            </a:r>
          </a:p>
          <a:p>
            <a:pPr lvl="0" algn="ctr"/>
            <a:r>
              <a:rPr lang="en-US" sz="1400" dirty="0" smtClean="0">
                <a:solidFill>
                  <a:srgbClr val="FFFFFF"/>
                </a:solidFill>
              </a:rPr>
              <a:t>subscribe( Temperature |</a:t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400" dirty="0" smtClean="0">
                <a:solidFill>
                  <a:srgbClr val="FFFFFF"/>
                </a:solidFill>
              </a:rPr>
              <a:t> location = “</a:t>
            </a:r>
            <a:r>
              <a:rPr lang="en-US" sz="1400" dirty="0" err="1" smtClean="0">
                <a:solidFill>
                  <a:srgbClr val="FFFFFF"/>
                </a:solidFill>
              </a:rPr>
              <a:t>Dijkstra</a:t>
            </a:r>
            <a:r>
              <a:rPr lang="en-US" sz="1400" dirty="0" smtClean="0">
                <a:solidFill>
                  <a:srgbClr val="FFFFFF"/>
                </a:solidFill>
              </a:rPr>
              <a:t>” </a:t>
            </a:r>
            <a:r>
              <a:rPr lang="en-US" sz="1400" dirty="0" smtClean="0">
                <a:solidFill>
                  <a:srgbClr val="FFFFFF"/>
                </a:solidFill>
                <a:sym typeface="Symbol"/>
              </a:rPr>
              <a:t></a:t>
            </a:r>
            <a:br>
              <a:rPr lang="en-US" sz="1400" dirty="0" smtClean="0">
                <a:solidFill>
                  <a:srgbClr val="FFFFFF"/>
                </a:solidFill>
                <a:sym typeface="Symbol"/>
              </a:rPr>
            </a:br>
            <a:r>
              <a:rPr lang="en-US" sz="1400" dirty="0" smtClean="0">
                <a:solidFill>
                  <a:srgbClr val="FFFFFF"/>
                </a:solidFill>
                <a:sym typeface="Symbol"/>
              </a:rPr>
              <a:t>unit = “°C”</a:t>
            </a:r>
            <a:r>
              <a:rPr lang="en-US" sz="1400" dirty="0" smtClean="0">
                <a:solidFill>
                  <a:srgbClr val="FFFFFF"/>
                </a:solidFill>
              </a:rPr>
              <a:t> )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27584" y="4077072"/>
            <a:ext cx="2808312" cy="93610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Sensor Driver 1</a:t>
            </a:r>
          </a:p>
          <a:p>
            <a:pPr algn="ctr"/>
            <a:r>
              <a:rPr lang="en-US" sz="1400" dirty="0" smtClean="0"/>
              <a:t>publish( Temperature |</a:t>
            </a:r>
            <a:br>
              <a:rPr lang="en-US" sz="1400" dirty="0" smtClean="0"/>
            </a:br>
            <a:r>
              <a:rPr lang="en-US" sz="1400" dirty="0" smtClean="0"/>
              <a:t>location = “</a:t>
            </a:r>
            <a:r>
              <a:rPr lang="en-US" sz="1400" dirty="0" err="1" smtClean="0"/>
              <a:t>Dijkstra</a:t>
            </a:r>
            <a:r>
              <a:rPr lang="en-US" sz="1400" dirty="0" smtClean="0"/>
              <a:t>”, unit = “°C “)</a:t>
            </a:r>
            <a:endParaRPr lang="en-US" sz="1400" dirty="0"/>
          </a:p>
        </p:txBody>
      </p:sp>
      <p:cxnSp>
        <p:nvCxnSpPr>
          <p:cNvPr id="10" name="Gerade Verbindung mit Pfeil 15"/>
          <p:cNvCxnSpPr>
            <a:stCxn id="8" idx="3"/>
          </p:cNvCxnSpPr>
          <p:nvPr/>
        </p:nvCxnSpPr>
        <p:spPr>
          <a:xfrm>
            <a:off x="3635896" y="4545124"/>
            <a:ext cx="2016224" cy="46805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5"/>
          <p:cNvCxnSpPr>
            <a:stCxn id="6" idx="3"/>
          </p:cNvCxnSpPr>
          <p:nvPr/>
        </p:nvCxnSpPr>
        <p:spPr>
          <a:xfrm flipV="1">
            <a:off x="3635896" y="5158780"/>
            <a:ext cx="2016224" cy="46805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644008" y="5158933"/>
            <a:ext cx="1097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Dynamic</a:t>
            </a:r>
          </a:p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runtime</a:t>
            </a:r>
          </a:p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filtering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545668" y="5111088"/>
            <a:ext cx="109781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22225">
                  <a:solidFill>
                    <a:srgbClr val="C00000"/>
                  </a:solidFill>
                </a:ln>
                <a:solidFill>
                  <a:srgbClr val="FF0000"/>
                </a:solidFill>
                <a:latin typeface="+mn-lt"/>
              </a:rPr>
              <a:t>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Concepts: Request/Response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460000" cy="125572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Request/Response Communication (RR)</a:t>
            </a:r>
          </a:p>
          <a:p>
            <a:r>
              <a:rPr lang="en-US" dirty="0" smtClean="0"/>
              <a:t>Client/server based communication scheme</a:t>
            </a:r>
          </a:p>
          <a:p>
            <a:r>
              <a:rPr lang="en-US" dirty="0" smtClean="0"/>
              <a:t>Efficient routing of request and response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reihandform 4"/>
          <p:cNvSpPr/>
          <p:nvPr/>
        </p:nvSpPr>
        <p:spPr>
          <a:xfrm>
            <a:off x="755576" y="2852936"/>
            <a:ext cx="7560840" cy="3240360"/>
          </a:xfrm>
          <a:custGeom>
            <a:avLst/>
            <a:gdLst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1656784 w 4979406"/>
              <a:gd name="connsiteY4" fmla="*/ 2869948 h 2879002"/>
              <a:gd name="connsiteX5" fmla="*/ 9054 w 4979406"/>
              <a:gd name="connsiteY5" fmla="*/ 2879002 h 2879002"/>
              <a:gd name="connsiteX6" fmla="*/ 0 w 4979406"/>
              <a:gd name="connsiteY6" fmla="*/ 0 h 2879002"/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9054 w 4979406"/>
              <a:gd name="connsiteY4" fmla="*/ 2879002 h 2879002"/>
              <a:gd name="connsiteX5" fmla="*/ 0 w 4979406"/>
              <a:gd name="connsiteY5" fmla="*/ 0 h 2879002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3313568 w 4979406"/>
              <a:gd name="connsiteY3" fmla="*/ 1738265 h 1747319"/>
              <a:gd name="connsiteX4" fmla="*/ 5637 w 4979406"/>
              <a:gd name="connsiteY4" fmla="*/ 1728192 h 1747319"/>
              <a:gd name="connsiteX5" fmla="*/ 0 w 4979406"/>
              <a:gd name="connsiteY5" fmla="*/ 0 h 1747319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5637 w 4979406"/>
              <a:gd name="connsiteY3" fmla="*/ 1728192 h 1747319"/>
              <a:gd name="connsiteX4" fmla="*/ 0 w 4979406"/>
              <a:gd name="connsiteY4" fmla="*/ 0 h 174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406" h="1747319">
                <a:moveTo>
                  <a:pt x="0" y="0"/>
                </a:moveTo>
                <a:lnTo>
                  <a:pt x="4979406" y="0"/>
                </a:lnTo>
                <a:lnTo>
                  <a:pt x="4979406" y="1747319"/>
                </a:lnTo>
                <a:lnTo>
                  <a:pt x="5637" y="1728192"/>
                </a:lnTo>
                <a:cubicBezTo>
                  <a:pt x="8655" y="768525"/>
                  <a:pt x="15089" y="95966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17698" y="2996951"/>
            <a:ext cx="1926000" cy="235890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Node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17698" y="5373215"/>
            <a:ext cx="72003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+mn-lt"/>
              </a:rPr>
              <a:t>data centric</a:t>
            </a:r>
            <a:br>
              <a:rPr lang="en-US" dirty="0" smtClean="0">
                <a:solidFill>
                  <a:srgbClr val="0070C0"/>
                </a:solidFill>
                <a:latin typeface="+mn-lt"/>
              </a:rPr>
            </a:br>
            <a:r>
              <a:rPr lang="en-US" dirty="0" smtClean="0">
                <a:solidFill>
                  <a:srgbClr val="0070C0"/>
                </a:solidFill>
                <a:latin typeface="+mn-lt"/>
              </a:rPr>
              <a:t>communication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1061714" y="3356990"/>
            <a:ext cx="1638078" cy="936105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Client</a:t>
            </a:r>
          </a:p>
          <a:p>
            <a:pPr algn="ctr"/>
            <a:r>
              <a:rPr lang="en-US" sz="1400" dirty="0" smtClean="0"/>
              <a:t>request( ?Address , !Address )</a:t>
            </a:r>
            <a:endParaRPr lang="en-US" sz="1400" dirty="0"/>
          </a:p>
        </p:txBody>
      </p:sp>
      <p:sp>
        <p:nvSpPr>
          <p:cNvPr id="18" name="Rechteck 17"/>
          <p:cNvSpPr/>
          <p:nvPr/>
        </p:nvSpPr>
        <p:spPr>
          <a:xfrm>
            <a:off x="3582104" y="2998539"/>
            <a:ext cx="1926000" cy="235731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Node 2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 routes request to server and response back to client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246400" y="2998539"/>
            <a:ext cx="1926000" cy="235731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Node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398100" y="3358579"/>
            <a:ext cx="1638078" cy="934516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Server</a:t>
            </a:r>
          </a:p>
          <a:p>
            <a:pPr algn="ctr"/>
            <a:r>
              <a:rPr lang="en-US" sz="1400" dirty="0" err="1" smtClean="0"/>
              <a:t>handleRequest</a:t>
            </a:r>
            <a:r>
              <a:rPr lang="en-US" sz="1400" dirty="0" smtClean="0"/>
              <a:t>( ?Address , !Address)</a:t>
            </a:r>
            <a:endParaRPr lang="en-US" sz="1400" dirty="0"/>
          </a:p>
        </p:txBody>
      </p:sp>
      <p:sp>
        <p:nvSpPr>
          <p:cNvPr id="14" name="Rechteck 13"/>
          <p:cNvSpPr/>
          <p:nvPr/>
        </p:nvSpPr>
        <p:spPr>
          <a:xfrm>
            <a:off x="1052661" y="4635774"/>
            <a:ext cx="1656184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cxnSp>
        <p:nvCxnSpPr>
          <p:cNvPr id="16" name="Gerade Verbindung mit Pfeil 15"/>
          <p:cNvCxnSpPr/>
          <p:nvPr/>
        </p:nvCxnSpPr>
        <p:spPr>
          <a:xfrm rot="5400000">
            <a:off x="1665151" y="4464434"/>
            <a:ext cx="342679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726120" y="4634915"/>
            <a:ext cx="1656184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6390416" y="4636799"/>
            <a:ext cx="1656184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cxnSp>
        <p:nvCxnSpPr>
          <p:cNvPr id="9" name="Gerade Verbindung mit Pfeil 15"/>
          <p:cNvCxnSpPr/>
          <p:nvPr/>
        </p:nvCxnSpPr>
        <p:spPr>
          <a:xfrm>
            <a:off x="5382304" y="4869160"/>
            <a:ext cx="1008112" cy="1884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5"/>
          <p:cNvCxnSpPr/>
          <p:nvPr/>
        </p:nvCxnSpPr>
        <p:spPr>
          <a:xfrm flipV="1">
            <a:off x="2708845" y="4869160"/>
            <a:ext cx="1017275" cy="85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15"/>
          <p:cNvCxnSpPr/>
          <p:nvPr/>
        </p:nvCxnSpPr>
        <p:spPr>
          <a:xfrm rot="16200000" flipV="1">
            <a:off x="6990799" y="4464262"/>
            <a:ext cx="343704" cy="136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15"/>
          <p:cNvCxnSpPr/>
          <p:nvPr/>
        </p:nvCxnSpPr>
        <p:spPr>
          <a:xfrm rot="16200000" flipV="1">
            <a:off x="7134815" y="4464264"/>
            <a:ext cx="343704" cy="136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15"/>
          <p:cNvCxnSpPr/>
          <p:nvPr/>
        </p:nvCxnSpPr>
        <p:spPr>
          <a:xfrm>
            <a:off x="5382304" y="5011292"/>
            <a:ext cx="1008112" cy="1884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15"/>
          <p:cNvCxnSpPr/>
          <p:nvPr/>
        </p:nvCxnSpPr>
        <p:spPr>
          <a:xfrm flipV="1">
            <a:off x="2708845" y="5012317"/>
            <a:ext cx="1017275" cy="85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15"/>
          <p:cNvCxnSpPr/>
          <p:nvPr/>
        </p:nvCxnSpPr>
        <p:spPr>
          <a:xfrm rot="16200000" flipV="1">
            <a:off x="1807175" y="4465055"/>
            <a:ext cx="343704" cy="136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 animBg="1"/>
      <p:bldP spid="14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Core Components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460000" cy="118186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Mode Switch (MS)</a:t>
            </a:r>
          </a:p>
          <a:p>
            <a:r>
              <a:rPr lang="en-US" dirty="0" smtClean="0"/>
              <a:t>Dynamic activation and deactivation of software components during runtime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 21"/>
          <p:cNvSpPr/>
          <p:nvPr/>
        </p:nvSpPr>
        <p:spPr>
          <a:xfrm>
            <a:off x="2195736" y="1196752"/>
            <a:ext cx="6336704" cy="3096343"/>
          </a:xfrm>
          <a:custGeom>
            <a:avLst/>
            <a:gdLst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1656784 w 4979406"/>
              <a:gd name="connsiteY4" fmla="*/ 2869948 h 2879002"/>
              <a:gd name="connsiteX5" fmla="*/ 9054 w 4979406"/>
              <a:gd name="connsiteY5" fmla="*/ 2879002 h 2879002"/>
              <a:gd name="connsiteX6" fmla="*/ 0 w 4979406"/>
              <a:gd name="connsiteY6" fmla="*/ 0 h 2879002"/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9054 w 4979406"/>
              <a:gd name="connsiteY4" fmla="*/ 2879002 h 2879002"/>
              <a:gd name="connsiteX5" fmla="*/ 0 w 4979406"/>
              <a:gd name="connsiteY5" fmla="*/ 0 h 2879002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3313568 w 4979406"/>
              <a:gd name="connsiteY3" fmla="*/ 1738265 h 1747319"/>
              <a:gd name="connsiteX4" fmla="*/ 5637 w 4979406"/>
              <a:gd name="connsiteY4" fmla="*/ 1728192 h 1747319"/>
              <a:gd name="connsiteX5" fmla="*/ 0 w 4979406"/>
              <a:gd name="connsiteY5" fmla="*/ 0 h 1747319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5637 w 4979406"/>
              <a:gd name="connsiteY3" fmla="*/ 1728192 h 1747319"/>
              <a:gd name="connsiteX4" fmla="*/ 0 w 4979406"/>
              <a:gd name="connsiteY4" fmla="*/ 0 h 1747319"/>
              <a:gd name="connsiteX0" fmla="*/ 0 w 4979406"/>
              <a:gd name="connsiteY0" fmla="*/ 0 h 1747319"/>
              <a:gd name="connsiteX1" fmla="*/ 1786037 w 4979406"/>
              <a:gd name="connsiteY1" fmla="*/ 6505 h 1747319"/>
              <a:gd name="connsiteX2" fmla="*/ 4979406 w 4979406"/>
              <a:gd name="connsiteY2" fmla="*/ 0 h 1747319"/>
              <a:gd name="connsiteX3" fmla="*/ 4979406 w 4979406"/>
              <a:gd name="connsiteY3" fmla="*/ 1747319 h 1747319"/>
              <a:gd name="connsiteX4" fmla="*/ 5637 w 4979406"/>
              <a:gd name="connsiteY4" fmla="*/ 1728192 h 1747319"/>
              <a:gd name="connsiteX5" fmla="*/ 0 w 4979406"/>
              <a:gd name="connsiteY5" fmla="*/ 0 h 1747319"/>
              <a:gd name="connsiteX0" fmla="*/ 0 w 4979406"/>
              <a:gd name="connsiteY0" fmla="*/ 0 h 1747319"/>
              <a:gd name="connsiteX1" fmla="*/ 1786037 w 4979406"/>
              <a:gd name="connsiteY1" fmla="*/ 6505 h 1747319"/>
              <a:gd name="connsiteX2" fmla="*/ 2984116 w 4979406"/>
              <a:gd name="connsiteY2" fmla="*/ 13849 h 1747319"/>
              <a:gd name="connsiteX3" fmla="*/ 4979406 w 4979406"/>
              <a:gd name="connsiteY3" fmla="*/ 0 h 1747319"/>
              <a:gd name="connsiteX4" fmla="*/ 4979406 w 4979406"/>
              <a:gd name="connsiteY4" fmla="*/ 1747319 h 1747319"/>
              <a:gd name="connsiteX5" fmla="*/ 5637 w 4979406"/>
              <a:gd name="connsiteY5" fmla="*/ 1728192 h 1747319"/>
              <a:gd name="connsiteX6" fmla="*/ 0 w 4979406"/>
              <a:gd name="connsiteY6" fmla="*/ 0 h 1747319"/>
              <a:gd name="connsiteX0" fmla="*/ 0 w 4979406"/>
              <a:gd name="connsiteY0" fmla="*/ 803545 h 2550864"/>
              <a:gd name="connsiteX1" fmla="*/ 1786037 w 4979406"/>
              <a:gd name="connsiteY1" fmla="*/ 810050 h 2550864"/>
              <a:gd name="connsiteX2" fmla="*/ 2240766 w 4979406"/>
              <a:gd name="connsiteY2" fmla="*/ 0 h 2550864"/>
              <a:gd name="connsiteX3" fmla="*/ 4979406 w 4979406"/>
              <a:gd name="connsiteY3" fmla="*/ 803545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786037 w 4979406"/>
              <a:gd name="connsiteY1" fmla="*/ 810050 h 2550864"/>
              <a:gd name="connsiteX2" fmla="*/ 2240766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2240766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857341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0 w 4979406"/>
              <a:gd name="connsiteY1" fmla="*/ 2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3 h 2550862"/>
              <a:gd name="connsiteX1" fmla="*/ 0 w 4979406"/>
              <a:gd name="connsiteY1" fmla="*/ 0 h 2550862"/>
              <a:gd name="connsiteX2" fmla="*/ 4979406 w 4979406"/>
              <a:gd name="connsiteY2" fmla="*/ 0 h 2550862"/>
              <a:gd name="connsiteX3" fmla="*/ 4979406 w 4979406"/>
              <a:gd name="connsiteY3" fmla="*/ 2550862 h 2550862"/>
              <a:gd name="connsiteX4" fmla="*/ 5637 w 4979406"/>
              <a:gd name="connsiteY4" fmla="*/ 2531735 h 2550862"/>
              <a:gd name="connsiteX5" fmla="*/ 0 w 4979406"/>
              <a:gd name="connsiteY5" fmla="*/ 803543 h 2550862"/>
              <a:gd name="connsiteX0" fmla="*/ 0 w 4979406"/>
              <a:gd name="connsiteY0" fmla="*/ 803543 h 2550862"/>
              <a:gd name="connsiteX1" fmla="*/ 428670 w 4979406"/>
              <a:gd name="connsiteY1" fmla="*/ 0 h 2550862"/>
              <a:gd name="connsiteX2" fmla="*/ 4979406 w 4979406"/>
              <a:gd name="connsiteY2" fmla="*/ 0 h 2550862"/>
              <a:gd name="connsiteX3" fmla="*/ 4979406 w 4979406"/>
              <a:gd name="connsiteY3" fmla="*/ 2550862 h 2550862"/>
              <a:gd name="connsiteX4" fmla="*/ 5637 w 4979406"/>
              <a:gd name="connsiteY4" fmla="*/ 2531735 h 2550862"/>
              <a:gd name="connsiteX5" fmla="*/ 0 w 4979406"/>
              <a:gd name="connsiteY5" fmla="*/ 803543 h 2550862"/>
              <a:gd name="connsiteX0" fmla="*/ 0 w 4979406"/>
              <a:gd name="connsiteY0" fmla="*/ 0 h 2550864"/>
              <a:gd name="connsiteX1" fmla="*/ 428670 w 4979406"/>
              <a:gd name="connsiteY1" fmla="*/ 2 h 2550864"/>
              <a:gd name="connsiteX2" fmla="*/ 4979406 w 4979406"/>
              <a:gd name="connsiteY2" fmla="*/ 2 h 2550864"/>
              <a:gd name="connsiteX3" fmla="*/ 4979406 w 4979406"/>
              <a:gd name="connsiteY3" fmla="*/ 2550864 h 2550864"/>
              <a:gd name="connsiteX4" fmla="*/ 5637 w 4979406"/>
              <a:gd name="connsiteY4" fmla="*/ 2531737 h 2550864"/>
              <a:gd name="connsiteX5" fmla="*/ 0 w 4979406"/>
              <a:gd name="connsiteY5" fmla="*/ 0 h 2550864"/>
              <a:gd name="connsiteX0" fmla="*/ 0 w 4979406"/>
              <a:gd name="connsiteY0" fmla="*/ 0 h 2550864"/>
              <a:gd name="connsiteX1" fmla="*/ 4979406 w 4979406"/>
              <a:gd name="connsiteY1" fmla="*/ 2 h 2550864"/>
              <a:gd name="connsiteX2" fmla="*/ 4979406 w 4979406"/>
              <a:gd name="connsiteY2" fmla="*/ 2550864 h 2550864"/>
              <a:gd name="connsiteX3" fmla="*/ 5637 w 4979406"/>
              <a:gd name="connsiteY3" fmla="*/ 2531737 h 2550864"/>
              <a:gd name="connsiteX4" fmla="*/ 0 w 4979406"/>
              <a:gd name="connsiteY4" fmla="*/ 0 h 255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406" h="2550864">
                <a:moveTo>
                  <a:pt x="0" y="0"/>
                </a:moveTo>
                <a:lnTo>
                  <a:pt x="4979406" y="2"/>
                </a:lnTo>
                <a:lnTo>
                  <a:pt x="4979406" y="2550864"/>
                </a:lnTo>
                <a:lnTo>
                  <a:pt x="5637" y="2531737"/>
                </a:lnTo>
                <a:cubicBezTo>
                  <a:pt x="8655" y="1572070"/>
                  <a:pt x="15089" y="95966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Gerade Verbindung 71"/>
          <p:cNvCxnSpPr/>
          <p:nvPr/>
        </p:nvCxnSpPr>
        <p:spPr>
          <a:xfrm>
            <a:off x="288464" y="2095532"/>
            <a:ext cx="824397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305604" y="4618452"/>
            <a:ext cx="822683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Components (1)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40972" y="4809782"/>
            <a:ext cx="6997249" cy="57606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 Abstraction Layer (PAL)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5729968" y="1340768"/>
            <a:ext cx="1296142" cy="57606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Component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1325006" y="2202486"/>
            <a:ext cx="726714" cy="2304893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2411760" y="3932108"/>
            <a:ext cx="1228558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Interface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3851126" y="3931315"/>
            <a:ext cx="942737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5009887" y="3931315"/>
            <a:ext cx="940526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6128222" y="3931315"/>
            <a:ext cx="897889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7314143" y="3068960"/>
            <a:ext cx="1008112" cy="576064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Table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6804249" y="2239548"/>
            <a:ext cx="165618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+mn-lt"/>
              </a:rPr>
              <a:t>data centric</a:t>
            </a:r>
            <a:br>
              <a:rPr lang="en-US" dirty="0" smtClean="0">
                <a:solidFill>
                  <a:srgbClr val="0070C0"/>
                </a:solidFill>
                <a:latin typeface="+mn-lt"/>
              </a:rPr>
            </a:br>
            <a:r>
              <a:rPr lang="en-US" dirty="0" smtClean="0">
                <a:solidFill>
                  <a:srgbClr val="0070C0"/>
                </a:solidFill>
                <a:latin typeface="+mn-lt"/>
              </a:rPr>
              <a:t>communication</a:t>
            </a:r>
          </a:p>
        </p:txBody>
      </p:sp>
      <p:cxnSp>
        <p:nvCxnSpPr>
          <p:cNvPr id="25" name="Gerade Verbindung mit Pfeil 15"/>
          <p:cNvCxnSpPr>
            <a:stCxn id="13" idx="2"/>
          </p:cNvCxnSpPr>
          <p:nvPr/>
        </p:nvCxnSpPr>
        <p:spPr>
          <a:xfrm rot="16200000" flipH="1">
            <a:off x="2875235" y="4658976"/>
            <a:ext cx="301610" cy="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15"/>
          <p:cNvCxnSpPr>
            <a:stCxn id="14" idx="2"/>
          </p:cNvCxnSpPr>
          <p:nvPr/>
        </p:nvCxnSpPr>
        <p:spPr>
          <a:xfrm rot="5400000">
            <a:off x="4171095" y="4658383"/>
            <a:ext cx="302405" cy="39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15"/>
          <p:cNvCxnSpPr>
            <a:stCxn id="15" idx="2"/>
          </p:cNvCxnSpPr>
          <p:nvPr/>
        </p:nvCxnSpPr>
        <p:spPr>
          <a:xfrm rot="5400000">
            <a:off x="5327844" y="4657475"/>
            <a:ext cx="302403" cy="221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15"/>
          <p:cNvCxnSpPr>
            <a:stCxn id="16" idx="2"/>
          </p:cNvCxnSpPr>
          <p:nvPr/>
        </p:nvCxnSpPr>
        <p:spPr>
          <a:xfrm rot="16200000" flipH="1">
            <a:off x="6426362" y="4658184"/>
            <a:ext cx="302407" cy="79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15"/>
          <p:cNvCxnSpPr>
            <a:stCxn id="80" idx="2"/>
          </p:cNvCxnSpPr>
          <p:nvPr/>
        </p:nvCxnSpPr>
        <p:spPr>
          <a:xfrm rot="5400000">
            <a:off x="4180061" y="2925343"/>
            <a:ext cx="28566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15"/>
          <p:cNvCxnSpPr>
            <a:stCxn id="107" idx="2"/>
          </p:cNvCxnSpPr>
          <p:nvPr/>
        </p:nvCxnSpPr>
        <p:spPr>
          <a:xfrm rot="16200000" flipH="1">
            <a:off x="5333441" y="2923049"/>
            <a:ext cx="291208" cy="221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15"/>
          <p:cNvCxnSpPr>
            <a:stCxn id="11" idx="2"/>
          </p:cNvCxnSpPr>
          <p:nvPr/>
        </p:nvCxnSpPr>
        <p:spPr>
          <a:xfrm rot="5400000">
            <a:off x="5820238" y="2474633"/>
            <a:ext cx="1115602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15"/>
          <p:cNvCxnSpPr>
            <a:endCxn id="16" idx="0"/>
          </p:cNvCxnSpPr>
          <p:nvPr/>
        </p:nvCxnSpPr>
        <p:spPr>
          <a:xfrm rot="5400000">
            <a:off x="6434421" y="3787773"/>
            <a:ext cx="286289" cy="79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15"/>
          <p:cNvCxnSpPr>
            <a:endCxn id="15" idx="0"/>
          </p:cNvCxnSpPr>
          <p:nvPr/>
        </p:nvCxnSpPr>
        <p:spPr>
          <a:xfrm rot="16200000" flipH="1">
            <a:off x="5337005" y="3788169"/>
            <a:ext cx="28628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15"/>
          <p:cNvCxnSpPr>
            <a:endCxn id="14" idx="0"/>
          </p:cNvCxnSpPr>
          <p:nvPr/>
        </p:nvCxnSpPr>
        <p:spPr>
          <a:xfrm rot="5400000">
            <a:off x="4179352" y="3788170"/>
            <a:ext cx="28628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15"/>
          <p:cNvCxnSpPr>
            <a:endCxn id="13" idx="0"/>
          </p:cNvCxnSpPr>
          <p:nvPr/>
        </p:nvCxnSpPr>
        <p:spPr>
          <a:xfrm rot="5400000">
            <a:off x="2882895" y="3788962"/>
            <a:ext cx="28629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15"/>
          <p:cNvCxnSpPr>
            <a:stCxn id="17" idx="1"/>
            <a:endCxn id="82" idx="3"/>
          </p:cNvCxnSpPr>
          <p:nvPr/>
        </p:nvCxnSpPr>
        <p:spPr>
          <a:xfrm rot="10800000">
            <a:off x="7026111" y="3356992"/>
            <a:ext cx="288033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142875" y="2852936"/>
            <a:ext cx="1046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XME</a:t>
            </a:r>
          </a:p>
          <a:p>
            <a:pPr algn="ctr"/>
            <a:r>
              <a:rPr lang="en-US" sz="2000" dirty="0" smtClean="0">
                <a:latin typeface="+mn-lt"/>
              </a:rPr>
              <a:t>Middle-ware</a:t>
            </a:r>
            <a:endParaRPr lang="en-US" sz="2000" dirty="0">
              <a:latin typeface="+mn-lt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142875" y="1268760"/>
            <a:ext cx="1044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+mn-lt"/>
              </a:rPr>
              <a:t>Appli</a:t>
            </a:r>
            <a:r>
              <a:rPr lang="en-US" sz="2000" dirty="0" smtClean="0">
                <a:latin typeface="+mn-lt"/>
              </a:rPr>
              <a:t>-</a:t>
            </a:r>
            <a:br>
              <a:rPr lang="en-US" sz="2000" dirty="0" smtClean="0">
                <a:latin typeface="+mn-lt"/>
              </a:rPr>
            </a:br>
            <a:r>
              <a:rPr lang="en-US" sz="2000" dirty="0" err="1" smtClean="0">
                <a:latin typeface="+mn-lt"/>
              </a:rPr>
              <a:t>cation</a:t>
            </a:r>
            <a:endParaRPr lang="en-US" sz="2000" dirty="0">
              <a:latin typeface="+mn-lt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42875" y="4743806"/>
            <a:ext cx="1044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XME</a:t>
            </a:r>
          </a:p>
          <a:p>
            <a:pPr algn="ctr"/>
            <a:r>
              <a:rPr lang="en-US" sz="2000" dirty="0" smtClean="0">
                <a:latin typeface="+mn-lt"/>
              </a:rPr>
              <a:t>PAL</a:t>
            </a:r>
            <a:endParaRPr lang="en-US" sz="2000" dirty="0">
              <a:latin typeface="+mn-lt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851919" y="2206449"/>
            <a:ext cx="941944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Direc</a:t>
            </a:r>
            <a:r>
              <a:rPr lang="en-US" dirty="0" smtClean="0"/>
              <a:t>-</a:t>
            </a:r>
            <a:br>
              <a:rPr lang="en-US" dirty="0" smtClean="0"/>
            </a:br>
            <a:r>
              <a:rPr lang="en-US" dirty="0" err="1" smtClean="0"/>
              <a:t>tory</a:t>
            </a:r>
            <a:endParaRPr lang="en-US" dirty="0"/>
          </a:p>
        </p:txBody>
      </p:sp>
      <p:sp>
        <p:nvSpPr>
          <p:cNvPr id="82" name="Rechteck 81"/>
          <p:cNvSpPr/>
          <p:nvPr/>
        </p:nvSpPr>
        <p:spPr>
          <a:xfrm>
            <a:off x="2411760" y="3068960"/>
            <a:ext cx="4614350" cy="576064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cxnSp>
        <p:nvCxnSpPr>
          <p:cNvPr id="89" name="Gerade Verbindung mit Pfeil 15"/>
          <p:cNvCxnSpPr>
            <a:stCxn id="90" idx="2"/>
          </p:cNvCxnSpPr>
          <p:nvPr/>
        </p:nvCxnSpPr>
        <p:spPr>
          <a:xfrm rot="5400000">
            <a:off x="2872849" y="2923757"/>
            <a:ext cx="290415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2411760" y="2202486"/>
            <a:ext cx="1212591" cy="576064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</a:p>
        </p:txBody>
      </p:sp>
      <p:sp>
        <p:nvSpPr>
          <p:cNvPr id="95" name="Rechteck 94"/>
          <p:cNvSpPr/>
          <p:nvPr/>
        </p:nvSpPr>
        <p:spPr>
          <a:xfrm>
            <a:off x="1340972" y="5645226"/>
            <a:ext cx="324000" cy="21602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1660099" y="5589240"/>
            <a:ext cx="2333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PAL components</a:t>
            </a:r>
            <a:endParaRPr lang="en-US" sz="1600" dirty="0">
              <a:latin typeface="+mn-lt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4045831" y="5645226"/>
            <a:ext cx="324000" cy="216000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4369831" y="5589240"/>
            <a:ext cx="301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Mandatory XME core components</a:t>
            </a:r>
            <a:endParaRPr lang="en-US" sz="1600" dirty="0">
              <a:latin typeface="+mn-lt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1650767" y="5970766"/>
            <a:ext cx="2333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Advanced components</a:t>
            </a:r>
            <a:endParaRPr lang="en-US" sz="1600" dirty="0">
              <a:latin typeface="+mn-lt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4360499" y="5970766"/>
            <a:ext cx="301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Optional XME core components</a:t>
            </a:r>
            <a:endParaRPr lang="en-US" sz="1600" dirty="0">
              <a:latin typeface="+mn-lt"/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047419" y="6021312"/>
            <a:ext cx="324000" cy="216000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hteck 105"/>
          <p:cNvSpPr/>
          <p:nvPr/>
        </p:nvSpPr>
        <p:spPr>
          <a:xfrm>
            <a:off x="1331641" y="6021312"/>
            <a:ext cx="324000" cy="21600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hteck 106"/>
          <p:cNvSpPr/>
          <p:nvPr/>
        </p:nvSpPr>
        <p:spPr>
          <a:xfrm>
            <a:off x="5009888" y="2202487"/>
            <a:ext cx="936104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Server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 21"/>
          <p:cNvSpPr/>
          <p:nvPr/>
        </p:nvSpPr>
        <p:spPr>
          <a:xfrm>
            <a:off x="2195736" y="1196752"/>
            <a:ext cx="5184576" cy="3096343"/>
          </a:xfrm>
          <a:custGeom>
            <a:avLst/>
            <a:gdLst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1656784 w 4979406"/>
              <a:gd name="connsiteY4" fmla="*/ 2869948 h 2879002"/>
              <a:gd name="connsiteX5" fmla="*/ 9054 w 4979406"/>
              <a:gd name="connsiteY5" fmla="*/ 2879002 h 2879002"/>
              <a:gd name="connsiteX6" fmla="*/ 0 w 4979406"/>
              <a:gd name="connsiteY6" fmla="*/ 0 h 2879002"/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9054 w 4979406"/>
              <a:gd name="connsiteY4" fmla="*/ 2879002 h 2879002"/>
              <a:gd name="connsiteX5" fmla="*/ 0 w 4979406"/>
              <a:gd name="connsiteY5" fmla="*/ 0 h 2879002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3313568 w 4979406"/>
              <a:gd name="connsiteY3" fmla="*/ 1738265 h 1747319"/>
              <a:gd name="connsiteX4" fmla="*/ 5637 w 4979406"/>
              <a:gd name="connsiteY4" fmla="*/ 1728192 h 1747319"/>
              <a:gd name="connsiteX5" fmla="*/ 0 w 4979406"/>
              <a:gd name="connsiteY5" fmla="*/ 0 h 1747319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5637 w 4979406"/>
              <a:gd name="connsiteY3" fmla="*/ 1728192 h 1747319"/>
              <a:gd name="connsiteX4" fmla="*/ 0 w 4979406"/>
              <a:gd name="connsiteY4" fmla="*/ 0 h 1747319"/>
              <a:gd name="connsiteX0" fmla="*/ 0 w 4979406"/>
              <a:gd name="connsiteY0" fmla="*/ 0 h 1747319"/>
              <a:gd name="connsiteX1" fmla="*/ 1786037 w 4979406"/>
              <a:gd name="connsiteY1" fmla="*/ 6505 h 1747319"/>
              <a:gd name="connsiteX2" fmla="*/ 4979406 w 4979406"/>
              <a:gd name="connsiteY2" fmla="*/ 0 h 1747319"/>
              <a:gd name="connsiteX3" fmla="*/ 4979406 w 4979406"/>
              <a:gd name="connsiteY3" fmla="*/ 1747319 h 1747319"/>
              <a:gd name="connsiteX4" fmla="*/ 5637 w 4979406"/>
              <a:gd name="connsiteY4" fmla="*/ 1728192 h 1747319"/>
              <a:gd name="connsiteX5" fmla="*/ 0 w 4979406"/>
              <a:gd name="connsiteY5" fmla="*/ 0 h 1747319"/>
              <a:gd name="connsiteX0" fmla="*/ 0 w 4979406"/>
              <a:gd name="connsiteY0" fmla="*/ 0 h 1747319"/>
              <a:gd name="connsiteX1" fmla="*/ 1786037 w 4979406"/>
              <a:gd name="connsiteY1" fmla="*/ 6505 h 1747319"/>
              <a:gd name="connsiteX2" fmla="*/ 2984116 w 4979406"/>
              <a:gd name="connsiteY2" fmla="*/ 13849 h 1747319"/>
              <a:gd name="connsiteX3" fmla="*/ 4979406 w 4979406"/>
              <a:gd name="connsiteY3" fmla="*/ 0 h 1747319"/>
              <a:gd name="connsiteX4" fmla="*/ 4979406 w 4979406"/>
              <a:gd name="connsiteY4" fmla="*/ 1747319 h 1747319"/>
              <a:gd name="connsiteX5" fmla="*/ 5637 w 4979406"/>
              <a:gd name="connsiteY5" fmla="*/ 1728192 h 1747319"/>
              <a:gd name="connsiteX6" fmla="*/ 0 w 4979406"/>
              <a:gd name="connsiteY6" fmla="*/ 0 h 1747319"/>
              <a:gd name="connsiteX0" fmla="*/ 0 w 4979406"/>
              <a:gd name="connsiteY0" fmla="*/ 803545 h 2550864"/>
              <a:gd name="connsiteX1" fmla="*/ 1786037 w 4979406"/>
              <a:gd name="connsiteY1" fmla="*/ 810050 h 2550864"/>
              <a:gd name="connsiteX2" fmla="*/ 2240766 w 4979406"/>
              <a:gd name="connsiteY2" fmla="*/ 0 h 2550864"/>
              <a:gd name="connsiteX3" fmla="*/ 4979406 w 4979406"/>
              <a:gd name="connsiteY3" fmla="*/ 803545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786037 w 4979406"/>
              <a:gd name="connsiteY1" fmla="*/ 810050 h 2550864"/>
              <a:gd name="connsiteX2" fmla="*/ 2240766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2240766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857341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0 w 4979406"/>
              <a:gd name="connsiteY1" fmla="*/ 2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3 h 2550862"/>
              <a:gd name="connsiteX1" fmla="*/ 0 w 4979406"/>
              <a:gd name="connsiteY1" fmla="*/ 0 h 2550862"/>
              <a:gd name="connsiteX2" fmla="*/ 4979406 w 4979406"/>
              <a:gd name="connsiteY2" fmla="*/ 0 h 2550862"/>
              <a:gd name="connsiteX3" fmla="*/ 4979406 w 4979406"/>
              <a:gd name="connsiteY3" fmla="*/ 2550862 h 2550862"/>
              <a:gd name="connsiteX4" fmla="*/ 5637 w 4979406"/>
              <a:gd name="connsiteY4" fmla="*/ 2531735 h 2550862"/>
              <a:gd name="connsiteX5" fmla="*/ 0 w 4979406"/>
              <a:gd name="connsiteY5" fmla="*/ 803543 h 2550862"/>
              <a:gd name="connsiteX0" fmla="*/ 0 w 4979406"/>
              <a:gd name="connsiteY0" fmla="*/ 803543 h 2550862"/>
              <a:gd name="connsiteX1" fmla="*/ 428670 w 4979406"/>
              <a:gd name="connsiteY1" fmla="*/ 0 h 2550862"/>
              <a:gd name="connsiteX2" fmla="*/ 4979406 w 4979406"/>
              <a:gd name="connsiteY2" fmla="*/ 0 h 2550862"/>
              <a:gd name="connsiteX3" fmla="*/ 4979406 w 4979406"/>
              <a:gd name="connsiteY3" fmla="*/ 2550862 h 2550862"/>
              <a:gd name="connsiteX4" fmla="*/ 5637 w 4979406"/>
              <a:gd name="connsiteY4" fmla="*/ 2531735 h 2550862"/>
              <a:gd name="connsiteX5" fmla="*/ 0 w 4979406"/>
              <a:gd name="connsiteY5" fmla="*/ 803543 h 2550862"/>
              <a:gd name="connsiteX0" fmla="*/ 0 w 4979406"/>
              <a:gd name="connsiteY0" fmla="*/ 0 h 2550864"/>
              <a:gd name="connsiteX1" fmla="*/ 428670 w 4979406"/>
              <a:gd name="connsiteY1" fmla="*/ 2 h 2550864"/>
              <a:gd name="connsiteX2" fmla="*/ 4979406 w 4979406"/>
              <a:gd name="connsiteY2" fmla="*/ 2 h 2550864"/>
              <a:gd name="connsiteX3" fmla="*/ 4979406 w 4979406"/>
              <a:gd name="connsiteY3" fmla="*/ 2550864 h 2550864"/>
              <a:gd name="connsiteX4" fmla="*/ 5637 w 4979406"/>
              <a:gd name="connsiteY4" fmla="*/ 2531737 h 2550864"/>
              <a:gd name="connsiteX5" fmla="*/ 0 w 4979406"/>
              <a:gd name="connsiteY5" fmla="*/ 0 h 2550864"/>
              <a:gd name="connsiteX0" fmla="*/ 0 w 4979406"/>
              <a:gd name="connsiteY0" fmla="*/ 0 h 2550864"/>
              <a:gd name="connsiteX1" fmla="*/ 4979406 w 4979406"/>
              <a:gd name="connsiteY1" fmla="*/ 2 h 2550864"/>
              <a:gd name="connsiteX2" fmla="*/ 4979406 w 4979406"/>
              <a:gd name="connsiteY2" fmla="*/ 2550864 h 2550864"/>
              <a:gd name="connsiteX3" fmla="*/ 5637 w 4979406"/>
              <a:gd name="connsiteY3" fmla="*/ 2531737 h 2550864"/>
              <a:gd name="connsiteX4" fmla="*/ 0 w 4979406"/>
              <a:gd name="connsiteY4" fmla="*/ 0 h 255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406" h="2550864">
                <a:moveTo>
                  <a:pt x="0" y="0"/>
                </a:moveTo>
                <a:lnTo>
                  <a:pt x="4979406" y="2"/>
                </a:lnTo>
                <a:lnTo>
                  <a:pt x="4979406" y="2550864"/>
                </a:lnTo>
                <a:lnTo>
                  <a:pt x="5637" y="2531737"/>
                </a:lnTo>
                <a:cubicBezTo>
                  <a:pt x="8655" y="1572070"/>
                  <a:pt x="15089" y="95966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Gerade Verbindung 71"/>
          <p:cNvCxnSpPr/>
          <p:nvPr/>
        </p:nvCxnSpPr>
        <p:spPr>
          <a:xfrm>
            <a:off x="288464" y="2095532"/>
            <a:ext cx="824397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305604" y="4618452"/>
            <a:ext cx="822683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Components (1)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195737" y="4809782"/>
            <a:ext cx="5184576" cy="57606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Hardware-</a:t>
            </a:r>
            <a:r>
              <a:rPr lang="en-US" dirty="0" err="1" smtClean="0"/>
              <a:t>Abstraktionsschicht</a:t>
            </a:r>
            <a:r>
              <a:rPr lang="en-US" dirty="0" smtClean="0"/>
              <a:t> (HAL)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355976" y="1340768"/>
            <a:ext cx="2160240" cy="57606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Anwendungsspezifische</a:t>
            </a:r>
            <a:r>
              <a:rPr lang="en-US" sz="1600" dirty="0" smtClean="0"/>
              <a:t> </a:t>
            </a:r>
            <a:r>
              <a:rPr lang="en-US" sz="1600" dirty="0" err="1" smtClean="0"/>
              <a:t>Komponente</a:t>
            </a:r>
            <a:endParaRPr lang="en-US" sz="1600" dirty="0"/>
          </a:p>
        </p:txBody>
      </p:sp>
      <p:sp>
        <p:nvSpPr>
          <p:cNvPr id="13" name="Rechteck 12"/>
          <p:cNvSpPr/>
          <p:nvPr/>
        </p:nvSpPr>
        <p:spPr>
          <a:xfrm>
            <a:off x="2411760" y="3932108"/>
            <a:ext cx="1228558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Netzwerk-schnittstelle</a:t>
            </a:r>
            <a:endParaRPr lang="en-US" sz="1600" dirty="0"/>
          </a:p>
        </p:txBody>
      </p:sp>
      <p:sp>
        <p:nvSpPr>
          <p:cNvPr id="14" name="Rechteck 13"/>
          <p:cNvSpPr/>
          <p:nvPr/>
        </p:nvSpPr>
        <p:spPr>
          <a:xfrm>
            <a:off x="3851126" y="3931315"/>
            <a:ext cx="942737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5009887" y="3931315"/>
            <a:ext cx="940526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6228184" y="3068960"/>
            <a:ext cx="1008112" cy="576064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Routing- </a:t>
            </a:r>
            <a:r>
              <a:rPr lang="en-US" sz="1600" dirty="0" err="1" smtClean="0"/>
              <a:t>Tabelle</a:t>
            </a:r>
            <a:endParaRPr lang="en-US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5497844" y="2239548"/>
            <a:ext cx="18824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  <a:latin typeface="+mn-lt"/>
              </a:rPr>
              <a:t>datenzentrische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+mn-lt"/>
              </a:rPr>
            </a:br>
            <a:r>
              <a:rPr lang="en-US" dirty="0" err="1" smtClean="0">
                <a:solidFill>
                  <a:srgbClr val="0070C0"/>
                </a:solidFill>
                <a:latin typeface="+mn-lt"/>
              </a:rPr>
              <a:t>Kommunkation</a:t>
            </a:r>
            <a:endParaRPr lang="en-US" dirty="0" smtClean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25" name="Gerade Verbindung mit Pfeil 15"/>
          <p:cNvCxnSpPr>
            <a:stCxn id="13" idx="2"/>
          </p:cNvCxnSpPr>
          <p:nvPr/>
        </p:nvCxnSpPr>
        <p:spPr>
          <a:xfrm rot="16200000" flipH="1">
            <a:off x="2875235" y="4658976"/>
            <a:ext cx="301610" cy="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15"/>
          <p:cNvCxnSpPr>
            <a:stCxn id="14" idx="2"/>
          </p:cNvCxnSpPr>
          <p:nvPr/>
        </p:nvCxnSpPr>
        <p:spPr>
          <a:xfrm rot="5400000">
            <a:off x="4171095" y="4658383"/>
            <a:ext cx="302405" cy="39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15"/>
          <p:cNvCxnSpPr>
            <a:stCxn id="15" idx="2"/>
          </p:cNvCxnSpPr>
          <p:nvPr/>
        </p:nvCxnSpPr>
        <p:spPr>
          <a:xfrm rot="5400000">
            <a:off x="5327844" y="4657475"/>
            <a:ext cx="302403" cy="221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15"/>
          <p:cNvCxnSpPr>
            <a:stCxn id="80" idx="2"/>
          </p:cNvCxnSpPr>
          <p:nvPr/>
        </p:nvCxnSpPr>
        <p:spPr>
          <a:xfrm rot="16200000" flipH="1">
            <a:off x="4314589" y="2926132"/>
            <a:ext cx="28725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15"/>
          <p:cNvCxnSpPr/>
          <p:nvPr/>
        </p:nvCxnSpPr>
        <p:spPr>
          <a:xfrm rot="5400000">
            <a:off x="4877501" y="2474633"/>
            <a:ext cx="1115602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15"/>
          <p:cNvCxnSpPr>
            <a:endCxn id="15" idx="0"/>
          </p:cNvCxnSpPr>
          <p:nvPr/>
        </p:nvCxnSpPr>
        <p:spPr>
          <a:xfrm rot="16200000" flipH="1">
            <a:off x="5337005" y="3788169"/>
            <a:ext cx="28628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15"/>
          <p:cNvCxnSpPr>
            <a:endCxn id="14" idx="0"/>
          </p:cNvCxnSpPr>
          <p:nvPr/>
        </p:nvCxnSpPr>
        <p:spPr>
          <a:xfrm rot="5400000">
            <a:off x="4179352" y="3788170"/>
            <a:ext cx="28628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15"/>
          <p:cNvCxnSpPr>
            <a:endCxn id="13" idx="0"/>
          </p:cNvCxnSpPr>
          <p:nvPr/>
        </p:nvCxnSpPr>
        <p:spPr>
          <a:xfrm rot="5400000">
            <a:off x="2882895" y="3788962"/>
            <a:ext cx="28629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15"/>
          <p:cNvCxnSpPr>
            <a:stCxn id="17" idx="1"/>
            <a:endCxn id="82" idx="3"/>
          </p:cNvCxnSpPr>
          <p:nvPr/>
        </p:nvCxnSpPr>
        <p:spPr>
          <a:xfrm rot="10800000">
            <a:off x="5950414" y="3356992"/>
            <a:ext cx="277771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142875" y="2852936"/>
            <a:ext cx="1046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XME</a:t>
            </a:r>
          </a:p>
          <a:p>
            <a:pPr algn="ctr"/>
            <a:r>
              <a:rPr lang="en-US" sz="2000" dirty="0" smtClean="0">
                <a:latin typeface="+mn-lt"/>
              </a:rPr>
              <a:t>Middle-ware</a:t>
            </a:r>
            <a:endParaRPr lang="en-US" sz="2000" dirty="0">
              <a:latin typeface="+mn-lt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142875" y="1268760"/>
            <a:ext cx="1044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+mn-lt"/>
              </a:rPr>
              <a:t>Appli</a:t>
            </a:r>
            <a:r>
              <a:rPr lang="en-US" sz="2000" dirty="0" smtClean="0">
                <a:latin typeface="+mn-lt"/>
              </a:rPr>
              <a:t>-</a:t>
            </a:r>
            <a:br>
              <a:rPr lang="en-US" sz="2000" dirty="0" smtClean="0">
                <a:latin typeface="+mn-lt"/>
              </a:rPr>
            </a:br>
            <a:r>
              <a:rPr lang="en-US" sz="2000" dirty="0" err="1" smtClean="0">
                <a:latin typeface="+mn-lt"/>
              </a:rPr>
              <a:t>cation</a:t>
            </a:r>
            <a:endParaRPr lang="en-US" sz="2000" dirty="0">
              <a:latin typeface="+mn-lt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42875" y="4743806"/>
            <a:ext cx="1044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XME</a:t>
            </a:r>
          </a:p>
          <a:p>
            <a:pPr algn="ctr"/>
            <a:r>
              <a:rPr lang="en-US" sz="2000" dirty="0" smtClean="0">
                <a:latin typeface="+mn-lt"/>
              </a:rPr>
              <a:t>PAL</a:t>
            </a:r>
            <a:endParaRPr lang="en-US" sz="2000" dirty="0">
              <a:latin typeface="+mn-lt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851920" y="2206442"/>
            <a:ext cx="1212591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Ressourcen-verwaltung</a:t>
            </a:r>
            <a:endParaRPr lang="en-US" sz="1600" dirty="0"/>
          </a:p>
        </p:txBody>
      </p:sp>
      <p:sp>
        <p:nvSpPr>
          <p:cNvPr id="82" name="Rechteck 81"/>
          <p:cNvSpPr/>
          <p:nvPr/>
        </p:nvSpPr>
        <p:spPr>
          <a:xfrm>
            <a:off x="2411760" y="3068960"/>
            <a:ext cx="3538653" cy="576064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cxnSp>
        <p:nvCxnSpPr>
          <p:cNvPr id="89" name="Gerade Verbindung mit Pfeil 15"/>
          <p:cNvCxnSpPr>
            <a:stCxn id="90" idx="2"/>
          </p:cNvCxnSpPr>
          <p:nvPr/>
        </p:nvCxnSpPr>
        <p:spPr>
          <a:xfrm rot="5400000">
            <a:off x="2872849" y="2923757"/>
            <a:ext cx="290415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2411760" y="2202486"/>
            <a:ext cx="1212591" cy="576064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Knoten</a:t>
            </a:r>
            <a:r>
              <a:rPr lang="en-US" sz="1600" dirty="0" smtClean="0"/>
              <a:t>-</a:t>
            </a:r>
            <a:br>
              <a:rPr lang="en-US" sz="1600" dirty="0" smtClean="0"/>
            </a:br>
            <a:r>
              <a:rPr lang="en-US" sz="1600" dirty="0" err="1" smtClean="0"/>
              <a:t>verwaltung</a:t>
            </a:r>
            <a:endParaRPr lang="en-US" sz="1600" dirty="0" smtClean="0"/>
          </a:p>
        </p:txBody>
      </p:sp>
      <p:sp>
        <p:nvSpPr>
          <p:cNvPr id="95" name="Rechteck 94"/>
          <p:cNvSpPr/>
          <p:nvPr/>
        </p:nvSpPr>
        <p:spPr>
          <a:xfrm>
            <a:off x="1340972" y="5645226"/>
            <a:ext cx="324000" cy="21602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1660099" y="5589240"/>
            <a:ext cx="2333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PAL components</a:t>
            </a:r>
            <a:endParaRPr lang="en-US" sz="1600" dirty="0">
              <a:latin typeface="+mn-lt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4045831" y="5645226"/>
            <a:ext cx="324000" cy="216000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4369831" y="5589240"/>
            <a:ext cx="301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Mandatory XME core components</a:t>
            </a:r>
            <a:endParaRPr lang="en-US" sz="1600" dirty="0">
              <a:latin typeface="+mn-lt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1650767" y="5970766"/>
            <a:ext cx="2333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Advanced components</a:t>
            </a:r>
            <a:endParaRPr lang="en-US" sz="1600" dirty="0">
              <a:latin typeface="+mn-lt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4360499" y="5970766"/>
            <a:ext cx="301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Optional XME core components</a:t>
            </a:r>
            <a:endParaRPr lang="en-US" sz="1600" dirty="0">
              <a:latin typeface="+mn-lt"/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047419" y="6021312"/>
            <a:ext cx="324000" cy="216000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hteck 105"/>
          <p:cNvSpPr/>
          <p:nvPr/>
        </p:nvSpPr>
        <p:spPr>
          <a:xfrm>
            <a:off x="1331641" y="6021312"/>
            <a:ext cx="324000" cy="21600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2190087" y="1196752"/>
            <a:ext cx="5190225" cy="3096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Gerade Verbindung 93"/>
          <p:cNvCxnSpPr/>
          <p:nvPr/>
        </p:nvCxnSpPr>
        <p:spPr>
          <a:xfrm>
            <a:off x="3417827" y="5385846"/>
            <a:ext cx="0" cy="49142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1187622" y="2095532"/>
            <a:ext cx="633670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1187622" y="4618452"/>
            <a:ext cx="633670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Kernkomponenten (1)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195737" y="4809782"/>
            <a:ext cx="5184576" cy="57606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Hardware-Abstraktionsschicht mit Betriebssystem</a:t>
            </a:r>
          </a:p>
          <a:p>
            <a:pPr algn="ctr"/>
            <a:r>
              <a:rPr lang="de-DE" sz="1600" smtClean="0"/>
              <a:t>(z.B. FreeRTOS + lwIP + STM32 SPL auf STM32F10xxx)</a:t>
            </a:r>
            <a:endParaRPr lang="de-DE" sz="1600"/>
          </a:p>
        </p:txBody>
      </p:sp>
      <p:sp>
        <p:nvSpPr>
          <p:cNvPr id="11" name="Rechteck 10"/>
          <p:cNvSpPr/>
          <p:nvPr/>
        </p:nvSpPr>
        <p:spPr>
          <a:xfrm>
            <a:off x="6191386" y="1341562"/>
            <a:ext cx="1044910" cy="57606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Datenbank-Anbindung</a:t>
            </a:r>
            <a:endParaRPr lang="de-DE" sz="1400"/>
          </a:p>
        </p:txBody>
      </p:sp>
      <p:sp>
        <p:nvSpPr>
          <p:cNvPr id="13" name="Rechteck 12"/>
          <p:cNvSpPr/>
          <p:nvPr/>
        </p:nvSpPr>
        <p:spPr>
          <a:xfrm>
            <a:off x="2411760" y="3932108"/>
            <a:ext cx="1228558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Netzwerk-schnittstelle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3851126" y="3931315"/>
            <a:ext cx="942737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GPIO</a:t>
            </a:r>
            <a:endParaRPr lang="de-DE" sz="1400"/>
          </a:p>
        </p:txBody>
      </p:sp>
      <p:sp>
        <p:nvSpPr>
          <p:cNvPr id="15" name="Rechteck 14"/>
          <p:cNvSpPr/>
          <p:nvPr/>
        </p:nvSpPr>
        <p:spPr>
          <a:xfrm>
            <a:off x="5009887" y="3931315"/>
            <a:ext cx="940526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ADC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6228184" y="3068960"/>
            <a:ext cx="1008112" cy="576064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Routing- Tabelle</a:t>
            </a:r>
            <a:endParaRPr lang="de-DE" sz="1400"/>
          </a:p>
        </p:txBody>
      </p:sp>
      <p:sp>
        <p:nvSpPr>
          <p:cNvPr id="73" name="Textfeld 72"/>
          <p:cNvSpPr txBox="1"/>
          <p:nvPr/>
        </p:nvSpPr>
        <p:spPr>
          <a:xfrm>
            <a:off x="1043608" y="2924944"/>
            <a:ext cx="115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>
                <a:latin typeface="+mn-lt"/>
              </a:rPr>
              <a:t>Middle-</a:t>
            </a:r>
            <a:br>
              <a:rPr lang="de-DE" smtClean="0">
                <a:latin typeface="+mn-lt"/>
              </a:rPr>
            </a:br>
            <a:r>
              <a:rPr lang="de-DE" smtClean="0">
                <a:latin typeface="+mn-lt"/>
              </a:rPr>
              <a:t>ware</a:t>
            </a:r>
            <a:endParaRPr lang="de-DE">
              <a:latin typeface="+mn-lt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1043607" y="1262663"/>
            <a:ext cx="115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+mn-lt"/>
              </a:rPr>
              <a:t>Anwen</a:t>
            </a:r>
            <a:r>
              <a:rPr lang="de-DE" dirty="0" smtClean="0">
                <a:latin typeface="+mn-lt"/>
              </a:rPr>
              <a:t>-</a:t>
            </a:r>
            <a:br>
              <a:rPr lang="de-DE" dirty="0" smtClean="0">
                <a:latin typeface="+mn-lt"/>
              </a:rPr>
            </a:br>
            <a:r>
              <a:rPr lang="de-DE" dirty="0" err="1" smtClean="0">
                <a:latin typeface="+mn-lt"/>
              </a:rPr>
              <a:t>dung</a:t>
            </a:r>
            <a:endParaRPr lang="de-DE" dirty="0">
              <a:latin typeface="+mn-lt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043610" y="489379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>
                <a:latin typeface="+mn-lt"/>
              </a:rPr>
              <a:t>Treiber</a:t>
            </a:r>
            <a:endParaRPr lang="de-DE">
              <a:latin typeface="+mn-lt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4007481" y="2206442"/>
            <a:ext cx="1212591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Ressourcen-verwaltung</a:t>
            </a:r>
            <a:endParaRPr lang="de-DE" sz="1400"/>
          </a:p>
        </p:txBody>
      </p:sp>
      <p:sp>
        <p:nvSpPr>
          <p:cNvPr id="82" name="Rechteck 81"/>
          <p:cNvSpPr/>
          <p:nvPr/>
        </p:nvSpPr>
        <p:spPr>
          <a:xfrm>
            <a:off x="2411760" y="3068960"/>
            <a:ext cx="3538653" cy="576064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Broker</a:t>
            </a:r>
            <a:endParaRPr lang="de-DE" sz="1600" dirty="0"/>
          </a:p>
        </p:txBody>
      </p:sp>
      <p:sp>
        <p:nvSpPr>
          <p:cNvPr id="90" name="Rechteck 89"/>
          <p:cNvSpPr/>
          <p:nvPr/>
        </p:nvSpPr>
        <p:spPr>
          <a:xfrm>
            <a:off x="2627784" y="2202486"/>
            <a:ext cx="1012534" cy="576064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Knoten-</a:t>
            </a:r>
            <a:br>
              <a:rPr lang="de-DE" sz="1400" dirty="0" smtClean="0"/>
            </a:br>
            <a:r>
              <a:rPr lang="de-DE" sz="1400" dirty="0" err="1" smtClean="0"/>
              <a:t>verwaltung</a:t>
            </a:r>
            <a:endParaRPr lang="de-DE" sz="1400" dirty="0" smtClean="0"/>
          </a:p>
        </p:txBody>
      </p:sp>
      <p:sp>
        <p:nvSpPr>
          <p:cNvPr id="38" name="Rechteck 37"/>
          <p:cNvSpPr/>
          <p:nvPr/>
        </p:nvSpPr>
        <p:spPr>
          <a:xfrm>
            <a:off x="2411760" y="1341562"/>
            <a:ext cx="969980" cy="57606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Messwert-Erfassung</a:t>
            </a:r>
            <a:endParaRPr lang="de-DE" sz="1400"/>
          </a:p>
        </p:txBody>
      </p:sp>
      <p:sp>
        <p:nvSpPr>
          <p:cNvPr id="39" name="Rechteck 38"/>
          <p:cNvSpPr/>
          <p:nvPr/>
        </p:nvSpPr>
        <p:spPr>
          <a:xfrm>
            <a:off x="3730918" y="1340768"/>
            <a:ext cx="1182361" cy="57606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defRPr/>
            </a:pPr>
            <a:r>
              <a:rPr lang="de-DE" sz="1400" smtClean="0"/>
              <a:t>Plausibilitäts-prüfung</a:t>
            </a:r>
            <a:endParaRPr lang="de-DE" sz="1400"/>
          </a:p>
        </p:txBody>
      </p:sp>
      <p:sp>
        <p:nvSpPr>
          <p:cNvPr id="41" name="Rechteck 40"/>
          <p:cNvSpPr/>
          <p:nvPr/>
        </p:nvSpPr>
        <p:spPr>
          <a:xfrm>
            <a:off x="5064511" y="1341562"/>
            <a:ext cx="940526" cy="57606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defRPr/>
            </a:pPr>
            <a:r>
              <a:rPr lang="de-DE" sz="1400" smtClean="0"/>
              <a:t>Vorver-</a:t>
            </a:r>
            <a:br>
              <a:rPr lang="de-DE" sz="1400" smtClean="0"/>
            </a:br>
            <a:r>
              <a:rPr lang="de-DE" sz="1400" smtClean="0"/>
              <a:t>arbeitung</a:t>
            </a:r>
            <a:endParaRPr lang="de-DE" sz="1400"/>
          </a:p>
        </p:txBody>
      </p:sp>
      <p:sp>
        <p:nvSpPr>
          <p:cNvPr id="23" name="Textfeld 22"/>
          <p:cNvSpPr txBox="1"/>
          <p:nvPr/>
        </p:nvSpPr>
        <p:spPr>
          <a:xfrm>
            <a:off x="5868144" y="2340169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de-DE" sz="1600" smtClean="0">
                <a:solidFill>
                  <a:srgbClr val="0070C0"/>
                </a:solidFill>
                <a:latin typeface="+mn-lt"/>
              </a:rPr>
              <a:t>datenzentrische</a:t>
            </a:r>
            <a:br>
              <a:rPr lang="de-DE" sz="1600" smtClean="0">
                <a:solidFill>
                  <a:srgbClr val="0070C0"/>
                </a:solidFill>
                <a:latin typeface="+mn-lt"/>
              </a:rPr>
            </a:br>
            <a:r>
              <a:rPr lang="de-DE" sz="1600" smtClean="0">
                <a:solidFill>
                  <a:srgbClr val="0070C0"/>
                </a:solidFill>
                <a:latin typeface="+mn-lt"/>
              </a:rPr>
              <a:t>Kommunkation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>
            <a:off x="2190087" y="5877272"/>
            <a:ext cx="519022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3417827" y="5538718"/>
            <a:ext cx="3312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de-DE" sz="1600" smtClean="0">
                <a:solidFill>
                  <a:srgbClr val="7030A0"/>
                </a:solidFill>
                <a:latin typeface="+mn-lt"/>
              </a:rPr>
              <a:t>Netzwerkanbindung (z.B. Ethernet)</a:t>
            </a:r>
          </a:p>
        </p:txBody>
      </p:sp>
      <p:cxnSp>
        <p:nvCxnSpPr>
          <p:cNvPr id="25" name="Gerade Verbindung mit Pfeil 15"/>
          <p:cNvCxnSpPr>
            <a:stCxn id="13" idx="2"/>
          </p:cNvCxnSpPr>
          <p:nvPr/>
        </p:nvCxnSpPr>
        <p:spPr>
          <a:xfrm rot="16200000" flipH="1">
            <a:off x="2875235" y="4658976"/>
            <a:ext cx="301610" cy="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15"/>
          <p:cNvCxnSpPr>
            <a:stCxn id="14" idx="2"/>
          </p:cNvCxnSpPr>
          <p:nvPr/>
        </p:nvCxnSpPr>
        <p:spPr>
          <a:xfrm rot="5400000">
            <a:off x="4171095" y="4658383"/>
            <a:ext cx="302405" cy="39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15"/>
          <p:cNvCxnSpPr>
            <a:stCxn id="15" idx="2"/>
          </p:cNvCxnSpPr>
          <p:nvPr/>
        </p:nvCxnSpPr>
        <p:spPr>
          <a:xfrm rot="5400000">
            <a:off x="5327844" y="4657475"/>
            <a:ext cx="302403" cy="221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15"/>
          <p:cNvCxnSpPr>
            <a:stCxn id="80" idx="2"/>
          </p:cNvCxnSpPr>
          <p:nvPr/>
        </p:nvCxnSpPr>
        <p:spPr>
          <a:xfrm rot="16200000" flipH="1">
            <a:off x="4470150" y="2926132"/>
            <a:ext cx="28725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15"/>
          <p:cNvCxnSpPr/>
          <p:nvPr/>
        </p:nvCxnSpPr>
        <p:spPr>
          <a:xfrm rot="5400000">
            <a:off x="4877501" y="2497685"/>
            <a:ext cx="1115602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15"/>
          <p:cNvCxnSpPr>
            <a:endCxn id="15" idx="0"/>
          </p:cNvCxnSpPr>
          <p:nvPr/>
        </p:nvCxnSpPr>
        <p:spPr>
          <a:xfrm rot="16200000" flipH="1">
            <a:off x="5337005" y="3788169"/>
            <a:ext cx="28628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15"/>
          <p:cNvCxnSpPr>
            <a:endCxn id="14" idx="0"/>
          </p:cNvCxnSpPr>
          <p:nvPr/>
        </p:nvCxnSpPr>
        <p:spPr>
          <a:xfrm rot="5400000">
            <a:off x="4179352" y="3788170"/>
            <a:ext cx="28628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15"/>
          <p:cNvCxnSpPr>
            <a:endCxn id="13" idx="0"/>
          </p:cNvCxnSpPr>
          <p:nvPr/>
        </p:nvCxnSpPr>
        <p:spPr>
          <a:xfrm rot="5400000">
            <a:off x="2882895" y="3788962"/>
            <a:ext cx="28629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15"/>
          <p:cNvCxnSpPr>
            <a:stCxn id="17" idx="1"/>
            <a:endCxn id="82" idx="3"/>
          </p:cNvCxnSpPr>
          <p:nvPr/>
        </p:nvCxnSpPr>
        <p:spPr>
          <a:xfrm rot="10800000">
            <a:off x="5950414" y="3356992"/>
            <a:ext cx="277771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15"/>
          <p:cNvCxnSpPr/>
          <p:nvPr/>
        </p:nvCxnSpPr>
        <p:spPr>
          <a:xfrm rot="5400000">
            <a:off x="5733192" y="2075631"/>
            <a:ext cx="1115602" cy="845697"/>
          </a:xfrm>
          <a:prstGeom prst="bentConnector3">
            <a:avLst>
              <a:gd name="adj1" fmla="val 27271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15"/>
          <p:cNvCxnSpPr/>
          <p:nvPr/>
        </p:nvCxnSpPr>
        <p:spPr>
          <a:xfrm rot="16200000" flipH="1">
            <a:off x="2988213" y="2926133"/>
            <a:ext cx="28725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15"/>
          <p:cNvCxnSpPr/>
          <p:nvPr/>
        </p:nvCxnSpPr>
        <p:spPr>
          <a:xfrm rot="5400000">
            <a:off x="3294914" y="2497686"/>
            <a:ext cx="1115602" cy="158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15"/>
          <p:cNvCxnSpPr/>
          <p:nvPr/>
        </p:nvCxnSpPr>
        <p:spPr>
          <a:xfrm rot="5400000">
            <a:off x="1957498" y="2497687"/>
            <a:ext cx="1115602" cy="158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 21"/>
          <p:cNvSpPr/>
          <p:nvPr/>
        </p:nvSpPr>
        <p:spPr>
          <a:xfrm>
            <a:off x="3419872" y="1196752"/>
            <a:ext cx="4320480" cy="3030957"/>
          </a:xfrm>
          <a:custGeom>
            <a:avLst/>
            <a:gdLst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1656784 w 4979406"/>
              <a:gd name="connsiteY4" fmla="*/ 2869948 h 2879002"/>
              <a:gd name="connsiteX5" fmla="*/ 9054 w 4979406"/>
              <a:gd name="connsiteY5" fmla="*/ 2879002 h 2879002"/>
              <a:gd name="connsiteX6" fmla="*/ 0 w 4979406"/>
              <a:gd name="connsiteY6" fmla="*/ 0 h 2879002"/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9054 w 4979406"/>
              <a:gd name="connsiteY4" fmla="*/ 2879002 h 2879002"/>
              <a:gd name="connsiteX5" fmla="*/ 0 w 4979406"/>
              <a:gd name="connsiteY5" fmla="*/ 0 h 2879002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3313568 w 4979406"/>
              <a:gd name="connsiteY3" fmla="*/ 1738265 h 1747319"/>
              <a:gd name="connsiteX4" fmla="*/ 5637 w 4979406"/>
              <a:gd name="connsiteY4" fmla="*/ 1728192 h 1747319"/>
              <a:gd name="connsiteX5" fmla="*/ 0 w 4979406"/>
              <a:gd name="connsiteY5" fmla="*/ 0 h 1747319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5637 w 4979406"/>
              <a:gd name="connsiteY3" fmla="*/ 1728192 h 1747319"/>
              <a:gd name="connsiteX4" fmla="*/ 0 w 4979406"/>
              <a:gd name="connsiteY4" fmla="*/ 0 h 1747319"/>
              <a:gd name="connsiteX0" fmla="*/ 0 w 4979406"/>
              <a:gd name="connsiteY0" fmla="*/ 0 h 1747319"/>
              <a:gd name="connsiteX1" fmla="*/ 1786037 w 4979406"/>
              <a:gd name="connsiteY1" fmla="*/ 6505 h 1747319"/>
              <a:gd name="connsiteX2" fmla="*/ 4979406 w 4979406"/>
              <a:gd name="connsiteY2" fmla="*/ 0 h 1747319"/>
              <a:gd name="connsiteX3" fmla="*/ 4979406 w 4979406"/>
              <a:gd name="connsiteY3" fmla="*/ 1747319 h 1747319"/>
              <a:gd name="connsiteX4" fmla="*/ 5637 w 4979406"/>
              <a:gd name="connsiteY4" fmla="*/ 1728192 h 1747319"/>
              <a:gd name="connsiteX5" fmla="*/ 0 w 4979406"/>
              <a:gd name="connsiteY5" fmla="*/ 0 h 1747319"/>
              <a:gd name="connsiteX0" fmla="*/ 0 w 4979406"/>
              <a:gd name="connsiteY0" fmla="*/ 0 h 1747319"/>
              <a:gd name="connsiteX1" fmla="*/ 1786037 w 4979406"/>
              <a:gd name="connsiteY1" fmla="*/ 6505 h 1747319"/>
              <a:gd name="connsiteX2" fmla="*/ 2984116 w 4979406"/>
              <a:gd name="connsiteY2" fmla="*/ 13849 h 1747319"/>
              <a:gd name="connsiteX3" fmla="*/ 4979406 w 4979406"/>
              <a:gd name="connsiteY3" fmla="*/ 0 h 1747319"/>
              <a:gd name="connsiteX4" fmla="*/ 4979406 w 4979406"/>
              <a:gd name="connsiteY4" fmla="*/ 1747319 h 1747319"/>
              <a:gd name="connsiteX5" fmla="*/ 5637 w 4979406"/>
              <a:gd name="connsiteY5" fmla="*/ 1728192 h 1747319"/>
              <a:gd name="connsiteX6" fmla="*/ 0 w 4979406"/>
              <a:gd name="connsiteY6" fmla="*/ 0 h 1747319"/>
              <a:gd name="connsiteX0" fmla="*/ 0 w 4979406"/>
              <a:gd name="connsiteY0" fmla="*/ 803545 h 2550864"/>
              <a:gd name="connsiteX1" fmla="*/ 1786037 w 4979406"/>
              <a:gd name="connsiteY1" fmla="*/ 810050 h 2550864"/>
              <a:gd name="connsiteX2" fmla="*/ 2240766 w 4979406"/>
              <a:gd name="connsiteY2" fmla="*/ 0 h 2550864"/>
              <a:gd name="connsiteX3" fmla="*/ 4979406 w 4979406"/>
              <a:gd name="connsiteY3" fmla="*/ 803545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786037 w 4979406"/>
              <a:gd name="connsiteY1" fmla="*/ 810050 h 2550864"/>
              <a:gd name="connsiteX2" fmla="*/ 2240766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2240766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857341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1005005 w 4979406"/>
              <a:gd name="connsiteY1" fmla="*/ 793603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5 h 2550864"/>
              <a:gd name="connsiteX1" fmla="*/ 0 w 4979406"/>
              <a:gd name="connsiteY1" fmla="*/ 2 h 2550864"/>
              <a:gd name="connsiteX2" fmla="*/ 1005005 w 4979406"/>
              <a:gd name="connsiteY2" fmla="*/ 0 h 2550864"/>
              <a:gd name="connsiteX3" fmla="*/ 4979406 w 4979406"/>
              <a:gd name="connsiteY3" fmla="*/ 2 h 2550864"/>
              <a:gd name="connsiteX4" fmla="*/ 4979406 w 4979406"/>
              <a:gd name="connsiteY4" fmla="*/ 2550864 h 2550864"/>
              <a:gd name="connsiteX5" fmla="*/ 5637 w 4979406"/>
              <a:gd name="connsiteY5" fmla="*/ 2531737 h 2550864"/>
              <a:gd name="connsiteX6" fmla="*/ 0 w 4979406"/>
              <a:gd name="connsiteY6" fmla="*/ 803545 h 2550864"/>
              <a:gd name="connsiteX0" fmla="*/ 0 w 4979406"/>
              <a:gd name="connsiteY0" fmla="*/ 803543 h 2550862"/>
              <a:gd name="connsiteX1" fmla="*/ 0 w 4979406"/>
              <a:gd name="connsiteY1" fmla="*/ 0 h 2550862"/>
              <a:gd name="connsiteX2" fmla="*/ 4979406 w 4979406"/>
              <a:gd name="connsiteY2" fmla="*/ 0 h 2550862"/>
              <a:gd name="connsiteX3" fmla="*/ 4979406 w 4979406"/>
              <a:gd name="connsiteY3" fmla="*/ 2550862 h 2550862"/>
              <a:gd name="connsiteX4" fmla="*/ 5637 w 4979406"/>
              <a:gd name="connsiteY4" fmla="*/ 2531735 h 2550862"/>
              <a:gd name="connsiteX5" fmla="*/ 0 w 4979406"/>
              <a:gd name="connsiteY5" fmla="*/ 803543 h 2550862"/>
              <a:gd name="connsiteX0" fmla="*/ 0 w 4979406"/>
              <a:gd name="connsiteY0" fmla="*/ 803543 h 2550862"/>
              <a:gd name="connsiteX1" fmla="*/ 428670 w 4979406"/>
              <a:gd name="connsiteY1" fmla="*/ 0 h 2550862"/>
              <a:gd name="connsiteX2" fmla="*/ 4979406 w 4979406"/>
              <a:gd name="connsiteY2" fmla="*/ 0 h 2550862"/>
              <a:gd name="connsiteX3" fmla="*/ 4979406 w 4979406"/>
              <a:gd name="connsiteY3" fmla="*/ 2550862 h 2550862"/>
              <a:gd name="connsiteX4" fmla="*/ 5637 w 4979406"/>
              <a:gd name="connsiteY4" fmla="*/ 2531735 h 2550862"/>
              <a:gd name="connsiteX5" fmla="*/ 0 w 4979406"/>
              <a:gd name="connsiteY5" fmla="*/ 803543 h 2550862"/>
              <a:gd name="connsiteX0" fmla="*/ 0 w 4979406"/>
              <a:gd name="connsiteY0" fmla="*/ 0 h 2550864"/>
              <a:gd name="connsiteX1" fmla="*/ 428670 w 4979406"/>
              <a:gd name="connsiteY1" fmla="*/ 2 h 2550864"/>
              <a:gd name="connsiteX2" fmla="*/ 4979406 w 4979406"/>
              <a:gd name="connsiteY2" fmla="*/ 2 h 2550864"/>
              <a:gd name="connsiteX3" fmla="*/ 4979406 w 4979406"/>
              <a:gd name="connsiteY3" fmla="*/ 2550864 h 2550864"/>
              <a:gd name="connsiteX4" fmla="*/ 5637 w 4979406"/>
              <a:gd name="connsiteY4" fmla="*/ 2531737 h 2550864"/>
              <a:gd name="connsiteX5" fmla="*/ 0 w 4979406"/>
              <a:gd name="connsiteY5" fmla="*/ 0 h 2550864"/>
              <a:gd name="connsiteX0" fmla="*/ 0 w 4979406"/>
              <a:gd name="connsiteY0" fmla="*/ 0 h 2550864"/>
              <a:gd name="connsiteX1" fmla="*/ 4979406 w 4979406"/>
              <a:gd name="connsiteY1" fmla="*/ 2 h 2550864"/>
              <a:gd name="connsiteX2" fmla="*/ 4979406 w 4979406"/>
              <a:gd name="connsiteY2" fmla="*/ 2550864 h 2550864"/>
              <a:gd name="connsiteX3" fmla="*/ 5637 w 4979406"/>
              <a:gd name="connsiteY3" fmla="*/ 2531737 h 2550864"/>
              <a:gd name="connsiteX4" fmla="*/ 0 w 4979406"/>
              <a:gd name="connsiteY4" fmla="*/ 0 h 255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406" h="2550864">
                <a:moveTo>
                  <a:pt x="0" y="0"/>
                </a:moveTo>
                <a:lnTo>
                  <a:pt x="4979406" y="2"/>
                </a:lnTo>
                <a:lnTo>
                  <a:pt x="4979406" y="2550864"/>
                </a:lnTo>
                <a:lnTo>
                  <a:pt x="5637" y="2531737"/>
                </a:lnTo>
                <a:cubicBezTo>
                  <a:pt x="8655" y="1572070"/>
                  <a:pt x="15089" y="95966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XME Core Components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42875" y="6544027"/>
            <a:ext cx="468313" cy="184150"/>
          </a:xfrm>
        </p:spPr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6608182" y="1347390"/>
            <a:ext cx="972107" cy="432048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</a:t>
            </a:r>
            <a:endParaRPr lang="en-US" sz="1200" dirty="0"/>
          </a:p>
        </p:txBody>
      </p:sp>
      <p:sp>
        <p:nvSpPr>
          <p:cNvPr id="12" name="Rechteck 11"/>
          <p:cNvSpPr/>
          <p:nvPr/>
        </p:nvSpPr>
        <p:spPr>
          <a:xfrm>
            <a:off x="1619673" y="1988840"/>
            <a:ext cx="1399783" cy="432048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/>
              <a:t>Execution Manager</a:t>
            </a:r>
            <a:endParaRPr lang="en-US" sz="1200" dirty="0"/>
          </a:p>
        </p:txBody>
      </p:sp>
      <p:sp>
        <p:nvSpPr>
          <p:cNvPr id="16" name="Rechteck 15"/>
          <p:cNvSpPr/>
          <p:nvPr/>
        </p:nvSpPr>
        <p:spPr>
          <a:xfrm>
            <a:off x="6819388" y="3695553"/>
            <a:ext cx="760902" cy="432048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7" name="Rechteck 16"/>
          <p:cNvSpPr/>
          <p:nvPr/>
        </p:nvSpPr>
        <p:spPr>
          <a:xfrm>
            <a:off x="7971516" y="2141857"/>
            <a:ext cx="848956" cy="432048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Routing Table</a:t>
            </a:r>
            <a:endParaRPr lang="en-US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668344" y="3147589"/>
            <a:ext cx="12421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data centric</a:t>
            </a:r>
            <a:br>
              <a:rPr lang="en-US" sz="1200" dirty="0" smtClean="0">
                <a:solidFill>
                  <a:srgbClr val="0070C0"/>
                </a:solidFill>
                <a:latin typeface="+mn-lt"/>
              </a:rPr>
            </a:br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communication</a:t>
            </a:r>
          </a:p>
        </p:txBody>
      </p:sp>
      <p:cxnSp>
        <p:nvCxnSpPr>
          <p:cNvPr id="40" name="Gerade Verbindung mit Pfeil 15"/>
          <p:cNvCxnSpPr>
            <a:stCxn id="80" idx="2"/>
          </p:cNvCxnSpPr>
          <p:nvPr/>
        </p:nvCxnSpPr>
        <p:spPr>
          <a:xfrm rot="16200000" flipH="1">
            <a:off x="5055544" y="1957471"/>
            <a:ext cx="362421" cy="635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15"/>
          <p:cNvCxnSpPr>
            <a:stCxn id="107" idx="2"/>
          </p:cNvCxnSpPr>
          <p:nvPr/>
        </p:nvCxnSpPr>
        <p:spPr>
          <a:xfrm rot="16200000" flipH="1">
            <a:off x="5949086" y="1966998"/>
            <a:ext cx="3751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15"/>
          <p:cNvCxnSpPr>
            <a:stCxn id="11" idx="2"/>
          </p:cNvCxnSpPr>
          <p:nvPr/>
        </p:nvCxnSpPr>
        <p:spPr>
          <a:xfrm rot="5400000">
            <a:off x="6916200" y="1970174"/>
            <a:ext cx="368772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4803164" y="1347389"/>
            <a:ext cx="860830" cy="432048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 Server</a:t>
            </a:r>
          </a:p>
        </p:txBody>
      </p:sp>
      <p:cxnSp>
        <p:nvCxnSpPr>
          <p:cNvPr id="89" name="Gerade Verbindung mit Pfeil 15"/>
          <p:cNvCxnSpPr>
            <a:stCxn id="90" idx="2"/>
          </p:cNvCxnSpPr>
          <p:nvPr/>
        </p:nvCxnSpPr>
        <p:spPr>
          <a:xfrm rot="16200000" flipH="1">
            <a:off x="3973883" y="1960647"/>
            <a:ext cx="362418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579028" y="1347390"/>
            <a:ext cx="1152128" cy="432048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Manager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741940" y="1347389"/>
            <a:ext cx="789416" cy="432048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Directory</a:t>
            </a:r>
            <a:endParaRPr lang="en-US" sz="1200" dirty="0"/>
          </a:p>
        </p:txBody>
      </p:sp>
      <p:sp>
        <p:nvSpPr>
          <p:cNvPr id="45" name="Rechteck 44"/>
          <p:cNvSpPr/>
          <p:nvPr/>
        </p:nvSpPr>
        <p:spPr>
          <a:xfrm>
            <a:off x="1619672" y="2645913"/>
            <a:ext cx="1399784" cy="430306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 Manager</a:t>
            </a:r>
          </a:p>
        </p:txBody>
      </p:sp>
      <p:sp>
        <p:nvSpPr>
          <p:cNvPr id="61" name="Rechteck 60"/>
          <p:cNvSpPr/>
          <p:nvPr/>
        </p:nvSpPr>
        <p:spPr>
          <a:xfrm>
            <a:off x="3579029" y="4446113"/>
            <a:ext cx="4001259" cy="1073416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Platform Abstraction Layer (PAL)</a:t>
            </a:r>
            <a:endParaRPr lang="en-US" sz="1200" dirty="0"/>
          </a:p>
        </p:txBody>
      </p:sp>
      <p:sp>
        <p:nvSpPr>
          <p:cNvPr id="63" name="Rechteck 62"/>
          <p:cNvSpPr/>
          <p:nvPr/>
        </p:nvSpPr>
        <p:spPr>
          <a:xfrm>
            <a:off x="3569594" y="5579578"/>
            <a:ext cx="1387190" cy="4320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Ethernet Periphery</a:t>
            </a:r>
            <a:endParaRPr lang="en-US" sz="1200" dirty="0"/>
          </a:p>
        </p:txBody>
      </p:sp>
      <p:sp>
        <p:nvSpPr>
          <p:cNvPr id="64" name="Rechteck 63"/>
          <p:cNvSpPr/>
          <p:nvPr/>
        </p:nvSpPr>
        <p:spPr>
          <a:xfrm>
            <a:off x="3584834" y="4703682"/>
            <a:ext cx="1387190" cy="44742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/>
              <a:t>Communication Library</a:t>
            </a:r>
            <a:endParaRPr lang="en-US" sz="1200" dirty="0"/>
          </a:p>
        </p:txBody>
      </p:sp>
      <p:sp>
        <p:nvSpPr>
          <p:cNvPr id="67" name="Rechteck 66"/>
          <p:cNvSpPr/>
          <p:nvPr/>
        </p:nvSpPr>
        <p:spPr>
          <a:xfrm>
            <a:off x="5029107" y="5579578"/>
            <a:ext cx="854177" cy="4320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GPIO Periphery</a:t>
            </a:r>
            <a:endParaRPr lang="en-US" sz="1200" dirty="0"/>
          </a:p>
        </p:txBody>
      </p:sp>
      <p:sp>
        <p:nvSpPr>
          <p:cNvPr id="69" name="Rechteck 68"/>
          <p:cNvSpPr/>
          <p:nvPr/>
        </p:nvSpPr>
        <p:spPr>
          <a:xfrm>
            <a:off x="5955292" y="5576966"/>
            <a:ext cx="795354" cy="4320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 Periphery</a:t>
            </a:r>
            <a:endParaRPr lang="en-US" sz="1200" dirty="0"/>
          </a:p>
        </p:txBody>
      </p:sp>
      <p:sp>
        <p:nvSpPr>
          <p:cNvPr id="87" name="Rechteck 86"/>
          <p:cNvSpPr/>
          <p:nvPr/>
        </p:nvSpPr>
        <p:spPr>
          <a:xfrm>
            <a:off x="3579028" y="5151105"/>
            <a:ext cx="4001260" cy="36842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  <a:alpha val="50000"/>
                </a:srgbClr>
              </a:gs>
              <a:gs pos="50000">
                <a:srgbClr val="92D050">
                  <a:shade val="67500"/>
                  <a:satMod val="115000"/>
                  <a:alpha val="50000"/>
                </a:srgbClr>
              </a:gs>
              <a:gs pos="100000">
                <a:srgbClr val="92D050">
                  <a:shade val="100000"/>
                  <a:satMod val="115000"/>
                  <a:alpha val="50000"/>
                </a:srgbClr>
              </a:gs>
            </a:gsLst>
            <a:lin ang="13500000" scaled="1"/>
            <a:tileRect/>
          </a:gradFill>
          <a:ln>
            <a:solidFill>
              <a:srgbClr val="92D050">
                <a:alpha val="50000"/>
              </a:srgb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/>
              <a:t>Operating System / Board Support Package</a:t>
            </a:r>
            <a:endParaRPr lang="en-US" sz="1200" dirty="0"/>
          </a:p>
        </p:txBody>
      </p:sp>
      <p:cxnSp>
        <p:nvCxnSpPr>
          <p:cNvPr id="105" name="Gerade Verbindung mit Pfeil 15"/>
          <p:cNvCxnSpPr/>
          <p:nvPr/>
        </p:nvCxnSpPr>
        <p:spPr>
          <a:xfrm rot="10800000">
            <a:off x="3019456" y="2884428"/>
            <a:ext cx="3511900" cy="328545"/>
          </a:xfrm>
          <a:prstGeom prst="bentConnector3">
            <a:avLst>
              <a:gd name="adj1" fmla="val 42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5"/>
          <p:cNvCxnSpPr/>
          <p:nvPr/>
        </p:nvCxnSpPr>
        <p:spPr>
          <a:xfrm rot="10800000">
            <a:off x="3019456" y="2884428"/>
            <a:ext cx="2644538" cy="328543"/>
          </a:xfrm>
          <a:prstGeom prst="bentConnector3">
            <a:avLst>
              <a:gd name="adj1" fmla="val 243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5"/>
          <p:cNvCxnSpPr/>
          <p:nvPr/>
        </p:nvCxnSpPr>
        <p:spPr>
          <a:xfrm rot="10800000">
            <a:off x="3019456" y="2884428"/>
            <a:ext cx="1711700" cy="328547"/>
          </a:xfrm>
          <a:prstGeom prst="bentConnector3">
            <a:avLst>
              <a:gd name="adj1" fmla="val 54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5"/>
          <p:cNvCxnSpPr>
            <a:endCxn id="65" idx="0"/>
          </p:cNvCxnSpPr>
          <p:nvPr/>
        </p:nvCxnSpPr>
        <p:spPr>
          <a:xfrm rot="16200000" flipH="1">
            <a:off x="5152726" y="2880072"/>
            <a:ext cx="612344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5"/>
          <p:cNvCxnSpPr>
            <a:endCxn id="66" idx="0"/>
          </p:cNvCxnSpPr>
          <p:nvPr/>
        </p:nvCxnSpPr>
        <p:spPr>
          <a:xfrm rot="5400000">
            <a:off x="6045715" y="2877767"/>
            <a:ext cx="614085" cy="63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15"/>
          <p:cNvCxnSpPr>
            <a:endCxn id="55" idx="0"/>
          </p:cNvCxnSpPr>
          <p:nvPr/>
        </p:nvCxnSpPr>
        <p:spPr>
          <a:xfrm rot="16200000" flipH="1">
            <a:off x="3957019" y="2880073"/>
            <a:ext cx="612341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eck 139"/>
          <p:cNvSpPr/>
          <p:nvPr/>
        </p:nvSpPr>
        <p:spPr>
          <a:xfrm>
            <a:off x="6819388" y="5579578"/>
            <a:ext cx="760902" cy="4320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Inter-</a:t>
            </a:r>
            <a:r>
              <a:rPr lang="en-US" sz="1200" dirty="0" err="1" smtClean="0"/>
              <a:t>rupts</a:t>
            </a:r>
            <a:endParaRPr lang="en-US" sz="1200" dirty="0"/>
          </a:p>
        </p:txBody>
      </p:sp>
      <p:cxnSp>
        <p:nvCxnSpPr>
          <p:cNvPr id="141" name="Gerade Verbindung mit Pfeil 15"/>
          <p:cNvCxnSpPr>
            <a:endCxn id="16" idx="0"/>
          </p:cNvCxnSpPr>
          <p:nvPr/>
        </p:nvCxnSpPr>
        <p:spPr>
          <a:xfrm rot="16200000" flipH="1">
            <a:off x="6571493" y="3136565"/>
            <a:ext cx="1117976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/>
          <p:cNvSpPr/>
          <p:nvPr/>
        </p:nvSpPr>
        <p:spPr>
          <a:xfrm>
            <a:off x="1619674" y="3265247"/>
            <a:ext cx="1399782" cy="430306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  <a:alpha val="50000"/>
                </a:srgbClr>
              </a:gs>
              <a:gs pos="50000">
                <a:srgbClr val="FFC50C">
                  <a:shade val="67500"/>
                  <a:satMod val="115000"/>
                  <a:alpha val="50000"/>
                </a:srgbClr>
              </a:gs>
              <a:gs pos="100000">
                <a:srgbClr val="FFC50C">
                  <a:shade val="100000"/>
                  <a:satMod val="115000"/>
                  <a:alpha val="60000"/>
                </a:srgbClr>
              </a:gs>
            </a:gsLst>
            <a:lin ang="13500000" scaled="1"/>
            <a:tileRect/>
          </a:gradFill>
          <a:ln>
            <a:solidFill>
              <a:srgbClr val="FFC000">
                <a:alpha val="50000"/>
              </a:srgb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Communication Negotiator</a:t>
            </a:r>
          </a:p>
        </p:txBody>
      </p:sp>
      <p:cxnSp>
        <p:nvCxnSpPr>
          <p:cNvPr id="34" name="Gerade Verbindung mit Pfeil 15"/>
          <p:cNvCxnSpPr>
            <a:stCxn id="58" idx="2"/>
          </p:cNvCxnSpPr>
          <p:nvPr/>
        </p:nvCxnSpPr>
        <p:spPr>
          <a:xfrm rot="16200000" flipH="1">
            <a:off x="3735946" y="4285018"/>
            <a:ext cx="322187" cy="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mit Pfeil 15"/>
          <p:cNvCxnSpPr>
            <a:stCxn id="57" idx="2"/>
          </p:cNvCxnSpPr>
          <p:nvPr/>
        </p:nvCxnSpPr>
        <p:spPr>
          <a:xfrm rot="16200000" flipH="1">
            <a:off x="4480951" y="4285019"/>
            <a:ext cx="322186" cy="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5"/>
          <p:cNvCxnSpPr>
            <a:stCxn id="54" idx="2"/>
          </p:cNvCxnSpPr>
          <p:nvPr/>
        </p:nvCxnSpPr>
        <p:spPr>
          <a:xfrm rot="5400000">
            <a:off x="5297804" y="4285020"/>
            <a:ext cx="322189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5"/>
          <p:cNvCxnSpPr>
            <a:stCxn id="15" idx="2"/>
          </p:cNvCxnSpPr>
          <p:nvPr/>
        </p:nvCxnSpPr>
        <p:spPr>
          <a:xfrm rot="5400000">
            <a:off x="6193929" y="4292276"/>
            <a:ext cx="324000" cy="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5"/>
          <p:cNvCxnSpPr>
            <a:stCxn id="16" idx="2"/>
          </p:cNvCxnSpPr>
          <p:nvPr/>
        </p:nvCxnSpPr>
        <p:spPr>
          <a:xfrm rot="5400000">
            <a:off x="7044189" y="4295951"/>
            <a:ext cx="324000" cy="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15"/>
          <p:cNvCxnSpPr>
            <a:stCxn id="82" idx="3"/>
            <a:endCxn id="17" idx="1"/>
          </p:cNvCxnSpPr>
          <p:nvPr/>
        </p:nvCxnSpPr>
        <p:spPr>
          <a:xfrm>
            <a:off x="7580289" y="2357880"/>
            <a:ext cx="39122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223"/>
          <p:cNvCxnSpPr>
            <a:stCxn id="63" idx="2"/>
          </p:cNvCxnSpPr>
          <p:nvPr/>
        </p:nvCxnSpPr>
        <p:spPr>
          <a:xfrm>
            <a:off x="4263189" y="6011626"/>
            <a:ext cx="0" cy="2976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226"/>
          <p:cNvCxnSpPr/>
          <p:nvPr/>
        </p:nvCxnSpPr>
        <p:spPr>
          <a:xfrm>
            <a:off x="3355592" y="6309320"/>
            <a:ext cx="443286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50999" y="5724784"/>
            <a:ext cx="324000" cy="21602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Textfeld 260"/>
          <p:cNvSpPr txBox="1"/>
          <p:nvPr/>
        </p:nvSpPr>
        <p:spPr>
          <a:xfrm>
            <a:off x="470126" y="5668798"/>
            <a:ext cx="2333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PAL components</a:t>
            </a:r>
            <a:endParaRPr lang="en-US" sz="1600" dirty="0">
              <a:latin typeface="+mn-lt"/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47333" y="5378680"/>
            <a:ext cx="324000" cy="216000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3" name="Textfeld 262"/>
          <p:cNvSpPr txBox="1"/>
          <p:nvPr/>
        </p:nvSpPr>
        <p:spPr>
          <a:xfrm>
            <a:off x="471333" y="5322694"/>
            <a:ext cx="301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Mandatory XME core components</a:t>
            </a:r>
            <a:endParaRPr lang="en-US" sz="1600" dirty="0">
              <a:latin typeface="+mn-lt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462001" y="4653136"/>
            <a:ext cx="2333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Advanced components</a:t>
            </a:r>
            <a:endParaRPr lang="en-US" sz="1600" dirty="0">
              <a:latin typeface="+mn-lt"/>
            </a:endParaRPr>
          </a:p>
        </p:txBody>
      </p:sp>
      <p:sp>
        <p:nvSpPr>
          <p:cNvPr id="265" name="Textfeld 264"/>
          <p:cNvSpPr txBox="1"/>
          <p:nvPr/>
        </p:nvSpPr>
        <p:spPr>
          <a:xfrm>
            <a:off x="459097" y="4984140"/>
            <a:ext cx="301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Optional XME core components</a:t>
            </a:r>
            <a:endParaRPr lang="en-US" sz="1600" dirty="0">
              <a:latin typeface="+mn-lt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146017" y="5034686"/>
            <a:ext cx="324000" cy="216000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echteck 266"/>
          <p:cNvSpPr/>
          <p:nvPr/>
        </p:nvSpPr>
        <p:spPr>
          <a:xfrm>
            <a:off x="142875" y="4703682"/>
            <a:ext cx="324000" cy="21600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echteck 269"/>
          <p:cNvSpPr/>
          <p:nvPr/>
        </p:nvSpPr>
        <p:spPr>
          <a:xfrm>
            <a:off x="148600" y="6055904"/>
            <a:ext cx="324000" cy="216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shade val="30000"/>
                  <a:satMod val="115000"/>
                </a:schemeClr>
              </a:gs>
              <a:gs pos="50000">
                <a:schemeClr val="accent5">
                  <a:lumMod val="90000"/>
                  <a:shade val="67500"/>
                  <a:satMod val="115000"/>
                </a:schemeClr>
              </a:gs>
              <a:gs pos="100000">
                <a:schemeClr val="accent5">
                  <a:lumMod val="9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Textfeld 270"/>
          <p:cNvSpPr txBox="1"/>
          <p:nvPr/>
        </p:nvSpPr>
        <p:spPr>
          <a:xfrm>
            <a:off x="467727" y="5999918"/>
            <a:ext cx="2333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Hardware periphery</a:t>
            </a:r>
            <a:endParaRPr lang="en-US" sz="1600" dirty="0">
              <a:latin typeface="+mn-lt"/>
            </a:endParaRPr>
          </a:p>
        </p:txBody>
      </p:sp>
      <p:grpSp>
        <p:nvGrpSpPr>
          <p:cNvPr id="3" name="Gruppieren 92"/>
          <p:cNvGrpSpPr/>
          <p:nvPr/>
        </p:nvGrpSpPr>
        <p:grpSpPr>
          <a:xfrm>
            <a:off x="4337974" y="2625108"/>
            <a:ext cx="252028" cy="227828"/>
            <a:chOff x="1475656" y="1965232"/>
            <a:chExt cx="504056" cy="455656"/>
          </a:xfrm>
        </p:grpSpPr>
        <p:sp>
          <p:nvSpPr>
            <p:cNvPr id="78" name="Freihandform 77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Gerade Verbindung 80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en 93"/>
          <p:cNvGrpSpPr/>
          <p:nvPr/>
        </p:nvGrpSpPr>
        <p:grpSpPr>
          <a:xfrm>
            <a:off x="5525916" y="2625108"/>
            <a:ext cx="252028" cy="227828"/>
            <a:chOff x="1475656" y="1965232"/>
            <a:chExt cx="504056" cy="455656"/>
          </a:xfrm>
        </p:grpSpPr>
        <p:sp>
          <p:nvSpPr>
            <p:cNvPr id="95" name="Freihandform 94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Gerade Verbindung 95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98"/>
          <p:cNvGrpSpPr/>
          <p:nvPr/>
        </p:nvGrpSpPr>
        <p:grpSpPr>
          <a:xfrm>
            <a:off x="6444208" y="2625108"/>
            <a:ext cx="252028" cy="227828"/>
            <a:chOff x="1475656" y="1965232"/>
            <a:chExt cx="504056" cy="455656"/>
          </a:xfrm>
        </p:grpSpPr>
        <p:sp>
          <p:nvSpPr>
            <p:cNvPr id="100" name="Freihandform 99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Gerade Verbindung 100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103"/>
          <p:cNvGrpSpPr/>
          <p:nvPr/>
        </p:nvGrpSpPr>
        <p:grpSpPr>
          <a:xfrm>
            <a:off x="7200292" y="2625108"/>
            <a:ext cx="252028" cy="227828"/>
            <a:chOff x="1475656" y="1965232"/>
            <a:chExt cx="504056" cy="455656"/>
          </a:xfrm>
        </p:grpSpPr>
        <p:sp>
          <p:nvSpPr>
            <p:cNvPr id="106" name="Freihandform 105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Gerade Verbindung 107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110"/>
          <p:cNvGrpSpPr/>
          <p:nvPr/>
        </p:nvGrpSpPr>
        <p:grpSpPr>
          <a:xfrm>
            <a:off x="4283968" y="1833020"/>
            <a:ext cx="252028" cy="227828"/>
            <a:chOff x="1475656" y="1965232"/>
            <a:chExt cx="504056" cy="455656"/>
          </a:xfrm>
        </p:grpSpPr>
        <p:sp>
          <p:nvSpPr>
            <p:cNvPr id="112" name="Freihandform 111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Gerade Verbindung 112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117"/>
          <p:cNvGrpSpPr/>
          <p:nvPr/>
        </p:nvGrpSpPr>
        <p:grpSpPr>
          <a:xfrm>
            <a:off x="5292080" y="1833020"/>
            <a:ext cx="252028" cy="227828"/>
            <a:chOff x="1475656" y="1965232"/>
            <a:chExt cx="504056" cy="455656"/>
          </a:xfrm>
        </p:grpSpPr>
        <p:sp>
          <p:nvSpPr>
            <p:cNvPr id="119" name="Freihandform 118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Gerade Verbindung 119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122"/>
          <p:cNvGrpSpPr/>
          <p:nvPr/>
        </p:nvGrpSpPr>
        <p:grpSpPr>
          <a:xfrm>
            <a:off x="6192180" y="1833020"/>
            <a:ext cx="252028" cy="227828"/>
            <a:chOff x="1475656" y="1965232"/>
            <a:chExt cx="504056" cy="455656"/>
          </a:xfrm>
        </p:grpSpPr>
        <p:sp>
          <p:nvSpPr>
            <p:cNvPr id="124" name="Freihandform 123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Gerade Verbindung 124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7"/>
          <p:cNvGrpSpPr/>
          <p:nvPr/>
        </p:nvGrpSpPr>
        <p:grpSpPr>
          <a:xfrm>
            <a:off x="7200292" y="1833020"/>
            <a:ext cx="252028" cy="227828"/>
            <a:chOff x="1475656" y="1965232"/>
            <a:chExt cx="504056" cy="455656"/>
          </a:xfrm>
        </p:grpSpPr>
        <p:sp>
          <p:nvSpPr>
            <p:cNvPr id="129" name="Freihandform 128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Gerade Verbindung 129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Gerade Verbindung mit Pfeil 15"/>
          <p:cNvCxnSpPr>
            <a:stCxn id="12" idx="3"/>
          </p:cNvCxnSpPr>
          <p:nvPr/>
        </p:nvCxnSpPr>
        <p:spPr>
          <a:xfrm flipV="1">
            <a:off x="3019456" y="1952836"/>
            <a:ext cx="877581" cy="25202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5"/>
          <p:cNvCxnSpPr>
            <a:stCxn id="12" idx="3"/>
          </p:cNvCxnSpPr>
          <p:nvPr/>
        </p:nvCxnSpPr>
        <p:spPr>
          <a:xfrm>
            <a:off x="3019456" y="2204864"/>
            <a:ext cx="877581" cy="54006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D:\Downloads\MC9004338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879883"/>
            <a:ext cx="655331" cy="655331"/>
          </a:xfrm>
          <a:prstGeom prst="rect">
            <a:avLst/>
          </a:prstGeom>
          <a:noFill/>
        </p:spPr>
      </p:pic>
      <p:cxnSp>
        <p:nvCxnSpPr>
          <p:cNvPr id="144" name="Gerade Verbindung mit Pfeil 15"/>
          <p:cNvCxnSpPr>
            <a:stCxn id="13314" idx="3"/>
            <a:endCxn id="12" idx="1"/>
          </p:cNvCxnSpPr>
          <p:nvPr/>
        </p:nvCxnSpPr>
        <p:spPr>
          <a:xfrm flipV="1">
            <a:off x="1266891" y="2204864"/>
            <a:ext cx="352782" cy="268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5"/>
          <p:cNvCxnSpPr>
            <a:stCxn id="153" idx="3"/>
          </p:cNvCxnSpPr>
          <p:nvPr/>
        </p:nvCxnSpPr>
        <p:spPr>
          <a:xfrm>
            <a:off x="3019456" y="3480400"/>
            <a:ext cx="565378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572860" y="2141856"/>
            <a:ext cx="4007429" cy="432048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Broker</a:t>
            </a:r>
            <a:endParaRPr lang="en-US" sz="1200" dirty="0"/>
          </a:p>
        </p:txBody>
      </p:sp>
      <p:sp>
        <p:nvSpPr>
          <p:cNvPr id="55" name="Rechteck 54"/>
          <p:cNvSpPr/>
          <p:nvPr/>
        </p:nvSpPr>
        <p:spPr>
          <a:xfrm>
            <a:off x="3572860" y="3186244"/>
            <a:ext cx="1393357" cy="937683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Interface</a:t>
            </a:r>
            <a:br>
              <a:rPr lang="en-US" sz="1200" dirty="0" smtClean="0"/>
            </a:br>
            <a:r>
              <a:rPr lang="en-US" sz="1200" dirty="0" smtClean="0"/>
              <a:t>Manager</a:t>
            </a:r>
          </a:p>
        </p:txBody>
      </p:sp>
      <p:sp>
        <p:nvSpPr>
          <p:cNvPr id="57" name="Rechteck 56"/>
          <p:cNvSpPr/>
          <p:nvPr/>
        </p:nvSpPr>
        <p:spPr>
          <a:xfrm>
            <a:off x="4317867" y="3691879"/>
            <a:ext cx="648351" cy="432048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TCP Plug-in</a:t>
            </a:r>
            <a:endParaRPr lang="en-US" sz="1200" dirty="0"/>
          </a:p>
        </p:txBody>
      </p:sp>
      <p:sp>
        <p:nvSpPr>
          <p:cNvPr id="58" name="Rechteck 57"/>
          <p:cNvSpPr/>
          <p:nvPr/>
        </p:nvSpPr>
        <p:spPr>
          <a:xfrm>
            <a:off x="3572861" y="3691880"/>
            <a:ext cx="648351" cy="432048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UDP Plug-in</a:t>
            </a:r>
            <a:endParaRPr lang="en-US" sz="1200" dirty="0"/>
          </a:p>
        </p:txBody>
      </p:sp>
      <p:sp>
        <p:nvSpPr>
          <p:cNvPr id="66" name="Rechteck 65"/>
          <p:cNvSpPr/>
          <p:nvPr/>
        </p:nvSpPr>
        <p:spPr>
          <a:xfrm>
            <a:off x="5951780" y="3187986"/>
            <a:ext cx="795600" cy="935939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  <a:alpha val="50000"/>
                </a:srgbClr>
              </a:gs>
              <a:gs pos="50000">
                <a:srgbClr val="FFC50C">
                  <a:shade val="67500"/>
                  <a:satMod val="115000"/>
                  <a:alpha val="50000"/>
                </a:srgbClr>
              </a:gs>
              <a:gs pos="100000">
                <a:srgbClr val="FFC50C">
                  <a:shade val="100000"/>
                  <a:satMod val="115000"/>
                  <a:alpha val="60000"/>
                </a:srgbClr>
              </a:gs>
            </a:gsLst>
            <a:lin ang="13500000" scaled="1"/>
            <a:tileRect/>
          </a:gradFill>
          <a:ln>
            <a:solidFill>
              <a:srgbClr val="FFC000">
                <a:alpha val="50000"/>
              </a:srgb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ADC Arbiter</a:t>
            </a:r>
          </a:p>
        </p:txBody>
      </p:sp>
      <p:sp>
        <p:nvSpPr>
          <p:cNvPr id="65" name="Rechteck 64"/>
          <p:cNvSpPr/>
          <p:nvPr/>
        </p:nvSpPr>
        <p:spPr>
          <a:xfrm>
            <a:off x="5032299" y="3186245"/>
            <a:ext cx="853200" cy="947706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  <a:alpha val="50000"/>
                </a:srgbClr>
              </a:gs>
              <a:gs pos="50000">
                <a:srgbClr val="FFC50C">
                  <a:shade val="67500"/>
                  <a:satMod val="115000"/>
                  <a:alpha val="50000"/>
                </a:srgbClr>
              </a:gs>
              <a:gs pos="100000">
                <a:srgbClr val="FFC50C">
                  <a:shade val="100000"/>
                  <a:satMod val="115000"/>
                  <a:alpha val="60000"/>
                </a:srgbClr>
              </a:gs>
            </a:gsLst>
            <a:lin ang="13500000" scaled="1"/>
            <a:tileRect/>
          </a:gradFill>
          <a:ln>
            <a:solidFill>
              <a:srgbClr val="FFC000">
                <a:alpha val="50000"/>
              </a:srgb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GPIO Arbiter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5951779" y="3691878"/>
            <a:ext cx="795600" cy="432048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</a:t>
            </a:r>
            <a:endParaRPr lang="en-US" sz="1200" dirty="0"/>
          </a:p>
        </p:txBody>
      </p:sp>
      <p:sp>
        <p:nvSpPr>
          <p:cNvPr id="54" name="Rechteck 53"/>
          <p:cNvSpPr/>
          <p:nvPr/>
        </p:nvSpPr>
        <p:spPr>
          <a:xfrm>
            <a:off x="5032298" y="3691879"/>
            <a:ext cx="853200" cy="432047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GPIO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erade Verbindung 223"/>
          <p:cNvCxnSpPr/>
          <p:nvPr/>
        </p:nvCxnSpPr>
        <p:spPr>
          <a:xfrm>
            <a:off x="4320000" y="5940000"/>
            <a:ext cx="0" cy="360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/>
          <p:cNvSpPr/>
          <p:nvPr/>
        </p:nvSpPr>
        <p:spPr>
          <a:xfrm>
            <a:off x="3420000" y="1188000"/>
            <a:ext cx="4212000" cy="28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mit Pfeil 15"/>
          <p:cNvCxnSpPr>
            <a:endCxn id="80" idx="2"/>
          </p:cNvCxnSpPr>
          <p:nvPr/>
        </p:nvCxnSpPr>
        <p:spPr>
          <a:xfrm rot="5400000" flipH="1" flipV="1">
            <a:off x="4860000" y="1962048"/>
            <a:ext cx="360000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15"/>
          <p:cNvCxnSpPr>
            <a:stCxn id="107" idx="2"/>
          </p:cNvCxnSpPr>
          <p:nvPr/>
        </p:nvCxnSpPr>
        <p:spPr>
          <a:xfrm rot="16200000" flipH="1">
            <a:off x="5814000" y="1961856"/>
            <a:ext cx="360000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15"/>
          <p:cNvCxnSpPr>
            <a:stCxn id="11" idx="2"/>
          </p:cNvCxnSpPr>
          <p:nvPr/>
        </p:nvCxnSpPr>
        <p:spPr>
          <a:xfrm rot="5400000">
            <a:off x="6800825" y="1965223"/>
            <a:ext cx="366350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15"/>
          <p:cNvCxnSpPr/>
          <p:nvPr/>
        </p:nvCxnSpPr>
        <p:spPr>
          <a:xfrm rot="16200000" flipH="1">
            <a:off x="3975092" y="1961856"/>
            <a:ext cx="360000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5400000" y="2952000"/>
            <a:ext cx="972000" cy="936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Primitive Components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XME Core Components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42875" y="6544027"/>
            <a:ext cx="468313" cy="184150"/>
          </a:xfrm>
        </p:spPr>
        <p:txBody>
          <a:bodyPr/>
          <a:lstStyle/>
          <a:p>
            <a:pPr>
              <a:defRPr/>
            </a:pPr>
            <a:fld id="{0B20762F-3618-4906-A7B5-AF867B74E0D6}" type="slidenum">
              <a:rPr lang="de-DE" smtClean="0">
                <a:solidFill>
                  <a:srgbClr val="006094"/>
                </a:solidFill>
              </a:rPr>
              <a:pPr>
                <a:defRPr/>
              </a:pPr>
              <a:t>18</a:t>
            </a:fld>
            <a:endParaRPr lang="de-DE" dirty="0">
              <a:solidFill>
                <a:srgbClr val="006094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498000" y="1350000"/>
            <a:ext cx="972000" cy="432048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Advanced Components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340000" y="2141853"/>
            <a:ext cx="900000" cy="432048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Execution Manager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812360" y="2141857"/>
            <a:ext cx="900000" cy="432048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Routing Table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4590000" y="1350000"/>
            <a:ext cx="900000" cy="432048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Login Server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580000" y="1349808"/>
            <a:ext cx="828000" cy="432048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Directory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516000" y="2952000"/>
            <a:ext cx="900000" cy="430306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Resource Manager</a:t>
            </a:r>
          </a:p>
        </p:txBody>
      </p:sp>
      <p:sp>
        <p:nvSpPr>
          <p:cNvPr id="61" name="Rechteck 60"/>
          <p:cNvSpPr/>
          <p:nvPr/>
        </p:nvSpPr>
        <p:spPr>
          <a:xfrm>
            <a:off x="3600000" y="4284000"/>
            <a:ext cx="3852000" cy="11520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Hardware Abstraction Layer (HAL)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3600000" y="5508000"/>
            <a:ext cx="1440000" cy="4320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Ethernet Periphery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600000" y="4572000"/>
            <a:ext cx="1440000" cy="4320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Communication Library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5111999" y="5508000"/>
            <a:ext cx="1080000" cy="4320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GPIO, ADC, … Periphery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600000" y="5076000"/>
            <a:ext cx="3852000" cy="3600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  <a:alpha val="50000"/>
                </a:srgbClr>
              </a:gs>
              <a:gs pos="50000">
                <a:srgbClr val="92D050">
                  <a:shade val="67500"/>
                  <a:satMod val="115000"/>
                  <a:alpha val="50000"/>
                </a:srgbClr>
              </a:gs>
              <a:gs pos="100000">
                <a:srgbClr val="92D050">
                  <a:shade val="100000"/>
                  <a:satMod val="115000"/>
                  <a:alpha val="50000"/>
                </a:srgbClr>
              </a:gs>
            </a:gsLst>
            <a:lin ang="13500000" scaled="1"/>
            <a:tileRect/>
          </a:gradFill>
          <a:ln>
            <a:solidFill>
              <a:srgbClr val="92D050">
                <a:alpha val="50000"/>
              </a:srgb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Operating System / Board Support Package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134" name="Gerade Verbindung mit Pfeil 15"/>
          <p:cNvCxnSpPr/>
          <p:nvPr/>
        </p:nvCxnSpPr>
        <p:spPr>
          <a:xfrm rot="16200000" flipH="1">
            <a:off x="5688000" y="2772000"/>
            <a:ext cx="36000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15"/>
          <p:cNvCxnSpPr/>
          <p:nvPr/>
        </p:nvCxnSpPr>
        <p:spPr>
          <a:xfrm rot="16200000" flipH="1">
            <a:off x="4068000" y="2772000"/>
            <a:ext cx="36000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eck 139"/>
          <p:cNvSpPr/>
          <p:nvPr/>
        </p:nvSpPr>
        <p:spPr>
          <a:xfrm>
            <a:off x="6264000" y="5508000"/>
            <a:ext cx="900000" cy="4320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Interrupts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188" name="Gerade Verbindung mit Pfeil 15"/>
          <p:cNvCxnSpPr/>
          <p:nvPr/>
        </p:nvCxnSpPr>
        <p:spPr>
          <a:xfrm rot="5400000">
            <a:off x="5688000" y="4068001"/>
            <a:ext cx="396000" cy="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15"/>
          <p:cNvCxnSpPr>
            <a:stCxn id="82" idx="3"/>
            <a:endCxn id="17" idx="1"/>
          </p:cNvCxnSpPr>
          <p:nvPr/>
        </p:nvCxnSpPr>
        <p:spPr>
          <a:xfrm flipV="1">
            <a:off x="7452000" y="2357881"/>
            <a:ext cx="360360" cy="14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226"/>
          <p:cNvCxnSpPr/>
          <p:nvPr/>
        </p:nvCxnSpPr>
        <p:spPr>
          <a:xfrm>
            <a:off x="3420000" y="6300000"/>
            <a:ext cx="432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08000" y="5724000"/>
            <a:ext cx="324000" cy="21602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468000" y="5652000"/>
            <a:ext cx="2333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HAL components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08000" y="5076000"/>
            <a:ext cx="324000" cy="216000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468000" y="5004000"/>
            <a:ext cx="301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Mandatory XME core components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468000" y="4356000"/>
            <a:ext cx="3173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Advanced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components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feld 264"/>
          <p:cNvSpPr txBox="1"/>
          <p:nvPr/>
        </p:nvSpPr>
        <p:spPr>
          <a:xfrm>
            <a:off x="468000" y="4680000"/>
            <a:ext cx="301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Optional XME core components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108000" y="4752000"/>
            <a:ext cx="324000" cy="216000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108000" y="4428000"/>
            <a:ext cx="324000" cy="21600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108000" y="6048000"/>
            <a:ext cx="324000" cy="216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shade val="30000"/>
                  <a:satMod val="115000"/>
                </a:schemeClr>
              </a:gs>
              <a:gs pos="50000">
                <a:schemeClr val="accent5">
                  <a:lumMod val="90000"/>
                  <a:shade val="67500"/>
                  <a:satMod val="115000"/>
                </a:schemeClr>
              </a:gs>
              <a:gs pos="100000">
                <a:schemeClr val="accent5">
                  <a:lumMod val="9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1" name="Textfeld 270"/>
          <p:cNvSpPr txBox="1"/>
          <p:nvPr/>
        </p:nvSpPr>
        <p:spPr>
          <a:xfrm>
            <a:off x="468000" y="5976000"/>
            <a:ext cx="2333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Hardware periphery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" name="Gruppieren 110"/>
          <p:cNvGrpSpPr/>
          <p:nvPr/>
        </p:nvGrpSpPr>
        <p:grpSpPr>
          <a:xfrm>
            <a:off x="4266000" y="1852508"/>
            <a:ext cx="252028" cy="227828"/>
            <a:chOff x="1475656" y="1965232"/>
            <a:chExt cx="504056" cy="455656"/>
          </a:xfrm>
        </p:grpSpPr>
        <p:sp>
          <p:nvSpPr>
            <p:cNvPr id="112" name="Freihandform 111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13" name="Gerade Verbindung 112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117"/>
          <p:cNvGrpSpPr/>
          <p:nvPr/>
        </p:nvGrpSpPr>
        <p:grpSpPr>
          <a:xfrm>
            <a:off x="5148000" y="1854000"/>
            <a:ext cx="252028" cy="227828"/>
            <a:chOff x="1475656" y="1965232"/>
            <a:chExt cx="504056" cy="455656"/>
          </a:xfrm>
        </p:grpSpPr>
        <p:sp>
          <p:nvSpPr>
            <p:cNvPr id="119" name="Freihandform 118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20" name="Gerade Verbindung 119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122"/>
          <p:cNvGrpSpPr/>
          <p:nvPr/>
        </p:nvGrpSpPr>
        <p:grpSpPr>
          <a:xfrm>
            <a:off x="6102000" y="1854000"/>
            <a:ext cx="252028" cy="227828"/>
            <a:chOff x="1475656" y="1965232"/>
            <a:chExt cx="504056" cy="455656"/>
          </a:xfrm>
        </p:grpSpPr>
        <p:sp>
          <p:nvSpPr>
            <p:cNvPr id="124" name="Freihandform 123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25" name="Gerade Verbindung 124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7"/>
          <p:cNvGrpSpPr/>
          <p:nvPr/>
        </p:nvGrpSpPr>
        <p:grpSpPr>
          <a:xfrm>
            <a:off x="7092000" y="1854000"/>
            <a:ext cx="252028" cy="227828"/>
            <a:chOff x="1475656" y="1965232"/>
            <a:chExt cx="504056" cy="455656"/>
          </a:xfrm>
        </p:grpSpPr>
        <p:sp>
          <p:nvSpPr>
            <p:cNvPr id="129" name="Freihandform 128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30" name="Gerade Verbindung 129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hteck 81"/>
          <p:cNvSpPr/>
          <p:nvPr/>
        </p:nvSpPr>
        <p:spPr>
          <a:xfrm>
            <a:off x="3600000" y="2142000"/>
            <a:ext cx="3852000" cy="432048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Broker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600000" y="2952000"/>
            <a:ext cx="1440000" cy="936000"/>
          </a:xfrm>
          <a:prstGeom prst="rect">
            <a:avLst/>
          </a:prstGeom>
          <a:gradFill flip="none" rotWithShape="1">
            <a:gsLst>
              <a:gs pos="0">
                <a:srgbClr val="FFC50C">
                  <a:shade val="30000"/>
                  <a:satMod val="115000"/>
                </a:srgbClr>
              </a:gs>
              <a:gs pos="50000">
                <a:srgbClr val="FFC50C">
                  <a:shade val="67500"/>
                  <a:satMod val="115000"/>
                </a:srgbClr>
              </a:gs>
              <a:gs pos="100000">
                <a:srgbClr val="FFC50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Interface</a:t>
            </a:r>
            <a:br>
              <a:rPr lang="en-US" sz="1200" dirty="0" smtClean="0">
                <a:solidFill>
                  <a:srgbClr val="FFFFFF"/>
                </a:solidFill>
              </a:rPr>
            </a:br>
            <a:r>
              <a:rPr lang="en-US" sz="1200" dirty="0" smtClean="0">
                <a:solidFill>
                  <a:srgbClr val="FFFFFF"/>
                </a:solidFill>
              </a:rPr>
              <a:t>Manager</a:t>
            </a:r>
          </a:p>
        </p:txBody>
      </p:sp>
      <p:sp>
        <p:nvSpPr>
          <p:cNvPr id="57" name="Rechteck 56"/>
          <p:cNvSpPr/>
          <p:nvPr/>
        </p:nvSpPr>
        <p:spPr>
          <a:xfrm>
            <a:off x="4355697" y="3429000"/>
            <a:ext cx="648351" cy="432048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TCP Plug-in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635617" y="3429000"/>
            <a:ext cx="648351" cy="432048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UDP Plug-in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600000" y="1350000"/>
            <a:ext cx="900000" cy="432048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Node Manager</a:t>
            </a:r>
          </a:p>
        </p:txBody>
      </p:sp>
      <p:cxnSp>
        <p:nvCxnSpPr>
          <p:cNvPr id="155" name="Gerade Verbindung mit Pfeil 15"/>
          <p:cNvCxnSpPr>
            <a:stCxn id="12" idx="3"/>
            <a:endCxn id="82" idx="1"/>
          </p:cNvCxnSpPr>
          <p:nvPr/>
        </p:nvCxnSpPr>
        <p:spPr>
          <a:xfrm>
            <a:off x="3240000" y="2357877"/>
            <a:ext cx="360000" cy="14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"/>
          <p:cNvCxnSpPr/>
          <p:nvPr/>
        </p:nvCxnSpPr>
        <p:spPr>
          <a:xfrm rot="5400000">
            <a:off x="6786000" y="2772000"/>
            <a:ext cx="360000" cy="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15"/>
          <p:cNvCxnSpPr/>
          <p:nvPr/>
        </p:nvCxnSpPr>
        <p:spPr>
          <a:xfrm rot="16200000" flipH="1">
            <a:off x="3780000" y="4068000"/>
            <a:ext cx="396000" cy="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mit Pfeil 15"/>
          <p:cNvCxnSpPr/>
          <p:nvPr/>
        </p:nvCxnSpPr>
        <p:spPr>
          <a:xfrm rot="16200000" flipH="1">
            <a:off x="4499093" y="4068000"/>
            <a:ext cx="396000" cy="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uppieren 110"/>
          <p:cNvGrpSpPr/>
          <p:nvPr/>
        </p:nvGrpSpPr>
        <p:grpSpPr>
          <a:xfrm>
            <a:off x="4356000" y="2664000"/>
            <a:ext cx="252028" cy="227828"/>
            <a:chOff x="1475656" y="1965232"/>
            <a:chExt cx="504056" cy="455656"/>
          </a:xfrm>
        </p:grpSpPr>
        <p:sp>
          <p:nvSpPr>
            <p:cNvPr id="190" name="Freihandform 189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91" name="Gerade Verbindung 190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uppieren 110"/>
          <p:cNvGrpSpPr/>
          <p:nvPr/>
        </p:nvGrpSpPr>
        <p:grpSpPr>
          <a:xfrm>
            <a:off x="5976000" y="2664000"/>
            <a:ext cx="252028" cy="227828"/>
            <a:chOff x="1475656" y="1965232"/>
            <a:chExt cx="504056" cy="455656"/>
          </a:xfrm>
        </p:grpSpPr>
        <p:sp>
          <p:nvSpPr>
            <p:cNvPr id="196" name="Freihandform 195"/>
            <p:cNvSpPr/>
            <p:nvPr/>
          </p:nvSpPr>
          <p:spPr>
            <a:xfrm>
              <a:off x="1475656" y="1965232"/>
              <a:ext cx="504056" cy="455656"/>
            </a:xfrm>
            <a:custGeom>
              <a:avLst/>
              <a:gdLst>
                <a:gd name="connsiteX0" fmla="*/ 0 w 504056"/>
                <a:gd name="connsiteY0" fmla="*/ 0 h 455656"/>
                <a:gd name="connsiteX1" fmla="*/ 504056 w 504056"/>
                <a:gd name="connsiteY1" fmla="*/ 0 h 455656"/>
                <a:gd name="connsiteX2" fmla="*/ 504056 w 504056"/>
                <a:gd name="connsiteY2" fmla="*/ 455656 h 455656"/>
                <a:gd name="connsiteX3" fmla="*/ 0 w 504056"/>
                <a:gd name="connsiteY3" fmla="*/ 455656 h 455656"/>
                <a:gd name="connsiteX4" fmla="*/ 0 w 504056"/>
                <a:gd name="connsiteY4" fmla="*/ 0 h 455656"/>
                <a:gd name="connsiteX0" fmla="*/ 504056 w 595496"/>
                <a:gd name="connsiteY0" fmla="*/ 0 h 455656"/>
                <a:gd name="connsiteX1" fmla="*/ 504056 w 595496"/>
                <a:gd name="connsiteY1" fmla="*/ 455656 h 455656"/>
                <a:gd name="connsiteX2" fmla="*/ 0 w 595496"/>
                <a:gd name="connsiteY2" fmla="*/ 455656 h 455656"/>
                <a:gd name="connsiteX3" fmla="*/ 0 w 595496"/>
                <a:gd name="connsiteY3" fmla="*/ 0 h 455656"/>
                <a:gd name="connsiteX4" fmla="*/ 595496 w 595496"/>
                <a:gd name="connsiteY4" fmla="*/ 91440 h 455656"/>
                <a:gd name="connsiteX0" fmla="*/ 504056 w 504056"/>
                <a:gd name="connsiteY0" fmla="*/ 0 h 455656"/>
                <a:gd name="connsiteX1" fmla="*/ 504056 w 504056"/>
                <a:gd name="connsiteY1" fmla="*/ 455656 h 455656"/>
                <a:gd name="connsiteX2" fmla="*/ 0 w 504056"/>
                <a:gd name="connsiteY2" fmla="*/ 455656 h 455656"/>
                <a:gd name="connsiteX3" fmla="*/ 0 w 504056"/>
                <a:gd name="connsiteY3" fmla="*/ 0 h 4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455656">
                  <a:moveTo>
                    <a:pt x="504056" y="0"/>
                  </a:moveTo>
                  <a:lnTo>
                    <a:pt x="504056" y="455656"/>
                  </a:lnTo>
                  <a:lnTo>
                    <a:pt x="0" y="45565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98" name="Gerade Verbindung 197"/>
            <p:cNvCxnSpPr/>
            <p:nvPr/>
          </p:nvCxnSpPr>
          <p:spPr>
            <a:xfrm>
              <a:off x="1547664" y="2348880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 Verbindung 198"/>
            <p:cNvCxnSpPr/>
            <p:nvPr/>
          </p:nvCxnSpPr>
          <p:spPr>
            <a:xfrm>
              <a:off x="1547664" y="2276872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1547664" y="2204864"/>
              <a:ext cx="3600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Gerade Verbindung mit Pfeil 15"/>
          <p:cNvCxnSpPr/>
          <p:nvPr/>
        </p:nvCxnSpPr>
        <p:spPr>
          <a:xfrm rot="5400000">
            <a:off x="6552000" y="3834000"/>
            <a:ext cx="864000" cy="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/>
          <p:cNvSpPr txBox="1"/>
          <p:nvPr/>
        </p:nvSpPr>
        <p:spPr>
          <a:xfrm>
            <a:off x="6931827" y="5562000"/>
            <a:ext cx="615553" cy="3407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…</a:t>
            </a:r>
            <a:endParaRPr lang="en-US" sz="2800" dirty="0">
              <a:latin typeface="+mn-lt"/>
            </a:endParaRPr>
          </a:p>
        </p:txBody>
      </p:sp>
      <p:cxnSp>
        <p:nvCxnSpPr>
          <p:cNvPr id="207" name="Gerade Verbindung mit Pfeil 15"/>
          <p:cNvCxnSpPr/>
          <p:nvPr/>
        </p:nvCxnSpPr>
        <p:spPr>
          <a:xfrm flipH="1">
            <a:off x="107504" y="4068000"/>
            <a:ext cx="36000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feld 208"/>
          <p:cNvSpPr txBox="1"/>
          <p:nvPr/>
        </p:nvSpPr>
        <p:spPr>
          <a:xfrm>
            <a:off x="467544" y="38880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Function call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11" name="Gerade Verbindung mit Pfeil 15"/>
          <p:cNvCxnSpPr/>
          <p:nvPr/>
        </p:nvCxnSpPr>
        <p:spPr>
          <a:xfrm flipH="1">
            <a:off x="107504" y="3744000"/>
            <a:ext cx="36000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211"/>
          <p:cNvSpPr txBox="1"/>
          <p:nvPr/>
        </p:nvSpPr>
        <p:spPr>
          <a:xfrm>
            <a:off x="467544" y="35640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Data centric communication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5400000" y="4572000"/>
            <a:ext cx="972000" cy="4320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GPIO, ADC, … Drivers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216" name="Gerade Verbindung mit Pfeil 15"/>
          <p:cNvCxnSpPr>
            <a:stCxn id="55" idx="3"/>
            <a:endCxn id="154" idx="1"/>
          </p:cNvCxnSpPr>
          <p:nvPr/>
        </p:nvCxnSpPr>
        <p:spPr>
          <a:xfrm>
            <a:off x="5040000" y="3420000"/>
            <a:ext cx="360000" cy="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6552000" y="4572000"/>
            <a:ext cx="900000" cy="4320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Resource Abstraction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108000" y="5400000"/>
            <a:ext cx="324000" cy="21602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2" name="Textfeld 221"/>
          <p:cNvSpPr txBox="1"/>
          <p:nvPr/>
        </p:nvSpPr>
        <p:spPr>
          <a:xfrm>
            <a:off x="468000" y="5328000"/>
            <a:ext cx="2333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Primitive components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 (2)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460000" cy="4530471"/>
          </a:xfrm>
        </p:spPr>
        <p:txBody>
          <a:bodyPr/>
          <a:lstStyle/>
          <a:p>
            <a:r>
              <a:rPr lang="en-US" dirty="0" smtClean="0"/>
              <a:t>Routing Table</a:t>
            </a:r>
          </a:p>
          <a:p>
            <a:pPr lvl="1"/>
            <a:r>
              <a:rPr lang="en-US" dirty="0" smtClean="0"/>
              <a:t>Stores all routing entries (local and remote) for all paths passing this node</a:t>
            </a:r>
          </a:p>
          <a:p>
            <a:r>
              <a:rPr lang="en-US" dirty="0" smtClean="0"/>
              <a:t>Broker</a:t>
            </a:r>
          </a:p>
          <a:p>
            <a:pPr lvl="1"/>
            <a:r>
              <a:rPr lang="en-US" dirty="0" smtClean="0"/>
              <a:t>Responsible for accessing and providing data in Chromosome</a:t>
            </a:r>
          </a:p>
          <a:p>
            <a:pPr lvl="1"/>
            <a:r>
              <a:rPr lang="en-US" dirty="0" smtClean="0"/>
              <a:t>Represents central component of Chromosome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Database handling publications and subscriptions. Communication paths are calculated and established by the Dictionary.</a:t>
            </a:r>
          </a:p>
          <a:p>
            <a:r>
              <a:rPr lang="en-US" dirty="0" smtClean="0"/>
              <a:t>Node Manager</a:t>
            </a:r>
          </a:p>
          <a:p>
            <a:pPr lvl="1"/>
            <a:r>
              <a:rPr lang="en-US" dirty="0" smtClean="0"/>
              <a:t>Responsible for system start up. Stores central information of node (configuration data, node id, …)</a:t>
            </a:r>
          </a:p>
          <a:p>
            <a:pPr lvl="1"/>
            <a:r>
              <a:rPr lang="en-US" dirty="0" smtClean="0"/>
              <a:t>Takes care of </a:t>
            </a:r>
            <a:r>
              <a:rPr lang="en-US" smtClean="0"/>
              <a:t>login procedure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460000" cy="428425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CHROMOSOME</a:t>
            </a:r>
            <a:r>
              <a:rPr lang="en-US" dirty="0" smtClean="0"/>
              <a:t> </a:t>
            </a:r>
            <a:r>
              <a:rPr lang="en-US" sz="2000" dirty="0" smtClean="0"/>
              <a:t>(actually without the “H”…)</a:t>
            </a:r>
            <a:endParaRPr lang="en-US" dirty="0" smtClean="0"/>
          </a:p>
          <a:p>
            <a:r>
              <a:rPr lang="en-US" u="sng" dirty="0" smtClean="0"/>
              <a:t>Cro</a:t>
            </a:r>
            <a:r>
              <a:rPr lang="en-US" dirty="0" smtClean="0"/>
              <a:t>ss-Domain: automation, multimedia, automotive, etc.</a:t>
            </a:r>
            <a:endParaRPr lang="en-US" u="sng" dirty="0" smtClean="0"/>
          </a:p>
          <a:p>
            <a:r>
              <a:rPr lang="en-US" u="sng" dirty="0" smtClean="0"/>
              <a:t>M</a:t>
            </a:r>
            <a:r>
              <a:rPr lang="en-US" dirty="0" smtClean="0"/>
              <a:t>odular: consists of software components with “plug &amp; play”</a:t>
            </a:r>
          </a:p>
          <a:p>
            <a:r>
              <a:rPr lang="en-US" u="sng" dirty="0" smtClean="0"/>
              <a:t>O</a:t>
            </a:r>
            <a:r>
              <a:rPr lang="en-US" dirty="0" smtClean="0"/>
              <a:t>perating </a:t>
            </a:r>
            <a:r>
              <a:rPr lang="en-US" u="sng" dirty="0" smtClean="0"/>
              <a:t>S</a:t>
            </a:r>
            <a:r>
              <a:rPr lang="en-US" dirty="0" smtClean="0"/>
              <a:t>ystem: provides hardware abstraction</a:t>
            </a:r>
          </a:p>
          <a:p>
            <a:r>
              <a:rPr lang="en-US" u="sng" dirty="0" smtClean="0"/>
              <a:t>o</a:t>
            </a:r>
            <a:r>
              <a:rPr lang="en-US" dirty="0" smtClean="0"/>
              <a:t>r </a:t>
            </a:r>
            <a:r>
              <a:rPr lang="en-US" u="sng" dirty="0" smtClean="0"/>
              <a:t>M</a:t>
            </a:r>
            <a:r>
              <a:rPr lang="en-US" dirty="0" smtClean="0"/>
              <a:t>iddlewar</a:t>
            </a:r>
            <a:r>
              <a:rPr lang="en-US" u="sng" dirty="0" smtClean="0"/>
              <a:t>e</a:t>
            </a:r>
            <a:r>
              <a:rPr lang="en-US" dirty="0" smtClean="0"/>
              <a:t>: provides communication infrastructure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/>
              <a:t>XME = CHROMOSOME</a:t>
            </a:r>
          </a:p>
          <a:p>
            <a:r>
              <a:rPr lang="en-US" dirty="0" smtClean="0"/>
              <a:t>Abbreviation required for prefixes (e.g., functions in the code)</a:t>
            </a:r>
          </a:p>
          <a:p>
            <a:r>
              <a:rPr lang="en-US" u="sng" dirty="0" smtClean="0"/>
              <a:t>X</a:t>
            </a:r>
            <a:r>
              <a:rPr lang="en-US" dirty="0" smtClean="0"/>
              <a:t>: represents “</a:t>
            </a:r>
            <a:r>
              <a:rPr lang="en-US" u="sng" dirty="0" smtClean="0"/>
              <a:t>C</a:t>
            </a:r>
            <a:r>
              <a:rPr lang="en-US" dirty="0" smtClean="0"/>
              <a:t>ross-domain” in the literal sense</a:t>
            </a:r>
          </a:p>
          <a:p>
            <a:r>
              <a:rPr lang="en-US" u="sng" dirty="0" smtClean="0"/>
              <a:t>ME</a:t>
            </a:r>
            <a:r>
              <a:rPr lang="en-US" dirty="0" smtClean="0"/>
              <a:t>: represents “</a:t>
            </a:r>
            <a:r>
              <a:rPr lang="en-US" u="sng" dirty="0" smtClean="0"/>
              <a:t>M</a:t>
            </a:r>
            <a:r>
              <a:rPr lang="en-US" dirty="0" smtClean="0"/>
              <a:t>iddlewar</a:t>
            </a:r>
            <a:r>
              <a:rPr lang="en-US" u="sng" dirty="0" smtClean="0"/>
              <a:t>e</a:t>
            </a:r>
            <a:r>
              <a:rPr lang="en-US" dirty="0" smtClean="0"/>
              <a:t>” or “</a:t>
            </a:r>
            <a:r>
              <a:rPr lang="en-US" u="sng" dirty="0" smtClean="0"/>
              <a:t>M</a:t>
            </a:r>
            <a:r>
              <a:rPr lang="en-US" dirty="0" smtClean="0"/>
              <a:t>odular Middlewar</a:t>
            </a:r>
            <a:r>
              <a:rPr lang="en-US" u="sng" dirty="0" smtClean="0"/>
              <a:t>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 (3)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460000" cy="4899803"/>
          </a:xfrm>
        </p:spPr>
        <p:txBody>
          <a:bodyPr/>
          <a:lstStyle/>
          <a:p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Manages execution order of tasks. Task can be registered by all components on demand.</a:t>
            </a:r>
          </a:p>
          <a:p>
            <a:r>
              <a:rPr lang="en-US" dirty="0" smtClean="0"/>
              <a:t>Login Server</a:t>
            </a:r>
          </a:p>
          <a:p>
            <a:pPr lvl="1"/>
            <a:r>
              <a:rPr lang="en-US" dirty="0" smtClean="0"/>
              <a:t>Assigns node ids and other information (node id hosting dictionary, …) to new nodes in the network</a:t>
            </a:r>
          </a:p>
          <a:p>
            <a:r>
              <a:rPr lang="en-US" dirty="0" smtClean="0"/>
              <a:t>Network Driver</a:t>
            </a:r>
          </a:p>
          <a:p>
            <a:pPr lvl="1"/>
            <a:r>
              <a:rPr lang="en-US" dirty="0" smtClean="0"/>
              <a:t>Takes care of sending and receiving data over a specific network interface</a:t>
            </a:r>
          </a:p>
          <a:p>
            <a:pPr lvl="1"/>
            <a:r>
              <a:rPr lang="en-US" dirty="0" smtClean="0"/>
              <a:t>Address resolution (node id -&gt; physical network address) is done here</a:t>
            </a:r>
          </a:p>
          <a:p>
            <a:r>
              <a:rPr lang="en-US" dirty="0" smtClean="0"/>
              <a:t>Platform Abstraction Layer (PAL)</a:t>
            </a:r>
          </a:p>
          <a:p>
            <a:pPr lvl="1"/>
            <a:r>
              <a:rPr lang="en-US" dirty="0" smtClean="0"/>
              <a:t>Abstracts from concrete platform (platform = HW + OS + Middleware)</a:t>
            </a:r>
          </a:p>
          <a:p>
            <a:pPr lvl="1"/>
            <a:r>
              <a:rPr lang="en-US" dirty="0" smtClean="0"/>
              <a:t>Offers standardized interface to access platform components</a:t>
            </a:r>
          </a:p>
          <a:p>
            <a:pPr lvl="1"/>
            <a:r>
              <a:rPr lang="en-US" dirty="0" smtClean="0"/>
              <a:t>Division between PAL and XME components is blurred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460000" cy="49013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Existing Concepts</a:t>
            </a:r>
          </a:p>
          <a:p>
            <a:r>
              <a:rPr lang="en-US" dirty="0" smtClean="0"/>
              <a:t>Design of core components</a:t>
            </a:r>
          </a:p>
          <a:p>
            <a:r>
              <a:rPr lang="en-US" dirty="0" smtClean="0"/>
              <a:t>Design of primary life cycle use cases (e.g., login, data transmission)</a:t>
            </a:r>
          </a:p>
          <a:p>
            <a:r>
              <a:rPr lang="en-US" dirty="0" smtClean="0"/>
              <a:t>Preliminary implementation of IP-based network communication on Windows/POSIX</a:t>
            </a:r>
          </a:p>
          <a:p>
            <a:r>
              <a:rPr lang="en-US" dirty="0" smtClean="0"/>
              <a:t>Partial HAL implementation for some embedded target platforms (ARM)</a:t>
            </a:r>
          </a:p>
          <a:p>
            <a:pPr>
              <a:buNone/>
            </a:pPr>
            <a:r>
              <a:rPr lang="en-US" b="1" smtClean="0"/>
              <a:t>Existing Infrastructure</a:t>
            </a:r>
            <a:endParaRPr lang="en-US" b="1" dirty="0" smtClean="0"/>
          </a:p>
          <a:p>
            <a:r>
              <a:rPr lang="en-US" dirty="0" smtClean="0"/>
              <a:t>Redmine</a:t>
            </a:r>
          </a:p>
          <a:p>
            <a:r>
              <a:rPr lang="en-US" dirty="0" smtClean="0"/>
              <a:t>Working CMake-based build system (tested on Windows)</a:t>
            </a:r>
          </a:p>
          <a:p>
            <a:r>
              <a:rPr lang="en-US" dirty="0" smtClean="0"/>
              <a:t>Preliminary source code documentation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>
          <a:xfrm>
            <a:off x="342900" y="457770"/>
            <a:ext cx="8459788" cy="387798"/>
          </a:xfrm>
        </p:spPr>
        <p:txBody>
          <a:bodyPr>
            <a:sp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Contact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42875" y="6545263"/>
            <a:ext cx="468313" cy="184150"/>
          </a:xfrm>
        </p:spPr>
        <p:txBody>
          <a:bodyPr/>
          <a:lstStyle/>
          <a:p>
            <a:pPr>
              <a:defRPr/>
            </a:pPr>
            <a:fld id="{C592D52E-D398-4D41-9615-B7245023EEDE}" type="slidenum">
              <a:rPr lang="de-DE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6149" name="Inhaltsplatzhalter 2"/>
          <p:cNvSpPr txBox="1">
            <a:spLocks/>
          </p:cNvSpPr>
          <p:nvPr/>
        </p:nvSpPr>
        <p:spPr bwMode="auto">
          <a:xfrm>
            <a:off x="1857375" y="4357688"/>
            <a:ext cx="48006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30188" lvl="1" indent="-225425" defTabSz="914400" eaLnBrk="0" hangingPunct="0">
              <a:spcAft>
                <a:spcPts val="600"/>
              </a:spcAft>
              <a:buClr>
                <a:srgbClr val="0063A7"/>
              </a:buClr>
              <a:buSzPct val="70000"/>
              <a:buFont typeface="Wingdings" pitchFamily="2" charset="2"/>
              <a:buNone/>
            </a:pPr>
            <a:r>
              <a:rPr lang="de-DE" sz="1400" b="1" dirty="0" smtClean="0">
                <a:latin typeface="Calibri" pitchFamily="34" charset="0"/>
              </a:rPr>
              <a:t>Michael Geisinger</a:t>
            </a:r>
            <a:endParaRPr lang="de-DE" sz="1400" b="1" dirty="0">
              <a:latin typeface="Calibri" pitchFamily="34" charset="0"/>
            </a:endParaRPr>
          </a:p>
          <a:p>
            <a:pPr marL="230188" lvl="1" indent="-225425" defTabSz="914400" eaLnBrk="0" hangingPunct="0">
              <a:buClr>
                <a:srgbClr val="0063A7"/>
              </a:buClr>
              <a:buSzPct val="70000"/>
              <a:buFont typeface="Wingdings" pitchFamily="2" charset="2"/>
              <a:buNone/>
            </a:pPr>
            <a:r>
              <a:rPr lang="de-DE" sz="1400" dirty="0">
                <a:latin typeface="Calibri" pitchFamily="34" charset="0"/>
              </a:rPr>
              <a:t>fortiss GmbH – An-Institut der Technischen Universität München</a:t>
            </a:r>
          </a:p>
          <a:p>
            <a:pPr marL="230188" lvl="1" indent="-225425" defTabSz="914400" eaLnBrk="0" hangingPunct="0">
              <a:buClr>
                <a:srgbClr val="0063A7"/>
              </a:buClr>
              <a:buSzPct val="70000"/>
              <a:buFont typeface="Wingdings" pitchFamily="2" charset="2"/>
              <a:buNone/>
            </a:pPr>
            <a:r>
              <a:rPr lang="de-DE" sz="1400" dirty="0">
                <a:latin typeface="Calibri" pitchFamily="34" charset="0"/>
              </a:rPr>
              <a:t>Guerickestr. 25 | 80805 München  | Germany</a:t>
            </a:r>
          </a:p>
          <a:p>
            <a:pPr marL="230188" lvl="1" indent="-225425" defTabSz="914400" eaLnBrk="0" hangingPunct="0">
              <a:buClr>
                <a:srgbClr val="0063A7"/>
              </a:buClr>
              <a:buSzPct val="70000"/>
              <a:buFont typeface="Wingdings" pitchFamily="2" charset="2"/>
              <a:buNone/>
            </a:pPr>
            <a:r>
              <a:rPr lang="de-DE" sz="1400" dirty="0">
                <a:latin typeface="Calibri" pitchFamily="34" charset="0"/>
              </a:rPr>
              <a:t>Tel. +49 </a:t>
            </a:r>
            <a:r>
              <a:rPr lang="de-DE" sz="1400" dirty="0" smtClean="0">
                <a:latin typeface="Calibri" pitchFamily="34" charset="0"/>
              </a:rPr>
              <a:t>89 289 – 18111 </a:t>
            </a:r>
            <a:r>
              <a:rPr lang="de-DE" sz="1400" dirty="0">
                <a:latin typeface="Calibri" pitchFamily="34" charset="0"/>
              </a:rPr>
              <a:t>| Fax +49 </a:t>
            </a:r>
            <a:r>
              <a:rPr lang="de-DE" sz="1400" dirty="0" smtClean="0">
                <a:latin typeface="Calibri" pitchFamily="34" charset="0"/>
              </a:rPr>
              <a:t>89 289 – 18107</a:t>
            </a:r>
            <a:endParaRPr lang="de-DE" sz="1400" dirty="0">
              <a:latin typeface="Calibri" pitchFamily="34" charset="0"/>
            </a:endParaRPr>
          </a:p>
          <a:p>
            <a:pPr marL="230188" lvl="1" indent="-225425" defTabSz="914400" eaLnBrk="0" hangingPunct="0">
              <a:buClr>
                <a:srgbClr val="0063A7"/>
              </a:buClr>
              <a:buSzPct val="70000"/>
              <a:buFont typeface="Wingdings" pitchFamily="2" charset="2"/>
              <a:buNone/>
            </a:pPr>
            <a:r>
              <a:rPr lang="de-DE" sz="1400" dirty="0" smtClean="0">
                <a:latin typeface="Calibri" pitchFamily="34" charset="0"/>
              </a:rPr>
              <a:t>geisinger@fortiss.org </a:t>
            </a:r>
            <a:r>
              <a:rPr lang="de-DE" sz="1400" dirty="0">
                <a:latin typeface="Calibri" pitchFamily="34" charset="0"/>
              </a:rPr>
              <a:t>| www.fortiss.org</a:t>
            </a:r>
          </a:p>
        </p:txBody>
      </p:sp>
      <p:pic>
        <p:nvPicPr>
          <p:cNvPr id="6" name="Grafik 5" descr="_DSC0089Fortiss.jpg"/>
          <p:cNvPicPr>
            <a:picLocks noChangeAspect="1"/>
          </p:cNvPicPr>
          <p:nvPr/>
        </p:nvPicPr>
        <p:blipFill>
          <a:blip r:embed="rId2" cstate="print"/>
          <a:srcRect l="-718" t="14995" r="1338" b="19026"/>
          <a:stretch>
            <a:fillRect/>
          </a:stretch>
        </p:blipFill>
        <p:spPr>
          <a:xfrm>
            <a:off x="603428" y="4357694"/>
            <a:ext cx="1008000" cy="954190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460000" cy="2585323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en-US" b="1" dirty="0" smtClean="0"/>
              <a:t>XME provides…</a:t>
            </a:r>
          </a:p>
          <a:p>
            <a:r>
              <a:rPr lang="en-US" dirty="0" smtClean="0"/>
              <a:t>Platform abstraction (PAL) </a:t>
            </a:r>
            <a:r>
              <a:rPr lang="en-US" dirty="0" smtClean="0">
                <a:sym typeface="Wingdings" pitchFamily="2" charset="2"/>
              </a:rPr>
              <a:t> Operating System features</a:t>
            </a:r>
            <a:endParaRPr lang="en-US" dirty="0" smtClean="0"/>
          </a:p>
          <a:p>
            <a:r>
              <a:rPr lang="en-US" dirty="0" smtClean="0"/>
              <a:t>Communication infrastructure </a:t>
            </a:r>
            <a:r>
              <a:rPr lang="en-US" dirty="0" smtClean="0">
                <a:sym typeface="Wingdings" pitchFamily="2" charset="2"/>
              </a:rPr>
              <a:t> Middleware features</a:t>
            </a:r>
          </a:p>
          <a:p>
            <a:r>
              <a:rPr lang="en-US" dirty="0" smtClean="0"/>
              <a:t>Node management</a:t>
            </a:r>
          </a:p>
          <a:p>
            <a:r>
              <a:rPr lang="en-US" dirty="0" smtClean="0"/>
              <a:t>Firmware generation</a:t>
            </a:r>
          </a:p>
          <a:p>
            <a:r>
              <a:rPr lang="en-US" dirty="0" smtClean="0"/>
              <a:t>Multi-platform support</a:t>
            </a:r>
            <a:endParaRPr lang="en-US" sz="1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XME Architecture (1)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11" name="Parallelogramm 10"/>
          <p:cNvSpPr/>
          <p:nvPr/>
        </p:nvSpPr>
        <p:spPr>
          <a:xfrm flipH="1">
            <a:off x="1809408" y="1317908"/>
            <a:ext cx="1849348" cy="1152128"/>
          </a:xfrm>
          <a:prstGeom prst="parallelogram">
            <a:avLst>
              <a:gd name="adj" fmla="val 47792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and Quality of Service Model</a:t>
            </a:r>
            <a:endParaRPr lang="en-US" sz="1400" dirty="0"/>
          </a:p>
        </p:txBody>
      </p:sp>
      <p:sp>
        <p:nvSpPr>
          <p:cNvPr id="9" name="Parallelogramm 8"/>
          <p:cNvSpPr/>
          <p:nvPr/>
        </p:nvSpPr>
        <p:spPr>
          <a:xfrm>
            <a:off x="3681616" y="1317908"/>
            <a:ext cx="1826488" cy="1152128"/>
          </a:xfrm>
          <a:prstGeom prst="parallelogram">
            <a:avLst>
              <a:gd name="adj" fmla="val 47792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and Platform Repository</a:t>
            </a:r>
            <a:endParaRPr lang="en-US" sz="1400" dirty="0"/>
          </a:p>
        </p:txBody>
      </p:sp>
      <p:sp>
        <p:nvSpPr>
          <p:cNvPr id="12" name="Trapezoid 11"/>
          <p:cNvSpPr/>
          <p:nvPr/>
        </p:nvSpPr>
        <p:spPr>
          <a:xfrm>
            <a:off x="2434620" y="3284984"/>
            <a:ext cx="2448272" cy="576063"/>
          </a:xfrm>
          <a:prstGeom prst="trapezoid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Generated Application</a:t>
            </a:r>
            <a:endParaRPr lang="en-US" sz="1400" dirty="0"/>
          </a:p>
        </p:txBody>
      </p:sp>
      <p:sp>
        <p:nvSpPr>
          <p:cNvPr id="13" name="Trapezoid 12"/>
          <p:cNvSpPr/>
          <p:nvPr/>
        </p:nvSpPr>
        <p:spPr>
          <a:xfrm>
            <a:off x="2218596" y="3861047"/>
            <a:ext cx="2880320" cy="864096"/>
          </a:xfrm>
          <a:prstGeom prst="trapezoid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Generated Middleware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5" name="Trapezoid 14"/>
          <p:cNvSpPr/>
          <p:nvPr/>
        </p:nvSpPr>
        <p:spPr>
          <a:xfrm>
            <a:off x="2843808" y="4285475"/>
            <a:ext cx="1656184" cy="432048"/>
          </a:xfrm>
          <a:prstGeom prst="trapezoid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</a:t>
            </a:r>
            <a:endParaRPr lang="en-US" sz="1400" dirty="0"/>
          </a:p>
        </p:txBody>
      </p:sp>
      <p:grpSp>
        <p:nvGrpSpPr>
          <p:cNvPr id="3" name="Gruppieren 27"/>
          <p:cNvGrpSpPr/>
          <p:nvPr/>
        </p:nvGrpSpPr>
        <p:grpSpPr>
          <a:xfrm>
            <a:off x="2018244" y="4732764"/>
            <a:ext cx="3296696" cy="876300"/>
            <a:chOff x="2715464" y="4732764"/>
            <a:chExt cx="3296696" cy="876300"/>
          </a:xfrm>
        </p:grpSpPr>
        <p:sp>
          <p:nvSpPr>
            <p:cNvPr id="16" name="Freihandform 15"/>
            <p:cNvSpPr/>
            <p:nvPr/>
          </p:nvSpPr>
          <p:spPr>
            <a:xfrm>
              <a:off x="2715464" y="4732764"/>
              <a:ext cx="3296696" cy="876300"/>
            </a:xfrm>
            <a:custGeom>
              <a:avLst/>
              <a:gdLst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3733800 w 3733800"/>
                <a:gd name="connsiteY2" fmla="*/ 868680 h 876300"/>
                <a:gd name="connsiteX3" fmla="*/ 3512820 w 3733800"/>
                <a:gd name="connsiteY3" fmla="*/ 0 h 876300"/>
                <a:gd name="connsiteX4" fmla="*/ 205740 w 3733800"/>
                <a:gd name="connsiteY4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691640 w 3733800"/>
                <a:gd name="connsiteY2" fmla="*/ 876300 h 876300"/>
                <a:gd name="connsiteX3" fmla="*/ 3733800 w 3733800"/>
                <a:gd name="connsiteY3" fmla="*/ 868680 h 876300"/>
                <a:gd name="connsiteX4" fmla="*/ 3512820 w 3733800"/>
                <a:gd name="connsiteY4" fmla="*/ 0 h 876300"/>
                <a:gd name="connsiteX5" fmla="*/ 205740 w 3733800"/>
                <a:gd name="connsiteY5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691640 w 3733800"/>
                <a:gd name="connsiteY2" fmla="*/ 876300 h 876300"/>
                <a:gd name="connsiteX3" fmla="*/ 2461260 w 3733800"/>
                <a:gd name="connsiteY3" fmla="*/ 861060 h 876300"/>
                <a:gd name="connsiteX4" fmla="*/ 3733800 w 3733800"/>
                <a:gd name="connsiteY4" fmla="*/ 868680 h 876300"/>
                <a:gd name="connsiteX5" fmla="*/ 3512820 w 3733800"/>
                <a:gd name="connsiteY5" fmla="*/ 0 h 876300"/>
                <a:gd name="connsiteX6" fmla="*/ 205740 w 3733800"/>
                <a:gd name="connsiteY6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691640 w 3733800"/>
                <a:gd name="connsiteY2" fmla="*/ 876300 h 876300"/>
                <a:gd name="connsiteX3" fmla="*/ 2080260 w 3733800"/>
                <a:gd name="connsiteY3" fmla="*/ 868680 h 876300"/>
                <a:gd name="connsiteX4" fmla="*/ 2461260 w 3733800"/>
                <a:gd name="connsiteY4" fmla="*/ 86106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2261984 h 3123044"/>
                <a:gd name="connsiteX1" fmla="*/ 0 w 3733800"/>
                <a:gd name="connsiteY1" fmla="*/ 3123044 h 3123044"/>
                <a:gd name="connsiteX2" fmla="*/ 1691640 w 3733800"/>
                <a:gd name="connsiteY2" fmla="*/ 3123044 h 3123044"/>
                <a:gd name="connsiteX3" fmla="*/ 1887096 w 3733800"/>
                <a:gd name="connsiteY3" fmla="*/ 0 h 3123044"/>
                <a:gd name="connsiteX4" fmla="*/ 2461260 w 3733800"/>
                <a:gd name="connsiteY4" fmla="*/ 3107804 h 3123044"/>
                <a:gd name="connsiteX5" fmla="*/ 3733800 w 3733800"/>
                <a:gd name="connsiteY5" fmla="*/ 3115424 h 3123044"/>
                <a:gd name="connsiteX6" fmla="*/ 3512820 w 3733800"/>
                <a:gd name="connsiteY6" fmla="*/ 2246744 h 3123044"/>
                <a:gd name="connsiteX7" fmla="*/ 205740 w 3733800"/>
                <a:gd name="connsiteY7" fmla="*/ 2261984 h 3123044"/>
                <a:gd name="connsiteX0" fmla="*/ 205740 w 3733800"/>
                <a:gd name="connsiteY0" fmla="*/ 2261984 h 3123044"/>
                <a:gd name="connsiteX1" fmla="*/ 0 w 3733800"/>
                <a:gd name="connsiteY1" fmla="*/ 3123044 h 3123044"/>
                <a:gd name="connsiteX2" fmla="*/ 1576204 w 3733800"/>
                <a:gd name="connsiteY2" fmla="*/ 3123044 h 3123044"/>
                <a:gd name="connsiteX3" fmla="*/ 1887096 w 3733800"/>
                <a:gd name="connsiteY3" fmla="*/ 0 h 3123044"/>
                <a:gd name="connsiteX4" fmla="*/ 2461260 w 3733800"/>
                <a:gd name="connsiteY4" fmla="*/ 3107804 h 3123044"/>
                <a:gd name="connsiteX5" fmla="*/ 3733800 w 3733800"/>
                <a:gd name="connsiteY5" fmla="*/ 3115424 h 3123044"/>
                <a:gd name="connsiteX6" fmla="*/ 3512820 w 3733800"/>
                <a:gd name="connsiteY6" fmla="*/ 2246744 h 3123044"/>
                <a:gd name="connsiteX7" fmla="*/ 205740 w 3733800"/>
                <a:gd name="connsiteY7" fmla="*/ 2261984 h 3123044"/>
                <a:gd name="connsiteX0" fmla="*/ 205740 w 3733800"/>
                <a:gd name="connsiteY0" fmla="*/ 2261984 h 3123044"/>
                <a:gd name="connsiteX1" fmla="*/ 0 w 3733800"/>
                <a:gd name="connsiteY1" fmla="*/ 3123044 h 3123044"/>
                <a:gd name="connsiteX2" fmla="*/ 1576204 w 3733800"/>
                <a:gd name="connsiteY2" fmla="*/ 3123044 h 3123044"/>
                <a:gd name="connsiteX3" fmla="*/ 1887096 w 3733800"/>
                <a:gd name="connsiteY3" fmla="*/ 0 h 3123044"/>
                <a:gd name="connsiteX4" fmla="*/ 2296284 w 3733800"/>
                <a:gd name="connsiteY4" fmla="*/ 3119204 h 3123044"/>
                <a:gd name="connsiteX5" fmla="*/ 3733800 w 3733800"/>
                <a:gd name="connsiteY5" fmla="*/ 3115424 h 3123044"/>
                <a:gd name="connsiteX6" fmla="*/ 3512820 w 3733800"/>
                <a:gd name="connsiteY6" fmla="*/ 2246744 h 3123044"/>
                <a:gd name="connsiteX7" fmla="*/ 205740 w 3733800"/>
                <a:gd name="connsiteY7" fmla="*/ 2261984 h 3123044"/>
                <a:gd name="connsiteX0" fmla="*/ 205740 w 3733800"/>
                <a:gd name="connsiteY0" fmla="*/ 2261984 h 3123044"/>
                <a:gd name="connsiteX1" fmla="*/ 0 w 3733800"/>
                <a:gd name="connsiteY1" fmla="*/ 3123044 h 3123044"/>
                <a:gd name="connsiteX2" fmla="*/ 1576204 w 3733800"/>
                <a:gd name="connsiteY2" fmla="*/ 3119204 h 3123044"/>
                <a:gd name="connsiteX3" fmla="*/ 1887096 w 3733800"/>
                <a:gd name="connsiteY3" fmla="*/ 0 h 3123044"/>
                <a:gd name="connsiteX4" fmla="*/ 2296284 w 3733800"/>
                <a:gd name="connsiteY4" fmla="*/ 3119204 h 3123044"/>
                <a:gd name="connsiteX5" fmla="*/ 3733800 w 3733800"/>
                <a:gd name="connsiteY5" fmla="*/ 3115424 h 3123044"/>
                <a:gd name="connsiteX6" fmla="*/ 3512820 w 3733800"/>
                <a:gd name="connsiteY6" fmla="*/ 2246744 h 3123044"/>
                <a:gd name="connsiteX7" fmla="*/ 205740 w 3733800"/>
                <a:gd name="connsiteY7" fmla="*/ 2261984 h 3123044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6204 w 3733800"/>
                <a:gd name="connsiteY2" fmla="*/ 872460 h 876300"/>
                <a:gd name="connsiteX3" fmla="*/ 1887096 w 3733800"/>
                <a:gd name="connsiteY3" fmla="*/ 368404 h 876300"/>
                <a:gd name="connsiteX4" fmla="*/ 2296284 w 3733800"/>
                <a:gd name="connsiteY4" fmla="*/ 87246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648212 w 3733800"/>
                <a:gd name="connsiteY2" fmla="*/ 872460 h 876300"/>
                <a:gd name="connsiteX3" fmla="*/ 1887096 w 3733800"/>
                <a:gd name="connsiteY3" fmla="*/ 368404 h 876300"/>
                <a:gd name="connsiteX4" fmla="*/ 2296284 w 3733800"/>
                <a:gd name="connsiteY4" fmla="*/ 87246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648212 w 3733800"/>
                <a:gd name="connsiteY2" fmla="*/ 872460 h 876300"/>
                <a:gd name="connsiteX3" fmla="*/ 1887096 w 3733800"/>
                <a:gd name="connsiteY3" fmla="*/ 368404 h 876300"/>
                <a:gd name="connsiteX4" fmla="*/ 2224276 w 3733800"/>
                <a:gd name="connsiteY4" fmla="*/ 87246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3560 w 3733800"/>
                <a:gd name="connsiteY2" fmla="*/ 876300 h 876300"/>
                <a:gd name="connsiteX3" fmla="*/ 1887096 w 3733800"/>
                <a:gd name="connsiteY3" fmla="*/ 368404 h 876300"/>
                <a:gd name="connsiteX4" fmla="*/ 2224276 w 3733800"/>
                <a:gd name="connsiteY4" fmla="*/ 87246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3560 w 3733800"/>
                <a:gd name="connsiteY2" fmla="*/ 876300 h 876300"/>
                <a:gd name="connsiteX3" fmla="*/ 1861592 w 3733800"/>
                <a:gd name="connsiteY3" fmla="*/ 368404 h 876300"/>
                <a:gd name="connsiteX4" fmla="*/ 2224276 w 3733800"/>
                <a:gd name="connsiteY4" fmla="*/ 87246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3560 w 3733800"/>
                <a:gd name="connsiteY2" fmla="*/ 876300 h 876300"/>
                <a:gd name="connsiteX3" fmla="*/ 1861592 w 3733800"/>
                <a:gd name="connsiteY3" fmla="*/ 368404 h 876300"/>
                <a:gd name="connsiteX4" fmla="*/ 214962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3560 w 3733800"/>
                <a:gd name="connsiteY2" fmla="*/ 876300 h 876300"/>
                <a:gd name="connsiteX3" fmla="*/ 1861592 w 3733800"/>
                <a:gd name="connsiteY3" fmla="*/ 123623 h 876300"/>
                <a:gd name="connsiteX4" fmla="*/ 214962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3560 w 3733800"/>
                <a:gd name="connsiteY2" fmla="*/ 876300 h 876300"/>
                <a:gd name="connsiteX3" fmla="*/ 1861592 w 3733800"/>
                <a:gd name="connsiteY3" fmla="*/ 224388 h 876300"/>
                <a:gd name="connsiteX4" fmla="*/ 214962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3560 w 3733800"/>
                <a:gd name="connsiteY2" fmla="*/ 876300 h 876300"/>
                <a:gd name="connsiteX3" fmla="*/ 1861592 w 3733800"/>
                <a:gd name="connsiteY3" fmla="*/ 296396 h 876300"/>
                <a:gd name="connsiteX4" fmla="*/ 214962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58320 w 3733800"/>
                <a:gd name="connsiteY2" fmla="*/ 876300 h 876300"/>
                <a:gd name="connsiteX3" fmla="*/ 1861592 w 3733800"/>
                <a:gd name="connsiteY3" fmla="*/ 296396 h 876300"/>
                <a:gd name="connsiteX4" fmla="*/ 214962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58320 w 3733800"/>
                <a:gd name="connsiteY2" fmla="*/ 876300 h 876300"/>
                <a:gd name="connsiteX3" fmla="*/ 1861592 w 3733800"/>
                <a:gd name="connsiteY3" fmla="*/ 296396 h 876300"/>
                <a:gd name="connsiteX4" fmla="*/ 216486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67846 w 3733800"/>
                <a:gd name="connsiteY2" fmla="*/ 876300 h 876300"/>
                <a:gd name="connsiteX3" fmla="*/ 1861592 w 3733800"/>
                <a:gd name="connsiteY3" fmla="*/ 296396 h 876300"/>
                <a:gd name="connsiteX4" fmla="*/ 216486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67846 w 3733800"/>
                <a:gd name="connsiteY2" fmla="*/ 876300 h 876300"/>
                <a:gd name="connsiteX3" fmla="*/ 1861592 w 3733800"/>
                <a:gd name="connsiteY3" fmla="*/ 296396 h 876300"/>
                <a:gd name="connsiteX4" fmla="*/ 2169627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67846 w 3733800"/>
                <a:gd name="connsiteY2" fmla="*/ 876300 h 876300"/>
                <a:gd name="connsiteX3" fmla="*/ 1861592 w 3733800"/>
                <a:gd name="connsiteY3" fmla="*/ 296396 h 876300"/>
                <a:gd name="connsiteX4" fmla="*/ 2169627 w 3733800"/>
                <a:gd name="connsiteY4" fmla="*/ 876300 h 876300"/>
                <a:gd name="connsiteX5" fmla="*/ 3733800 w 3733800"/>
                <a:gd name="connsiteY5" fmla="*/ 87630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26916 w 3733800"/>
                <a:gd name="connsiteY0" fmla="*/ 0 h 876300"/>
                <a:gd name="connsiteX1" fmla="*/ 0 w 3733800"/>
                <a:gd name="connsiteY1" fmla="*/ 876300 h 876300"/>
                <a:gd name="connsiteX2" fmla="*/ 1567846 w 3733800"/>
                <a:gd name="connsiteY2" fmla="*/ 876300 h 876300"/>
                <a:gd name="connsiteX3" fmla="*/ 1861592 w 3733800"/>
                <a:gd name="connsiteY3" fmla="*/ 296396 h 876300"/>
                <a:gd name="connsiteX4" fmla="*/ 2169627 w 3733800"/>
                <a:gd name="connsiteY4" fmla="*/ 876300 h 876300"/>
                <a:gd name="connsiteX5" fmla="*/ 3733800 w 3733800"/>
                <a:gd name="connsiteY5" fmla="*/ 876300 h 876300"/>
                <a:gd name="connsiteX6" fmla="*/ 3512820 w 3733800"/>
                <a:gd name="connsiteY6" fmla="*/ 0 h 876300"/>
                <a:gd name="connsiteX7" fmla="*/ 226916 w 3733800"/>
                <a:gd name="connsiteY7" fmla="*/ 0 h 876300"/>
                <a:gd name="connsiteX0" fmla="*/ 226916 w 3733800"/>
                <a:gd name="connsiteY0" fmla="*/ 0 h 876300"/>
                <a:gd name="connsiteX1" fmla="*/ 0 w 3733800"/>
                <a:gd name="connsiteY1" fmla="*/ 876300 h 876300"/>
                <a:gd name="connsiteX2" fmla="*/ 1567846 w 3733800"/>
                <a:gd name="connsiteY2" fmla="*/ 876300 h 876300"/>
                <a:gd name="connsiteX3" fmla="*/ 1861592 w 3733800"/>
                <a:gd name="connsiteY3" fmla="*/ 296396 h 876300"/>
                <a:gd name="connsiteX4" fmla="*/ 2169627 w 3733800"/>
                <a:gd name="connsiteY4" fmla="*/ 876300 h 876300"/>
                <a:gd name="connsiteX5" fmla="*/ 3733800 w 3733800"/>
                <a:gd name="connsiteY5" fmla="*/ 876300 h 876300"/>
                <a:gd name="connsiteX6" fmla="*/ 3489134 w 3733800"/>
                <a:gd name="connsiteY6" fmla="*/ 8364 h 876300"/>
                <a:gd name="connsiteX7" fmla="*/ 226916 w 3733800"/>
                <a:gd name="connsiteY7" fmla="*/ 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3800" h="876300">
                  <a:moveTo>
                    <a:pt x="226916" y="0"/>
                  </a:moveTo>
                  <a:lnTo>
                    <a:pt x="0" y="876300"/>
                  </a:lnTo>
                  <a:lnTo>
                    <a:pt x="1567846" y="876300"/>
                  </a:lnTo>
                  <a:lnTo>
                    <a:pt x="1861592" y="296396"/>
                  </a:lnTo>
                  <a:lnTo>
                    <a:pt x="2169627" y="876300"/>
                  </a:lnTo>
                  <a:lnTo>
                    <a:pt x="3733800" y="876300"/>
                  </a:lnTo>
                  <a:lnTo>
                    <a:pt x="3489134" y="8364"/>
                  </a:lnTo>
                  <a:lnTo>
                    <a:pt x="2269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915816" y="4741128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n-lt"/>
                </a:rPr>
                <a:t>Hardware Abstraction Layer (HAL)</a:t>
              </a:r>
            </a:p>
          </p:txBody>
        </p:sp>
      </p:grpSp>
      <p:grpSp>
        <p:nvGrpSpPr>
          <p:cNvPr id="5" name="Gruppieren 26"/>
          <p:cNvGrpSpPr/>
          <p:nvPr/>
        </p:nvGrpSpPr>
        <p:grpSpPr>
          <a:xfrm>
            <a:off x="2362611" y="2492897"/>
            <a:ext cx="2592290" cy="792087"/>
            <a:chOff x="3059831" y="2492897"/>
            <a:chExt cx="2592290" cy="792087"/>
          </a:xfrm>
        </p:grpSpPr>
        <p:sp>
          <p:nvSpPr>
            <p:cNvPr id="23" name="Freihandform 22"/>
            <p:cNvSpPr/>
            <p:nvPr/>
          </p:nvSpPr>
          <p:spPr>
            <a:xfrm>
              <a:off x="3059832" y="2492897"/>
              <a:ext cx="2592289" cy="792087"/>
            </a:xfrm>
            <a:custGeom>
              <a:avLst/>
              <a:gdLst>
                <a:gd name="connsiteX0" fmla="*/ 0 w 2895600"/>
                <a:gd name="connsiteY0" fmla="*/ 0 h 571500"/>
                <a:gd name="connsiteX1" fmla="*/ 144780 w 2895600"/>
                <a:gd name="connsiteY1" fmla="*/ 571500 h 571500"/>
                <a:gd name="connsiteX2" fmla="*/ 2735580 w 2895600"/>
                <a:gd name="connsiteY2" fmla="*/ 571500 h 571500"/>
                <a:gd name="connsiteX3" fmla="*/ 2895600 w 2895600"/>
                <a:gd name="connsiteY3" fmla="*/ 0 h 571500"/>
                <a:gd name="connsiteX4" fmla="*/ 0 w 2895600"/>
                <a:gd name="connsiteY4" fmla="*/ 0 h 571500"/>
                <a:gd name="connsiteX0" fmla="*/ 0 w 2895600"/>
                <a:gd name="connsiteY0" fmla="*/ 0 h 577963"/>
                <a:gd name="connsiteX1" fmla="*/ 144780 w 2895600"/>
                <a:gd name="connsiteY1" fmla="*/ 577963 h 577963"/>
                <a:gd name="connsiteX2" fmla="*/ 2735580 w 2895600"/>
                <a:gd name="connsiteY2" fmla="*/ 577963 h 577963"/>
                <a:gd name="connsiteX3" fmla="*/ 2895600 w 2895600"/>
                <a:gd name="connsiteY3" fmla="*/ 6463 h 577963"/>
                <a:gd name="connsiteX4" fmla="*/ 0 w 2895600"/>
                <a:gd name="connsiteY4" fmla="*/ 0 h 577963"/>
                <a:gd name="connsiteX0" fmla="*/ 0 w 2895600"/>
                <a:gd name="connsiteY0" fmla="*/ 0 h 577963"/>
                <a:gd name="connsiteX1" fmla="*/ 205768 w 2895600"/>
                <a:gd name="connsiteY1" fmla="*/ 577963 h 577963"/>
                <a:gd name="connsiteX2" fmla="*/ 2735580 w 2895600"/>
                <a:gd name="connsiteY2" fmla="*/ 577963 h 577963"/>
                <a:gd name="connsiteX3" fmla="*/ 2895600 w 2895600"/>
                <a:gd name="connsiteY3" fmla="*/ 6463 h 577963"/>
                <a:gd name="connsiteX4" fmla="*/ 0 w 2895600"/>
                <a:gd name="connsiteY4" fmla="*/ 0 h 577963"/>
                <a:gd name="connsiteX0" fmla="*/ 0 w 2895600"/>
                <a:gd name="connsiteY0" fmla="*/ 0 h 577963"/>
                <a:gd name="connsiteX1" fmla="*/ 205768 w 2895600"/>
                <a:gd name="connsiteY1" fmla="*/ 577963 h 577963"/>
                <a:gd name="connsiteX2" fmla="*/ 2706648 w 2895600"/>
                <a:gd name="connsiteY2" fmla="*/ 576065 h 577963"/>
                <a:gd name="connsiteX3" fmla="*/ 2895600 w 2895600"/>
                <a:gd name="connsiteY3" fmla="*/ 6463 h 577963"/>
                <a:gd name="connsiteX4" fmla="*/ 0 w 2895600"/>
                <a:gd name="connsiteY4" fmla="*/ 0 h 577963"/>
                <a:gd name="connsiteX0" fmla="*/ 0 w 2886035"/>
                <a:gd name="connsiteY0" fmla="*/ 0 h 577963"/>
                <a:gd name="connsiteX1" fmla="*/ 205768 w 2886035"/>
                <a:gd name="connsiteY1" fmla="*/ 577963 h 577963"/>
                <a:gd name="connsiteX2" fmla="*/ 2706648 w 2886035"/>
                <a:gd name="connsiteY2" fmla="*/ 576065 h 577963"/>
                <a:gd name="connsiteX3" fmla="*/ 2886035 w 2886035"/>
                <a:gd name="connsiteY3" fmla="*/ 1 h 577963"/>
                <a:gd name="connsiteX4" fmla="*/ 0 w 2886035"/>
                <a:gd name="connsiteY4" fmla="*/ 0 h 577963"/>
                <a:gd name="connsiteX0" fmla="*/ 0 w 2706648"/>
                <a:gd name="connsiteY0" fmla="*/ 504056 h 1082019"/>
                <a:gd name="connsiteX1" fmla="*/ 205768 w 2706648"/>
                <a:gd name="connsiteY1" fmla="*/ 1082019 h 1082019"/>
                <a:gd name="connsiteX2" fmla="*/ 2706648 w 2706648"/>
                <a:gd name="connsiteY2" fmla="*/ 1080121 h 1082019"/>
                <a:gd name="connsiteX3" fmla="*/ 2130585 w 2706648"/>
                <a:gd name="connsiteY3" fmla="*/ 0 h 1082019"/>
                <a:gd name="connsiteX4" fmla="*/ 0 w 2706648"/>
                <a:gd name="connsiteY4" fmla="*/ 504056 h 1082019"/>
                <a:gd name="connsiteX0" fmla="*/ 0 w 2922673"/>
                <a:gd name="connsiteY0" fmla="*/ 22860 h 600823"/>
                <a:gd name="connsiteX1" fmla="*/ 205768 w 2922673"/>
                <a:gd name="connsiteY1" fmla="*/ 600823 h 600823"/>
                <a:gd name="connsiteX2" fmla="*/ 2706648 w 2922673"/>
                <a:gd name="connsiteY2" fmla="*/ 598925 h 600823"/>
                <a:gd name="connsiteX3" fmla="*/ 2922673 w 2922673"/>
                <a:gd name="connsiteY3" fmla="*/ 0 h 600823"/>
                <a:gd name="connsiteX4" fmla="*/ 0 w 2922673"/>
                <a:gd name="connsiteY4" fmla="*/ 22860 h 600823"/>
                <a:gd name="connsiteX0" fmla="*/ 0 w 2922673"/>
                <a:gd name="connsiteY0" fmla="*/ 18211 h 600823"/>
                <a:gd name="connsiteX1" fmla="*/ 205768 w 2922673"/>
                <a:gd name="connsiteY1" fmla="*/ 600823 h 600823"/>
                <a:gd name="connsiteX2" fmla="*/ 2706648 w 2922673"/>
                <a:gd name="connsiteY2" fmla="*/ 598925 h 600823"/>
                <a:gd name="connsiteX3" fmla="*/ 2922673 w 2922673"/>
                <a:gd name="connsiteY3" fmla="*/ 0 h 600823"/>
                <a:gd name="connsiteX4" fmla="*/ 0 w 2922673"/>
                <a:gd name="connsiteY4" fmla="*/ 18211 h 600823"/>
                <a:gd name="connsiteX0" fmla="*/ 0 w 2922673"/>
                <a:gd name="connsiteY0" fmla="*/ 0 h 582612"/>
                <a:gd name="connsiteX1" fmla="*/ 205768 w 2922673"/>
                <a:gd name="connsiteY1" fmla="*/ 582612 h 582612"/>
                <a:gd name="connsiteX2" fmla="*/ 2706648 w 2922673"/>
                <a:gd name="connsiteY2" fmla="*/ 580714 h 582612"/>
                <a:gd name="connsiteX3" fmla="*/ 2922673 w 2922673"/>
                <a:gd name="connsiteY3" fmla="*/ 0 h 582612"/>
                <a:gd name="connsiteX4" fmla="*/ 0 w 2922673"/>
                <a:gd name="connsiteY4" fmla="*/ 0 h 582612"/>
                <a:gd name="connsiteX0" fmla="*/ 0 w 2922673"/>
                <a:gd name="connsiteY0" fmla="*/ 0 h 582612"/>
                <a:gd name="connsiteX1" fmla="*/ 205768 w 2922673"/>
                <a:gd name="connsiteY1" fmla="*/ 582612 h 582612"/>
                <a:gd name="connsiteX2" fmla="*/ 2679116 w 2922673"/>
                <a:gd name="connsiteY2" fmla="*/ 582612 h 582612"/>
                <a:gd name="connsiteX3" fmla="*/ 2922673 w 2922673"/>
                <a:gd name="connsiteY3" fmla="*/ 0 h 582612"/>
                <a:gd name="connsiteX4" fmla="*/ 0 w 2922673"/>
                <a:gd name="connsiteY4" fmla="*/ 0 h 582612"/>
                <a:gd name="connsiteX0" fmla="*/ 0 w 2922673"/>
                <a:gd name="connsiteY0" fmla="*/ 0 h 582612"/>
                <a:gd name="connsiteX1" fmla="*/ 243556 w 2922673"/>
                <a:gd name="connsiteY1" fmla="*/ 582612 h 582612"/>
                <a:gd name="connsiteX2" fmla="*/ 2679116 w 2922673"/>
                <a:gd name="connsiteY2" fmla="*/ 582612 h 582612"/>
                <a:gd name="connsiteX3" fmla="*/ 2922673 w 2922673"/>
                <a:gd name="connsiteY3" fmla="*/ 0 h 582612"/>
                <a:gd name="connsiteX4" fmla="*/ 0 w 2922673"/>
                <a:gd name="connsiteY4" fmla="*/ 0 h 58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2673" h="582612">
                  <a:moveTo>
                    <a:pt x="0" y="0"/>
                  </a:moveTo>
                  <a:lnTo>
                    <a:pt x="243556" y="582612"/>
                  </a:lnTo>
                  <a:lnTo>
                    <a:pt x="2679116" y="582612"/>
                  </a:lnTo>
                  <a:lnTo>
                    <a:pt x="2922673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50C">
                    <a:shade val="30000"/>
                    <a:satMod val="115000"/>
                  </a:srgbClr>
                </a:gs>
                <a:gs pos="50000">
                  <a:srgbClr val="FFC50C">
                    <a:shade val="67500"/>
                    <a:satMod val="115000"/>
                  </a:srgbClr>
                </a:gs>
                <a:gs pos="100000">
                  <a:srgbClr val="FFC50C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059831" y="2627330"/>
              <a:ext cx="2592289" cy="52322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lvl="0" algn="ctr"/>
              <a:r>
                <a:rPr lang="en-US" sz="1400" dirty="0" smtClean="0">
                  <a:solidFill>
                    <a:srgbClr val="FFFFFF"/>
                  </a:solidFill>
                  <a:latin typeface="Calibri"/>
                  <a:ea typeface="+mn-ea"/>
                </a:rPr>
                <a:t>Model Transformation</a:t>
              </a:r>
              <a:br>
                <a:rPr lang="en-US" sz="1400" dirty="0" smtClean="0">
                  <a:solidFill>
                    <a:srgbClr val="FFFFFF"/>
                  </a:solidFill>
                  <a:latin typeface="Calibri"/>
                  <a:ea typeface="+mn-ea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Calibri"/>
                  <a:ea typeface="+mn-ea"/>
                </a:rPr>
                <a:t>and Code Generation</a:t>
              </a:r>
            </a:p>
          </p:txBody>
        </p:sp>
      </p:grpSp>
      <p:grpSp>
        <p:nvGrpSpPr>
          <p:cNvPr id="14" name="Gruppieren 4"/>
          <p:cNvGrpSpPr/>
          <p:nvPr/>
        </p:nvGrpSpPr>
        <p:grpSpPr>
          <a:xfrm>
            <a:off x="6588224" y="2492896"/>
            <a:ext cx="770019" cy="2131483"/>
            <a:chOff x="3667573" y="2254209"/>
            <a:chExt cx="770019" cy="2131483"/>
          </a:xfrm>
        </p:grpSpPr>
        <p:sp>
          <p:nvSpPr>
            <p:cNvPr id="6" name="Freihandform 5"/>
            <p:cNvSpPr/>
            <p:nvPr/>
          </p:nvSpPr>
          <p:spPr>
            <a:xfrm>
              <a:off x="3706283" y="3024675"/>
              <a:ext cx="731309" cy="1361017"/>
            </a:xfrm>
            <a:custGeom>
              <a:avLst/>
              <a:gdLst>
                <a:gd name="connsiteX0" fmla="*/ 84667 w 731309"/>
                <a:gd name="connsiteY0" fmla="*/ 1348317 h 1361017"/>
                <a:gd name="connsiteX1" fmla="*/ 198967 w 731309"/>
                <a:gd name="connsiteY1" fmla="*/ 1294342 h 1361017"/>
                <a:gd name="connsiteX2" fmla="*/ 278342 w 731309"/>
                <a:gd name="connsiteY2" fmla="*/ 1040342 h 1361017"/>
                <a:gd name="connsiteX3" fmla="*/ 268817 w 731309"/>
                <a:gd name="connsiteY3" fmla="*/ 830792 h 1361017"/>
                <a:gd name="connsiteX4" fmla="*/ 211667 w 731309"/>
                <a:gd name="connsiteY4" fmla="*/ 525992 h 1361017"/>
                <a:gd name="connsiteX5" fmla="*/ 189442 w 731309"/>
                <a:gd name="connsiteY5" fmla="*/ 306917 h 1361017"/>
                <a:gd name="connsiteX6" fmla="*/ 265642 w 731309"/>
                <a:gd name="connsiteY6" fmla="*/ 103717 h 1361017"/>
                <a:gd name="connsiteX7" fmla="*/ 386292 w 731309"/>
                <a:gd name="connsiteY7" fmla="*/ 78317 h 1361017"/>
                <a:gd name="connsiteX8" fmla="*/ 491067 w 731309"/>
                <a:gd name="connsiteY8" fmla="*/ 148167 h 1361017"/>
                <a:gd name="connsiteX9" fmla="*/ 522817 w 731309"/>
                <a:gd name="connsiteY9" fmla="*/ 329142 h 1361017"/>
                <a:gd name="connsiteX10" fmla="*/ 500592 w 731309"/>
                <a:gd name="connsiteY10" fmla="*/ 567267 h 1361017"/>
                <a:gd name="connsiteX11" fmla="*/ 446617 w 731309"/>
                <a:gd name="connsiteY11" fmla="*/ 868892 h 1361017"/>
                <a:gd name="connsiteX12" fmla="*/ 449792 w 731309"/>
                <a:gd name="connsiteY12" fmla="*/ 1116542 h 1361017"/>
                <a:gd name="connsiteX13" fmla="*/ 503767 w 731309"/>
                <a:gd name="connsiteY13" fmla="*/ 1272117 h 1361017"/>
                <a:gd name="connsiteX14" fmla="*/ 605367 w 731309"/>
                <a:gd name="connsiteY14" fmla="*/ 1351492 h 1361017"/>
                <a:gd name="connsiteX15" fmla="*/ 675217 w 731309"/>
                <a:gd name="connsiteY15" fmla="*/ 1329267 h 1361017"/>
                <a:gd name="connsiteX16" fmla="*/ 729192 w 731309"/>
                <a:gd name="connsiteY16" fmla="*/ 1227667 h 1361017"/>
                <a:gd name="connsiteX17" fmla="*/ 687917 w 731309"/>
                <a:gd name="connsiteY17" fmla="*/ 1033992 h 1361017"/>
                <a:gd name="connsiteX18" fmla="*/ 668867 w 731309"/>
                <a:gd name="connsiteY18" fmla="*/ 865717 h 1361017"/>
                <a:gd name="connsiteX19" fmla="*/ 691092 w 731309"/>
                <a:gd name="connsiteY19" fmla="*/ 557742 h 1361017"/>
                <a:gd name="connsiteX20" fmla="*/ 700617 w 731309"/>
                <a:gd name="connsiteY20" fmla="*/ 484717 h 1361017"/>
                <a:gd name="connsiteX21" fmla="*/ 656167 w 731309"/>
                <a:gd name="connsiteY21" fmla="*/ 224367 h 1361017"/>
                <a:gd name="connsiteX22" fmla="*/ 532342 w 731309"/>
                <a:gd name="connsiteY22" fmla="*/ 75142 h 1361017"/>
                <a:gd name="connsiteX23" fmla="*/ 395817 w 731309"/>
                <a:gd name="connsiteY23" fmla="*/ 8467 h 1361017"/>
                <a:gd name="connsiteX24" fmla="*/ 230717 w 731309"/>
                <a:gd name="connsiteY24" fmla="*/ 24342 h 1361017"/>
                <a:gd name="connsiteX25" fmla="*/ 94192 w 731309"/>
                <a:gd name="connsiteY25" fmla="*/ 141817 h 1361017"/>
                <a:gd name="connsiteX26" fmla="*/ 17992 w 731309"/>
                <a:gd name="connsiteY26" fmla="*/ 395817 h 1361017"/>
                <a:gd name="connsiteX27" fmla="*/ 30692 w 731309"/>
                <a:gd name="connsiteY27" fmla="*/ 659342 h 1361017"/>
                <a:gd name="connsiteX28" fmla="*/ 65617 w 731309"/>
                <a:gd name="connsiteY28" fmla="*/ 859367 h 1361017"/>
                <a:gd name="connsiteX29" fmla="*/ 30692 w 731309"/>
                <a:gd name="connsiteY29" fmla="*/ 1068917 h 1361017"/>
                <a:gd name="connsiteX30" fmla="*/ 2117 w 731309"/>
                <a:gd name="connsiteY30" fmla="*/ 1211792 h 1361017"/>
                <a:gd name="connsiteX31" fmla="*/ 43392 w 731309"/>
                <a:gd name="connsiteY31" fmla="*/ 1313392 h 1361017"/>
                <a:gd name="connsiteX32" fmla="*/ 84667 w 731309"/>
                <a:gd name="connsiteY32" fmla="*/ 1348317 h 1361017"/>
                <a:gd name="connsiteX0" fmla="*/ 84667 w 731309"/>
                <a:gd name="connsiteY0" fmla="*/ 1348317 h 1361017"/>
                <a:gd name="connsiteX1" fmla="*/ 198967 w 731309"/>
                <a:gd name="connsiteY1" fmla="*/ 1294342 h 1361017"/>
                <a:gd name="connsiteX2" fmla="*/ 278342 w 731309"/>
                <a:gd name="connsiteY2" fmla="*/ 1040342 h 1361017"/>
                <a:gd name="connsiteX3" fmla="*/ 268817 w 731309"/>
                <a:gd name="connsiteY3" fmla="*/ 830792 h 1361017"/>
                <a:gd name="connsiteX4" fmla="*/ 211667 w 731309"/>
                <a:gd name="connsiteY4" fmla="*/ 525992 h 1361017"/>
                <a:gd name="connsiteX5" fmla="*/ 189442 w 731309"/>
                <a:gd name="connsiteY5" fmla="*/ 306917 h 1361017"/>
                <a:gd name="connsiteX6" fmla="*/ 265642 w 731309"/>
                <a:gd name="connsiteY6" fmla="*/ 103717 h 1361017"/>
                <a:gd name="connsiteX7" fmla="*/ 386292 w 731309"/>
                <a:gd name="connsiteY7" fmla="*/ 78317 h 1361017"/>
                <a:gd name="connsiteX8" fmla="*/ 491067 w 731309"/>
                <a:gd name="connsiteY8" fmla="*/ 148167 h 1361017"/>
                <a:gd name="connsiteX9" fmla="*/ 522817 w 731309"/>
                <a:gd name="connsiteY9" fmla="*/ 329142 h 1361017"/>
                <a:gd name="connsiteX10" fmla="*/ 500592 w 731309"/>
                <a:gd name="connsiteY10" fmla="*/ 567267 h 1361017"/>
                <a:gd name="connsiteX11" fmla="*/ 446617 w 731309"/>
                <a:gd name="connsiteY11" fmla="*/ 868892 h 1361017"/>
                <a:gd name="connsiteX12" fmla="*/ 449792 w 731309"/>
                <a:gd name="connsiteY12" fmla="*/ 1116542 h 1361017"/>
                <a:gd name="connsiteX13" fmla="*/ 503767 w 731309"/>
                <a:gd name="connsiteY13" fmla="*/ 1272117 h 1361017"/>
                <a:gd name="connsiteX14" fmla="*/ 605367 w 731309"/>
                <a:gd name="connsiteY14" fmla="*/ 1351492 h 1361017"/>
                <a:gd name="connsiteX15" fmla="*/ 675217 w 731309"/>
                <a:gd name="connsiteY15" fmla="*/ 1329267 h 1361017"/>
                <a:gd name="connsiteX16" fmla="*/ 729192 w 731309"/>
                <a:gd name="connsiteY16" fmla="*/ 1227667 h 1361017"/>
                <a:gd name="connsiteX17" fmla="*/ 687917 w 731309"/>
                <a:gd name="connsiteY17" fmla="*/ 1033992 h 1361017"/>
                <a:gd name="connsiteX18" fmla="*/ 668867 w 731309"/>
                <a:gd name="connsiteY18" fmla="*/ 865717 h 1361017"/>
                <a:gd name="connsiteX19" fmla="*/ 684866 w 731309"/>
                <a:gd name="connsiteY19" fmla="*/ 624293 h 1361017"/>
                <a:gd name="connsiteX20" fmla="*/ 700617 w 731309"/>
                <a:gd name="connsiteY20" fmla="*/ 484717 h 1361017"/>
                <a:gd name="connsiteX21" fmla="*/ 656167 w 731309"/>
                <a:gd name="connsiteY21" fmla="*/ 224367 h 1361017"/>
                <a:gd name="connsiteX22" fmla="*/ 532342 w 731309"/>
                <a:gd name="connsiteY22" fmla="*/ 75142 h 1361017"/>
                <a:gd name="connsiteX23" fmla="*/ 395817 w 731309"/>
                <a:gd name="connsiteY23" fmla="*/ 8467 h 1361017"/>
                <a:gd name="connsiteX24" fmla="*/ 230717 w 731309"/>
                <a:gd name="connsiteY24" fmla="*/ 24342 h 1361017"/>
                <a:gd name="connsiteX25" fmla="*/ 94192 w 731309"/>
                <a:gd name="connsiteY25" fmla="*/ 141817 h 1361017"/>
                <a:gd name="connsiteX26" fmla="*/ 17992 w 731309"/>
                <a:gd name="connsiteY26" fmla="*/ 395817 h 1361017"/>
                <a:gd name="connsiteX27" fmla="*/ 30692 w 731309"/>
                <a:gd name="connsiteY27" fmla="*/ 659342 h 1361017"/>
                <a:gd name="connsiteX28" fmla="*/ 65617 w 731309"/>
                <a:gd name="connsiteY28" fmla="*/ 859367 h 1361017"/>
                <a:gd name="connsiteX29" fmla="*/ 30692 w 731309"/>
                <a:gd name="connsiteY29" fmla="*/ 1068917 h 1361017"/>
                <a:gd name="connsiteX30" fmla="*/ 2117 w 731309"/>
                <a:gd name="connsiteY30" fmla="*/ 1211792 h 1361017"/>
                <a:gd name="connsiteX31" fmla="*/ 43392 w 731309"/>
                <a:gd name="connsiteY31" fmla="*/ 1313392 h 1361017"/>
                <a:gd name="connsiteX32" fmla="*/ 84667 w 731309"/>
                <a:gd name="connsiteY32" fmla="*/ 1348317 h 1361017"/>
                <a:gd name="connsiteX0" fmla="*/ 130630 w 731309"/>
                <a:gd name="connsiteY0" fmla="*/ 1338792 h 1361017"/>
                <a:gd name="connsiteX1" fmla="*/ 198967 w 731309"/>
                <a:gd name="connsiteY1" fmla="*/ 1294342 h 1361017"/>
                <a:gd name="connsiteX2" fmla="*/ 278342 w 731309"/>
                <a:gd name="connsiteY2" fmla="*/ 1040342 h 1361017"/>
                <a:gd name="connsiteX3" fmla="*/ 268817 w 731309"/>
                <a:gd name="connsiteY3" fmla="*/ 830792 h 1361017"/>
                <a:gd name="connsiteX4" fmla="*/ 211667 w 731309"/>
                <a:gd name="connsiteY4" fmla="*/ 525992 h 1361017"/>
                <a:gd name="connsiteX5" fmla="*/ 189442 w 731309"/>
                <a:gd name="connsiteY5" fmla="*/ 306917 h 1361017"/>
                <a:gd name="connsiteX6" fmla="*/ 265642 w 731309"/>
                <a:gd name="connsiteY6" fmla="*/ 103717 h 1361017"/>
                <a:gd name="connsiteX7" fmla="*/ 386292 w 731309"/>
                <a:gd name="connsiteY7" fmla="*/ 78317 h 1361017"/>
                <a:gd name="connsiteX8" fmla="*/ 491067 w 731309"/>
                <a:gd name="connsiteY8" fmla="*/ 148167 h 1361017"/>
                <a:gd name="connsiteX9" fmla="*/ 522817 w 731309"/>
                <a:gd name="connsiteY9" fmla="*/ 329142 h 1361017"/>
                <a:gd name="connsiteX10" fmla="*/ 500592 w 731309"/>
                <a:gd name="connsiteY10" fmla="*/ 567267 h 1361017"/>
                <a:gd name="connsiteX11" fmla="*/ 446617 w 731309"/>
                <a:gd name="connsiteY11" fmla="*/ 868892 h 1361017"/>
                <a:gd name="connsiteX12" fmla="*/ 449792 w 731309"/>
                <a:gd name="connsiteY12" fmla="*/ 1116542 h 1361017"/>
                <a:gd name="connsiteX13" fmla="*/ 503767 w 731309"/>
                <a:gd name="connsiteY13" fmla="*/ 1272117 h 1361017"/>
                <a:gd name="connsiteX14" fmla="*/ 605367 w 731309"/>
                <a:gd name="connsiteY14" fmla="*/ 1351492 h 1361017"/>
                <a:gd name="connsiteX15" fmla="*/ 675217 w 731309"/>
                <a:gd name="connsiteY15" fmla="*/ 1329267 h 1361017"/>
                <a:gd name="connsiteX16" fmla="*/ 729192 w 731309"/>
                <a:gd name="connsiteY16" fmla="*/ 1227667 h 1361017"/>
                <a:gd name="connsiteX17" fmla="*/ 687917 w 731309"/>
                <a:gd name="connsiteY17" fmla="*/ 1033992 h 1361017"/>
                <a:gd name="connsiteX18" fmla="*/ 668867 w 731309"/>
                <a:gd name="connsiteY18" fmla="*/ 865717 h 1361017"/>
                <a:gd name="connsiteX19" fmla="*/ 684866 w 731309"/>
                <a:gd name="connsiteY19" fmla="*/ 624293 h 1361017"/>
                <a:gd name="connsiteX20" fmla="*/ 700617 w 731309"/>
                <a:gd name="connsiteY20" fmla="*/ 484717 h 1361017"/>
                <a:gd name="connsiteX21" fmla="*/ 656167 w 731309"/>
                <a:gd name="connsiteY21" fmla="*/ 224367 h 1361017"/>
                <a:gd name="connsiteX22" fmla="*/ 532342 w 731309"/>
                <a:gd name="connsiteY22" fmla="*/ 75142 h 1361017"/>
                <a:gd name="connsiteX23" fmla="*/ 395817 w 731309"/>
                <a:gd name="connsiteY23" fmla="*/ 8467 h 1361017"/>
                <a:gd name="connsiteX24" fmla="*/ 230717 w 731309"/>
                <a:gd name="connsiteY24" fmla="*/ 24342 h 1361017"/>
                <a:gd name="connsiteX25" fmla="*/ 94192 w 731309"/>
                <a:gd name="connsiteY25" fmla="*/ 141817 h 1361017"/>
                <a:gd name="connsiteX26" fmla="*/ 17992 w 731309"/>
                <a:gd name="connsiteY26" fmla="*/ 395817 h 1361017"/>
                <a:gd name="connsiteX27" fmla="*/ 30692 w 731309"/>
                <a:gd name="connsiteY27" fmla="*/ 659342 h 1361017"/>
                <a:gd name="connsiteX28" fmla="*/ 65617 w 731309"/>
                <a:gd name="connsiteY28" fmla="*/ 859367 h 1361017"/>
                <a:gd name="connsiteX29" fmla="*/ 30692 w 731309"/>
                <a:gd name="connsiteY29" fmla="*/ 1068917 h 1361017"/>
                <a:gd name="connsiteX30" fmla="*/ 2117 w 731309"/>
                <a:gd name="connsiteY30" fmla="*/ 1211792 h 1361017"/>
                <a:gd name="connsiteX31" fmla="*/ 43392 w 731309"/>
                <a:gd name="connsiteY31" fmla="*/ 1313392 h 1361017"/>
                <a:gd name="connsiteX32" fmla="*/ 130630 w 731309"/>
                <a:gd name="connsiteY32" fmla="*/ 1338792 h 136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31309" h="1361017">
                  <a:moveTo>
                    <a:pt x="130630" y="1338792"/>
                  </a:moveTo>
                  <a:cubicBezTo>
                    <a:pt x="156559" y="1335617"/>
                    <a:pt x="174348" y="1344084"/>
                    <a:pt x="198967" y="1294342"/>
                  </a:cubicBezTo>
                  <a:cubicBezTo>
                    <a:pt x="223586" y="1244600"/>
                    <a:pt x="266700" y="1117600"/>
                    <a:pt x="278342" y="1040342"/>
                  </a:cubicBezTo>
                  <a:cubicBezTo>
                    <a:pt x="289984" y="963084"/>
                    <a:pt x="279929" y="916517"/>
                    <a:pt x="268817" y="830792"/>
                  </a:cubicBezTo>
                  <a:cubicBezTo>
                    <a:pt x="257705" y="745067"/>
                    <a:pt x="224896" y="613304"/>
                    <a:pt x="211667" y="525992"/>
                  </a:cubicBezTo>
                  <a:cubicBezTo>
                    <a:pt x="198438" y="438680"/>
                    <a:pt x="180446" y="377296"/>
                    <a:pt x="189442" y="306917"/>
                  </a:cubicBezTo>
                  <a:cubicBezTo>
                    <a:pt x="198438" y="236538"/>
                    <a:pt x="232834" y="141817"/>
                    <a:pt x="265642" y="103717"/>
                  </a:cubicBezTo>
                  <a:cubicBezTo>
                    <a:pt x="298450" y="65617"/>
                    <a:pt x="348721" y="70909"/>
                    <a:pt x="386292" y="78317"/>
                  </a:cubicBezTo>
                  <a:cubicBezTo>
                    <a:pt x="423863" y="85725"/>
                    <a:pt x="468313" y="106363"/>
                    <a:pt x="491067" y="148167"/>
                  </a:cubicBezTo>
                  <a:cubicBezTo>
                    <a:pt x="513821" y="189971"/>
                    <a:pt x="521230" y="259292"/>
                    <a:pt x="522817" y="329142"/>
                  </a:cubicBezTo>
                  <a:cubicBezTo>
                    <a:pt x="524405" y="398992"/>
                    <a:pt x="513292" y="477309"/>
                    <a:pt x="500592" y="567267"/>
                  </a:cubicBezTo>
                  <a:cubicBezTo>
                    <a:pt x="487892" y="657225"/>
                    <a:pt x="455084" y="777346"/>
                    <a:pt x="446617" y="868892"/>
                  </a:cubicBezTo>
                  <a:cubicBezTo>
                    <a:pt x="438150" y="960438"/>
                    <a:pt x="440267" y="1049338"/>
                    <a:pt x="449792" y="1116542"/>
                  </a:cubicBezTo>
                  <a:cubicBezTo>
                    <a:pt x="459317" y="1183746"/>
                    <a:pt x="477838" y="1232959"/>
                    <a:pt x="503767" y="1272117"/>
                  </a:cubicBezTo>
                  <a:cubicBezTo>
                    <a:pt x="529696" y="1311275"/>
                    <a:pt x="576792" y="1341967"/>
                    <a:pt x="605367" y="1351492"/>
                  </a:cubicBezTo>
                  <a:cubicBezTo>
                    <a:pt x="633942" y="1361017"/>
                    <a:pt x="654580" y="1349904"/>
                    <a:pt x="675217" y="1329267"/>
                  </a:cubicBezTo>
                  <a:cubicBezTo>
                    <a:pt x="695854" y="1308630"/>
                    <a:pt x="727075" y="1276879"/>
                    <a:pt x="729192" y="1227667"/>
                  </a:cubicBezTo>
                  <a:cubicBezTo>
                    <a:pt x="731309" y="1178455"/>
                    <a:pt x="697971" y="1094317"/>
                    <a:pt x="687917" y="1033992"/>
                  </a:cubicBezTo>
                  <a:cubicBezTo>
                    <a:pt x="677863" y="973667"/>
                    <a:pt x="669375" y="934000"/>
                    <a:pt x="668867" y="865717"/>
                  </a:cubicBezTo>
                  <a:cubicBezTo>
                    <a:pt x="668359" y="797434"/>
                    <a:pt x="679574" y="687793"/>
                    <a:pt x="684866" y="624293"/>
                  </a:cubicBezTo>
                  <a:cubicBezTo>
                    <a:pt x="690158" y="560793"/>
                    <a:pt x="705400" y="551371"/>
                    <a:pt x="700617" y="484717"/>
                  </a:cubicBezTo>
                  <a:cubicBezTo>
                    <a:pt x="695834" y="418063"/>
                    <a:pt x="684213" y="292629"/>
                    <a:pt x="656167" y="224367"/>
                  </a:cubicBezTo>
                  <a:cubicBezTo>
                    <a:pt x="628121" y="156105"/>
                    <a:pt x="575734" y="111125"/>
                    <a:pt x="532342" y="75142"/>
                  </a:cubicBezTo>
                  <a:cubicBezTo>
                    <a:pt x="488950" y="39159"/>
                    <a:pt x="446088" y="16934"/>
                    <a:pt x="395817" y="8467"/>
                  </a:cubicBezTo>
                  <a:cubicBezTo>
                    <a:pt x="345546" y="0"/>
                    <a:pt x="280988" y="2117"/>
                    <a:pt x="230717" y="24342"/>
                  </a:cubicBezTo>
                  <a:cubicBezTo>
                    <a:pt x="180446" y="46567"/>
                    <a:pt x="129646" y="79905"/>
                    <a:pt x="94192" y="141817"/>
                  </a:cubicBezTo>
                  <a:cubicBezTo>
                    <a:pt x="58738" y="203730"/>
                    <a:pt x="28575" y="309563"/>
                    <a:pt x="17992" y="395817"/>
                  </a:cubicBezTo>
                  <a:cubicBezTo>
                    <a:pt x="7409" y="482071"/>
                    <a:pt x="22755" y="582084"/>
                    <a:pt x="30692" y="659342"/>
                  </a:cubicBezTo>
                  <a:cubicBezTo>
                    <a:pt x="38629" y="736600"/>
                    <a:pt x="65617" y="791105"/>
                    <a:pt x="65617" y="859367"/>
                  </a:cubicBezTo>
                  <a:cubicBezTo>
                    <a:pt x="65617" y="927629"/>
                    <a:pt x="41275" y="1010180"/>
                    <a:pt x="30692" y="1068917"/>
                  </a:cubicBezTo>
                  <a:cubicBezTo>
                    <a:pt x="20109" y="1127654"/>
                    <a:pt x="0" y="1171046"/>
                    <a:pt x="2117" y="1211792"/>
                  </a:cubicBezTo>
                  <a:cubicBezTo>
                    <a:pt x="4234" y="1252538"/>
                    <a:pt x="21973" y="1292225"/>
                    <a:pt x="43392" y="1313392"/>
                  </a:cubicBezTo>
                  <a:cubicBezTo>
                    <a:pt x="64811" y="1334559"/>
                    <a:pt x="104701" y="1341967"/>
                    <a:pt x="130630" y="1338792"/>
                  </a:cubicBezTo>
                  <a:close/>
                </a:path>
              </a:pathLst>
            </a:custGeom>
            <a:gradFill>
              <a:gsLst>
                <a:gs pos="15000">
                  <a:srgbClr val="FF6600"/>
                </a:gs>
                <a:gs pos="40000">
                  <a:srgbClr val="FF9933"/>
                </a:gs>
                <a:gs pos="75000">
                  <a:srgbClr val="92D050"/>
                </a:gs>
                <a:gs pos="95000">
                  <a:schemeClr val="accent5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3667573" y="2254209"/>
              <a:ext cx="760412" cy="784754"/>
            </a:xfrm>
            <a:custGeom>
              <a:avLst/>
              <a:gdLst>
                <a:gd name="connsiteX0" fmla="*/ 278342 w 761471"/>
                <a:gd name="connsiteY0" fmla="*/ 753533 h 784754"/>
                <a:gd name="connsiteX1" fmla="*/ 116417 w 761471"/>
                <a:gd name="connsiteY1" fmla="*/ 559858 h 784754"/>
                <a:gd name="connsiteX2" fmla="*/ 106892 w 761471"/>
                <a:gd name="connsiteY2" fmla="*/ 388408 h 784754"/>
                <a:gd name="connsiteX3" fmla="*/ 14817 w 761471"/>
                <a:gd name="connsiteY3" fmla="*/ 182033 h 784754"/>
                <a:gd name="connsiteX4" fmla="*/ 17992 w 761471"/>
                <a:gd name="connsiteY4" fmla="*/ 55033 h 784754"/>
                <a:gd name="connsiteX5" fmla="*/ 106892 w 761471"/>
                <a:gd name="connsiteY5" fmla="*/ 4233 h 784754"/>
                <a:gd name="connsiteX6" fmla="*/ 214842 w 761471"/>
                <a:gd name="connsiteY6" fmla="*/ 77258 h 784754"/>
                <a:gd name="connsiteX7" fmla="*/ 306917 w 761471"/>
                <a:gd name="connsiteY7" fmla="*/ 267758 h 784754"/>
                <a:gd name="connsiteX8" fmla="*/ 300567 w 761471"/>
                <a:gd name="connsiteY8" fmla="*/ 451908 h 784754"/>
                <a:gd name="connsiteX9" fmla="*/ 297392 w 761471"/>
                <a:gd name="connsiteY9" fmla="*/ 578908 h 784754"/>
                <a:gd name="connsiteX10" fmla="*/ 345017 w 761471"/>
                <a:gd name="connsiteY10" fmla="*/ 680508 h 784754"/>
                <a:gd name="connsiteX11" fmla="*/ 402167 w 761471"/>
                <a:gd name="connsiteY11" fmla="*/ 702733 h 784754"/>
                <a:gd name="connsiteX12" fmla="*/ 443442 w 761471"/>
                <a:gd name="connsiteY12" fmla="*/ 658283 h 784754"/>
                <a:gd name="connsiteX13" fmla="*/ 459317 w 761471"/>
                <a:gd name="connsiteY13" fmla="*/ 575733 h 784754"/>
                <a:gd name="connsiteX14" fmla="*/ 443442 w 761471"/>
                <a:gd name="connsiteY14" fmla="*/ 404283 h 784754"/>
                <a:gd name="connsiteX15" fmla="*/ 433917 w 761471"/>
                <a:gd name="connsiteY15" fmla="*/ 296333 h 784754"/>
                <a:gd name="connsiteX16" fmla="*/ 459317 w 761471"/>
                <a:gd name="connsiteY16" fmla="*/ 194733 h 784754"/>
                <a:gd name="connsiteX17" fmla="*/ 551392 w 761471"/>
                <a:gd name="connsiteY17" fmla="*/ 58208 h 784754"/>
                <a:gd name="connsiteX18" fmla="*/ 649817 w 761471"/>
                <a:gd name="connsiteY18" fmla="*/ 1058 h 784754"/>
                <a:gd name="connsiteX19" fmla="*/ 748242 w 761471"/>
                <a:gd name="connsiteY19" fmla="*/ 64558 h 784754"/>
                <a:gd name="connsiteX20" fmla="*/ 729192 w 761471"/>
                <a:gd name="connsiteY20" fmla="*/ 213783 h 784754"/>
                <a:gd name="connsiteX21" fmla="*/ 652992 w 761471"/>
                <a:gd name="connsiteY21" fmla="*/ 359833 h 784754"/>
                <a:gd name="connsiteX22" fmla="*/ 633942 w 761471"/>
                <a:gd name="connsiteY22" fmla="*/ 518583 h 784754"/>
                <a:gd name="connsiteX23" fmla="*/ 576792 w 761471"/>
                <a:gd name="connsiteY23" fmla="*/ 661458 h 784754"/>
                <a:gd name="connsiteX24" fmla="*/ 468842 w 761471"/>
                <a:gd name="connsiteY24" fmla="*/ 747183 h 784754"/>
                <a:gd name="connsiteX25" fmla="*/ 278342 w 761471"/>
                <a:gd name="connsiteY25" fmla="*/ 753533 h 784754"/>
                <a:gd name="connsiteX0" fmla="*/ 279148 w 762277"/>
                <a:gd name="connsiteY0" fmla="*/ 753533 h 784754"/>
                <a:gd name="connsiteX1" fmla="*/ 117223 w 762277"/>
                <a:gd name="connsiteY1" fmla="*/ 559858 h 784754"/>
                <a:gd name="connsiteX2" fmla="*/ 112535 w 762277"/>
                <a:gd name="connsiteY2" fmla="*/ 382703 h 784754"/>
                <a:gd name="connsiteX3" fmla="*/ 15623 w 762277"/>
                <a:gd name="connsiteY3" fmla="*/ 182033 h 784754"/>
                <a:gd name="connsiteX4" fmla="*/ 18798 w 762277"/>
                <a:gd name="connsiteY4" fmla="*/ 55033 h 784754"/>
                <a:gd name="connsiteX5" fmla="*/ 107698 w 762277"/>
                <a:gd name="connsiteY5" fmla="*/ 4233 h 784754"/>
                <a:gd name="connsiteX6" fmla="*/ 215648 w 762277"/>
                <a:gd name="connsiteY6" fmla="*/ 77258 h 784754"/>
                <a:gd name="connsiteX7" fmla="*/ 307723 w 762277"/>
                <a:gd name="connsiteY7" fmla="*/ 267758 h 784754"/>
                <a:gd name="connsiteX8" fmla="*/ 301373 w 762277"/>
                <a:gd name="connsiteY8" fmla="*/ 451908 h 784754"/>
                <a:gd name="connsiteX9" fmla="*/ 298198 w 762277"/>
                <a:gd name="connsiteY9" fmla="*/ 578908 h 784754"/>
                <a:gd name="connsiteX10" fmla="*/ 345823 w 762277"/>
                <a:gd name="connsiteY10" fmla="*/ 680508 h 784754"/>
                <a:gd name="connsiteX11" fmla="*/ 402973 w 762277"/>
                <a:gd name="connsiteY11" fmla="*/ 702733 h 784754"/>
                <a:gd name="connsiteX12" fmla="*/ 444248 w 762277"/>
                <a:gd name="connsiteY12" fmla="*/ 658283 h 784754"/>
                <a:gd name="connsiteX13" fmla="*/ 460123 w 762277"/>
                <a:gd name="connsiteY13" fmla="*/ 575733 h 784754"/>
                <a:gd name="connsiteX14" fmla="*/ 444248 w 762277"/>
                <a:gd name="connsiteY14" fmla="*/ 404283 h 784754"/>
                <a:gd name="connsiteX15" fmla="*/ 434723 w 762277"/>
                <a:gd name="connsiteY15" fmla="*/ 296333 h 784754"/>
                <a:gd name="connsiteX16" fmla="*/ 460123 w 762277"/>
                <a:gd name="connsiteY16" fmla="*/ 194733 h 784754"/>
                <a:gd name="connsiteX17" fmla="*/ 552198 w 762277"/>
                <a:gd name="connsiteY17" fmla="*/ 58208 h 784754"/>
                <a:gd name="connsiteX18" fmla="*/ 650623 w 762277"/>
                <a:gd name="connsiteY18" fmla="*/ 1058 h 784754"/>
                <a:gd name="connsiteX19" fmla="*/ 749048 w 762277"/>
                <a:gd name="connsiteY19" fmla="*/ 64558 h 784754"/>
                <a:gd name="connsiteX20" fmla="*/ 729998 w 762277"/>
                <a:gd name="connsiteY20" fmla="*/ 213783 h 784754"/>
                <a:gd name="connsiteX21" fmla="*/ 653798 w 762277"/>
                <a:gd name="connsiteY21" fmla="*/ 359833 h 784754"/>
                <a:gd name="connsiteX22" fmla="*/ 634748 w 762277"/>
                <a:gd name="connsiteY22" fmla="*/ 518583 h 784754"/>
                <a:gd name="connsiteX23" fmla="*/ 577598 w 762277"/>
                <a:gd name="connsiteY23" fmla="*/ 661458 h 784754"/>
                <a:gd name="connsiteX24" fmla="*/ 469648 w 762277"/>
                <a:gd name="connsiteY24" fmla="*/ 747183 h 784754"/>
                <a:gd name="connsiteX25" fmla="*/ 279148 w 762277"/>
                <a:gd name="connsiteY25" fmla="*/ 753533 h 784754"/>
                <a:gd name="connsiteX0" fmla="*/ 279148 w 762277"/>
                <a:gd name="connsiteY0" fmla="*/ 753533 h 784754"/>
                <a:gd name="connsiteX1" fmla="*/ 117223 w 762277"/>
                <a:gd name="connsiteY1" fmla="*/ 559858 h 784754"/>
                <a:gd name="connsiteX2" fmla="*/ 112535 w 762277"/>
                <a:gd name="connsiteY2" fmla="*/ 382703 h 784754"/>
                <a:gd name="connsiteX3" fmla="*/ 15623 w 762277"/>
                <a:gd name="connsiteY3" fmla="*/ 182033 h 784754"/>
                <a:gd name="connsiteX4" fmla="*/ 18798 w 762277"/>
                <a:gd name="connsiteY4" fmla="*/ 55033 h 784754"/>
                <a:gd name="connsiteX5" fmla="*/ 107698 w 762277"/>
                <a:gd name="connsiteY5" fmla="*/ 4233 h 784754"/>
                <a:gd name="connsiteX6" fmla="*/ 215648 w 762277"/>
                <a:gd name="connsiteY6" fmla="*/ 77258 h 784754"/>
                <a:gd name="connsiteX7" fmla="*/ 307723 w 762277"/>
                <a:gd name="connsiteY7" fmla="*/ 267758 h 784754"/>
                <a:gd name="connsiteX8" fmla="*/ 301373 w 762277"/>
                <a:gd name="connsiteY8" fmla="*/ 451908 h 784754"/>
                <a:gd name="connsiteX9" fmla="*/ 298198 w 762277"/>
                <a:gd name="connsiteY9" fmla="*/ 578908 h 784754"/>
                <a:gd name="connsiteX10" fmla="*/ 345823 w 762277"/>
                <a:gd name="connsiteY10" fmla="*/ 680508 h 784754"/>
                <a:gd name="connsiteX11" fmla="*/ 402973 w 762277"/>
                <a:gd name="connsiteY11" fmla="*/ 702733 h 784754"/>
                <a:gd name="connsiteX12" fmla="*/ 444248 w 762277"/>
                <a:gd name="connsiteY12" fmla="*/ 658283 h 784754"/>
                <a:gd name="connsiteX13" fmla="*/ 460123 w 762277"/>
                <a:gd name="connsiteY13" fmla="*/ 575733 h 784754"/>
                <a:gd name="connsiteX14" fmla="*/ 444248 w 762277"/>
                <a:gd name="connsiteY14" fmla="*/ 404283 h 784754"/>
                <a:gd name="connsiteX15" fmla="*/ 434723 w 762277"/>
                <a:gd name="connsiteY15" fmla="*/ 296333 h 784754"/>
                <a:gd name="connsiteX16" fmla="*/ 460123 w 762277"/>
                <a:gd name="connsiteY16" fmla="*/ 194733 h 784754"/>
                <a:gd name="connsiteX17" fmla="*/ 552198 w 762277"/>
                <a:gd name="connsiteY17" fmla="*/ 58208 h 784754"/>
                <a:gd name="connsiteX18" fmla="*/ 650623 w 762277"/>
                <a:gd name="connsiteY18" fmla="*/ 1058 h 784754"/>
                <a:gd name="connsiteX19" fmla="*/ 749048 w 762277"/>
                <a:gd name="connsiteY19" fmla="*/ 64558 h 784754"/>
                <a:gd name="connsiteX20" fmla="*/ 729998 w 762277"/>
                <a:gd name="connsiteY20" fmla="*/ 213783 h 784754"/>
                <a:gd name="connsiteX21" fmla="*/ 653798 w 762277"/>
                <a:gd name="connsiteY21" fmla="*/ 359833 h 784754"/>
                <a:gd name="connsiteX22" fmla="*/ 634748 w 762277"/>
                <a:gd name="connsiteY22" fmla="*/ 518583 h 784754"/>
                <a:gd name="connsiteX23" fmla="*/ 577598 w 762277"/>
                <a:gd name="connsiteY23" fmla="*/ 661458 h 784754"/>
                <a:gd name="connsiteX24" fmla="*/ 469648 w 762277"/>
                <a:gd name="connsiteY24" fmla="*/ 747183 h 784754"/>
                <a:gd name="connsiteX25" fmla="*/ 279148 w 762277"/>
                <a:gd name="connsiteY25" fmla="*/ 753533 h 784754"/>
                <a:gd name="connsiteX0" fmla="*/ 279148 w 762277"/>
                <a:gd name="connsiteY0" fmla="*/ 753533 h 784754"/>
                <a:gd name="connsiteX1" fmla="*/ 117223 w 762277"/>
                <a:gd name="connsiteY1" fmla="*/ 559858 h 784754"/>
                <a:gd name="connsiteX2" fmla="*/ 112535 w 762277"/>
                <a:gd name="connsiteY2" fmla="*/ 382703 h 784754"/>
                <a:gd name="connsiteX3" fmla="*/ 15623 w 762277"/>
                <a:gd name="connsiteY3" fmla="*/ 182033 h 784754"/>
                <a:gd name="connsiteX4" fmla="*/ 18798 w 762277"/>
                <a:gd name="connsiteY4" fmla="*/ 55033 h 784754"/>
                <a:gd name="connsiteX5" fmla="*/ 107698 w 762277"/>
                <a:gd name="connsiteY5" fmla="*/ 4233 h 784754"/>
                <a:gd name="connsiteX6" fmla="*/ 215648 w 762277"/>
                <a:gd name="connsiteY6" fmla="*/ 77258 h 784754"/>
                <a:gd name="connsiteX7" fmla="*/ 307723 w 762277"/>
                <a:gd name="connsiteY7" fmla="*/ 267758 h 784754"/>
                <a:gd name="connsiteX8" fmla="*/ 301373 w 762277"/>
                <a:gd name="connsiteY8" fmla="*/ 451908 h 784754"/>
                <a:gd name="connsiteX9" fmla="*/ 298198 w 762277"/>
                <a:gd name="connsiteY9" fmla="*/ 578908 h 784754"/>
                <a:gd name="connsiteX10" fmla="*/ 345823 w 762277"/>
                <a:gd name="connsiteY10" fmla="*/ 680508 h 784754"/>
                <a:gd name="connsiteX11" fmla="*/ 402973 w 762277"/>
                <a:gd name="connsiteY11" fmla="*/ 702733 h 784754"/>
                <a:gd name="connsiteX12" fmla="*/ 444248 w 762277"/>
                <a:gd name="connsiteY12" fmla="*/ 658283 h 784754"/>
                <a:gd name="connsiteX13" fmla="*/ 460123 w 762277"/>
                <a:gd name="connsiteY13" fmla="*/ 575733 h 784754"/>
                <a:gd name="connsiteX14" fmla="*/ 444248 w 762277"/>
                <a:gd name="connsiteY14" fmla="*/ 404283 h 784754"/>
                <a:gd name="connsiteX15" fmla="*/ 434723 w 762277"/>
                <a:gd name="connsiteY15" fmla="*/ 296333 h 784754"/>
                <a:gd name="connsiteX16" fmla="*/ 460123 w 762277"/>
                <a:gd name="connsiteY16" fmla="*/ 194733 h 784754"/>
                <a:gd name="connsiteX17" fmla="*/ 552198 w 762277"/>
                <a:gd name="connsiteY17" fmla="*/ 58208 h 784754"/>
                <a:gd name="connsiteX18" fmla="*/ 650623 w 762277"/>
                <a:gd name="connsiteY18" fmla="*/ 1058 h 784754"/>
                <a:gd name="connsiteX19" fmla="*/ 749048 w 762277"/>
                <a:gd name="connsiteY19" fmla="*/ 64558 h 784754"/>
                <a:gd name="connsiteX20" fmla="*/ 729998 w 762277"/>
                <a:gd name="connsiteY20" fmla="*/ 213783 h 784754"/>
                <a:gd name="connsiteX21" fmla="*/ 653798 w 762277"/>
                <a:gd name="connsiteY21" fmla="*/ 359833 h 784754"/>
                <a:gd name="connsiteX22" fmla="*/ 634748 w 762277"/>
                <a:gd name="connsiteY22" fmla="*/ 518583 h 784754"/>
                <a:gd name="connsiteX23" fmla="*/ 577598 w 762277"/>
                <a:gd name="connsiteY23" fmla="*/ 661458 h 784754"/>
                <a:gd name="connsiteX24" fmla="*/ 469648 w 762277"/>
                <a:gd name="connsiteY24" fmla="*/ 747183 h 784754"/>
                <a:gd name="connsiteX25" fmla="*/ 279148 w 762277"/>
                <a:gd name="connsiteY25" fmla="*/ 753533 h 784754"/>
                <a:gd name="connsiteX0" fmla="*/ 279148 w 762277"/>
                <a:gd name="connsiteY0" fmla="*/ 753533 h 784754"/>
                <a:gd name="connsiteX1" fmla="*/ 117223 w 762277"/>
                <a:gd name="connsiteY1" fmla="*/ 559858 h 784754"/>
                <a:gd name="connsiteX2" fmla="*/ 112535 w 762277"/>
                <a:gd name="connsiteY2" fmla="*/ 382703 h 784754"/>
                <a:gd name="connsiteX3" fmla="*/ 15623 w 762277"/>
                <a:gd name="connsiteY3" fmla="*/ 182033 h 784754"/>
                <a:gd name="connsiteX4" fmla="*/ 18798 w 762277"/>
                <a:gd name="connsiteY4" fmla="*/ 55033 h 784754"/>
                <a:gd name="connsiteX5" fmla="*/ 107698 w 762277"/>
                <a:gd name="connsiteY5" fmla="*/ 4233 h 784754"/>
                <a:gd name="connsiteX6" fmla="*/ 215648 w 762277"/>
                <a:gd name="connsiteY6" fmla="*/ 77258 h 784754"/>
                <a:gd name="connsiteX7" fmla="*/ 307723 w 762277"/>
                <a:gd name="connsiteY7" fmla="*/ 267758 h 784754"/>
                <a:gd name="connsiteX8" fmla="*/ 301373 w 762277"/>
                <a:gd name="connsiteY8" fmla="*/ 451908 h 784754"/>
                <a:gd name="connsiteX9" fmla="*/ 298198 w 762277"/>
                <a:gd name="connsiteY9" fmla="*/ 578908 h 784754"/>
                <a:gd name="connsiteX10" fmla="*/ 345823 w 762277"/>
                <a:gd name="connsiteY10" fmla="*/ 680508 h 784754"/>
                <a:gd name="connsiteX11" fmla="*/ 402973 w 762277"/>
                <a:gd name="connsiteY11" fmla="*/ 702733 h 784754"/>
                <a:gd name="connsiteX12" fmla="*/ 444248 w 762277"/>
                <a:gd name="connsiteY12" fmla="*/ 658283 h 784754"/>
                <a:gd name="connsiteX13" fmla="*/ 460123 w 762277"/>
                <a:gd name="connsiteY13" fmla="*/ 575733 h 784754"/>
                <a:gd name="connsiteX14" fmla="*/ 444248 w 762277"/>
                <a:gd name="connsiteY14" fmla="*/ 404283 h 784754"/>
                <a:gd name="connsiteX15" fmla="*/ 434723 w 762277"/>
                <a:gd name="connsiteY15" fmla="*/ 296333 h 784754"/>
                <a:gd name="connsiteX16" fmla="*/ 460123 w 762277"/>
                <a:gd name="connsiteY16" fmla="*/ 194733 h 784754"/>
                <a:gd name="connsiteX17" fmla="*/ 552198 w 762277"/>
                <a:gd name="connsiteY17" fmla="*/ 58208 h 784754"/>
                <a:gd name="connsiteX18" fmla="*/ 650623 w 762277"/>
                <a:gd name="connsiteY18" fmla="*/ 1058 h 784754"/>
                <a:gd name="connsiteX19" fmla="*/ 749048 w 762277"/>
                <a:gd name="connsiteY19" fmla="*/ 64558 h 784754"/>
                <a:gd name="connsiteX20" fmla="*/ 729998 w 762277"/>
                <a:gd name="connsiteY20" fmla="*/ 213783 h 784754"/>
                <a:gd name="connsiteX21" fmla="*/ 653798 w 762277"/>
                <a:gd name="connsiteY21" fmla="*/ 359833 h 784754"/>
                <a:gd name="connsiteX22" fmla="*/ 634748 w 762277"/>
                <a:gd name="connsiteY22" fmla="*/ 518583 h 784754"/>
                <a:gd name="connsiteX23" fmla="*/ 577598 w 762277"/>
                <a:gd name="connsiteY23" fmla="*/ 661458 h 784754"/>
                <a:gd name="connsiteX24" fmla="*/ 469648 w 762277"/>
                <a:gd name="connsiteY24" fmla="*/ 747183 h 784754"/>
                <a:gd name="connsiteX25" fmla="*/ 279148 w 762277"/>
                <a:gd name="connsiteY25" fmla="*/ 753533 h 784754"/>
                <a:gd name="connsiteX0" fmla="*/ 277283 w 760412"/>
                <a:gd name="connsiteY0" fmla="*/ 753533 h 784754"/>
                <a:gd name="connsiteX1" fmla="*/ 115358 w 760412"/>
                <a:gd name="connsiteY1" fmla="*/ 559858 h 784754"/>
                <a:gd name="connsiteX2" fmla="*/ 99483 w 760412"/>
                <a:gd name="connsiteY2" fmla="*/ 378883 h 784754"/>
                <a:gd name="connsiteX3" fmla="*/ 13758 w 760412"/>
                <a:gd name="connsiteY3" fmla="*/ 182033 h 784754"/>
                <a:gd name="connsiteX4" fmla="*/ 16933 w 760412"/>
                <a:gd name="connsiteY4" fmla="*/ 55033 h 784754"/>
                <a:gd name="connsiteX5" fmla="*/ 105833 w 760412"/>
                <a:gd name="connsiteY5" fmla="*/ 4233 h 784754"/>
                <a:gd name="connsiteX6" fmla="*/ 213783 w 760412"/>
                <a:gd name="connsiteY6" fmla="*/ 77258 h 784754"/>
                <a:gd name="connsiteX7" fmla="*/ 305858 w 760412"/>
                <a:gd name="connsiteY7" fmla="*/ 267758 h 784754"/>
                <a:gd name="connsiteX8" fmla="*/ 299508 w 760412"/>
                <a:gd name="connsiteY8" fmla="*/ 451908 h 784754"/>
                <a:gd name="connsiteX9" fmla="*/ 296333 w 760412"/>
                <a:gd name="connsiteY9" fmla="*/ 578908 h 784754"/>
                <a:gd name="connsiteX10" fmla="*/ 343958 w 760412"/>
                <a:gd name="connsiteY10" fmla="*/ 680508 h 784754"/>
                <a:gd name="connsiteX11" fmla="*/ 401108 w 760412"/>
                <a:gd name="connsiteY11" fmla="*/ 702733 h 784754"/>
                <a:gd name="connsiteX12" fmla="*/ 442383 w 760412"/>
                <a:gd name="connsiteY12" fmla="*/ 658283 h 784754"/>
                <a:gd name="connsiteX13" fmla="*/ 458258 w 760412"/>
                <a:gd name="connsiteY13" fmla="*/ 575733 h 784754"/>
                <a:gd name="connsiteX14" fmla="*/ 442383 w 760412"/>
                <a:gd name="connsiteY14" fmla="*/ 404283 h 784754"/>
                <a:gd name="connsiteX15" fmla="*/ 432858 w 760412"/>
                <a:gd name="connsiteY15" fmla="*/ 296333 h 784754"/>
                <a:gd name="connsiteX16" fmla="*/ 458258 w 760412"/>
                <a:gd name="connsiteY16" fmla="*/ 194733 h 784754"/>
                <a:gd name="connsiteX17" fmla="*/ 550333 w 760412"/>
                <a:gd name="connsiteY17" fmla="*/ 58208 h 784754"/>
                <a:gd name="connsiteX18" fmla="*/ 648758 w 760412"/>
                <a:gd name="connsiteY18" fmla="*/ 1058 h 784754"/>
                <a:gd name="connsiteX19" fmla="*/ 747183 w 760412"/>
                <a:gd name="connsiteY19" fmla="*/ 64558 h 784754"/>
                <a:gd name="connsiteX20" fmla="*/ 728133 w 760412"/>
                <a:gd name="connsiteY20" fmla="*/ 213783 h 784754"/>
                <a:gd name="connsiteX21" fmla="*/ 651933 w 760412"/>
                <a:gd name="connsiteY21" fmla="*/ 359833 h 784754"/>
                <a:gd name="connsiteX22" fmla="*/ 632883 w 760412"/>
                <a:gd name="connsiteY22" fmla="*/ 518583 h 784754"/>
                <a:gd name="connsiteX23" fmla="*/ 575733 w 760412"/>
                <a:gd name="connsiteY23" fmla="*/ 661458 h 784754"/>
                <a:gd name="connsiteX24" fmla="*/ 467783 w 760412"/>
                <a:gd name="connsiteY24" fmla="*/ 747183 h 784754"/>
                <a:gd name="connsiteX25" fmla="*/ 277283 w 760412"/>
                <a:gd name="connsiteY25" fmla="*/ 753533 h 784754"/>
                <a:gd name="connsiteX0" fmla="*/ 277283 w 760412"/>
                <a:gd name="connsiteY0" fmla="*/ 753533 h 784754"/>
                <a:gd name="connsiteX1" fmla="*/ 115358 w 760412"/>
                <a:gd name="connsiteY1" fmla="*/ 559858 h 784754"/>
                <a:gd name="connsiteX2" fmla="*/ 99483 w 760412"/>
                <a:gd name="connsiteY2" fmla="*/ 378883 h 784754"/>
                <a:gd name="connsiteX3" fmla="*/ 13758 w 760412"/>
                <a:gd name="connsiteY3" fmla="*/ 182033 h 784754"/>
                <a:gd name="connsiteX4" fmla="*/ 16933 w 760412"/>
                <a:gd name="connsiteY4" fmla="*/ 55033 h 784754"/>
                <a:gd name="connsiteX5" fmla="*/ 105833 w 760412"/>
                <a:gd name="connsiteY5" fmla="*/ 4233 h 784754"/>
                <a:gd name="connsiteX6" fmla="*/ 213783 w 760412"/>
                <a:gd name="connsiteY6" fmla="*/ 77258 h 784754"/>
                <a:gd name="connsiteX7" fmla="*/ 305858 w 760412"/>
                <a:gd name="connsiteY7" fmla="*/ 267758 h 784754"/>
                <a:gd name="connsiteX8" fmla="*/ 299508 w 760412"/>
                <a:gd name="connsiteY8" fmla="*/ 451908 h 784754"/>
                <a:gd name="connsiteX9" fmla="*/ 296333 w 760412"/>
                <a:gd name="connsiteY9" fmla="*/ 578908 h 784754"/>
                <a:gd name="connsiteX10" fmla="*/ 343958 w 760412"/>
                <a:gd name="connsiteY10" fmla="*/ 680508 h 784754"/>
                <a:gd name="connsiteX11" fmla="*/ 401108 w 760412"/>
                <a:gd name="connsiteY11" fmla="*/ 702733 h 784754"/>
                <a:gd name="connsiteX12" fmla="*/ 442383 w 760412"/>
                <a:gd name="connsiteY12" fmla="*/ 658283 h 784754"/>
                <a:gd name="connsiteX13" fmla="*/ 458258 w 760412"/>
                <a:gd name="connsiteY13" fmla="*/ 575733 h 784754"/>
                <a:gd name="connsiteX14" fmla="*/ 442383 w 760412"/>
                <a:gd name="connsiteY14" fmla="*/ 404283 h 784754"/>
                <a:gd name="connsiteX15" fmla="*/ 432858 w 760412"/>
                <a:gd name="connsiteY15" fmla="*/ 296333 h 784754"/>
                <a:gd name="connsiteX16" fmla="*/ 458258 w 760412"/>
                <a:gd name="connsiteY16" fmla="*/ 194733 h 784754"/>
                <a:gd name="connsiteX17" fmla="*/ 550333 w 760412"/>
                <a:gd name="connsiteY17" fmla="*/ 58208 h 784754"/>
                <a:gd name="connsiteX18" fmla="*/ 648758 w 760412"/>
                <a:gd name="connsiteY18" fmla="*/ 1058 h 784754"/>
                <a:gd name="connsiteX19" fmla="*/ 747183 w 760412"/>
                <a:gd name="connsiteY19" fmla="*/ 64558 h 784754"/>
                <a:gd name="connsiteX20" fmla="*/ 728133 w 760412"/>
                <a:gd name="connsiteY20" fmla="*/ 213783 h 784754"/>
                <a:gd name="connsiteX21" fmla="*/ 651933 w 760412"/>
                <a:gd name="connsiteY21" fmla="*/ 359833 h 784754"/>
                <a:gd name="connsiteX22" fmla="*/ 632883 w 760412"/>
                <a:gd name="connsiteY22" fmla="*/ 518583 h 784754"/>
                <a:gd name="connsiteX23" fmla="*/ 575733 w 760412"/>
                <a:gd name="connsiteY23" fmla="*/ 661458 h 784754"/>
                <a:gd name="connsiteX24" fmla="*/ 467783 w 760412"/>
                <a:gd name="connsiteY24" fmla="*/ 747183 h 784754"/>
                <a:gd name="connsiteX25" fmla="*/ 277283 w 760412"/>
                <a:gd name="connsiteY25" fmla="*/ 753533 h 784754"/>
                <a:gd name="connsiteX0" fmla="*/ 277283 w 760412"/>
                <a:gd name="connsiteY0" fmla="*/ 753533 h 784754"/>
                <a:gd name="connsiteX1" fmla="*/ 115358 w 760412"/>
                <a:gd name="connsiteY1" fmla="*/ 559858 h 784754"/>
                <a:gd name="connsiteX2" fmla="*/ 99483 w 760412"/>
                <a:gd name="connsiteY2" fmla="*/ 378883 h 784754"/>
                <a:gd name="connsiteX3" fmla="*/ 13758 w 760412"/>
                <a:gd name="connsiteY3" fmla="*/ 182033 h 784754"/>
                <a:gd name="connsiteX4" fmla="*/ 16933 w 760412"/>
                <a:gd name="connsiteY4" fmla="*/ 55033 h 784754"/>
                <a:gd name="connsiteX5" fmla="*/ 105833 w 760412"/>
                <a:gd name="connsiteY5" fmla="*/ 4233 h 784754"/>
                <a:gd name="connsiteX6" fmla="*/ 213783 w 760412"/>
                <a:gd name="connsiteY6" fmla="*/ 77258 h 784754"/>
                <a:gd name="connsiteX7" fmla="*/ 305858 w 760412"/>
                <a:gd name="connsiteY7" fmla="*/ 267758 h 784754"/>
                <a:gd name="connsiteX8" fmla="*/ 299508 w 760412"/>
                <a:gd name="connsiteY8" fmla="*/ 451908 h 784754"/>
                <a:gd name="connsiteX9" fmla="*/ 296333 w 760412"/>
                <a:gd name="connsiteY9" fmla="*/ 578908 h 784754"/>
                <a:gd name="connsiteX10" fmla="*/ 343958 w 760412"/>
                <a:gd name="connsiteY10" fmla="*/ 680508 h 784754"/>
                <a:gd name="connsiteX11" fmla="*/ 401108 w 760412"/>
                <a:gd name="connsiteY11" fmla="*/ 702733 h 784754"/>
                <a:gd name="connsiteX12" fmla="*/ 442383 w 760412"/>
                <a:gd name="connsiteY12" fmla="*/ 658283 h 784754"/>
                <a:gd name="connsiteX13" fmla="*/ 458258 w 760412"/>
                <a:gd name="connsiteY13" fmla="*/ 575733 h 784754"/>
                <a:gd name="connsiteX14" fmla="*/ 442383 w 760412"/>
                <a:gd name="connsiteY14" fmla="*/ 404283 h 784754"/>
                <a:gd name="connsiteX15" fmla="*/ 432858 w 760412"/>
                <a:gd name="connsiteY15" fmla="*/ 296333 h 784754"/>
                <a:gd name="connsiteX16" fmla="*/ 458258 w 760412"/>
                <a:gd name="connsiteY16" fmla="*/ 194733 h 784754"/>
                <a:gd name="connsiteX17" fmla="*/ 550333 w 760412"/>
                <a:gd name="connsiteY17" fmla="*/ 58208 h 784754"/>
                <a:gd name="connsiteX18" fmla="*/ 648758 w 760412"/>
                <a:gd name="connsiteY18" fmla="*/ 1058 h 784754"/>
                <a:gd name="connsiteX19" fmla="*/ 747183 w 760412"/>
                <a:gd name="connsiteY19" fmla="*/ 64558 h 784754"/>
                <a:gd name="connsiteX20" fmla="*/ 728133 w 760412"/>
                <a:gd name="connsiteY20" fmla="*/ 213783 h 784754"/>
                <a:gd name="connsiteX21" fmla="*/ 651933 w 760412"/>
                <a:gd name="connsiteY21" fmla="*/ 359833 h 784754"/>
                <a:gd name="connsiteX22" fmla="*/ 632883 w 760412"/>
                <a:gd name="connsiteY22" fmla="*/ 518583 h 784754"/>
                <a:gd name="connsiteX23" fmla="*/ 575733 w 760412"/>
                <a:gd name="connsiteY23" fmla="*/ 661458 h 784754"/>
                <a:gd name="connsiteX24" fmla="*/ 467783 w 760412"/>
                <a:gd name="connsiteY24" fmla="*/ 747183 h 784754"/>
                <a:gd name="connsiteX25" fmla="*/ 277283 w 760412"/>
                <a:gd name="connsiteY25" fmla="*/ 753533 h 78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0412" h="784754">
                  <a:moveTo>
                    <a:pt x="277283" y="753533"/>
                  </a:moveTo>
                  <a:cubicBezTo>
                    <a:pt x="218545" y="722312"/>
                    <a:pt x="144991" y="622300"/>
                    <a:pt x="115358" y="559858"/>
                  </a:cubicBezTo>
                  <a:cubicBezTo>
                    <a:pt x="85725" y="497416"/>
                    <a:pt x="111579" y="448576"/>
                    <a:pt x="99483" y="378883"/>
                  </a:cubicBezTo>
                  <a:cubicBezTo>
                    <a:pt x="89396" y="317425"/>
                    <a:pt x="27516" y="236008"/>
                    <a:pt x="13758" y="182033"/>
                  </a:cubicBezTo>
                  <a:cubicBezTo>
                    <a:pt x="0" y="128058"/>
                    <a:pt x="1587" y="84666"/>
                    <a:pt x="16933" y="55033"/>
                  </a:cubicBezTo>
                  <a:cubicBezTo>
                    <a:pt x="32279" y="25400"/>
                    <a:pt x="73025" y="529"/>
                    <a:pt x="105833" y="4233"/>
                  </a:cubicBezTo>
                  <a:cubicBezTo>
                    <a:pt x="138641" y="7937"/>
                    <a:pt x="180446" y="33337"/>
                    <a:pt x="213783" y="77258"/>
                  </a:cubicBezTo>
                  <a:cubicBezTo>
                    <a:pt x="247121" y="121179"/>
                    <a:pt x="291571" y="205316"/>
                    <a:pt x="305858" y="267758"/>
                  </a:cubicBezTo>
                  <a:cubicBezTo>
                    <a:pt x="320145" y="330200"/>
                    <a:pt x="301096" y="400050"/>
                    <a:pt x="299508" y="451908"/>
                  </a:cubicBezTo>
                  <a:cubicBezTo>
                    <a:pt x="297921" y="503766"/>
                    <a:pt x="288925" y="540808"/>
                    <a:pt x="296333" y="578908"/>
                  </a:cubicBezTo>
                  <a:cubicBezTo>
                    <a:pt x="303741" y="617008"/>
                    <a:pt x="326496" y="659871"/>
                    <a:pt x="343958" y="680508"/>
                  </a:cubicBezTo>
                  <a:cubicBezTo>
                    <a:pt x="361420" y="701145"/>
                    <a:pt x="384704" y="706437"/>
                    <a:pt x="401108" y="702733"/>
                  </a:cubicBezTo>
                  <a:cubicBezTo>
                    <a:pt x="417512" y="699029"/>
                    <a:pt x="432858" y="679450"/>
                    <a:pt x="442383" y="658283"/>
                  </a:cubicBezTo>
                  <a:cubicBezTo>
                    <a:pt x="451908" y="637116"/>
                    <a:pt x="458258" y="618066"/>
                    <a:pt x="458258" y="575733"/>
                  </a:cubicBezTo>
                  <a:cubicBezTo>
                    <a:pt x="458258" y="533400"/>
                    <a:pt x="446616" y="450850"/>
                    <a:pt x="442383" y="404283"/>
                  </a:cubicBezTo>
                  <a:cubicBezTo>
                    <a:pt x="438150" y="357716"/>
                    <a:pt x="430212" y="331258"/>
                    <a:pt x="432858" y="296333"/>
                  </a:cubicBezTo>
                  <a:cubicBezTo>
                    <a:pt x="435504" y="261408"/>
                    <a:pt x="438679" y="234420"/>
                    <a:pt x="458258" y="194733"/>
                  </a:cubicBezTo>
                  <a:cubicBezTo>
                    <a:pt x="477837" y="155046"/>
                    <a:pt x="518583" y="90487"/>
                    <a:pt x="550333" y="58208"/>
                  </a:cubicBezTo>
                  <a:cubicBezTo>
                    <a:pt x="582083" y="25929"/>
                    <a:pt x="615950" y="0"/>
                    <a:pt x="648758" y="1058"/>
                  </a:cubicBezTo>
                  <a:cubicBezTo>
                    <a:pt x="681566" y="2116"/>
                    <a:pt x="733954" y="29104"/>
                    <a:pt x="747183" y="64558"/>
                  </a:cubicBezTo>
                  <a:cubicBezTo>
                    <a:pt x="760412" y="100012"/>
                    <a:pt x="744008" y="164571"/>
                    <a:pt x="728133" y="213783"/>
                  </a:cubicBezTo>
                  <a:cubicBezTo>
                    <a:pt x="712258" y="262995"/>
                    <a:pt x="667808" y="309033"/>
                    <a:pt x="651933" y="359833"/>
                  </a:cubicBezTo>
                  <a:cubicBezTo>
                    <a:pt x="636058" y="410633"/>
                    <a:pt x="645583" y="468312"/>
                    <a:pt x="632883" y="518583"/>
                  </a:cubicBezTo>
                  <a:cubicBezTo>
                    <a:pt x="620183" y="568854"/>
                    <a:pt x="603250" y="623358"/>
                    <a:pt x="575733" y="661458"/>
                  </a:cubicBezTo>
                  <a:cubicBezTo>
                    <a:pt x="548216" y="699558"/>
                    <a:pt x="509587" y="730779"/>
                    <a:pt x="467783" y="747183"/>
                  </a:cubicBezTo>
                  <a:cubicBezTo>
                    <a:pt x="425979" y="763587"/>
                    <a:pt x="336021" y="784754"/>
                    <a:pt x="277283" y="75353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3923928" y="2924944"/>
              <a:ext cx="216024" cy="216024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5314940" y="2708920"/>
            <a:ext cx="841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+mn-lt"/>
              </a:rPr>
              <a:t>≈</a:t>
            </a:r>
          </a:p>
        </p:txBody>
      </p:sp>
      <p:grpSp>
        <p:nvGrpSpPr>
          <p:cNvPr id="18" name="Gruppieren 34"/>
          <p:cNvGrpSpPr/>
          <p:nvPr/>
        </p:nvGrpSpPr>
        <p:grpSpPr>
          <a:xfrm>
            <a:off x="1881416" y="5481436"/>
            <a:ext cx="3569752" cy="646866"/>
            <a:chOff x="1881416" y="5481436"/>
            <a:chExt cx="3569752" cy="646866"/>
          </a:xfrm>
        </p:grpSpPr>
        <p:sp>
          <p:nvSpPr>
            <p:cNvPr id="17" name="Parallelogramm 16"/>
            <p:cNvSpPr/>
            <p:nvPr/>
          </p:nvSpPr>
          <p:spPr>
            <a:xfrm>
              <a:off x="1881416" y="5628085"/>
              <a:ext cx="1512000" cy="500217"/>
            </a:xfrm>
            <a:prstGeom prst="parallelogram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Target Platform</a:t>
              </a:r>
            </a:p>
          </p:txBody>
        </p:sp>
        <p:sp>
          <p:nvSpPr>
            <p:cNvPr id="24" name="Parallelogramm 23"/>
            <p:cNvSpPr/>
            <p:nvPr/>
          </p:nvSpPr>
          <p:spPr>
            <a:xfrm flipH="1">
              <a:off x="3939168" y="5624304"/>
              <a:ext cx="1512000" cy="500217"/>
            </a:xfrm>
            <a:prstGeom prst="parallelogram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Target Platform</a:t>
              </a:r>
              <a:endParaRPr lang="en-US" sz="14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3384076" y="548143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…</a:t>
              </a:r>
              <a:endParaRPr lang="en-US" sz="3200" b="1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Parallelogramm 4"/>
          <p:cNvSpPr/>
          <p:nvPr/>
        </p:nvSpPr>
        <p:spPr>
          <a:xfrm flipH="1">
            <a:off x="1809408" y="1317908"/>
            <a:ext cx="1849348" cy="1152128"/>
          </a:xfrm>
          <a:prstGeom prst="parallelogram">
            <a:avLst>
              <a:gd name="adj" fmla="val 47792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Anwen</a:t>
            </a:r>
            <a:r>
              <a:rPr lang="de-DE" sz="1400" dirty="0" smtClean="0"/>
              <a:t>-</a:t>
            </a:r>
            <a:br>
              <a:rPr lang="de-DE" sz="1400" dirty="0" smtClean="0"/>
            </a:br>
            <a:r>
              <a:rPr lang="de-DE" sz="1400" dirty="0" err="1" smtClean="0"/>
              <a:t>dungs</a:t>
            </a:r>
            <a:r>
              <a:rPr lang="de-DE" sz="1400" dirty="0" smtClean="0"/>
              <a:t>- und Dienstgüte-</a:t>
            </a:r>
            <a:r>
              <a:rPr lang="de-DE" sz="1400" dirty="0" err="1" smtClean="0"/>
              <a:t>modell</a:t>
            </a:r>
            <a:endParaRPr lang="de-DE" sz="1400" dirty="0"/>
          </a:p>
        </p:txBody>
      </p:sp>
      <p:sp>
        <p:nvSpPr>
          <p:cNvPr id="6" name="Parallelogramm 5"/>
          <p:cNvSpPr/>
          <p:nvPr/>
        </p:nvSpPr>
        <p:spPr>
          <a:xfrm>
            <a:off x="3681616" y="1317908"/>
            <a:ext cx="1826488" cy="1152128"/>
          </a:xfrm>
          <a:prstGeom prst="parallelogram">
            <a:avLst>
              <a:gd name="adj" fmla="val 47792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Dienste- und Plattform-bibliothek</a:t>
            </a:r>
            <a:endParaRPr lang="de-DE" sz="1400"/>
          </a:p>
        </p:txBody>
      </p:sp>
      <p:sp>
        <p:nvSpPr>
          <p:cNvPr id="7" name="Trapezoid 6"/>
          <p:cNvSpPr/>
          <p:nvPr/>
        </p:nvSpPr>
        <p:spPr>
          <a:xfrm>
            <a:off x="2434620" y="3284984"/>
            <a:ext cx="2448272" cy="576063"/>
          </a:xfrm>
          <a:prstGeom prst="trapezoid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Generierte Anwendung</a:t>
            </a:r>
            <a:endParaRPr lang="de-DE" sz="1400"/>
          </a:p>
        </p:txBody>
      </p:sp>
      <p:sp>
        <p:nvSpPr>
          <p:cNvPr id="8" name="Trapezoid 7"/>
          <p:cNvSpPr/>
          <p:nvPr/>
        </p:nvSpPr>
        <p:spPr>
          <a:xfrm>
            <a:off x="2218596" y="3861047"/>
            <a:ext cx="2880320" cy="864096"/>
          </a:xfrm>
          <a:prstGeom prst="trapezoid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Generierte Middleware</a:t>
            </a:r>
          </a:p>
          <a:p>
            <a:pPr algn="ctr"/>
            <a:endParaRPr lang="de-DE" sz="1400" smtClean="0"/>
          </a:p>
          <a:p>
            <a:pPr algn="ctr"/>
            <a:endParaRPr lang="de-DE" sz="1400"/>
          </a:p>
        </p:txBody>
      </p:sp>
      <p:sp>
        <p:nvSpPr>
          <p:cNvPr id="9" name="Trapezoid 8"/>
          <p:cNvSpPr/>
          <p:nvPr/>
        </p:nvSpPr>
        <p:spPr>
          <a:xfrm>
            <a:off x="2843808" y="4285475"/>
            <a:ext cx="1656184" cy="432048"/>
          </a:xfrm>
          <a:prstGeom prst="trapezoid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Betriebssystem</a:t>
            </a:r>
            <a:endParaRPr lang="de-DE" sz="1400"/>
          </a:p>
        </p:txBody>
      </p:sp>
      <p:grpSp>
        <p:nvGrpSpPr>
          <p:cNvPr id="10" name="Gruppieren 27"/>
          <p:cNvGrpSpPr/>
          <p:nvPr/>
        </p:nvGrpSpPr>
        <p:grpSpPr>
          <a:xfrm>
            <a:off x="2018244" y="4732764"/>
            <a:ext cx="3296696" cy="876300"/>
            <a:chOff x="2715464" y="4732764"/>
            <a:chExt cx="3296696" cy="876300"/>
          </a:xfrm>
        </p:grpSpPr>
        <p:sp>
          <p:nvSpPr>
            <p:cNvPr id="11" name="Freihandform 10"/>
            <p:cNvSpPr/>
            <p:nvPr/>
          </p:nvSpPr>
          <p:spPr>
            <a:xfrm>
              <a:off x="2715464" y="4732764"/>
              <a:ext cx="3296696" cy="876300"/>
            </a:xfrm>
            <a:custGeom>
              <a:avLst/>
              <a:gdLst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3733800 w 3733800"/>
                <a:gd name="connsiteY2" fmla="*/ 868680 h 876300"/>
                <a:gd name="connsiteX3" fmla="*/ 3512820 w 3733800"/>
                <a:gd name="connsiteY3" fmla="*/ 0 h 876300"/>
                <a:gd name="connsiteX4" fmla="*/ 205740 w 3733800"/>
                <a:gd name="connsiteY4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691640 w 3733800"/>
                <a:gd name="connsiteY2" fmla="*/ 876300 h 876300"/>
                <a:gd name="connsiteX3" fmla="*/ 3733800 w 3733800"/>
                <a:gd name="connsiteY3" fmla="*/ 868680 h 876300"/>
                <a:gd name="connsiteX4" fmla="*/ 3512820 w 3733800"/>
                <a:gd name="connsiteY4" fmla="*/ 0 h 876300"/>
                <a:gd name="connsiteX5" fmla="*/ 205740 w 3733800"/>
                <a:gd name="connsiteY5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691640 w 3733800"/>
                <a:gd name="connsiteY2" fmla="*/ 876300 h 876300"/>
                <a:gd name="connsiteX3" fmla="*/ 2461260 w 3733800"/>
                <a:gd name="connsiteY3" fmla="*/ 861060 h 876300"/>
                <a:gd name="connsiteX4" fmla="*/ 3733800 w 3733800"/>
                <a:gd name="connsiteY4" fmla="*/ 868680 h 876300"/>
                <a:gd name="connsiteX5" fmla="*/ 3512820 w 3733800"/>
                <a:gd name="connsiteY5" fmla="*/ 0 h 876300"/>
                <a:gd name="connsiteX6" fmla="*/ 205740 w 3733800"/>
                <a:gd name="connsiteY6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691640 w 3733800"/>
                <a:gd name="connsiteY2" fmla="*/ 876300 h 876300"/>
                <a:gd name="connsiteX3" fmla="*/ 2080260 w 3733800"/>
                <a:gd name="connsiteY3" fmla="*/ 868680 h 876300"/>
                <a:gd name="connsiteX4" fmla="*/ 2461260 w 3733800"/>
                <a:gd name="connsiteY4" fmla="*/ 86106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2261984 h 3123044"/>
                <a:gd name="connsiteX1" fmla="*/ 0 w 3733800"/>
                <a:gd name="connsiteY1" fmla="*/ 3123044 h 3123044"/>
                <a:gd name="connsiteX2" fmla="*/ 1691640 w 3733800"/>
                <a:gd name="connsiteY2" fmla="*/ 3123044 h 3123044"/>
                <a:gd name="connsiteX3" fmla="*/ 1887096 w 3733800"/>
                <a:gd name="connsiteY3" fmla="*/ 0 h 3123044"/>
                <a:gd name="connsiteX4" fmla="*/ 2461260 w 3733800"/>
                <a:gd name="connsiteY4" fmla="*/ 3107804 h 3123044"/>
                <a:gd name="connsiteX5" fmla="*/ 3733800 w 3733800"/>
                <a:gd name="connsiteY5" fmla="*/ 3115424 h 3123044"/>
                <a:gd name="connsiteX6" fmla="*/ 3512820 w 3733800"/>
                <a:gd name="connsiteY6" fmla="*/ 2246744 h 3123044"/>
                <a:gd name="connsiteX7" fmla="*/ 205740 w 3733800"/>
                <a:gd name="connsiteY7" fmla="*/ 2261984 h 3123044"/>
                <a:gd name="connsiteX0" fmla="*/ 205740 w 3733800"/>
                <a:gd name="connsiteY0" fmla="*/ 2261984 h 3123044"/>
                <a:gd name="connsiteX1" fmla="*/ 0 w 3733800"/>
                <a:gd name="connsiteY1" fmla="*/ 3123044 h 3123044"/>
                <a:gd name="connsiteX2" fmla="*/ 1576204 w 3733800"/>
                <a:gd name="connsiteY2" fmla="*/ 3123044 h 3123044"/>
                <a:gd name="connsiteX3" fmla="*/ 1887096 w 3733800"/>
                <a:gd name="connsiteY3" fmla="*/ 0 h 3123044"/>
                <a:gd name="connsiteX4" fmla="*/ 2461260 w 3733800"/>
                <a:gd name="connsiteY4" fmla="*/ 3107804 h 3123044"/>
                <a:gd name="connsiteX5" fmla="*/ 3733800 w 3733800"/>
                <a:gd name="connsiteY5" fmla="*/ 3115424 h 3123044"/>
                <a:gd name="connsiteX6" fmla="*/ 3512820 w 3733800"/>
                <a:gd name="connsiteY6" fmla="*/ 2246744 h 3123044"/>
                <a:gd name="connsiteX7" fmla="*/ 205740 w 3733800"/>
                <a:gd name="connsiteY7" fmla="*/ 2261984 h 3123044"/>
                <a:gd name="connsiteX0" fmla="*/ 205740 w 3733800"/>
                <a:gd name="connsiteY0" fmla="*/ 2261984 h 3123044"/>
                <a:gd name="connsiteX1" fmla="*/ 0 w 3733800"/>
                <a:gd name="connsiteY1" fmla="*/ 3123044 h 3123044"/>
                <a:gd name="connsiteX2" fmla="*/ 1576204 w 3733800"/>
                <a:gd name="connsiteY2" fmla="*/ 3123044 h 3123044"/>
                <a:gd name="connsiteX3" fmla="*/ 1887096 w 3733800"/>
                <a:gd name="connsiteY3" fmla="*/ 0 h 3123044"/>
                <a:gd name="connsiteX4" fmla="*/ 2296284 w 3733800"/>
                <a:gd name="connsiteY4" fmla="*/ 3119204 h 3123044"/>
                <a:gd name="connsiteX5" fmla="*/ 3733800 w 3733800"/>
                <a:gd name="connsiteY5" fmla="*/ 3115424 h 3123044"/>
                <a:gd name="connsiteX6" fmla="*/ 3512820 w 3733800"/>
                <a:gd name="connsiteY6" fmla="*/ 2246744 h 3123044"/>
                <a:gd name="connsiteX7" fmla="*/ 205740 w 3733800"/>
                <a:gd name="connsiteY7" fmla="*/ 2261984 h 3123044"/>
                <a:gd name="connsiteX0" fmla="*/ 205740 w 3733800"/>
                <a:gd name="connsiteY0" fmla="*/ 2261984 h 3123044"/>
                <a:gd name="connsiteX1" fmla="*/ 0 w 3733800"/>
                <a:gd name="connsiteY1" fmla="*/ 3123044 h 3123044"/>
                <a:gd name="connsiteX2" fmla="*/ 1576204 w 3733800"/>
                <a:gd name="connsiteY2" fmla="*/ 3119204 h 3123044"/>
                <a:gd name="connsiteX3" fmla="*/ 1887096 w 3733800"/>
                <a:gd name="connsiteY3" fmla="*/ 0 h 3123044"/>
                <a:gd name="connsiteX4" fmla="*/ 2296284 w 3733800"/>
                <a:gd name="connsiteY4" fmla="*/ 3119204 h 3123044"/>
                <a:gd name="connsiteX5" fmla="*/ 3733800 w 3733800"/>
                <a:gd name="connsiteY5" fmla="*/ 3115424 h 3123044"/>
                <a:gd name="connsiteX6" fmla="*/ 3512820 w 3733800"/>
                <a:gd name="connsiteY6" fmla="*/ 2246744 h 3123044"/>
                <a:gd name="connsiteX7" fmla="*/ 205740 w 3733800"/>
                <a:gd name="connsiteY7" fmla="*/ 2261984 h 3123044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6204 w 3733800"/>
                <a:gd name="connsiteY2" fmla="*/ 872460 h 876300"/>
                <a:gd name="connsiteX3" fmla="*/ 1887096 w 3733800"/>
                <a:gd name="connsiteY3" fmla="*/ 368404 h 876300"/>
                <a:gd name="connsiteX4" fmla="*/ 2296284 w 3733800"/>
                <a:gd name="connsiteY4" fmla="*/ 87246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648212 w 3733800"/>
                <a:gd name="connsiteY2" fmla="*/ 872460 h 876300"/>
                <a:gd name="connsiteX3" fmla="*/ 1887096 w 3733800"/>
                <a:gd name="connsiteY3" fmla="*/ 368404 h 876300"/>
                <a:gd name="connsiteX4" fmla="*/ 2296284 w 3733800"/>
                <a:gd name="connsiteY4" fmla="*/ 87246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648212 w 3733800"/>
                <a:gd name="connsiteY2" fmla="*/ 872460 h 876300"/>
                <a:gd name="connsiteX3" fmla="*/ 1887096 w 3733800"/>
                <a:gd name="connsiteY3" fmla="*/ 368404 h 876300"/>
                <a:gd name="connsiteX4" fmla="*/ 2224276 w 3733800"/>
                <a:gd name="connsiteY4" fmla="*/ 87246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3560 w 3733800"/>
                <a:gd name="connsiteY2" fmla="*/ 876300 h 876300"/>
                <a:gd name="connsiteX3" fmla="*/ 1887096 w 3733800"/>
                <a:gd name="connsiteY3" fmla="*/ 368404 h 876300"/>
                <a:gd name="connsiteX4" fmla="*/ 2224276 w 3733800"/>
                <a:gd name="connsiteY4" fmla="*/ 87246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3560 w 3733800"/>
                <a:gd name="connsiteY2" fmla="*/ 876300 h 876300"/>
                <a:gd name="connsiteX3" fmla="*/ 1861592 w 3733800"/>
                <a:gd name="connsiteY3" fmla="*/ 368404 h 876300"/>
                <a:gd name="connsiteX4" fmla="*/ 2224276 w 3733800"/>
                <a:gd name="connsiteY4" fmla="*/ 87246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3560 w 3733800"/>
                <a:gd name="connsiteY2" fmla="*/ 876300 h 876300"/>
                <a:gd name="connsiteX3" fmla="*/ 1861592 w 3733800"/>
                <a:gd name="connsiteY3" fmla="*/ 368404 h 876300"/>
                <a:gd name="connsiteX4" fmla="*/ 214962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3560 w 3733800"/>
                <a:gd name="connsiteY2" fmla="*/ 876300 h 876300"/>
                <a:gd name="connsiteX3" fmla="*/ 1861592 w 3733800"/>
                <a:gd name="connsiteY3" fmla="*/ 123623 h 876300"/>
                <a:gd name="connsiteX4" fmla="*/ 214962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3560 w 3733800"/>
                <a:gd name="connsiteY2" fmla="*/ 876300 h 876300"/>
                <a:gd name="connsiteX3" fmla="*/ 1861592 w 3733800"/>
                <a:gd name="connsiteY3" fmla="*/ 224388 h 876300"/>
                <a:gd name="connsiteX4" fmla="*/ 214962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73560 w 3733800"/>
                <a:gd name="connsiteY2" fmla="*/ 876300 h 876300"/>
                <a:gd name="connsiteX3" fmla="*/ 1861592 w 3733800"/>
                <a:gd name="connsiteY3" fmla="*/ 296396 h 876300"/>
                <a:gd name="connsiteX4" fmla="*/ 214962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58320 w 3733800"/>
                <a:gd name="connsiteY2" fmla="*/ 876300 h 876300"/>
                <a:gd name="connsiteX3" fmla="*/ 1861592 w 3733800"/>
                <a:gd name="connsiteY3" fmla="*/ 296396 h 876300"/>
                <a:gd name="connsiteX4" fmla="*/ 214962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58320 w 3733800"/>
                <a:gd name="connsiteY2" fmla="*/ 876300 h 876300"/>
                <a:gd name="connsiteX3" fmla="*/ 1861592 w 3733800"/>
                <a:gd name="connsiteY3" fmla="*/ 296396 h 876300"/>
                <a:gd name="connsiteX4" fmla="*/ 216486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67846 w 3733800"/>
                <a:gd name="connsiteY2" fmla="*/ 876300 h 876300"/>
                <a:gd name="connsiteX3" fmla="*/ 1861592 w 3733800"/>
                <a:gd name="connsiteY3" fmla="*/ 296396 h 876300"/>
                <a:gd name="connsiteX4" fmla="*/ 2164864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67846 w 3733800"/>
                <a:gd name="connsiteY2" fmla="*/ 876300 h 876300"/>
                <a:gd name="connsiteX3" fmla="*/ 1861592 w 3733800"/>
                <a:gd name="connsiteY3" fmla="*/ 296396 h 876300"/>
                <a:gd name="connsiteX4" fmla="*/ 2169627 w 3733800"/>
                <a:gd name="connsiteY4" fmla="*/ 876300 h 876300"/>
                <a:gd name="connsiteX5" fmla="*/ 3733800 w 3733800"/>
                <a:gd name="connsiteY5" fmla="*/ 86868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05740 w 3733800"/>
                <a:gd name="connsiteY0" fmla="*/ 15240 h 876300"/>
                <a:gd name="connsiteX1" fmla="*/ 0 w 3733800"/>
                <a:gd name="connsiteY1" fmla="*/ 876300 h 876300"/>
                <a:gd name="connsiteX2" fmla="*/ 1567846 w 3733800"/>
                <a:gd name="connsiteY2" fmla="*/ 876300 h 876300"/>
                <a:gd name="connsiteX3" fmla="*/ 1861592 w 3733800"/>
                <a:gd name="connsiteY3" fmla="*/ 296396 h 876300"/>
                <a:gd name="connsiteX4" fmla="*/ 2169627 w 3733800"/>
                <a:gd name="connsiteY4" fmla="*/ 876300 h 876300"/>
                <a:gd name="connsiteX5" fmla="*/ 3733800 w 3733800"/>
                <a:gd name="connsiteY5" fmla="*/ 876300 h 876300"/>
                <a:gd name="connsiteX6" fmla="*/ 3512820 w 3733800"/>
                <a:gd name="connsiteY6" fmla="*/ 0 h 876300"/>
                <a:gd name="connsiteX7" fmla="*/ 205740 w 3733800"/>
                <a:gd name="connsiteY7" fmla="*/ 15240 h 876300"/>
                <a:gd name="connsiteX0" fmla="*/ 226916 w 3733800"/>
                <a:gd name="connsiteY0" fmla="*/ 0 h 876300"/>
                <a:gd name="connsiteX1" fmla="*/ 0 w 3733800"/>
                <a:gd name="connsiteY1" fmla="*/ 876300 h 876300"/>
                <a:gd name="connsiteX2" fmla="*/ 1567846 w 3733800"/>
                <a:gd name="connsiteY2" fmla="*/ 876300 h 876300"/>
                <a:gd name="connsiteX3" fmla="*/ 1861592 w 3733800"/>
                <a:gd name="connsiteY3" fmla="*/ 296396 h 876300"/>
                <a:gd name="connsiteX4" fmla="*/ 2169627 w 3733800"/>
                <a:gd name="connsiteY4" fmla="*/ 876300 h 876300"/>
                <a:gd name="connsiteX5" fmla="*/ 3733800 w 3733800"/>
                <a:gd name="connsiteY5" fmla="*/ 876300 h 876300"/>
                <a:gd name="connsiteX6" fmla="*/ 3512820 w 3733800"/>
                <a:gd name="connsiteY6" fmla="*/ 0 h 876300"/>
                <a:gd name="connsiteX7" fmla="*/ 226916 w 3733800"/>
                <a:gd name="connsiteY7" fmla="*/ 0 h 876300"/>
                <a:gd name="connsiteX0" fmla="*/ 226916 w 3733800"/>
                <a:gd name="connsiteY0" fmla="*/ 0 h 876300"/>
                <a:gd name="connsiteX1" fmla="*/ 0 w 3733800"/>
                <a:gd name="connsiteY1" fmla="*/ 876300 h 876300"/>
                <a:gd name="connsiteX2" fmla="*/ 1567846 w 3733800"/>
                <a:gd name="connsiteY2" fmla="*/ 876300 h 876300"/>
                <a:gd name="connsiteX3" fmla="*/ 1861592 w 3733800"/>
                <a:gd name="connsiteY3" fmla="*/ 296396 h 876300"/>
                <a:gd name="connsiteX4" fmla="*/ 2169627 w 3733800"/>
                <a:gd name="connsiteY4" fmla="*/ 876300 h 876300"/>
                <a:gd name="connsiteX5" fmla="*/ 3733800 w 3733800"/>
                <a:gd name="connsiteY5" fmla="*/ 876300 h 876300"/>
                <a:gd name="connsiteX6" fmla="*/ 3489134 w 3733800"/>
                <a:gd name="connsiteY6" fmla="*/ 8364 h 876300"/>
                <a:gd name="connsiteX7" fmla="*/ 226916 w 3733800"/>
                <a:gd name="connsiteY7" fmla="*/ 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3800" h="876300">
                  <a:moveTo>
                    <a:pt x="226916" y="0"/>
                  </a:moveTo>
                  <a:lnTo>
                    <a:pt x="0" y="876300"/>
                  </a:lnTo>
                  <a:lnTo>
                    <a:pt x="1567846" y="876300"/>
                  </a:lnTo>
                  <a:lnTo>
                    <a:pt x="1861592" y="296396"/>
                  </a:lnTo>
                  <a:lnTo>
                    <a:pt x="2169627" y="876300"/>
                  </a:lnTo>
                  <a:lnTo>
                    <a:pt x="3733800" y="876300"/>
                  </a:lnTo>
                  <a:lnTo>
                    <a:pt x="3489134" y="8364"/>
                  </a:lnTo>
                  <a:lnTo>
                    <a:pt x="2269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915816" y="4741128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smtClean="0">
                  <a:solidFill>
                    <a:schemeClr val="bg1"/>
                  </a:solidFill>
                  <a:latin typeface="+mn-lt"/>
                </a:rPr>
                <a:t>Hardware-Abstraktionsschicht (HAL)</a:t>
              </a:r>
            </a:p>
          </p:txBody>
        </p:sp>
      </p:grpSp>
      <p:grpSp>
        <p:nvGrpSpPr>
          <p:cNvPr id="13" name="Gruppieren 26"/>
          <p:cNvGrpSpPr/>
          <p:nvPr/>
        </p:nvGrpSpPr>
        <p:grpSpPr>
          <a:xfrm>
            <a:off x="2362611" y="2492897"/>
            <a:ext cx="2592290" cy="792087"/>
            <a:chOff x="3059831" y="2492897"/>
            <a:chExt cx="2592290" cy="792087"/>
          </a:xfrm>
        </p:grpSpPr>
        <p:sp>
          <p:nvSpPr>
            <p:cNvPr id="14" name="Freihandform 13"/>
            <p:cNvSpPr/>
            <p:nvPr/>
          </p:nvSpPr>
          <p:spPr>
            <a:xfrm>
              <a:off x="3059832" y="2492897"/>
              <a:ext cx="2592289" cy="792087"/>
            </a:xfrm>
            <a:custGeom>
              <a:avLst/>
              <a:gdLst>
                <a:gd name="connsiteX0" fmla="*/ 0 w 2895600"/>
                <a:gd name="connsiteY0" fmla="*/ 0 h 571500"/>
                <a:gd name="connsiteX1" fmla="*/ 144780 w 2895600"/>
                <a:gd name="connsiteY1" fmla="*/ 571500 h 571500"/>
                <a:gd name="connsiteX2" fmla="*/ 2735580 w 2895600"/>
                <a:gd name="connsiteY2" fmla="*/ 571500 h 571500"/>
                <a:gd name="connsiteX3" fmla="*/ 2895600 w 2895600"/>
                <a:gd name="connsiteY3" fmla="*/ 0 h 571500"/>
                <a:gd name="connsiteX4" fmla="*/ 0 w 2895600"/>
                <a:gd name="connsiteY4" fmla="*/ 0 h 571500"/>
                <a:gd name="connsiteX0" fmla="*/ 0 w 2895600"/>
                <a:gd name="connsiteY0" fmla="*/ 0 h 577963"/>
                <a:gd name="connsiteX1" fmla="*/ 144780 w 2895600"/>
                <a:gd name="connsiteY1" fmla="*/ 577963 h 577963"/>
                <a:gd name="connsiteX2" fmla="*/ 2735580 w 2895600"/>
                <a:gd name="connsiteY2" fmla="*/ 577963 h 577963"/>
                <a:gd name="connsiteX3" fmla="*/ 2895600 w 2895600"/>
                <a:gd name="connsiteY3" fmla="*/ 6463 h 577963"/>
                <a:gd name="connsiteX4" fmla="*/ 0 w 2895600"/>
                <a:gd name="connsiteY4" fmla="*/ 0 h 577963"/>
                <a:gd name="connsiteX0" fmla="*/ 0 w 2895600"/>
                <a:gd name="connsiteY0" fmla="*/ 0 h 577963"/>
                <a:gd name="connsiteX1" fmla="*/ 205768 w 2895600"/>
                <a:gd name="connsiteY1" fmla="*/ 577963 h 577963"/>
                <a:gd name="connsiteX2" fmla="*/ 2735580 w 2895600"/>
                <a:gd name="connsiteY2" fmla="*/ 577963 h 577963"/>
                <a:gd name="connsiteX3" fmla="*/ 2895600 w 2895600"/>
                <a:gd name="connsiteY3" fmla="*/ 6463 h 577963"/>
                <a:gd name="connsiteX4" fmla="*/ 0 w 2895600"/>
                <a:gd name="connsiteY4" fmla="*/ 0 h 577963"/>
                <a:gd name="connsiteX0" fmla="*/ 0 w 2895600"/>
                <a:gd name="connsiteY0" fmla="*/ 0 h 577963"/>
                <a:gd name="connsiteX1" fmla="*/ 205768 w 2895600"/>
                <a:gd name="connsiteY1" fmla="*/ 577963 h 577963"/>
                <a:gd name="connsiteX2" fmla="*/ 2706648 w 2895600"/>
                <a:gd name="connsiteY2" fmla="*/ 576065 h 577963"/>
                <a:gd name="connsiteX3" fmla="*/ 2895600 w 2895600"/>
                <a:gd name="connsiteY3" fmla="*/ 6463 h 577963"/>
                <a:gd name="connsiteX4" fmla="*/ 0 w 2895600"/>
                <a:gd name="connsiteY4" fmla="*/ 0 h 577963"/>
                <a:gd name="connsiteX0" fmla="*/ 0 w 2886035"/>
                <a:gd name="connsiteY0" fmla="*/ 0 h 577963"/>
                <a:gd name="connsiteX1" fmla="*/ 205768 w 2886035"/>
                <a:gd name="connsiteY1" fmla="*/ 577963 h 577963"/>
                <a:gd name="connsiteX2" fmla="*/ 2706648 w 2886035"/>
                <a:gd name="connsiteY2" fmla="*/ 576065 h 577963"/>
                <a:gd name="connsiteX3" fmla="*/ 2886035 w 2886035"/>
                <a:gd name="connsiteY3" fmla="*/ 1 h 577963"/>
                <a:gd name="connsiteX4" fmla="*/ 0 w 2886035"/>
                <a:gd name="connsiteY4" fmla="*/ 0 h 577963"/>
                <a:gd name="connsiteX0" fmla="*/ 0 w 2706648"/>
                <a:gd name="connsiteY0" fmla="*/ 504056 h 1082019"/>
                <a:gd name="connsiteX1" fmla="*/ 205768 w 2706648"/>
                <a:gd name="connsiteY1" fmla="*/ 1082019 h 1082019"/>
                <a:gd name="connsiteX2" fmla="*/ 2706648 w 2706648"/>
                <a:gd name="connsiteY2" fmla="*/ 1080121 h 1082019"/>
                <a:gd name="connsiteX3" fmla="*/ 2130585 w 2706648"/>
                <a:gd name="connsiteY3" fmla="*/ 0 h 1082019"/>
                <a:gd name="connsiteX4" fmla="*/ 0 w 2706648"/>
                <a:gd name="connsiteY4" fmla="*/ 504056 h 1082019"/>
                <a:gd name="connsiteX0" fmla="*/ 0 w 2922673"/>
                <a:gd name="connsiteY0" fmla="*/ 22860 h 600823"/>
                <a:gd name="connsiteX1" fmla="*/ 205768 w 2922673"/>
                <a:gd name="connsiteY1" fmla="*/ 600823 h 600823"/>
                <a:gd name="connsiteX2" fmla="*/ 2706648 w 2922673"/>
                <a:gd name="connsiteY2" fmla="*/ 598925 h 600823"/>
                <a:gd name="connsiteX3" fmla="*/ 2922673 w 2922673"/>
                <a:gd name="connsiteY3" fmla="*/ 0 h 600823"/>
                <a:gd name="connsiteX4" fmla="*/ 0 w 2922673"/>
                <a:gd name="connsiteY4" fmla="*/ 22860 h 600823"/>
                <a:gd name="connsiteX0" fmla="*/ 0 w 2922673"/>
                <a:gd name="connsiteY0" fmla="*/ 18211 h 600823"/>
                <a:gd name="connsiteX1" fmla="*/ 205768 w 2922673"/>
                <a:gd name="connsiteY1" fmla="*/ 600823 h 600823"/>
                <a:gd name="connsiteX2" fmla="*/ 2706648 w 2922673"/>
                <a:gd name="connsiteY2" fmla="*/ 598925 h 600823"/>
                <a:gd name="connsiteX3" fmla="*/ 2922673 w 2922673"/>
                <a:gd name="connsiteY3" fmla="*/ 0 h 600823"/>
                <a:gd name="connsiteX4" fmla="*/ 0 w 2922673"/>
                <a:gd name="connsiteY4" fmla="*/ 18211 h 600823"/>
                <a:gd name="connsiteX0" fmla="*/ 0 w 2922673"/>
                <a:gd name="connsiteY0" fmla="*/ 0 h 582612"/>
                <a:gd name="connsiteX1" fmla="*/ 205768 w 2922673"/>
                <a:gd name="connsiteY1" fmla="*/ 582612 h 582612"/>
                <a:gd name="connsiteX2" fmla="*/ 2706648 w 2922673"/>
                <a:gd name="connsiteY2" fmla="*/ 580714 h 582612"/>
                <a:gd name="connsiteX3" fmla="*/ 2922673 w 2922673"/>
                <a:gd name="connsiteY3" fmla="*/ 0 h 582612"/>
                <a:gd name="connsiteX4" fmla="*/ 0 w 2922673"/>
                <a:gd name="connsiteY4" fmla="*/ 0 h 582612"/>
                <a:gd name="connsiteX0" fmla="*/ 0 w 2922673"/>
                <a:gd name="connsiteY0" fmla="*/ 0 h 582612"/>
                <a:gd name="connsiteX1" fmla="*/ 205768 w 2922673"/>
                <a:gd name="connsiteY1" fmla="*/ 582612 h 582612"/>
                <a:gd name="connsiteX2" fmla="*/ 2679116 w 2922673"/>
                <a:gd name="connsiteY2" fmla="*/ 582612 h 582612"/>
                <a:gd name="connsiteX3" fmla="*/ 2922673 w 2922673"/>
                <a:gd name="connsiteY3" fmla="*/ 0 h 582612"/>
                <a:gd name="connsiteX4" fmla="*/ 0 w 2922673"/>
                <a:gd name="connsiteY4" fmla="*/ 0 h 582612"/>
                <a:gd name="connsiteX0" fmla="*/ 0 w 2922673"/>
                <a:gd name="connsiteY0" fmla="*/ 0 h 582612"/>
                <a:gd name="connsiteX1" fmla="*/ 243556 w 2922673"/>
                <a:gd name="connsiteY1" fmla="*/ 582612 h 582612"/>
                <a:gd name="connsiteX2" fmla="*/ 2679116 w 2922673"/>
                <a:gd name="connsiteY2" fmla="*/ 582612 h 582612"/>
                <a:gd name="connsiteX3" fmla="*/ 2922673 w 2922673"/>
                <a:gd name="connsiteY3" fmla="*/ 0 h 582612"/>
                <a:gd name="connsiteX4" fmla="*/ 0 w 2922673"/>
                <a:gd name="connsiteY4" fmla="*/ 0 h 58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2673" h="582612">
                  <a:moveTo>
                    <a:pt x="0" y="0"/>
                  </a:moveTo>
                  <a:lnTo>
                    <a:pt x="243556" y="582612"/>
                  </a:lnTo>
                  <a:lnTo>
                    <a:pt x="2679116" y="582612"/>
                  </a:lnTo>
                  <a:lnTo>
                    <a:pt x="2922673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50C">
                    <a:shade val="30000"/>
                    <a:satMod val="115000"/>
                  </a:srgbClr>
                </a:gs>
                <a:gs pos="50000">
                  <a:srgbClr val="FFC50C">
                    <a:shade val="67500"/>
                    <a:satMod val="115000"/>
                  </a:srgbClr>
                </a:gs>
                <a:gs pos="100000">
                  <a:srgbClr val="FFC50C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059831" y="2627330"/>
              <a:ext cx="2592289" cy="52322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lvl="0" algn="ctr"/>
              <a:r>
                <a:rPr lang="de-DE" sz="1400" smtClean="0">
                  <a:solidFill>
                    <a:srgbClr val="FFFFFF"/>
                  </a:solidFill>
                  <a:latin typeface="Calibri"/>
                  <a:ea typeface="+mn-ea"/>
                </a:rPr>
                <a:t>Modelltransformation</a:t>
              </a:r>
              <a:br>
                <a:rPr lang="de-DE" sz="1400" smtClean="0">
                  <a:solidFill>
                    <a:srgbClr val="FFFFFF"/>
                  </a:solidFill>
                  <a:latin typeface="Calibri"/>
                  <a:ea typeface="+mn-ea"/>
                </a:rPr>
              </a:br>
              <a:r>
                <a:rPr lang="de-DE" sz="1400" smtClean="0">
                  <a:solidFill>
                    <a:srgbClr val="FFFFFF"/>
                  </a:solidFill>
                  <a:latin typeface="Calibri"/>
                  <a:ea typeface="+mn-ea"/>
                </a:rPr>
                <a:t>und Codegenerierung</a:t>
              </a:r>
            </a:p>
          </p:txBody>
        </p:sp>
      </p:grpSp>
      <p:grpSp>
        <p:nvGrpSpPr>
          <p:cNvPr id="16" name="Gruppieren 4"/>
          <p:cNvGrpSpPr/>
          <p:nvPr/>
        </p:nvGrpSpPr>
        <p:grpSpPr>
          <a:xfrm>
            <a:off x="6588224" y="2492896"/>
            <a:ext cx="770019" cy="2131483"/>
            <a:chOff x="3667573" y="2254209"/>
            <a:chExt cx="770019" cy="2131483"/>
          </a:xfrm>
        </p:grpSpPr>
        <p:sp>
          <p:nvSpPr>
            <p:cNvPr id="17" name="Freihandform 16"/>
            <p:cNvSpPr/>
            <p:nvPr/>
          </p:nvSpPr>
          <p:spPr>
            <a:xfrm>
              <a:off x="3706283" y="3024675"/>
              <a:ext cx="731309" cy="1361017"/>
            </a:xfrm>
            <a:custGeom>
              <a:avLst/>
              <a:gdLst>
                <a:gd name="connsiteX0" fmla="*/ 84667 w 731309"/>
                <a:gd name="connsiteY0" fmla="*/ 1348317 h 1361017"/>
                <a:gd name="connsiteX1" fmla="*/ 198967 w 731309"/>
                <a:gd name="connsiteY1" fmla="*/ 1294342 h 1361017"/>
                <a:gd name="connsiteX2" fmla="*/ 278342 w 731309"/>
                <a:gd name="connsiteY2" fmla="*/ 1040342 h 1361017"/>
                <a:gd name="connsiteX3" fmla="*/ 268817 w 731309"/>
                <a:gd name="connsiteY3" fmla="*/ 830792 h 1361017"/>
                <a:gd name="connsiteX4" fmla="*/ 211667 w 731309"/>
                <a:gd name="connsiteY4" fmla="*/ 525992 h 1361017"/>
                <a:gd name="connsiteX5" fmla="*/ 189442 w 731309"/>
                <a:gd name="connsiteY5" fmla="*/ 306917 h 1361017"/>
                <a:gd name="connsiteX6" fmla="*/ 265642 w 731309"/>
                <a:gd name="connsiteY6" fmla="*/ 103717 h 1361017"/>
                <a:gd name="connsiteX7" fmla="*/ 386292 w 731309"/>
                <a:gd name="connsiteY7" fmla="*/ 78317 h 1361017"/>
                <a:gd name="connsiteX8" fmla="*/ 491067 w 731309"/>
                <a:gd name="connsiteY8" fmla="*/ 148167 h 1361017"/>
                <a:gd name="connsiteX9" fmla="*/ 522817 w 731309"/>
                <a:gd name="connsiteY9" fmla="*/ 329142 h 1361017"/>
                <a:gd name="connsiteX10" fmla="*/ 500592 w 731309"/>
                <a:gd name="connsiteY10" fmla="*/ 567267 h 1361017"/>
                <a:gd name="connsiteX11" fmla="*/ 446617 w 731309"/>
                <a:gd name="connsiteY11" fmla="*/ 868892 h 1361017"/>
                <a:gd name="connsiteX12" fmla="*/ 449792 w 731309"/>
                <a:gd name="connsiteY12" fmla="*/ 1116542 h 1361017"/>
                <a:gd name="connsiteX13" fmla="*/ 503767 w 731309"/>
                <a:gd name="connsiteY13" fmla="*/ 1272117 h 1361017"/>
                <a:gd name="connsiteX14" fmla="*/ 605367 w 731309"/>
                <a:gd name="connsiteY14" fmla="*/ 1351492 h 1361017"/>
                <a:gd name="connsiteX15" fmla="*/ 675217 w 731309"/>
                <a:gd name="connsiteY15" fmla="*/ 1329267 h 1361017"/>
                <a:gd name="connsiteX16" fmla="*/ 729192 w 731309"/>
                <a:gd name="connsiteY16" fmla="*/ 1227667 h 1361017"/>
                <a:gd name="connsiteX17" fmla="*/ 687917 w 731309"/>
                <a:gd name="connsiteY17" fmla="*/ 1033992 h 1361017"/>
                <a:gd name="connsiteX18" fmla="*/ 668867 w 731309"/>
                <a:gd name="connsiteY18" fmla="*/ 865717 h 1361017"/>
                <a:gd name="connsiteX19" fmla="*/ 691092 w 731309"/>
                <a:gd name="connsiteY19" fmla="*/ 557742 h 1361017"/>
                <a:gd name="connsiteX20" fmla="*/ 700617 w 731309"/>
                <a:gd name="connsiteY20" fmla="*/ 484717 h 1361017"/>
                <a:gd name="connsiteX21" fmla="*/ 656167 w 731309"/>
                <a:gd name="connsiteY21" fmla="*/ 224367 h 1361017"/>
                <a:gd name="connsiteX22" fmla="*/ 532342 w 731309"/>
                <a:gd name="connsiteY22" fmla="*/ 75142 h 1361017"/>
                <a:gd name="connsiteX23" fmla="*/ 395817 w 731309"/>
                <a:gd name="connsiteY23" fmla="*/ 8467 h 1361017"/>
                <a:gd name="connsiteX24" fmla="*/ 230717 w 731309"/>
                <a:gd name="connsiteY24" fmla="*/ 24342 h 1361017"/>
                <a:gd name="connsiteX25" fmla="*/ 94192 w 731309"/>
                <a:gd name="connsiteY25" fmla="*/ 141817 h 1361017"/>
                <a:gd name="connsiteX26" fmla="*/ 17992 w 731309"/>
                <a:gd name="connsiteY26" fmla="*/ 395817 h 1361017"/>
                <a:gd name="connsiteX27" fmla="*/ 30692 w 731309"/>
                <a:gd name="connsiteY27" fmla="*/ 659342 h 1361017"/>
                <a:gd name="connsiteX28" fmla="*/ 65617 w 731309"/>
                <a:gd name="connsiteY28" fmla="*/ 859367 h 1361017"/>
                <a:gd name="connsiteX29" fmla="*/ 30692 w 731309"/>
                <a:gd name="connsiteY29" fmla="*/ 1068917 h 1361017"/>
                <a:gd name="connsiteX30" fmla="*/ 2117 w 731309"/>
                <a:gd name="connsiteY30" fmla="*/ 1211792 h 1361017"/>
                <a:gd name="connsiteX31" fmla="*/ 43392 w 731309"/>
                <a:gd name="connsiteY31" fmla="*/ 1313392 h 1361017"/>
                <a:gd name="connsiteX32" fmla="*/ 84667 w 731309"/>
                <a:gd name="connsiteY32" fmla="*/ 1348317 h 1361017"/>
                <a:gd name="connsiteX0" fmla="*/ 84667 w 731309"/>
                <a:gd name="connsiteY0" fmla="*/ 1348317 h 1361017"/>
                <a:gd name="connsiteX1" fmla="*/ 198967 w 731309"/>
                <a:gd name="connsiteY1" fmla="*/ 1294342 h 1361017"/>
                <a:gd name="connsiteX2" fmla="*/ 278342 w 731309"/>
                <a:gd name="connsiteY2" fmla="*/ 1040342 h 1361017"/>
                <a:gd name="connsiteX3" fmla="*/ 268817 w 731309"/>
                <a:gd name="connsiteY3" fmla="*/ 830792 h 1361017"/>
                <a:gd name="connsiteX4" fmla="*/ 211667 w 731309"/>
                <a:gd name="connsiteY4" fmla="*/ 525992 h 1361017"/>
                <a:gd name="connsiteX5" fmla="*/ 189442 w 731309"/>
                <a:gd name="connsiteY5" fmla="*/ 306917 h 1361017"/>
                <a:gd name="connsiteX6" fmla="*/ 265642 w 731309"/>
                <a:gd name="connsiteY6" fmla="*/ 103717 h 1361017"/>
                <a:gd name="connsiteX7" fmla="*/ 386292 w 731309"/>
                <a:gd name="connsiteY7" fmla="*/ 78317 h 1361017"/>
                <a:gd name="connsiteX8" fmla="*/ 491067 w 731309"/>
                <a:gd name="connsiteY8" fmla="*/ 148167 h 1361017"/>
                <a:gd name="connsiteX9" fmla="*/ 522817 w 731309"/>
                <a:gd name="connsiteY9" fmla="*/ 329142 h 1361017"/>
                <a:gd name="connsiteX10" fmla="*/ 500592 w 731309"/>
                <a:gd name="connsiteY10" fmla="*/ 567267 h 1361017"/>
                <a:gd name="connsiteX11" fmla="*/ 446617 w 731309"/>
                <a:gd name="connsiteY11" fmla="*/ 868892 h 1361017"/>
                <a:gd name="connsiteX12" fmla="*/ 449792 w 731309"/>
                <a:gd name="connsiteY12" fmla="*/ 1116542 h 1361017"/>
                <a:gd name="connsiteX13" fmla="*/ 503767 w 731309"/>
                <a:gd name="connsiteY13" fmla="*/ 1272117 h 1361017"/>
                <a:gd name="connsiteX14" fmla="*/ 605367 w 731309"/>
                <a:gd name="connsiteY14" fmla="*/ 1351492 h 1361017"/>
                <a:gd name="connsiteX15" fmla="*/ 675217 w 731309"/>
                <a:gd name="connsiteY15" fmla="*/ 1329267 h 1361017"/>
                <a:gd name="connsiteX16" fmla="*/ 729192 w 731309"/>
                <a:gd name="connsiteY16" fmla="*/ 1227667 h 1361017"/>
                <a:gd name="connsiteX17" fmla="*/ 687917 w 731309"/>
                <a:gd name="connsiteY17" fmla="*/ 1033992 h 1361017"/>
                <a:gd name="connsiteX18" fmla="*/ 668867 w 731309"/>
                <a:gd name="connsiteY18" fmla="*/ 865717 h 1361017"/>
                <a:gd name="connsiteX19" fmla="*/ 684866 w 731309"/>
                <a:gd name="connsiteY19" fmla="*/ 624293 h 1361017"/>
                <a:gd name="connsiteX20" fmla="*/ 700617 w 731309"/>
                <a:gd name="connsiteY20" fmla="*/ 484717 h 1361017"/>
                <a:gd name="connsiteX21" fmla="*/ 656167 w 731309"/>
                <a:gd name="connsiteY21" fmla="*/ 224367 h 1361017"/>
                <a:gd name="connsiteX22" fmla="*/ 532342 w 731309"/>
                <a:gd name="connsiteY22" fmla="*/ 75142 h 1361017"/>
                <a:gd name="connsiteX23" fmla="*/ 395817 w 731309"/>
                <a:gd name="connsiteY23" fmla="*/ 8467 h 1361017"/>
                <a:gd name="connsiteX24" fmla="*/ 230717 w 731309"/>
                <a:gd name="connsiteY24" fmla="*/ 24342 h 1361017"/>
                <a:gd name="connsiteX25" fmla="*/ 94192 w 731309"/>
                <a:gd name="connsiteY25" fmla="*/ 141817 h 1361017"/>
                <a:gd name="connsiteX26" fmla="*/ 17992 w 731309"/>
                <a:gd name="connsiteY26" fmla="*/ 395817 h 1361017"/>
                <a:gd name="connsiteX27" fmla="*/ 30692 w 731309"/>
                <a:gd name="connsiteY27" fmla="*/ 659342 h 1361017"/>
                <a:gd name="connsiteX28" fmla="*/ 65617 w 731309"/>
                <a:gd name="connsiteY28" fmla="*/ 859367 h 1361017"/>
                <a:gd name="connsiteX29" fmla="*/ 30692 w 731309"/>
                <a:gd name="connsiteY29" fmla="*/ 1068917 h 1361017"/>
                <a:gd name="connsiteX30" fmla="*/ 2117 w 731309"/>
                <a:gd name="connsiteY30" fmla="*/ 1211792 h 1361017"/>
                <a:gd name="connsiteX31" fmla="*/ 43392 w 731309"/>
                <a:gd name="connsiteY31" fmla="*/ 1313392 h 1361017"/>
                <a:gd name="connsiteX32" fmla="*/ 84667 w 731309"/>
                <a:gd name="connsiteY32" fmla="*/ 1348317 h 1361017"/>
                <a:gd name="connsiteX0" fmla="*/ 130630 w 731309"/>
                <a:gd name="connsiteY0" fmla="*/ 1338792 h 1361017"/>
                <a:gd name="connsiteX1" fmla="*/ 198967 w 731309"/>
                <a:gd name="connsiteY1" fmla="*/ 1294342 h 1361017"/>
                <a:gd name="connsiteX2" fmla="*/ 278342 w 731309"/>
                <a:gd name="connsiteY2" fmla="*/ 1040342 h 1361017"/>
                <a:gd name="connsiteX3" fmla="*/ 268817 w 731309"/>
                <a:gd name="connsiteY3" fmla="*/ 830792 h 1361017"/>
                <a:gd name="connsiteX4" fmla="*/ 211667 w 731309"/>
                <a:gd name="connsiteY4" fmla="*/ 525992 h 1361017"/>
                <a:gd name="connsiteX5" fmla="*/ 189442 w 731309"/>
                <a:gd name="connsiteY5" fmla="*/ 306917 h 1361017"/>
                <a:gd name="connsiteX6" fmla="*/ 265642 w 731309"/>
                <a:gd name="connsiteY6" fmla="*/ 103717 h 1361017"/>
                <a:gd name="connsiteX7" fmla="*/ 386292 w 731309"/>
                <a:gd name="connsiteY7" fmla="*/ 78317 h 1361017"/>
                <a:gd name="connsiteX8" fmla="*/ 491067 w 731309"/>
                <a:gd name="connsiteY8" fmla="*/ 148167 h 1361017"/>
                <a:gd name="connsiteX9" fmla="*/ 522817 w 731309"/>
                <a:gd name="connsiteY9" fmla="*/ 329142 h 1361017"/>
                <a:gd name="connsiteX10" fmla="*/ 500592 w 731309"/>
                <a:gd name="connsiteY10" fmla="*/ 567267 h 1361017"/>
                <a:gd name="connsiteX11" fmla="*/ 446617 w 731309"/>
                <a:gd name="connsiteY11" fmla="*/ 868892 h 1361017"/>
                <a:gd name="connsiteX12" fmla="*/ 449792 w 731309"/>
                <a:gd name="connsiteY12" fmla="*/ 1116542 h 1361017"/>
                <a:gd name="connsiteX13" fmla="*/ 503767 w 731309"/>
                <a:gd name="connsiteY13" fmla="*/ 1272117 h 1361017"/>
                <a:gd name="connsiteX14" fmla="*/ 605367 w 731309"/>
                <a:gd name="connsiteY14" fmla="*/ 1351492 h 1361017"/>
                <a:gd name="connsiteX15" fmla="*/ 675217 w 731309"/>
                <a:gd name="connsiteY15" fmla="*/ 1329267 h 1361017"/>
                <a:gd name="connsiteX16" fmla="*/ 729192 w 731309"/>
                <a:gd name="connsiteY16" fmla="*/ 1227667 h 1361017"/>
                <a:gd name="connsiteX17" fmla="*/ 687917 w 731309"/>
                <a:gd name="connsiteY17" fmla="*/ 1033992 h 1361017"/>
                <a:gd name="connsiteX18" fmla="*/ 668867 w 731309"/>
                <a:gd name="connsiteY18" fmla="*/ 865717 h 1361017"/>
                <a:gd name="connsiteX19" fmla="*/ 684866 w 731309"/>
                <a:gd name="connsiteY19" fmla="*/ 624293 h 1361017"/>
                <a:gd name="connsiteX20" fmla="*/ 700617 w 731309"/>
                <a:gd name="connsiteY20" fmla="*/ 484717 h 1361017"/>
                <a:gd name="connsiteX21" fmla="*/ 656167 w 731309"/>
                <a:gd name="connsiteY21" fmla="*/ 224367 h 1361017"/>
                <a:gd name="connsiteX22" fmla="*/ 532342 w 731309"/>
                <a:gd name="connsiteY22" fmla="*/ 75142 h 1361017"/>
                <a:gd name="connsiteX23" fmla="*/ 395817 w 731309"/>
                <a:gd name="connsiteY23" fmla="*/ 8467 h 1361017"/>
                <a:gd name="connsiteX24" fmla="*/ 230717 w 731309"/>
                <a:gd name="connsiteY24" fmla="*/ 24342 h 1361017"/>
                <a:gd name="connsiteX25" fmla="*/ 94192 w 731309"/>
                <a:gd name="connsiteY25" fmla="*/ 141817 h 1361017"/>
                <a:gd name="connsiteX26" fmla="*/ 17992 w 731309"/>
                <a:gd name="connsiteY26" fmla="*/ 395817 h 1361017"/>
                <a:gd name="connsiteX27" fmla="*/ 30692 w 731309"/>
                <a:gd name="connsiteY27" fmla="*/ 659342 h 1361017"/>
                <a:gd name="connsiteX28" fmla="*/ 65617 w 731309"/>
                <a:gd name="connsiteY28" fmla="*/ 859367 h 1361017"/>
                <a:gd name="connsiteX29" fmla="*/ 30692 w 731309"/>
                <a:gd name="connsiteY29" fmla="*/ 1068917 h 1361017"/>
                <a:gd name="connsiteX30" fmla="*/ 2117 w 731309"/>
                <a:gd name="connsiteY30" fmla="*/ 1211792 h 1361017"/>
                <a:gd name="connsiteX31" fmla="*/ 43392 w 731309"/>
                <a:gd name="connsiteY31" fmla="*/ 1313392 h 1361017"/>
                <a:gd name="connsiteX32" fmla="*/ 130630 w 731309"/>
                <a:gd name="connsiteY32" fmla="*/ 1338792 h 136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31309" h="1361017">
                  <a:moveTo>
                    <a:pt x="130630" y="1338792"/>
                  </a:moveTo>
                  <a:cubicBezTo>
                    <a:pt x="156559" y="1335617"/>
                    <a:pt x="174348" y="1344084"/>
                    <a:pt x="198967" y="1294342"/>
                  </a:cubicBezTo>
                  <a:cubicBezTo>
                    <a:pt x="223586" y="1244600"/>
                    <a:pt x="266700" y="1117600"/>
                    <a:pt x="278342" y="1040342"/>
                  </a:cubicBezTo>
                  <a:cubicBezTo>
                    <a:pt x="289984" y="963084"/>
                    <a:pt x="279929" y="916517"/>
                    <a:pt x="268817" y="830792"/>
                  </a:cubicBezTo>
                  <a:cubicBezTo>
                    <a:pt x="257705" y="745067"/>
                    <a:pt x="224896" y="613304"/>
                    <a:pt x="211667" y="525992"/>
                  </a:cubicBezTo>
                  <a:cubicBezTo>
                    <a:pt x="198438" y="438680"/>
                    <a:pt x="180446" y="377296"/>
                    <a:pt x="189442" y="306917"/>
                  </a:cubicBezTo>
                  <a:cubicBezTo>
                    <a:pt x="198438" y="236538"/>
                    <a:pt x="232834" y="141817"/>
                    <a:pt x="265642" y="103717"/>
                  </a:cubicBezTo>
                  <a:cubicBezTo>
                    <a:pt x="298450" y="65617"/>
                    <a:pt x="348721" y="70909"/>
                    <a:pt x="386292" y="78317"/>
                  </a:cubicBezTo>
                  <a:cubicBezTo>
                    <a:pt x="423863" y="85725"/>
                    <a:pt x="468313" y="106363"/>
                    <a:pt x="491067" y="148167"/>
                  </a:cubicBezTo>
                  <a:cubicBezTo>
                    <a:pt x="513821" y="189971"/>
                    <a:pt x="521230" y="259292"/>
                    <a:pt x="522817" y="329142"/>
                  </a:cubicBezTo>
                  <a:cubicBezTo>
                    <a:pt x="524405" y="398992"/>
                    <a:pt x="513292" y="477309"/>
                    <a:pt x="500592" y="567267"/>
                  </a:cubicBezTo>
                  <a:cubicBezTo>
                    <a:pt x="487892" y="657225"/>
                    <a:pt x="455084" y="777346"/>
                    <a:pt x="446617" y="868892"/>
                  </a:cubicBezTo>
                  <a:cubicBezTo>
                    <a:pt x="438150" y="960438"/>
                    <a:pt x="440267" y="1049338"/>
                    <a:pt x="449792" y="1116542"/>
                  </a:cubicBezTo>
                  <a:cubicBezTo>
                    <a:pt x="459317" y="1183746"/>
                    <a:pt x="477838" y="1232959"/>
                    <a:pt x="503767" y="1272117"/>
                  </a:cubicBezTo>
                  <a:cubicBezTo>
                    <a:pt x="529696" y="1311275"/>
                    <a:pt x="576792" y="1341967"/>
                    <a:pt x="605367" y="1351492"/>
                  </a:cubicBezTo>
                  <a:cubicBezTo>
                    <a:pt x="633942" y="1361017"/>
                    <a:pt x="654580" y="1349904"/>
                    <a:pt x="675217" y="1329267"/>
                  </a:cubicBezTo>
                  <a:cubicBezTo>
                    <a:pt x="695854" y="1308630"/>
                    <a:pt x="727075" y="1276879"/>
                    <a:pt x="729192" y="1227667"/>
                  </a:cubicBezTo>
                  <a:cubicBezTo>
                    <a:pt x="731309" y="1178455"/>
                    <a:pt x="697971" y="1094317"/>
                    <a:pt x="687917" y="1033992"/>
                  </a:cubicBezTo>
                  <a:cubicBezTo>
                    <a:pt x="677863" y="973667"/>
                    <a:pt x="669375" y="934000"/>
                    <a:pt x="668867" y="865717"/>
                  </a:cubicBezTo>
                  <a:cubicBezTo>
                    <a:pt x="668359" y="797434"/>
                    <a:pt x="679574" y="687793"/>
                    <a:pt x="684866" y="624293"/>
                  </a:cubicBezTo>
                  <a:cubicBezTo>
                    <a:pt x="690158" y="560793"/>
                    <a:pt x="705400" y="551371"/>
                    <a:pt x="700617" y="484717"/>
                  </a:cubicBezTo>
                  <a:cubicBezTo>
                    <a:pt x="695834" y="418063"/>
                    <a:pt x="684213" y="292629"/>
                    <a:pt x="656167" y="224367"/>
                  </a:cubicBezTo>
                  <a:cubicBezTo>
                    <a:pt x="628121" y="156105"/>
                    <a:pt x="575734" y="111125"/>
                    <a:pt x="532342" y="75142"/>
                  </a:cubicBezTo>
                  <a:cubicBezTo>
                    <a:pt x="488950" y="39159"/>
                    <a:pt x="446088" y="16934"/>
                    <a:pt x="395817" y="8467"/>
                  </a:cubicBezTo>
                  <a:cubicBezTo>
                    <a:pt x="345546" y="0"/>
                    <a:pt x="280988" y="2117"/>
                    <a:pt x="230717" y="24342"/>
                  </a:cubicBezTo>
                  <a:cubicBezTo>
                    <a:pt x="180446" y="46567"/>
                    <a:pt x="129646" y="79905"/>
                    <a:pt x="94192" y="141817"/>
                  </a:cubicBezTo>
                  <a:cubicBezTo>
                    <a:pt x="58738" y="203730"/>
                    <a:pt x="28575" y="309563"/>
                    <a:pt x="17992" y="395817"/>
                  </a:cubicBezTo>
                  <a:cubicBezTo>
                    <a:pt x="7409" y="482071"/>
                    <a:pt x="22755" y="582084"/>
                    <a:pt x="30692" y="659342"/>
                  </a:cubicBezTo>
                  <a:cubicBezTo>
                    <a:pt x="38629" y="736600"/>
                    <a:pt x="65617" y="791105"/>
                    <a:pt x="65617" y="859367"/>
                  </a:cubicBezTo>
                  <a:cubicBezTo>
                    <a:pt x="65617" y="927629"/>
                    <a:pt x="41275" y="1010180"/>
                    <a:pt x="30692" y="1068917"/>
                  </a:cubicBezTo>
                  <a:cubicBezTo>
                    <a:pt x="20109" y="1127654"/>
                    <a:pt x="0" y="1171046"/>
                    <a:pt x="2117" y="1211792"/>
                  </a:cubicBezTo>
                  <a:cubicBezTo>
                    <a:pt x="4234" y="1252538"/>
                    <a:pt x="21973" y="1292225"/>
                    <a:pt x="43392" y="1313392"/>
                  </a:cubicBezTo>
                  <a:cubicBezTo>
                    <a:pt x="64811" y="1334559"/>
                    <a:pt x="104701" y="1341967"/>
                    <a:pt x="130630" y="1338792"/>
                  </a:cubicBezTo>
                  <a:close/>
                </a:path>
              </a:pathLst>
            </a:custGeom>
            <a:gradFill>
              <a:gsLst>
                <a:gs pos="15000">
                  <a:srgbClr val="FF6600"/>
                </a:gs>
                <a:gs pos="40000">
                  <a:srgbClr val="FF9933"/>
                </a:gs>
                <a:gs pos="75000">
                  <a:srgbClr val="92D050"/>
                </a:gs>
                <a:gs pos="95000">
                  <a:schemeClr val="accent5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3667573" y="2254209"/>
              <a:ext cx="760412" cy="784754"/>
            </a:xfrm>
            <a:custGeom>
              <a:avLst/>
              <a:gdLst>
                <a:gd name="connsiteX0" fmla="*/ 278342 w 761471"/>
                <a:gd name="connsiteY0" fmla="*/ 753533 h 784754"/>
                <a:gd name="connsiteX1" fmla="*/ 116417 w 761471"/>
                <a:gd name="connsiteY1" fmla="*/ 559858 h 784754"/>
                <a:gd name="connsiteX2" fmla="*/ 106892 w 761471"/>
                <a:gd name="connsiteY2" fmla="*/ 388408 h 784754"/>
                <a:gd name="connsiteX3" fmla="*/ 14817 w 761471"/>
                <a:gd name="connsiteY3" fmla="*/ 182033 h 784754"/>
                <a:gd name="connsiteX4" fmla="*/ 17992 w 761471"/>
                <a:gd name="connsiteY4" fmla="*/ 55033 h 784754"/>
                <a:gd name="connsiteX5" fmla="*/ 106892 w 761471"/>
                <a:gd name="connsiteY5" fmla="*/ 4233 h 784754"/>
                <a:gd name="connsiteX6" fmla="*/ 214842 w 761471"/>
                <a:gd name="connsiteY6" fmla="*/ 77258 h 784754"/>
                <a:gd name="connsiteX7" fmla="*/ 306917 w 761471"/>
                <a:gd name="connsiteY7" fmla="*/ 267758 h 784754"/>
                <a:gd name="connsiteX8" fmla="*/ 300567 w 761471"/>
                <a:gd name="connsiteY8" fmla="*/ 451908 h 784754"/>
                <a:gd name="connsiteX9" fmla="*/ 297392 w 761471"/>
                <a:gd name="connsiteY9" fmla="*/ 578908 h 784754"/>
                <a:gd name="connsiteX10" fmla="*/ 345017 w 761471"/>
                <a:gd name="connsiteY10" fmla="*/ 680508 h 784754"/>
                <a:gd name="connsiteX11" fmla="*/ 402167 w 761471"/>
                <a:gd name="connsiteY11" fmla="*/ 702733 h 784754"/>
                <a:gd name="connsiteX12" fmla="*/ 443442 w 761471"/>
                <a:gd name="connsiteY12" fmla="*/ 658283 h 784754"/>
                <a:gd name="connsiteX13" fmla="*/ 459317 w 761471"/>
                <a:gd name="connsiteY13" fmla="*/ 575733 h 784754"/>
                <a:gd name="connsiteX14" fmla="*/ 443442 w 761471"/>
                <a:gd name="connsiteY14" fmla="*/ 404283 h 784754"/>
                <a:gd name="connsiteX15" fmla="*/ 433917 w 761471"/>
                <a:gd name="connsiteY15" fmla="*/ 296333 h 784754"/>
                <a:gd name="connsiteX16" fmla="*/ 459317 w 761471"/>
                <a:gd name="connsiteY16" fmla="*/ 194733 h 784754"/>
                <a:gd name="connsiteX17" fmla="*/ 551392 w 761471"/>
                <a:gd name="connsiteY17" fmla="*/ 58208 h 784754"/>
                <a:gd name="connsiteX18" fmla="*/ 649817 w 761471"/>
                <a:gd name="connsiteY18" fmla="*/ 1058 h 784754"/>
                <a:gd name="connsiteX19" fmla="*/ 748242 w 761471"/>
                <a:gd name="connsiteY19" fmla="*/ 64558 h 784754"/>
                <a:gd name="connsiteX20" fmla="*/ 729192 w 761471"/>
                <a:gd name="connsiteY20" fmla="*/ 213783 h 784754"/>
                <a:gd name="connsiteX21" fmla="*/ 652992 w 761471"/>
                <a:gd name="connsiteY21" fmla="*/ 359833 h 784754"/>
                <a:gd name="connsiteX22" fmla="*/ 633942 w 761471"/>
                <a:gd name="connsiteY22" fmla="*/ 518583 h 784754"/>
                <a:gd name="connsiteX23" fmla="*/ 576792 w 761471"/>
                <a:gd name="connsiteY23" fmla="*/ 661458 h 784754"/>
                <a:gd name="connsiteX24" fmla="*/ 468842 w 761471"/>
                <a:gd name="connsiteY24" fmla="*/ 747183 h 784754"/>
                <a:gd name="connsiteX25" fmla="*/ 278342 w 761471"/>
                <a:gd name="connsiteY25" fmla="*/ 753533 h 784754"/>
                <a:gd name="connsiteX0" fmla="*/ 279148 w 762277"/>
                <a:gd name="connsiteY0" fmla="*/ 753533 h 784754"/>
                <a:gd name="connsiteX1" fmla="*/ 117223 w 762277"/>
                <a:gd name="connsiteY1" fmla="*/ 559858 h 784754"/>
                <a:gd name="connsiteX2" fmla="*/ 112535 w 762277"/>
                <a:gd name="connsiteY2" fmla="*/ 382703 h 784754"/>
                <a:gd name="connsiteX3" fmla="*/ 15623 w 762277"/>
                <a:gd name="connsiteY3" fmla="*/ 182033 h 784754"/>
                <a:gd name="connsiteX4" fmla="*/ 18798 w 762277"/>
                <a:gd name="connsiteY4" fmla="*/ 55033 h 784754"/>
                <a:gd name="connsiteX5" fmla="*/ 107698 w 762277"/>
                <a:gd name="connsiteY5" fmla="*/ 4233 h 784754"/>
                <a:gd name="connsiteX6" fmla="*/ 215648 w 762277"/>
                <a:gd name="connsiteY6" fmla="*/ 77258 h 784754"/>
                <a:gd name="connsiteX7" fmla="*/ 307723 w 762277"/>
                <a:gd name="connsiteY7" fmla="*/ 267758 h 784754"/>
                <a:gd name="connsiteX8" fmla="*/ 301373 w 762277"/>
                <a:gd name="connsiteY8" fmla="*/ 451908 h 784754"/>
                <a:gd name="connsiteX9" fmla="*/ 298198 w 762277"/>
                <a:gd name="connsiteY9" fmla="*/ 578908 h 784754"/>
                <a:gd name="connsiteX10" fmla="*/ 345823 w 762277"/>
                <a:gd name="connsiteY10" fmla="*/ 680508 h 784754"/>
                <a:gd name="connsiteX11" fmla="*/ 402973 w 762277"/>
                <a:gd name="connsiteY11" fmla="*/ 702733 h 784754"/>
                <a:gd name="connsiteX12" fmla="*/ 444248 w 762277"/>
                <a:gd name="connsiteY12" fmla="*/ 658283 h 784754"/>
                <a:gd name="connsiteX13" fmla="*/ 460123 w 762277"/>
                <a:gd name="connsiteY13" fmla="*/ 575733 h 784754"/>
                <a:gd name="connsiteX14" fmla="*/ 444248 w 762277"/>
                <a:gd name="connsiteY14" fmla="*/ 404283 h 784754"/>
                <a:gd name="connsiteX15" fmla="*/ 434723 w 762277"/>
                <a:gd name="connsiteY15" fmla="*/ 296333 h 784754"/>
                <a:gd name="connsiteX16" fmla="*/ 460123 w 762277"/>
                <a:gd name="connsiteY16" fmla="*/ 194733 h 784754"/>
                <a:gd name="connsiteX17" fmla="*/ 552198 w 762277"/>
                <a:gd name="connsiteY17" fmla="*/ 58208 h 784754"/>
                <a:gd name="connsiteX18" fmla="*/ 650623 w 762277"/>
                <a:gd name="connsiteY18" fmla="*/ 1058 h 784754"/>
                <a:gd name="connsiteX19" fmla="*/ 749048 w 762277"/>
                <a:gd name="connsiteY19" fmla="*/ 64558 h 784754"/>
                <a:gd name="connsiteX20" fmla="*/ 729998 w 762277"/>
                <a:gd name="connsiteY20" fmla="*/ 213783 h 784754"/>
                <a:gd name="connsiteX21" fmla="*/ 653798 w 762277"/>
                <a:gd name="connsiteY21" fmla="*/ 359833 h 784754"/>
                <a:gd name="connsiteX22" fmla="*/ 634748 w 762277"/>
                <a:gd name="connsiteY22" fmla="*/ 518583 h 784754"/>
                <a:gd name="connsiteX23" fmla="*/ 577598 w 762277"/>
                <a:gd name="connsiteY23" fmla="*/ 661458 h 784754"/>
                <a:gd name="connsiteX24" fmla="*/ 469648 w 762277"/>
                <a:gd name="connsiteY24" fmla="*/ 747183 h 784754"/>
                <a:gd name="connsiteX25" fmla="*/ 279148 w 762277"/>
                <a:gd name="connsiteY25" fmla="*/ 753533 h 784754"/>
                <a:gd name="connsiteX0" fmla="*/ 279148 w 762277"/>
                <a:gd name="connsiteY0" fmla="*/ 753533 h 784754"/>
                <a:gd name="connsiteX1" fmla="*/ 117223 w 762277"/>
                <a:gd name="connsiteY1" fmla="*/ 559858 h 784754"/>
                <a:gd name="connsiteX2" fmla="*/ 112535 w 762277"/>
                <a:gd name="connsiteY2" fmla="*/ 382703 h 784754"/>
                <a:gd name="connsiteX3" fmla="*/ 15623 w 762277"/>
                <a:gd name="connsiteY3" fmla="*/ 182033 h 784754"/>
                <a:gd name="connsiteX4" fmla="*/ 18798 w 762277"/>
                <a:gd name="connsiteY4" fmla="*/ 55033 h 784754"/>
                <a:gd name="connsiteX5" fmla="*/ 107698 w 762277"/>
                <a:gd name="connsiteY5" fmla="*/ 4233 h 784754"/>
                <a:gd name="connsiteX6" fmla="*/ 215648 w 762277"/>
                <a:gd name="connsiteY6" fmla="*/ 77258 h 784754"/>
                <a:gd name="connsiteX7" fmla="*/ 307723 w 762277"/>
                <a:gd name="connsiteY7" fmla="*/ 267758 h 784754"/>
                <a:gd name="connsiteX8" fmla="*/ 301373 w 762277"/>
                <a:gd name="connsiteY8" fmla="*/ 451908 h 784754"/>
                <a:gd name="connsiteX9" fmla="*/ 298198 w 762277"/>
                <a:gd name="connsiteY9" fmla="*/ 578908 h 784754"/>
                <a:gd name="connsiteX10" fmla="*/ 345823 w 762277"/>
                <a:gd name="connsiteY10" fmla="*/ 680508 h 784754"/>
                <a:gd name="connsiteX11" fmla="*/ 402973 w 762277"/>
                <a:gd name="connsiteY11" fmla="*/ 702733 h 784754"/>
                <a:gd name="connsiteX12" fmla="*/ 444248 w 762277"/>
                <a:gd name="connsiteY12" fmla="*/ 658283 h 784754"/>
                <a:gd name="connsiteX13" fmla="*/ 460123 w 762277"/>
                <a:gd name="connsiteY13" fmla="*/ 575733 h 784754"/>
                <a:gd name="connsiteX14" fmla="*/ 444248 w 762277"/>
                <a:gd name="connsiteY14" fmla="*/ 404283 h 784754"/>
                <a:gd name="connsiteX15" fmla="*/ 434723 w 762277"/>
                <a:gd name="connsiteY15" fmla="*/ 296333 h 784754"/>
                <a:gd name="connsiteX16" fmla="*/ 460123 w 762277"/>
                <a:gd name="connsiteY16" fmla="*/ 194733 h 784754"/>
                <a:gd name="connsiteX17" fmla="*/ 552198 w 762277"/>
                <a:gd name="connsiteY17" fmla="*/ 58208 h 784754"/>
                <a:gd name="connsiteX18" fmla="*/ 650623 w 762277"/>
                <a:gd name="connsiteY18" fmla="*/ 1058 h 784754"/>
                <a:gd name="connsiteX19" fmla="*/ 749048 w 762277"/>
                <a:gd name="connsiteY19" fmla="*/ 64558 h 784754"/>
                <a:gd name="connsiteX20" fmla="*/ 729998 w 762277"/>
                <a:gd name="connsiteY20" fmla="*/ 213783 h 784754"/>
                <a:gd name="connsiteX21" fmla="*/ 653798 w 762277"/>
                <a:gd name="connsiteY21" fmla="*/ 359833 h 784754"/>
                <a:gd name="connsiteX22" fmla="*/ 634748 w 762277"/>
                <a:gd name="connsiteY22" fmla="*/ 518583 h 784754"/>
                <a:gd name="connsiteX23" fmla="*/ 577598 w 762277"/>
                <a:gd name="connsiteY23" fmla="*/ 661458 h 784754"/>
                <a:gd name="connsiteX24" fmla="*/ 469648 w 762277"/>
                <a:gd name="connsiteY24" fmla="*/ 747183 h 784754"/>
                <a:gd name="connsiteX25" fmla="*/ 279148 w 762277"/>
                <a:gd name="connsiteY25" fmla="*/ 753533 h 784754"/>
                <a:gd name="connsiteX0" fmla="*/ 279148 w 762277"/>
                <a:gd name="connsiteY0" fmla="*/ 753533 h 784754"/>
                <a:gd name="connsiteX1" fmla="*/ 117223 w 762277"/>
                <a:gd name="connsiteY1" fmla="*/ 559858 h 784754"/>
                <a:gd name="connsiteX2" fmla="*/ 112535 w 762277"/>
                <a:gd name="connsiteY2" fmla="*/ 382703 h 784754"/>
                <a:gd name="connsiteX3" fmla="*/ 15623 w 762277"/>
                <a:gd name="connsiteY3" fmla="*/ 182033 h 784754"/>
                <a:gd name="connsiteX4" fmla="*/ 18798 w 762277"/>
                <a:gd name="connsiteY4" fmla="*/ 55033 h 784754"/>
                <a:gd name="connsiteX5" fmla="*/ 107698 w 762277"/>
                <a:gd name="connsiteY5" fmla="*/ 4233 h 784754"/>
                <a:gd name="connsiteX6" fmla="*/ 215648 w 762277"/>
                <a:gd name="connsiteY6" fmla="*/ 77258 h 784754"/>
                <a:gd name="connsiteX7" fmla="*/ 307723 w 762277"/>
                <a:gd name="connsiteY7" fmla="*/ 267758 h 784754"/>
                <a:gd name="connsiteX8" fmla="*/ 301373 w 762277"/>
                <a:gd name="connsiteY8" fmla="*/ 451908 h 784754"/>
                <a:gd name="connsiteX9" fmla="*/ 298198 w 762277"/>
                <a:gd name="connsiteY9" fmla="*/ 578908 h 784754"/>
                <a:gd name="connsiteX10" fmla="*/ 345823 w 762277"/>
                <a:gd name="connsiteY10" fmla="*/ 680508 h 784754"/>
                <a:gd name="connsiteX11" fmla="*/ 402973 w 762277"/>
                <a:gd name="connsiteY11" fmla="*/ 702733 h 784754"/>
                <a:gd name="connsiteX12" fmla="*/ 444248 w 762277"/>
                <a:gd name="connsiteY12" fmla="*/ 658283 h 784754"/>
                <a:gd name="connsiteX13" fmla="*/ 460123 w 762277"/>
                <a:gd name="connsiteY13" fmla="*/ 575733 h 784754"/>
                <a:gd name="connsiteX14" fmla="*/ 444248 w 762277"/>
                <a:gd name="connsiteY14" fmla="*/ 404283 h 784754"/>
                <a:gd name="connsiteX15" fmla="*/ 434723 w 762277"/>
                <a:gd name="connsiteY15" fmla="*/ 296333 h 784754"/>
                <a:gd name="connsiteX16" fmla="*/ 460123 w 762277"/>
                <a:gd name="connsiteY16" fmla="*/ 194733 h 784754"/>
                <a:gd name="connsiteX17" fmla="*/ 552198 w 762277"/>
                <a:gd name="connsiteY17" fmla="*/ 58208 h 784754"/>
                <a:gd name="connsiteX18" fmla="*/ 650623 w 762277"/>
                <a:gd name="connsiteY18" fmla="*/ 1058 h 784754"/>
                <a:gd name="connsiteX19" fmla="*/ 749048 w 762277"/>
                <a:gd name="connsiteY19" fmla="*/ 64558 h 784754"/>
                <a:gd name="connsiteX20" fmla="*/ 729998 w 762277"/>
                <a:gd name="connsiteY20" fmla="*/ 213783 h 784754"/>
                <a:gd name="connsiteX21" fmla="*/ 653798 w 762277"/>
                <a:gd name="connsiteY21" fmla="*/ 359833 h 784754"/>
                <a:gd name="connsiteX22" fmla="*/ 634748 w 762277"/>
                <a:gd name="connsiteY22" fmla="*/ 518583 h 784754"/>
                <a:gd name="connsiteX23" fmla="*/ 577598 w 762277"/>
                <a:gd name="connsiteY23" fmla="*/ 661458 h 784754"/>
                <a:gd name="connsiteX24" fmla="*/ 469648 w 762277"/>
                <a:gd name="connsiteY24" fmla="*/ 747183 h 784754"/>
                <a:gd name="connsiteX25" fmla="*/ 279148 w 762277"/>
                <a:gd name="connsiteY25" fmla="*/ 753533 h 784754"/>
                <a:gd name="connsiteX0" fmla="*/ 279148 w 762277"/>
                <a:gd name="connsiteY0" fmla="*/ 753533 h 784754"/>
                <a:gd name="connsiteX1" fmla="*/ 117223 w 762277"/>
                <a:gd name="connsiteY1" fmla="*/ 559858 h 784754"/>
                <a:gd name="connsiteX2" fmla="*/ 112535 w 762277"/>
                <a:gd name="connsiteY2" fmla="*/ 382703 h 784754"/>
                <a:gd name="connsiteX3" fmla="*/ 15623 w 762277"/>
                <a:gd name="connsiteY3" fmla="*/ 182033 h 784754"/>
                <a:gd name="connsiteX4" fmla="*/ 18798 w 762277"/>
                <a:gd name="connsiteY4" fmla="*/ 55033 h 784754"/>
                <a:gd name="connsiteX5" fmla="*/ 107698 w 762277"/>
                <a:gd name="connsiteY5" fmla="*/ 4233 h 784754"/>
                <a:gd name="connsiteX6" fmla="*/ 215648 w 762277"/>
                <a:gd name="connsiteY6" fmla="*/ 77258 h 784754"/>
                <a:gd name="connsiteX7" fmla="*/ 307723 w 762277"/>
                <a:gd name="connsiteY7" fmla="*/ 267758 h 784754"/>
                <a:gd name="connsiteX8" fmla="*/ 301373 w 762277"/>
                <a:gd name="connsiteY8" fmla="*/ 451908 h 784754"/>
                <a:gd name="connsiteX9" fmla="*/ 298198 w 762277"/>
                <a:gd name="connsiteY9" fmla="*/ 578908 h 784754"/>
                <a:gd name="connsiteX10" fmla="*/ 345823 w 762277"/>
                <a:gd name="connsiteY10" fmla="*/ 680508 h 784754"/>
                <a:gd name="connsiteX11" fmla="*/ 402973 w 762277"/>
                <a:gd name="connsiteY11" fmla="*/ 702733 h 784754"/>
                <a:gd name="connsiteX12" fmla="*/ 444248 w 762277"/>
                <a:gd name="connsiteY12" fmla="*/ 658283 h 784754"/>
                <a:gd name="connsiteX13" fmla="*/ 460123 w 762277"/>
                <a:gd name="connsiteY13" fmla="*/ 575733 h 784754"/>
                <a:gd name="connsiteX14" fmla="*/ 444248 w 762277"/>
                <a:gd name="connsiteY14" fmla="*/ 404283 h 784754"/>
                <a:gd name="connsiteX15" fmla="*/ 434723 w 762277"/>
                <a:gd name="connsiteY15" fmla="*/ 296333 h 784754"/>
                <a:gd name="connsiteX16" fmla="*/ 460123 w 762277"/>
                <a:gd name="connsiteY16" fmla="*/ 194733 h 784754"/>
                <a:gd name="connsiteX17" fmla="*/ 552198 w 762277"/>
                <a:gd name="connsiteY17" fmla="*/ 58208 h 784754"/>
                <a:gd name="connsiteX18" fmla="*/ 650623 w 762277"/>
                <a:gd name="connsiteY18" fmla="*/ 1058 h 784754"/>
                <a:gd name="connsiteX19" fmla="*/ 749048 w 762277"/>
                <a:gd name="connsiteY19" fmla="*/ 64558 h 784754"/>
                <a:gd name="connsiteX20" fmla="*/ 729998 w 762277"/>
                <a:gd name="connsiteY20" fmla="*/ 213783 h 784754"/>
                <a:gd name="connsiteX21" fmla="*/ 653798 w 762277"/>
                <a:gd name="connsiteY21" fmla="*/ 359833 h 784754"/>
                <a:gd name="connsiteX22" fmla="*/ 634748 w 762277"/>
                <a:gd name="connsiteY22" fmla="*/ 518583 h 784754"/>
                <a:gd name="connsiteX23" fmla="*/ 577598 w 762277"/>
                <a:gd name="connsiteY23" fmla="*/ 661458 h 784754"/>
                <a:gd name="connsiteX24" fmla="*/ 469648 w 762277"/>
                <a:gd name="connsiteY24" fmla="*/ 747183 h 784754"/>
                <a:gd name="connsiteX25" fmla="*/ 279148 w 762277"/>
                <a:gd name="connsiteY25" fmla="*/ 753533 h 784754"/>
                <a:gd name="connsiteX0" fmla="*/ 277283 w 760412"/>
                <a:gd name="connsiteY0" fmla="*/ 753533 h 784754"/>
                <a:gd name="connsiteX1" fmla="*/ 115358 w 760412"/>
                <a:gd name="connsiteY1" fmla="*/ 559858 h 784754"/>
                <a:gd name="connsiteX2" fmla="*/ 99483 w 760412"/>
                <a:gd name="connsiteY2" fmla="*/ 378883 h 784754"/>
                <a:gd name="connsiteX3" fmla="*/ 13758 w 760412"/>
                <a:gd name="connsiteY3" fmla="*/ 182033 h 784754"/>
                <a:gd name="connsiteX4" fmla="*/ 16933 w 760412"/>
                <a:gd name="connsiteY4" fmla="*/ 55033 h 784754"/>
                <a:gd name="connsiteX5" fmla="*/ 105833 w 760412"/>
                <a:gd name="connsiteY5" fmla="*/ 4233 h 784754"/>
                <a:gd name="connsiteX6" fmla="*/ 213783 w 760412"/>
                <a:gd name="connsiteY6" fmla="*/ 77258 h 784754"/>
                <a:gd name="connsiteX7" fmla="*/ 305858 w 760412"/>
                <a:gd name="connsiteY7" fmla="*/ 267758 h 784754"/>
                <a:gd name="connsiteX8" fmla="*/ 299508 w 760412"/>
                <a:gd name="connsiteY8" fmla="*/ 451908 h 784754"/>
                <a:gd name="connsiteX9" fmla="*/ 296333 w 760412"/>
                <a:gd name="connsiteY9" fmla="*/ 578908 h 784754"/>
                <a:gd name="connsiteX10" fmla="*/ 343958 w 760412"/>
                <a:gd name="connsiteY10" fmla="*/ 680508 h 784754"/>
                <a:gd name="connsiteX11" fmla="*/ 401108 w 760412"/>
                <a:gd name="connsiteY11" fmla="*/ 702733 h 784754"/>
                <a:gd name="connsiteX12" fmla="*/ 442383 w 760412"/>
                <a:gd name="connsiteY12" fmla="*/ 658283 h 784754"/>
                <a:gd name="connsiteX13" fmla="*/ 458258 w 760412"/>
                <a:gd name="connsiteY13" fmla="*/ 575733 h 784754"/>
                <a:gd name="connsiteX14" fmla="*/ 442383 w 760412"/>
                <a:gd name="connsiteY14" fmla="*/ 404283 h 784754"/>
                <a:gd name="connsiteX15" fmla="*/ 432858 w 760412"/>
                <a:gd name="connsiteY15" fmla="*/ 296333 h 784754"/>
                <a:gd name="connsiteX16" fmla="*/ 458258 w 760412"/>
                <a:gd name="connsiteY16" fmla="*/ 194733 h 784754"/>
                <a:gd name="connsiteX17" fmla="*/ 550333 w 760412"/>
                <a:gd name="connsiteY17" fmla="*/ 58208 h 784754"/>
                <a:gd name="connsiteX18" fmla="*/ 648758 w 760412"/>
                <a:gd name="connsiteY18" fmla="*/ 1058 h 784754"/>
                <a:gd name="connsiteX19" fmla="*/ 747183 w 760412"/>
                <a:gd name="connsiteY19" fmla="*/ 64558 h 784754"/>
                <a:gd name="connsiteX20" fmla="*/ 728133 w 760412"/>
                <a:gd name="connsiteY20" fmla="*/ 213783 h 784754"/>
                <a:gd name="connsiteX21" fmla="*/ 651933 w 760412"/>
                <a:gd name="connsiteY21" fmla="*/ 359833 h 784754"/>
                <a:gd name="connsiteX22" fmla="*/ 632883 w 760412"/>
                <a:gd name="connsiteY22" fmla="*/ 518583 h 784754"/>
                <a:gd name="connsiteX23" fmla="*/ 575733 w 760412"/>
                <a:gd name="connsiteY23" fmla="*/ 661458 h 784754"/>
                <a:gd name="connsiteX24" fmla="*/ 467783 w 760412"/>
                <a:gd name="connsiteY24" fmla="*/ 747183 h 784754"/>
                <a:gd name="connsiteX25" fmla="*/ 277283 w 760412"/>
                <a:gd name="connsiteY25" fmla="*/ 753533 h 784754"/>
                <a:gd name="connsiteX0" fmla="*/ 277283 w 760412"/>
                <a:gd name="connsiteY0" fmla="*/ 753533 h 784754"/>
                <a:gd name="connsiteX1" fmla="*/ 115358 w 760412"/>
                <a:gd name="connsiteY1" fmla="*/ 559858 h 784754"/>
                <a:gd name="connsiteX2" fmla="*/ 99483 w 760412"/>
                <a:gd name="connsiteY2" fmla="*/ 378883 h 784754"/>
                <a:gd name="connsiteX3" fmla="*/ 13758 w 760412"/>
                <a:gd name="connsiteY3" fmla="*/ 182033 h 784754"/>
                <a:gd name="connsiteX4" fmla="*/ 16933 w 760412"/>
                <a:gd name="connsiteY4" fmla="*/ 55033 h 784754"/>
                <a:gd name="connsiteX5" fmla="*/ 105833 w 760412"/>
                <a:gd name="connsiteY5" fmla="*/ 4233 h 784754"/>
                <a:gd name="connsiteX6" fmla="*/ 213783 w 760412"/>
                <a:gd name="connsiteY6" fmla="*/ 77258 h 784754"/>
                <a:gd name="connsiteX7" fmla="*/ 305858 w 760412"/>
                <a:gd name="connsiteY7" fmla="*/ 267758 h 784754"/>
                <a:gd name="connsiteX8" fmla="*/ 299508 w 760412"/>
                <a:gd name="connsiteY8" fmla="*/ 451908 h 784754"/>
                <a:gd name="connsiteX9" fmla="*/ 296333 w 760412"/>
                <a:gd name="connsiteY9" fmla="*/ 578908 h 784754"/>
                <a:gd name="connsiteX10" fmla="*/ 343958 w 760412"/>
                <a:gd name="connsiteY10" fmla="*/ 680508 h 784754"/>
                <a:gd name="connsiteX11" fmla="*/ 401108 w 760412"/>
                <a:gd name="connsiteY11" fmla="*/ 702733 h 784754"/>
                <a:gd name="connsiteX12" fmla="*/ 442383 w 760412"/>
                <a:gd name="connsiteY12" fmla="*/ 658283 h 784754"/>
                <a:gd name="connsiteX13" fmla="*/ 458258 w 760412"/>
                <a:gd name="connsiteY13" fmla="*/ 575733 h 784754"/>
                <a:gd name="connsiteX14" fmla="*/ 442383 w 760412"/>
                <a:gd name="connsiteY14" fmla="*/ 404283 h 784754"/>
                <a:gd name="connsiteX15" fmla="*/ 432858 w 760412"/>
                <a:gd name="connsiteY15" fmla="*/ 296333 h 784754"/>
                <a:gd name="connsiteX16" fmla="*/ 458258 w 760412"/>
                <a:gd name="connsiteY16" fmla="*/ 194733 h 784754"/>
                <a:gd name="connsiteX17" fmla="*/ 550333 w 760412"/>
                <a:gd name="connsiteY17" fmla="*/ 58208 h 784754"/>
                <a:gd name="connsiteX18" fmla="*/ 648758 w 760412"/>
                <a:gd name="connsiteY18" fmla="*/ 1058 h 784754"/>
                <a:gd name="connsiteX19" fmla="*/ 747183 w 760412"/>
                <a:gd name="connsiteY19" fmla="*/ 64558 h 784754"/>
                <a:gd name="connsiteX20" fmla="*/ 728133 w 760412"/>
                <a:gd name="connsiteY20" fmla="*/ 213783 h 784754"/>
                <a:gd name="connsiteX21" fmla="*/ 651933 w 760412"/>
                <a:gd name="connsiteY21" fmla="*/ 359833 h 784754"/>
                <a:gd name="connsiteX22" fmla="*/ 632883 w 760412"/>
                <a:gd name="connsiteY22" fmla="*/ 518583 h 784754"/>
                <a:gd name="connsiteX23" fmla="*/ 575733 w 760412"/>
                <a:gd name="connsiteY23" fmla="*/ 661458 h 784754"/>
                <a:gd name="connsiteX24" fmla="*/ 467783 w 760412"/>
                <a:gd name="connsiteY24" fmla="*/ 747183 h 784754"/>
                <a:gd name="connsiteX25" fmla="*/ 277283 w 760412"/>
                <a:gd name="connsiteY25" fmla="*/ 753533 h 784754"/>
                <a:gd name="connsiteX0" fmla="*/ 277283 w 760412"/>
                <a:gd name="connsiteY0" fmla="*/ 753533 h 784754"/>
                <a:gd name="connsiteX1" fmla="*/ 115358 w 760412"/>
                <a:gd name="connsiteY1" fmla="*/ 559858 h 784754"/>
                <a:gd name="connsiteX2" fmla="*/ 99483 w 760412"/>
                <a:gd name="connsiteY2" fmla="*/ 378883 h 784754"/>
                <a:gd name="connsiteX3" fmla="*/ 13758 w 760412"/>
                <a:gd name="connsiteY3" fmla="*/ 182033 h 784754"/>
                <a:gd name="connsiteX4" fmla="*/ 16933 w 760412"/>
                <a:gd name="connsiteY4" fmla="*/ 55033 h 784754"/>
                <a:gd name="connsiteX5" fmla="*/ 105833 w 760412"/>
                <a:gd name="connsiteY5" fmla="*/ 4233 h 784754"/>
                <a:gd name="connsiteX6" fmla="*/ 213783 w 760412"/>
                <a:gd name="connsiteY6" fmla="*/ 77258 h 784754"/>
                <a:gd name="connsiteX7" fmla="*/ 305858 w 760412"/>
                <a:gd name="connsiteY7" fmla="*/ 267758 h 784754"/>
                <a:gd name="connsiteX8" fmla="*/ 299508 w 760412"/>
                <a:gd name="connsiteY8" fmla="*/ 451908 h 784754"/>
                <a:gd name="connsiteX9" fmla="*/ 296333 w 760412"/>
                <a:gd name="connsiteY9" fmla="*/ 578908 h 784754"/>
                <a:gd name="connsiteX10" fmla="*/ 343958 w 760412"/>
                <a:gd name="connsiteY10" fmla="*/ 680508 h 784754"/>
                <a:gd name="connsiteX11" fmla="*/ 401108 w 760412"/>
                <a:gd name="connsiteY11" fmla="*/ 702733 h 784754"/>
                <a:gd name="connsiteX12" fmla="*/ 442383 w 760412"/>
                <a:gd name="connsiteY12" fmla="*/ 658283 h 784754"/>
                <a:gd name="connsiteX13" fmla="*/ 458258 w 760412"/>
                <a:gd name="connsiteY13" fmla="*/ 575733 h 784754"/>
                <a:gd name="connsiteX14" fmla="*/ 442383 w 760412"/>
                <a:gd name="connsiteY14" fmla="*/ 404283 h 784754"/>
                <a:gd name="connsiteX15" fmla="*/ 432858 w 760412"/>
                <a:gd name="connsiteY15" fmla="*/ 296333 h 784754"/>
                <a:gd name="connsiteX16" fmla="*/ 458258 w 760412"/>
                <a:gd name="connsiteY16" fmla="*/ 194733 h 784754"/>
                <a:gd name="connsiteX17" fmla="*/ 550333 w 760412"/>
                <a:gd name="connsiteY17" fmla="*/ 58208 h 784754"/>
                <a:gd name="connsiteX18" fmla="*/ 648758 w 760412"/>
                <a:gd name="connsiteY18" fmla="*/ 1058 h 784754"/>
                <a:gd name="connsiteX19" fmla="*/ 747183 w 760412"/>
                <a:gd name="connsiteY19" fmla="*/ 64558 h 784754"/>
                <a:gd name="connsiteX20" fmla="*/ 728133 w 760412"/>
                <a:gd name="connsiteY20" fmla="*/ 213783 h 784754"/>
                <a:gd name="connsiteX21" fmla="*/ 651933 w 760412"/>
                <a:gd name="connsiteY21" fmla="*/ 359833 h 784754"/>
                <a:gd name="connsiteX22" fmla="*/ 632883 w 760412"/>
                <a:gd name="connsiteY22" fmla="*/ 518583 h 784754"/>
                <a:gd name="connsiteX23" fmla="*/ 575733 w 760412"/>
                <a:gd name="connsiteY23" fmla="*/ 661458 h 784754"/>
                <a:gd name="connsiteX24" fmla="*/ 467783 w 760412"/>
                <a:gd name="connsiteY24" fmla="*/ 747183 h 784754"/>
                <a:gd name="connsiteX25" fmla="*/ 277283 w 760412"/>
                <a:gd name="connsiteY25" fmla="*/ 753533 h 78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0412" h="784754">
                  <a:moveTo>
                    <a:pt x="277283" y="753533"/>
                  </a:moveTo>
                  <a:cubicBezTo>
                    <a:pt x="218545" y="722312"/>
                    <a:pt x="144991" y="622300"/>
                    <a:pt x="115358" y="559858"/>
                  </a:cubicBezTo>
                  <a:cubicBezTo>
                    <a:pt x="85725" y="497416"/>
                    <a:pt x="111579" y="448576"/>
                    <a:pt x="99483" y="378883"/>
                  </a:cubicBezTo>
                  <a:cubicBezTo>
                    <a:pt x="89396" y="317425"/>
                    <a:pt x="27516" y="236008"/>
                    <a:pt x="13758" y="182033"/>
                  </a:cubicBezTo>
                  <a:cubicBezTo>
                    <a:pt x="0" y="128058"/>
                    <a:pt x="1587" y="84666"/>
                    <a:pt x="16933" y="55033"/>
                  </a:cubicBezTo>
                  <a:cubicBezTo>
                    <a:pt x="32279" y="25400"/>
                    <a:pt x="73025" y="529"/>
                    <a:pt x="105833" y="4233"/>
                  </a:cubicBezTo>
                  <a:cubicBezTo>
                    <a:pt x="138641" y="7937"/>
                    <a:pt x="180446" y="33337"/>
                    <a:pt x="213783" y="77258"/>
                  </a:cubicBezTo>
                  <a:cubicBezTo>
                    <a:pt x="247121" y="121179"/>
                    <a:pt x="291571" y="205316"/>
                    <a:pt x="305858" y="267758"/>
                  </a:cubicBezTo>
                  <a:cubicBezTo>
                    <a:pt x="320145" y="330200"/>
                    <a:pt x="301096" y="400050"/>
                    <a:pt x="299508" y="451908"/>
                  </a:cubicBezTo>
                  <a:cubicBezTo>
                    <a:pt x="297921" y="503766"/>
                    <a:pt x="288925" y="540808"/>
                    <a:pt x="296333" y="578908"/>
                  </a:cubicBezTo>
                  <a:cubicBezTo>
                    <a:pt x="303741" y="617008"/>
                    <a:pt x="326496" y="659871"/>
                    <a:pt x="343958" y="680508"/>
                  </a:cubicBezTo>
                  <a:cubicBezTo>
                    <a:pt x="361420" y="701145"/>
                    <a:pt x="384704" y="706437"/>
                    <a:pt x="401108" y="702733"/>
                  </a:cubicBezTo>
                  <a:cubicBezTo>
                    <a:pt x="417512" y="699029"/>
                    <a:pt x="432858" y="679450"/>
                    <a:pt x="442383" y="658283"/>
                  </a:cubicBezTo>
                  <a:cubicBezTo>
                    <a:pt x="451908" y="637116"/>
                    <a:pt x="458258" y="618066"/>
                    <a:pt x="458258" y="575733"/>
                  </a:cubicBezTo>
                  <a:cubicBezTo>
                    <a:pt x="458258" y="533400"/>
                    <a:pt x="446616" y="450850"/>
                    <a:pt x="442383" y="404283"/>
                  </a:cubicBezTo>
                  <a:cubicBezTo>
                    <a:pt x="438150" y="357716"/>
                    <a:pt x="430212" y="331258"/>
                    <a:pt x="432858" y="296333"/>
                  </a:cubicBezTo>
                  <a:cubicBezTo>
                    <a:pt x="435504" y="261408"/>
                    <a:pt x="438679" y="234420"/>
                    <a:pt x="458258" y="194733"/>
                  </a:cubicBezTo>
                  <a:cubicBezTo>
                    <a:pt x="477837" y="155046"/>
                    <a:pt x="518583" y="90487"/>
                    <a:pt x="550333" y="58208"/>
                  </a:cubicBezTo>
                  <a:cubicBezTo>
                    <a:pt x="582083" y="25929"/>
                    <a:pt x="615950" y="0"/>
                    <a:pt x="648758" y="1058"/>
                  </a:cubicBezTo>
                  <a:cubicBezTo>
                    <a:pt x="681566" y="2116"/>
                    <a:pt x="733954" y="29104"/>
                    <a:pt x="747183" y="64558"/>
                  </a:cubicBezTo>
                  <a:cubicBezTo>
                    <a:pt x="760412" y="100012"/>
                    <a:pt x="744008" y="164571"/>
                    <a:pt x="728133" y="213783"/>
                  </a:cubicBezTo>
                  <a:cubicBezTo>
                    <a:pt x="712258" y="262995"/>
                    <a:pt x="667808" y="309033"/>
                    <a:pt x="651933" y="359833"/>
                  </a:cubicBezTo>
                  <a:cubicBezTo>
                    <a:pt x="636058" y="410633"/>
                    <a:pt x="645583" y="468312"/>
                    <a:pt x="632883" y="518583"/>
                  </a:cubicBezTo>
                  <a:cubicBezTo>
                    <a:pt x="620183" y="568854"/>
                    <a:pt x="603250" y="623358"/>
                    <a:pt x="575733" y="661458"/>
                  </a:cubicBezTo>
                  <a:cubicBezTo>
                    <a:pt x="548216" y="699558"/>
                    <a:pt x="509587" y="730779"/>
                    <a:pt x="467783" y="747183"/>
                  </a:cubicBezTo>
                  <a:cubicBezTo>
                    <a:pt x="425979" y="763587"/>
                    <a:pt x="336021" y="784754"/>
                    <a:pt x="277283" y="75353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923928" y="2924944"/>
              <a:ext cx="216024" cy="216024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feld 19"/>
          <p:cNvSpPr txBox="1"/>
          <p:nvPr/>
        </p:nvSpPr>
        <p:spPr>
          <a:xfrm>
            <a:off x="5314940" y="2708920"/>
            <a:ext cx="841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+mn-lt"/>
              </a:rPr>
              <a:t>≈</a:t>
            </a:r>
          </a:p>
        </p:txBody>
      </p:sp>
      <p:grpSp>
        <p:nvGrpSpPr>
          <p:cNvPr id="21" name="Gruppieren 34"/>
          <p:cNvGrpSpPr/>
          <p:nvPr/>
        </p:nvGrpSpPr>
        <p:grpSpPr>
          <a:xfrm>
            <a:off x="1881416" y="5481436"/>
            <a:ext cx="3569752" cy="646866"/>
            <a:chOff x="1881416" y="5481436"/>
            <a:chExt cx="3569752" cy="646866"/>
          </a:xfrm>
        </p:grpSpPr>
        <p:sp>
          <p:nvSpPr>
            <p:cNvPr id="22" name="Parallelogramm 21"/>
            <p:cNvSpPr/>
            <p:nvPr/>
          </p:nvSpPr>
          <p:spPr>
            <a:xfrm>
              <a:off x="1881416" y="5628085"/>
              <a:ext cx="1512000" cy="500217"/>
            </a:xfrm>
            <a:prstGeom prst="parallelogram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smtClean="0"/>
                <a:t>Zielplattform</a:t>
              </a:r>
              <a:endParaRPr lang="de-DE" sz="1400"/>
            </a:p>
          </p:txBody>
        </p:sp>
        <p:sp>
          <p:nvSpPr>
            <p:cNvPr id="23" name="Parallelogramm 22"/>
            <p:cNvSpPr/>
            <p:nvPr/>
          </p:nvSpPr>
          <p:spPr>
            <a:xfrm flipH="1">
              <a:off x="3939168" y="5624304"/>
              <a:ext cx="1512000" cy="500217"/>
            </a:xfrm>
            <a:prstGeom prst="parallelogram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smtClean="0"/>
                <a:t>Zielplattform</a:t>
              </a:r>
              <a:endParaRPr lang="de-DE" sz="140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3384076" y="548143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smtClean="0"/>
                <a:t>…</a:t>
              </a:r>
              <a:endParaRPr lang="de-DE" sz="3200" b="1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 25"/>
          <p:cNvSpPr/>
          <p:nvPr/>
        </p:nvSpPr>
        <p:spPr>
          <a:xfrm>
            <a:off x="2335330" y="1626932"/>
            <a:ext cx="3313568" cy="2886392"/>
          </a:xfrm>
          <a:custGeom>
            <a:avLst/>
            <a:gdLst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1656784 w 4979406"/>
              <a:gd name="connsiteY4" fmla="*/ 2869948 h 2879002"/>
              <a:gd name="connsiteX5" fmla="*/ 9054 w 4979406"/>
              <a:gd name="connsiteY5" fmla="*/ 2879002 h 2879002"/>
              <a:gd name="connsiteX6" fmla="*/ 0 w 4979406"/>
              <a:gd name="connsiteY6" fmla="*/ 0 h 2879002"/>
              <a:gd name="connsiteX0" fmla="*/ 0 w 4979406"/>
              <a:gd name="connsiteY0" fmla="*/ 7390 h 2886392"/>
              <a:gd name="connsiteX1" fmla="*/ 3312368 w 4979406"/>
              <a:gd name="connsiteY1" fmla="*/ 0 h 2886392"/>
              <a:gd name="connsiteX2" fmla="*/ 4979406 w 4979406"/>
              <a:gd name="connsiteY2" fmla="*/ 1754709 h 2886392"/>
              <a:gd name="connsiteX3" fmla="*/ 3313568 w 4979406"/>
              <a:gd name="connsiteY3" fmla="*/ 1745655 h 2886392"/>
              <a:gd name="connsiteX4" fmla="*/ 1656784 w 4979406"/>
              <a:gd name="connsiteY4" fmla="*/ 2877338 h 2886392"/>
              <a:gd name="connsiteX5" fmla="*/ 9054 w 4979406"/>
              <a:gd name="connsiteY5" fmla="*/ 2886392 h 2886392"/>
              <a:gd name="connsiteX6" fmla="*/ 0 w 4979406"/>
              <a:gd name="connsiteY6" fmla="*/ 7390 h 2886392"/>
              <a:gd name="connsiteX0" fmla="*/ 0 w 3313568"/>
              <a:gd name="connsiteY0" fmla="*/ 7390 h 2886392"/>
              <a:gd name="connsiteX1" fmla="*/ 3312368 w 3313568"/>
              <a:gd name="connsiteY1" fmla="*/ 0 h 2886392"/>
              <a:gd name="connsiteX2" fmla="*/ 3313568 w 3313568"/>
              <a:gd name="connsiteY2" fmla="*/ 1745655 h 2886392"/>
              <a:gd name="connsiteX3" fmla="*/ 1656784 w 3313568"/>
              <a:gd name="connsiteY3" fmla="*/ 2877338 h 2886392"/>
              <a:gd name="connsiteX4" fmla="*/ 9054 w 3313568"/>
              <a:gd name="connsiteY4" fmla="*/ 2886392 h 2886392"/>
              <a:gd name="connsiteX5" fmla="*/ 0 w 3313568"/>
              <a:gd name="connsiteY5" fmla="*/ 7390 h 288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3568" h="2886392">
                <a:moveTo>
                  <a:pt x="0" y="7390"/>
                </a:moveTo>
                <a:lnTo>
                  <a:pt x="3312368" y="0"/>
                </a:lnTo>
                <a:lnTo>
                  <a:pt x="3313568" y="1745655"/>
                </a:lnTo>
                <a:lnTo>
                  <a:pt x="1656784" y="2877338"/>
                </a:lnTo>
                <a:lnTo>
                  <a:pt x="9054" y="2886392"/>
                </a:lnTo>
                <a:cubicBezTo>
                  <a:pt x="12072" y="1926725"/>
                  <a:pt x="15089" y="967057"/>
                  <a:pt x="0" y="739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Gerade Verbindung 93"/>
          <p:cNvCxnSpPr/>
          <p:nvPr/>
        </p:nvCxnSpPr>
        <p:spPr>
          <a:xfrm>
            <a:off x="342928" y="5018698"/>
            <a:ext cx="8460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ihandform 90"/>
          <p:cNvSpPr/>
          <p:nvPr/>
        </p:nvSpPr>
        <p:spPr>
          <a:xfrm>
            <a:off x="2328898" y="1626932"/>
            <a:ext cx="4979406" cy="2879002"/>
          </a:xfrm>
          <a:custGeom>
            <a:avLst/>
            <a:gdLst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1656784 w 4979406"/>
              <a:gd name="connsiteY4" fmla="*/ 2869948 h 2879002"/>
              <a:gd name="connsiteX5" fmla="*/ 9054 w 4979406"/>
              <a:gd name="connsiteY5" fmla="*/ 2879002 h 2879002"/>
              <a:gd name="connsiteX6" fmla="*/ 0 w 4979406"/>
              <a:gd name="connsiteY6" fmla="*/ 0 h 287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9406" h="2879002">
                <a:moveTo>
                  <a:pt x="0" y="0"/>
                </a:moveTo>
                <a:lnTo>
                  <a:pt x="4979406" y="0"/>
                </a:lnTo>
                <a:lnTo>
                  <a:pt x="4979406" y="1747319"/>
                </a:lnTo>
                <a:lnTo>
                  <a:pt x="3313568" y="1738265"/>
                </a:lnTo>
                <a:lnTo>
                  <a:pt x="1656784" y="2869948"/>
                </a:lnTo>
                <a:lnTo>
                  <a:pt x="9054" y="2879002"/>
                </a:lnTo>
                <a:cubicBezTo>
                  <a:pt x="12072" y="1919335"/>
                  <a:pt x="15089" y="95966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 Verbindung 92"/>
          <p:cNvCxnSpPr/>
          <p:nvPr/>
        </p:nvCxnSpPr>
        <p:spPr>
          <a:xfrm>
            <a:off x="342928" y="2060848"/>
            <a:ext cx="8460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XME Architecture (2)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 flipV="1">
            <a:off x="1860908" y="4132968"/>
            <a:ext cx="905676" cy="871359"/>
          </a:xfrm>
          <a:custGeom>
            <a:avLst/>
            <a:gdLst>
              <a:gd name="connsiteX0" fmla="*/ 903837 w 903837"/>
              <a:gd name="connsiteY0" fmla="*/ 570369 h 887240"/>
              <a:gd name="connsiteX1" fmla="*/ 405896 w 903837"/>
              <a:gd name="connsiteY1" fmla="*/ 0 h 887240"/>
              <a:gd name="connsiteX2" fmla="*/ 25651 w 903837"/>
              <a:gd name="connsiteY2" fmla="*/ 570369 h 887240"/>
              <a:gd name="connsiteX3" fmla="*/ 559805 w 903837"/>
              <a:gd name="connsiteY3" fmla="*/ 887240 h 887240"/>
              <a:gd name="connsiteX4" fmla="*/ 559805 w 903837"/>
              <a:gd name="connsiteY4" fmla="*/ 887240 h 887240"/>
              <a:gd name="connsiteX0" fmla="*/ 862226 w 862226"/>
              <a:gd name="connsiteY0" fmla="*/ 571710 h 888581"/>
              <a:gd name="connsiteX1" fmla="*/ 364285 w 862226"/>
              <a:gd name="connsiteY1" fmla="*/ 1341 h 888581"/>
              <a:gd name="connsiteX2" fmla="*/ 25651 w 862226"/>
              <a:gd name="connsiteY2" fmla="*/ 579759 h 888581"/>
              <a:gd name="connsiteX3" fmla="*/ 518194 w 862226"/>
              <a:gd name="connsiteY3" fmla="*/ 888581 h 888581"/>
              <a:gd name="connsiteX4" fmla="*/ 518194 w 862226"/>
              <a:gd name="connsiteY4" fmla="*/ 888581 h 888581"/>
              <a:gd name="connsiteX0" fmla="*/ 870660 w 870660"/>
              <a:gd name="connsiteY0" fmla="*/ 425339 h 742210"/>
              <a:gd name="connsiteX1" fmla="*/ 322116 w 870660"/>
              <a:gd name="connsiteY1" fmla="*/ 1341 h 742210"/>
              <a:gd name="connsiteX2" fmla="*/ 34085 w 870660"/>
              <a:gd name="connsiteY2" fmla="*/ 433388 h 742210"/>
              <a:gd name="connsiteX3" fmla="*/ 526628 w 870660"/>
              <a:gd name="connsiteY3" fmla="*/ 742210 h 742210"/>
              <a:gd name="connsiteX4" fmla="*/ 526628 w 870660"/>
              <a:gd name="connsiteY4" fmla="*/ 742210 h 742210"/>
              <a:gd name="connsiteX0" fmla="*/ 605883 w 605883"/>
              <a:gd name="connsiteY0" fmla="*/ 476810 h 793681"/>
              <a:gd name="connsiteX1" fmla="*/ 57339 w 605883"/>
              <a:gd name="connsiteY1" fmla="*/ 52812 h 793681"/>
              <a:gd name="connsiteX2" fmla="*/ 261851 w 605883"/>
              <a:gd name="connsiteY2" fmla="*/ 793681 h 793681"/>
              <a:gd name="connsiteX3" fmla="*/ 261851 w 605883"/>
              <a:gd name="connsiteY3" fmla="*/ 793681 h 793681"/>
              <a:gd name="connsiteX0" fmla="*/ 749899 w 749899"/>
              <a:gd name="connsiteY0" fmla="*/ 285185 h 602056"/>
              <a:gd name="connsiteX1" fmla="*/ 57339 w 749899"/>
              <a:gd name="connsiteY1" fmla="*/ 149219 h 602056"/>
              <a:gd name="connsiteX2" fmla="*/ 405867 w 749899"/>
              <a:gd name="connsiteY2" fmla="*/ 602056 h 602056"/>
              <a:gd name="connsiteX3" fmla="*/ 405867 w 749899"/>
              <a:gd name="connsiteY3" fmla="*/ 602056 h 602056"/>
              <a:gd name="connsiteX0" fmla="*/ 822327 w 822327"/>
              <a:gd name="connsiteY0" fmla="*/ 285185 h 602056"/>
              <a:gd name="connsiteX1" fmla="*/ 129767 w 822327"/>
              <a:gd name="connsiteY1" fmla="*/ 149219 h 602056"/>
              <a:gd name="connsiteX2" fmla="*/ 478295 w 822327"/>
              <a:gd name="connsiteY2" fmla="*/ 602056 h 602056"/>
              <a:gd name="connsiteX3" fmla="*/ 478295 w 822327"/>
              <a:gd name="connsiteY3" fmla="*/ 602056 h 602056"/>
              <a:gd name="connsiteX0" fmla="*/ 822327 w 822327"/>
              <a:gd name="connsiteY0" fmla="*/ 559970 h 876841"/>
              <a:gd name="connsiteX1" fmla="*/ 129767 w 822327"/>
              <a:gd name="connsiteY1" fmla="*/ 424004 h 876841"/>
              <a:gd name="connsiteX2" fmla="*/ 478295 w 822327"/>
              <a:gd name="connsiteY2" fmla="*/ 876841 h 876841"/>
              <a:gd name="connsiteX3" fmla="*/ 478295 w 822327"/>
              <a:gd name="connsiteY3" fmla="*/ 876841 h 876841"/>
              <a:gd name="connsiteX0" fmla="*/ 822327 w 822327"/>
              <a:gd name="connsiteY0" fmla="*/ 559970 h 880112"/>
              <a:gd name="connsiteX1" fmla="*/ 129767 w 822327"/>
              <a:gd name="connsiteY1" fmla="*/ 424004 h 880112"/>
              <a:gd name="connsiteX2" fmla="*/ 478295 w 822327"/>
              <a:gd name="connsiteY2" fmla="*/ 876841 h 880112"/>
              <a:gd name="connsiteX3" fmla="*/ 478295 w 822327"/>
              <a:gd name="connsiteY3" fmla="*/ 876841 h 880112"/>
              <a:gd name="connsiteX0" fmla="*/ 822327 w 822327"/>
              <a:gd name="connsiteY0" fmla="*/ 569023 h 889165"/>
              <a:gd name="connsiteX1" fmla="*/ 129767 w 822327"/>
              <a:gd name="connsiteY1" fmla="*/ 433057 h 889165"/>
              <a:gd name="connsiteX2" fmla="*/ 478295 w 822327"/>
              <a:gd name="connsiteY2" fmla="*/ 885894 h 889165"/>
              <a:gd name="connsiteX3" fmla="*/ 478295 w 822327"/>
              <a:gd name="connsiteY3" fmla="*/ 885894 h 889165"/>
              <a:gd name="connsiteX0" fmla="*/ 958129 w 958129"/>
              <a:gd name="connsiteY0" fmla="*/ 569023 h 889165"/>
              <a:gd name="connsiteX1" fmla="*/ 265569 w 958129"/>
              <a:gd name="connsiteY1" fmla="*/ 433057 h 889165"/>
              <a:gd name="connsiteX2" fmla="*/ 614097 w 958129"/>
              <a:gd name="connsiteY2" fmla="*/ 885894 h 889165"/>
              <a:gd name="connsiteX3" fmla="*/ 614097 w 958129"/>
              <a:gd name="connsiteY3" fmla="*/ 885894 h 889165"/>
              <a:gd name="connsiteX0" fmla="*/ 1030137 w 1030137"/>
              <a:gd name="connsiteY0" fmla="*/ 641031 h 961173"/>
              <a:gd name="connsiteX1" fmla="*/ 265569 w 1030137"/>
              <a:gd name="connsiteY1" fmla="*/ 433057 h 961173"/>
              <a:gd name="connsiteX2" fmla="*/ 686105 w 1030137"/>
              <a:gd name="connsiteY2" fmla="*/ 957902 h 961173"/>
              <a:gd name="connsiteX3" fmla="*/ 686105 w 1030137"/>
              <a:gd name="connsiteY3" fmla="*/ 957902 h 961173"/>
              <a:gd name="connsiteX0" fmla="*/ 958129 w 958129"/>
              <a:gd name="connsiteY0" fmla="*/ 641031 h 961173"/>
              <a:gd name="connsiteX1" fmla="*/ 265569 w 958129"/>
              <a:gd name="connsiteY1" fmla="*/ 433057 h 961173"/>
              <a:gd name="connsiteX2" fmla="*/ 614097 w 958129"/>
              <a:gd name="connsiteY2" fmla="*/ 957902 h 961173"/>
              <a:gd name="connsiteX3" fmla="*/ 614097 w 958129"/>
              <a:gd name="connsiteY3" fmla="*/ 957902 h 961173"/>
              <a:gd name="connsiteX0" fmla="*/ 903808 w 903808"/>
              <a:gd name="connsiteY0" fmla="*/ 641031 h 961173"/>
              <a:gd name="connsiteX1" fmla="*/ 211248 w 903808"/>
              <a:gd name="connsiteY1" fmla="*/ 433057 h 961173"/>
              <a:gd name="connsiteX2" fmla="*/ 559776 w 903808"/>
              <a:gd name="connsiteY2" fmla="*/ 957902 h 961173"/>
              <a:gd name="connsiteX3" fmla="*/ 559776 w 903808"/>
              <a:gd name="connsiteY3" fmla="*/ 957902 h 961173"/>
              <a:gd name="connsiteX0" fmla="*/ 903808 w 903808"/>
              <a:gd name="connsiteY0" fmla="*/ 631978 h 952120"/>
              <a:gd name="connsiteX1" fmla="*/ 211248 w 903808"/>
              <a:gd name="connsiteY1" fmla="*/ 424004 h 952120"/>
              <a:gd name="connsiteX2" fmla="*/ 559776 w 903808"/>
              <a:gd name="connsiteY2" fmla="*/ 948849 h 952120"/>
              <a:gd name="connsiteX3" fmla="*/ 559776 w 903808"/>
              <a:gd name="connsiteY3" fmla="*/ 948849 h 952120"/>
              <a:gd name="connsiteX0" fmla="*/ 903808 w 927195"/>
              <a:gd name="connsiteY0" fmla="*/ 631978 h 952120"/>
              <a:gd name="connsiteX1" fmla="*/ 211248 w 927195"/>
              <a:gd name="connsiteY1" fmla="*/ 424004 h 952120"/>
              <a:gd name="connsiteX2" fmla="*/ 559776 w 927195"/>
              <a:gd name="connsiteY2" fmla="*/ 948849 h 952120"/>
              <a:gd name="connsiteX3" fmla="*/ 559776 w 927195"/>
              <a:gd name="connsiteY3" fmla="*/ 948849 h 952120"/>
              <a:gd name="connsiteX0" fmla="*/ 903808 w 903808"/>
              <a:gd name="connsiteY0" fmla="*/ 631978 h 952120"/>
              <a:gd name="connsiteX1" fmla="*/ 211248 w 903808"/>
              <a:gd name="connsiteY1" fmla="*/ 424004 h 952120"/>
              <a:gd name="connsiteX2" fmla="*/ 559776 w 903808"/>
              <a:gd name="connsiteY2" fmla="*/ 948849 h 952120"/>
              <a:gd name="connsiteX3" fmla="*/ 559776 w 903808"/>
              <a:gd name="connsiteY3" fmla="*/ 948849 h 952120"/>
              <a:gd name="connsiteX0" fmla="*/ 903808 w 903808"/>
              <a:gd name="connsiteY0" fmla="*/ 631978 h 952120"/>
              <a:gd name="connsiteX1" fmla="*/ 211248 w 903808"/>
              <a:gd name="connsiteY1" fmla="*/ 424004 h 952120"/>
              <a:gd name="connsiteX2" fmla="*/ 559776 w 903808"/>
              <a:gd name="connsiteY2" fmla="*/ 948849 h 952120"/>
              <a:gd name="connsiteX3" fmla="*/ 559776 w 903808"/>
              <a:gd name="connsiteY3" fmla="*/ 948849 h 952120"/>
              <a:gd name="connsiteX0" fmla="*/ 921915 w 921915"/>
              <a:gd name="connsiteY0" fmla="*/ 631978 h 952120"/>
              <a:gd name="connsiteX1" fmla="*/ 229355 w 921915"/>
              <a:gd name="connsiteY1" fmla="*/ 424004 h 952120"/>
              <a:gd name="connsiteX2" fmla="*/ 577883 w 921915"/>
              <a:gd name="connsiteY2" fmla="*/ 948849 h 952120"/>
              <a:gd name="connsiteX3" fmla="*/ 577883 w 921915"/>
              <a:gd name="connsiteY3" fmla="*/ 948849 h 952120"/>
              <a:gd name="connsiteX0" fmla="*/ 921915 w 921915"/>
              <a:gd name="connsiteY0" fmla="*/ 631978 h 948849"/>
              <a:gd name="connsiteX1" fmla="*/ 229355 w 921915"/>
              <a:gd name="connsiteY1" fmla="*/ 424004 h 948849"/>
              <a:gd name="connsiteX2" fmla="*/ 577883 w 921915"/>
              <a:gd name="connsiteY2" fmla="*/ 948849 h 948849"/>
              <a:gd name="connsiteX3" fmla="*/ 577883 w 921915"/>
              <a:gd name="connsiteY3" fmla="*/ 948849 h 948849"/>
              <a:gd name="connsiteX0" fmla="*/ 849907 w 849907"/>
              <a:gd name="connsiteY0" fmla="*/ 703986 h 1020857"/>
              <a:gd name="connsiteX1" fmla="*/ 229355 w 849907"/>
              <a:gd name="connsiteY1" fmla="*/ 424004 h 1020857"/>
              <a:gd name="connsiteX2" fmla="*/ 505875 w 849907"/>
              <a:gd name="connsiteY2" fmla="*/ 1020857 h 1020857"/>
              <a:gd name="connsiteX3" fmla="*/ 505875 w 849907"/>
              <a:gd name="connsiteY3" fmla="*/ 1020857 h 1020857"/>
              <a:gd name="connsiteX0" fmla="*/ 849907 w 849907"/>
              <a:gd name="connsiteY0" fmla="*/ 613451 h 930322"/>
              <a:gd name="connsiteX1" fmla="*/ 229355 w 849907"/>
              <a:gd name="connsiteY1" fmla="*/ 333469 h 930322"/>
              <a:gd name="connsiteX2" fmla="*/ 505875 w 849907"/>
              <a:gd name="connsiteY2" fmla="*/ 930322 h 930322"/>
              <a:gd name="connsiteX3" fmla="*/ 505875 w 849907"/>
              <a:gd name="connsiteY3" fmla="*/ 930322 h 930322"/>
              <a:gd name="connsiteX0" fmla="*/ 858960 w 858960"/>
              <a:gd name="connsiteY0" fmla="*/ 613451 h 930322"/>
              <a:gd name="connsiteX1" fmla="*/ 238408 w 858960"/>
              <a:gd name="connsiteY1" fmla="*/ 333469 h 930322"/>
              <a:gd name="connsiteX2" fmla="*/ 514928 w 858960"/>
              <a:gd name="connsiteY2" fmla="*/ 930322 h 930322"/>
              <a:gd name="connsiteX3" fmla="*/ 514928 w 858960"/>
              <a:gd name="connsiteY3" fmla="*/ 930322 h 930322"/>
              <a:gd name="connsiteX0" fmla="*/ 813692 w 813692"/>
              <a:gd name="connsiteY0" fmla="*/ 613451 h 930322"/>
              <a:gd name="connsiteX1" fmla="*/ 193140 w 813692"/>
              <a:gd name="connsiteY1" fmla="*/ 333469 h 930322"/>
              <a:gd name="connsiteX2" fmla="*/ 469660 w 813692"/>
              <a:gd name="connsiteY2" fmla="*/ 930322 h 930322"/>
              <a:gd name="connsiteX3" fmla="*/ 469660 w 813692"/>
              <a:gd name="connsiteY3" fmla="*/ 930322 h 930322"/>
              <a:gd name="connsiteX0" fmla="*/ 840852 w 840852"/>
              <a:gd name="connsiteY0" fmla="*/ 613451 h 930322"/>
              <a:gd name="connsiteX1" fmla="*/ 220300 w 840852"/>
              <a:gd name="connsiteY1" fmla="*/ 333469 h 930322"/>
              <a:gd name="connsiteX2" fmla="*/ 496820 w 840852"/>
              <a:gd name="connsiteY2" fmla="*/ 930322 h 930322"/>
              <a:gd name="connsiteX3" fmla="*/ 496820 w 840852"/>
              <a:gd name="connsiteY3" fmla="*/ 930322 h 930322"/>
              <a:gd name="connsiteX0" fmla="*/ 840852 w 840852"/>
              <a:gd name="connsiteY0" fmla="*/ 595345 h 912216"/>
              <a:gd name="connsiteX1" fmla="*/ 220300 w 840852"/>
              <a:gd name="connsiteY1" fmla="*/ 315363 h 912216"/>
              <a:gd name="connsiteX2" fmla="*/ 496820 w 840852"/>
              <a:gd name="connsiteY2" fmla="*/ 912216 h 912216"/>
              <a:gd name="connsiteX3" fmla="*/ 496820 w 840852"/>
              <a:gd name="connsiteY3" fmla="*/ 912216 h 912216"/>
              <a:gd name="connsiteX0" fmla="*/ 840852 w 840852"/>
              <a:gd name="connsiteY0" fmla="*/ 595345 h 963434"/>
              <a:gd name="connsiteX1" fmla="*/ 220300 w 840852"/>
              <a:gd name="connsiteY1" fmla="*/ 315363 h 963434"/>
              <a:gd name="connsiteX2" fmla="*/ 496820 w 840852"/>
              <a:gd name="connsiteY2" fmla="*/ 912216 h 963434"/>
              <a:gd name="connsiteX3" fmla="*/ 508332 w 840852"/>
              <a:gd name="connsiteY3" fmla="*/ 963434 h 963434"/>
              <a:gd name="connsiteX0" fmla="*/ 840852 w 840852"/>
              <a:gd name="connsiteY0" fmla="*/ 595345 h 963434"/>
              <a:gd name="connsiteX1" fmla="*/ 220300 w 840852"/>
              <a:gd name="connsiteY1" fmla="*/ 315363 h 963434"/>
              <a:gd name="connsiteX2" fmla="*/ 364316 w 840852"/>
              <a:gd name="connsiteY2" fmla="*/ 963434 h 963434"/>
              <a:gd name="connsiteX3" fmla="*/ 508332 w 840852"/>
              <a:gd name="connsiteY3" fmla="*/ 963434 h 963434"/>
              <a:gd name="connsiteX0" fmla="*/ 675972 w 675972"/>
              <a:gd name="connsiteY0" fmla="*/ 595345 h 963434"/>
              <a:gd name="connsiteX1" fmla="*/ 55420 w 675972"/>
              <a:gd name="connsiteY1" fmla="*/ 315363 h 963434"/>
              <a:gd name="connsiteX2" fmla="*/ 343452 w 675972"/>
              <a:gd name="connsiteY2" fmla="*/ 963434 h 963434"/>
              <a:gd name="connsiteX0" fmla="*/ 786227 w 786227"/>
              <a:gd name="connsiteY0" fmla="*/ 595345 h 963434"/>
              <a:gd name="connsiteX1" fmla="*/ 165675 w 786227"/>
              <a:gd name="connsiteY1" fmla="*/ 315363 h 963434"/>
              <a:gd name="connsiteX2" fmla="*/ 453707 w 786227"/>
              <a:gd name="connsiteY2" fmla="*/ 963434 h 963434"/>
              <a:gd name="connsiteX0" fmla="*/ 815672 w 815672"/>
              <a:gd name="connsiteY0" fmla="*/ 595345 h 963434"/>
              <a:gd name="connsiteX1" fmla="*/ 195120 w 815672"/>
              <a:gd name="connsiteY1" fmla="*/ 315363 h 963434"/>
              <a:gd name="connsiteX2" fmla="*/ 483152 w 815672"/>
              <a:gd name="connsiteY2" fmla="*/ 963434 h 963434"/>
              <a:gd name="connsiteX0" fmla="*/ 815672 w 815672"/>
              <a:gd name="connsiteY0" fmla="*/ 582645 h 950734"/>
              <a:gd name="connsiteX1" fmla="*/ 195120 w 815672"/>
              <a:gd name="connsiteY1" fmla="*/ 302663 h 950734"/>
              <a:gd name="connsiteX2" fmla="*/ 483152 w 815672"/>
              <a:gd name="connsiteY2" fmla="*/ 950734 h 950734"/>
              <a:gd name="connsiteX0" fmla="*/ 915201 w 915201"/>
              <a:gd name="connsiteY0" fmla="*/ 590694 h 950734"/>
              <a:gd name="connsiteX1" fmla="*/ 195120 w 915201"/>
              <a:gd name="connsiteY1" fmla="*/ 302663 h 950734"/>
              <a:gd name="connsiteX2" fmla="*/ 483152 w 915201"/>
              <a:gd name="connsiteY2" fmla="*/ 950734 h 950734"/>
              <a:gd name="connsiteX0" fmla="*/ 915201 w 915201"/>
              <a:gd name="connsiteY0" fmla="*/ 590694 h 950734"/>
              <a:gd name="connsiteX1" fmla="*/ 195120 w 915201"/>
              <a:gd name="connsiteY1" fmla="*/ 302663 h 950734"/>
              <a:gd name="connsiteX2" fmla="*/ 483152 w 915201"/>
              <a:gd name="connsiteY2" fmla="*/ 950734 h 950734"/>
              <a:gd name="connsiteX0" fmla="*/ 915201 w 915201"/>
              <a:gd name="connsiteY0" fmla="*/ 584344 h 944384"/>
              <a:gd name="connsiteX1" fmla="*/ 195120 w 915201"/>
              <a:gd name="connsiteY1" fmla="*/ 296313 h 944384"/>
              <a:gd name="connsiteX2" fmla="*/ 483152 w 915201"/>
              <a:gd name="connsiteY2" fmla="*/ 944384 h 944384"/>
              <a:gd name="connsiteX0" fmla="*/ 915201 w 915201"/>
              <a:gd name="connsiteY0" fmla="*/ 590694 h 950734"/>
              <a:gd name="connsiteX1" fmla="*/ 195120 w 915201"/>
              <a:gd name="connsiteY1" fmla="*/ 302663 h 950734"/>
              <a:gd name="connsiteX2" fmla="*/ 483152 w 915201"/>
              <a:gd name="connsiteY2" fmla="*/ 950734 h 950734"/>
              <a:gd name="connsiteX0" fmla="*/ 899326 w 899326"/>
              <a:gd name="connsiteY0" fmla="*/ 590694 h 950734"/>
              <a:gd name="connsiteX1" fmla="*/ 179245 w 899326"/>
              <a:gd name="connsiteY1" fmla="*/ 302663 h 950734"/>
              <a:gd name="connsiteX2" fmla="*/ 467277 w 899326"/>
              <a:gd name="connsiteY2" fmla="*/ 950734 h 950734"/>
              <a:gd name="connsiteX0" fmla="*/ 905676 w 905676"/>
              <a:gd name="connsiteY0" fmla="*/ 590694 h 950734"/>
              <a:gd name="connsiteX1" fmla="*/ 185595 w 905676"/>
              <a:gd name="connsiteY1" fmla="*/ 302663 h 950734"/>
              <a:gd name="connsiteX2" fmla="*/ 473627 w 905676"/>
              <a:gd name="connsiteY2" fmla="*/ 950734 h 950734"/>
              <a:gd name="connsiteX0" fmla="*/ 905676 w 905676"/>
              <a:gd name="connsiteY0" fmla="*/ 511319 h 871359"/>
              <a:gd name="connsiteX1" fmla="*/ 185595 w 905676"/>
              <a:gd name="connsiteY1" fmla="*/ 223288 h 871359"/>
              <a:gd name="connsiteX2" fmla="*/ 473627 w 905676"/>
              <a:gd name="connsiteY2" fmla="*/ 871359 h 871359"/>
              <a:gd name="connsiteX0" fmla="*/ 905676 w 905676"/>
              <a:gd name="connsiteY0" fmla="*/ 511319 h 871359"/>
              <a:gd name="connsiteX1" fmla="*/ 185595 w 905676"/>
              <a:gd name="connsiteY1" fmla="*/ 223288 h 871359"/>
              <a:gd name="connsiteX2" fmla="*/ 473627 w 905676"/>
              <a:gd name="connsiteY2" fmla="*/ 871359 h 871359"/>
              <a:gd name="connsiteX0" fmla="*/ 905676 w 905676"/>
              <a:gd name="connsiteY0" fmla="*/ 511319 h 871359"/>
              <a:gd name="connsiteX1" fmla="*/ 185595 w 905676"/>
              <a:gd name="connsiteY1" fmla="*/ 223288 h 871359"/>
              <a:gd name="connsiteX2" fmla="*/ 473627 w 905676"/>
              <a:gd name="connsiteY2" fmla="*/ 871359 h 87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676" h="871359">
                <a:moveTo>
                  <a:pt x="905676" y="511319"/>
                </a:moveTo>
                <a:cubicBezTo>
                  <a:pt x="873327" y="52579"/>
                  <a:pt x="423531" y="0"/>
                  <a:pt x="185595" y="223288"/>
                </a:cubicBezTo>
                <a:cubicBezTo>
                  <a:pt x="0" y="383061"/>
                  <a:pt x="19920" y="860169"/>
                  <a:pt x="473627" y="871359"/>
                </a:cubicBezTo>
              </a:path>
            </a:pathLst>
          </a:cu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991514" y="413296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+mn-lt"/>
              </a:rPr>
              <a:t>function</a:t>
            </a:r>
            <a:br>
              <a:rPr lang="en-US" dirty="0" smtClean="0">
                <a:solidFill>
                  <a:srgbClr val="002060"/>
                </a:solidFill>
                <a:latin typeface="+mn-lt"/>
              </a:rPr>
            </a:br>
            <a:r>
              <a:rPr lang="en-US" dirty="0" smtClean="0">
                <a:solidFill>
                  <a:srgbClr val="002060"/>
                </a:solidFill>
                <a:latin typeface="+mn-lt"/>
              </a:rPr>
              <a:t>calls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17" name="Gerade Verbindung mit Pfeil 16"/>
          <p:cNvCxnSpPr>
            <a:stCxn id="6" idx="2"/>
          </p:cNvCxnSpPr>
          <p:nvPr/>
        </p:nvCxnSpPr>
        <p:spPr>
          <a:xfrm rot="16200000" flipH="1">
            <a:off x="2760192" y="4896237"/>
            <a:ext cx="806461" cy="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ihandform 18"/>
          <p:cNvSpPr/>
          <p:nvPr/>
        </p:nvSpPr>
        <p:spPr>
          <a:xfrm>
            <a:off x="3990719" y="3132912"/>
            <a:ext cx="360040" cy="2166555"/>
          </a:xfrm>
          <a:custGeom>
            <a:avLst/>
            <a:gdLst>
              <a:gd name="connsiteX0" fmla="*/ 0 w 380246"/>
              <a:gd name="connsiteY0" fmla="*/ 250480 h 2405204"/>
              <a:gd name="connsiteX1" fmla="*/ 316871 w 380246"/>
              <a:gd name="connsiteY1" fmla="*/ 359121 h 2405204"/>
              <a:gd name="connsiteX2" fmla="*/ 380246 w 380246"/>
              <a:gd name="connsiteY2" fmla="*/ 2405204 h 2405204"/>
              <a:gd name="connsiteX0" fmla="*/ 0 w 380246"/>
              <a:gd name="connsiteY0" fmla="*/ 250787 h 2405511"/>
              <a:gd name="connsiteX1" fmla="*/ 184847 w 380246"/>
              <a:gd name="connsiteY1" fmla="*/ 248943 h 2405511"/>
              <a:gd name="connsiteX2" fmla="*/ 316871 w 380246"/>
              <a:gd name="connsiteY2" fmla="*/ 359428 h 2405511"/>
              <a:gd name="connsiteX3" fmla="*/ 380246 w 380246"/>
              <a:gd name="connsiteY3" fmla="*/ 2405511 h 2405511"/>
              <a:gd name="connsiteX0" fmla="*/ 0 w 380246"/>
              <a:gd name="connsiteY0" fmla="*/ 0 h 2154724"/>
              <a:gd name="connsiteX1" fmla="*/ 316871 w 380246"/>
              <a:gd name="connsiteY1" fmla="*/ 108641 h 2154724"/>
              <a:gd name="connsiteX2" fmla="*/ 380246 w 380246"/>
              <a:gd name="connsiteY2" fmla="*/ 2154724 h 2154724"/>
              <a:gd name="connsiteX0" fmla="*/ 0 w 380246"/>
              <a:gd name="connsiteY0" fmla="*/ 0 h 2154724"/>
              <a:gd name="connsiteX1" fmla="*/ 316871 w 380246"/>
              <a:gd name="connsiteY1" fmla="*/ 108641 h 2154724"/>
              <a:gd name="connsiteX2" fmla="*/ 380246 w 380246"/>
              <a:gd name="connsiteY2" fmla="*/ 2154724 h 2154724"/>
              <a:gd name="connsiteX0" fmla="*/ 0 w 380246"/>
              <a:gd name="connsiteY0" fmla="*/ 18108 h 2172832"/>
              <a:gd name="connsiteX1" fmla="*/ 316871 w 380246"/>
              <a:gd name="connsiteY1" fmla="*/ 126749 h 2172832"/>
              <a:gd name="connsiteX2" fmla="*/ 380246 w 380246"/>
              <a:gd name="connsiteY2" fmla="*/ 2172832 h 2172832"/>
              <a:gd name="connsiteX0" fmla="*/ 0 w 439972"/>
              <a:gd name="connsiteY0" fmla="*/ 18108 h 2172832"/>
              <a:gd name="connsiteX1" fmla="*/ 316871 w 439972"/>
              <a:gd name="connsiteY1" fmla="*/ 126749 h 2172832"/>
              <a:gd name="connsiteX2" fmla="*/ 380246 w 439972"/>
              <a:gd name="connsiteY2" fmla="*/ 2172832 h 2172832"/>
              <a:gd name="connsiteX0" fmla="*/ 0 w 439972"/>
              <a:gd name="connsiteY0" fmla="*/ 18107 h 2172831"/>
              <a:gd name="connsiteX1" fmla="*/ 316871 w 439972"/>
              <a:gd name="connsiteY1" fmla="*/ 126748 h 2172831"/>
              <a:gd name="connsiteX2" fmla="*/ 380246 w 439972"/>
              <a:gd name="connsiteY2" fmla="*/ 2172831 h 2172831"/>
              <a:gd name="connsiteX0" fmla="*/ 0 w 389299"/>
              <a:gd name="connsiteY0" fmla="*/ 18107 h 2172831"/>
              <a:gd name="connsiteX1" fmla="*/ 316871 w 389299"/>
              <a:gd name="connsiteY1" fmla="*/ 126748 h 2172831"/>
              <a:gd name="connsiteX2" fmla="*/ 380246 w 389299"/>
              <a:gd name="connsiteY2" fmla="*/ 2172831 h 2172831"/>
              <a:gd name="connsiteX0" fmla="*/ 0 w 407407"/>
              <a:gd name="connsiteY0" fmla="*/ 18107 h 2172831"/>
              <a:gd name="connsiteX1" fmla="*/ 316871 w 407407"/>
              <a:gd name="connsiteY1" fmla="*/ 126748 h 2172831"/>
              <a:gd name="connsiteX2" fmla="*/ 380246 w 407407"/>
              <a:gd name="connsiteY2" fmla="*/ 2172831 h 2172831"/>
              <a:gd name="connsiteX0" fmla="*/ 0 w 483670"/>
              <a:gd name="connsiteY0" fmla="*/ 18107 h 2172831"/>
              <a:gd name="connsiteX1" fmla="*/ 316871 w 483670"/>
              <a:gd name="connsiteY1" fmla="*/ 126748 h 2172831"/>
              <a:gd name="connsiteX2" fmla="*/ 380246 w 483670"/>
              <a:gd name="connsiteY2" fmla="*/ 2172831 h 2172831"/>
              <a:gd name="connsiteX0" fmla="*/ 0 w 483670"/>
              <a:gd name="connsiteY0" fmla="*/ 18107 h 2177297"/>
              <a:gd name="connsiteX1" fmla="*/ 316871 w 483670"/>
              <a:gd name="connsiteY1" fmla="*/ 126748 h 2177297"/>
              <a:gd name="connsiteX2" fmla="*/ 483670 w 483670"/>
              <a:gd name="connsiteY2" fmla="*/ 2177297 h 2177297"/>
              <a:gd name="connsiteX0" fmla="*/ 0 w 483670"/>
              <a:gd name="connsiteY0" fmla="*/ 18107 h 2177297"/>
              <a:gd name="connsiteX1" fmla="*/ 316871 w 483670"/>
              <a:gd name="connsiteY1" fmla="*/ 126748 h 2177297"/>
              <a:gd name="connsiteX2" fmla="*/ 483670 w 483670"/>
              <a:gd name="connsiteY2" fmla="*/ 2177297 h 217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670" h="2177297">
                <a:moveTo>
                  <a:pt x="0" y="18107"/>
                </a:moveTo>
                <a:cubicBezTo>
                  <a:pt x="147883" y="17478"/>
                  <a:pt x="186004" y="0"/>
                  <a:pt x="316871" y="126748"/>
                </a:cubicBezTo>
                <a:cubicBezTo>
                  <a:pt x="483670" y="265028"/>
                  <a:pt x="483669" y="1333816"/>
                  <a:pt x="483670" y="2177297"/>
                </a:cubicBezTo>
              </a:path>
            </a:pathLst>
          </a:cu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ihandform 20"/>
          <p:cNvSpPr/>
          <p:nvPr/>
        </p:nvSpPr>
        <p:spPr>
          <a:xfrm flipV="1">
            <a:off x="1860907" y="5515491"/>
            <a:ext cx="905676" cy="871359"/>
          </a:xfrm>
          <a:custGeom>
            <a:avLst/>
            <a:gdLst>
              <a:gd name="connsiteX0" fmla="*/ 903837 w 903837"/>
              <a:gd name="connsiteY0" fmla="*/ 570369 h 887240"/>
              <a:gd name="connsiteX1" fmla="*/ 405896 w 903837"/>
              <a:gd name="connsiteY1" fmla="*/ 0 h 887240"/>
              <a:gd name="connsiteX2" fmla="*/ 25651 w 903837"/>
              <a:gd name="connsiteY2" fmla="*/ 570369 h 887240"/>
              <a:gd name="connsiteX3" fmla="*/ 559805 w 903837"/>
              <a:gd name="connsiteY3" fmla="*/ 887240 h 887240"/>
              <a:gd name="connsiteX4" fmla="*/ 559805 w 903837"/>
              <a:gd name="connsiteY4" fmla="*/ 887240 h 887240"/>
              <a:gd name="connsiteX0" fmla="*/ 862226 w 862226"/>
              <a:gd name="connsiteY0" fmla="*/ 571710 h 888581"/>
              <a:gd name="connsiteX1" fmla="*/ 364285 w 862226"/>
              <a:gd name="connsiteY1" fmla="*/ 1341 h 888581"/>
              <a:gd name="connsiteX2" fmla="*/ 25651 w 862226"/>
              <a:gd name="connsiteY2" fmla="*/ 579759 h 888581"/>
              <a:gd name="connsiteX3" fmla="*/ 518194 w 862226"/>
              <a:gd name="connsiteY3" fmla="*/ 888581 h 888581"/>
              <a:gd name="connsiteX4" fmla="*/ 518194 w 862226"/>
              <a:gd name="connsiteY4" fmla="*/ 888581 h 888581"/>
              <a:gd name="connsiteX0" fmla="*/ 870660 w 870660"/>
              <a:gd name="connsiteY0" fmla="*/ 425339 h 742210"/>
              <a:gd name="connsiteX1" fmla="*/ 322116 w 870660"/>
              <a:gd name="connsiteY1" fmla="*/ 1341 h 742210"/>
              <a:gd name="connsiteX2" fmla="*/ 34085 w 870660"/>
              <a:gd name="connsiteY2" fmla="*/ 433388 h 742210"/>
              <a:gd name="connsiteX3" fmla="*/ 526628 w 870660"/>
              <a:gd name="connsiteY3" fmla="*/ 742210 h 742210"/>
              <a:gd name="connsiteX4" fmla="*/ 526628 w 870660"/>
              <a:gd name="connsiteY4" fmla="*/ 742210 h 742210"/>
              <a:gd name="connsiteX0" fmla="*/ 605883 w 605883"/>
              <a:gd name="connsiteY0" fmla="*/ 476810 h 793681"/>
              <a:gd name="connsiteX1" fmla="*/ 57339 w 605883"/>
              <a:gd name="connsiteY1" fmla="*/ 52812 h 793681"/>
              <a:gd name="connsiteX2" fmla="*/ 261851 w 605883"/>
              <a:gd name="connsiteY2" fmla="*/ 793681 h 793681"/>
              <a:gd name="connsiteX3" fmla="*/ 261851 w 605883"/>
              <a:gd name="connsiteY3" fmla="*/ 793681 h 793681"/>
              <a:gd name="connsiteX0" fmla="*/ 749899 w 749899"/>
              <a:gd name="connsiteY0" fmla="*/ 285185 h 602056"/>
              <a:gd name="connsiteX1" fmla="*/ 57339 w 749899"/>
              <a:gd name="connsiteY1" fmla="*/ 149219 h 602056"/>
              <a:gd name="connsiteX2" fmla="*/ 405867 w 749899"/>
              <a:gd name="connsiteY2" fmla="*/ 602056 h 602056"/>
              <a:gd name="connsiteX3" fmla="*/ 405867 w 749899"/>
              <a:gd name="connsiteY3" fmla="*/ 602056 h 602056"/>
              <a:gd name="connsiteX0" fmla="*/ 822327 w 822327"/>
              <a:gd name="connsiteY0" fmla="*/ 285185 h 602056"/>
              <a:gd name="connsiteX1" fmla="*/ 129767 w 822327"/>
              <a:gd name="connsiteY1" fmla="*/ 149219 h 602056"/>
              <a:gd name="connsiteX2" fmla="*/ 478295 w 822327"/>
              <a:gd name="connsiteY2" fmla="*/ 602056 h 602056"/>
              <a:gd name="connsiteX3" fmla="*/ 478295 w 822327"/>
              <a:gd name="connsiteY3" fmla="*/ 602056 h 602056"/>
              <a:gd name="connsiteX0" fmla="*/ 822327 w 822327"/>
              <a:gd name="connsiteY0" fmla="*/ 559970 h 876841"/>
              <a:gd name="connsiteX1" fmla="*/ 129767 w 822327"/>
              <a:gd name="connsiteY1" fmla="*/ 424004 h 876841"/>
              <a:gd name="connsiteX2" fmla="*/ 478295 w 822327"/>
              <a:gd name="connsiteY2" fmla="*/ 876841 h 876841"/>
              <a:gd name="connsiteX3" fmla="*/ 478295 w 822327"/>
              <a:gd name="connsiteY3" fmla="*/ 876841 h 876841"/>
              <a:gd name="connsiteX0" fmla="*/ 822327 w 822327"/>
              <a:gd name="connsiteY0" fmla="*/ 559970 h 880112"/>
              <a:gd name="connsiteX1" fmla="*/ 129767 w 822327"/>
              <a:gd name="connsiteY1" fmla="*/ 424004 h 880112"/>
              <a:gd name="connsiteX2" fmla="*/ 478295 w 822327"/>
              <a:gd name="connsiteY2" fmla="*/ 876841 h 880112"/>
              <a:gd name="connsiteX3" fmla="*/ 478295 w 822327"/>
              <a:gd name="connsiteY3" fmla="*/ 876841 h 880112"/>
              <a:gd name="connsiteX0" fmla="*/ 822327 w 822327"/>
              <a:gd name="connsiteY0" fmla="*/ 569023 h 889165"/>
              <a:gd name="connsiteX1" fmla="*/ 129767 w 822327"/>
              <a:gd name="connsiteY1" fmla="*/ 433057 h 889165"/>
              <a:gd name="connsiteX2" fmla="*/ 478295 w 822327"/>
              <a:gd name="connsiteY2" fmla="*/ 885894 h 889165"/>
              <a:gd name="connsiteX3" fmla="*/ 478295 w 822327"/>
              <a:gd name="connsiteY3" fmla="*/ 885894 h 889165"/>
              <a:gd name="connsiteX0" fmla="*/ 958129 w 958129"/>
              <a:gd name="connsiteY0" fmla="*/ 569023 h 889165"/>
              <a:gd name="connsiteX1" fmla="*/ 265569 w 958129"/>
              <a:gd name="connsiteY1" fmla="*/ 433057 h 889165"/>
              <a:gd name="connsiteX2" fmla="*/ 614097 w 958129"/>
              <a:gd name="connsiteY2" fmla="*/ 885894 h 889165"/>
              <a:gd name="connsiteX3" fmla="*/ 614097 w 958129"/>
              <a:gd name="connsiteY3" fmla="*/ 885894 h 889165"/>
              <a:gd name="connsiteX0" fmla="*/ 1030137 w 1030137"/>
              <a:gd name="connsiteY0" fmla="*/ 641031 h 961173"/>
              <a:gd name="connsiteX1" fmla="*/ 265569 w 1030137"/>
              <a:gd name="connsiteY1" fmla="*/ 433057 h 961173"/>
              <a:gd name="connsiteX2" fmla="*/ 686105 w 1030137"/>
              <a:gd name="connsiteY2" fmla="*/ 957902 h 961173"/>
              <a:gd name="connsiteX3" fmla="*/ 686105 w 1030137"/>
              <a:gd name="connsiteY3" fmla="*/ 957902 h 961173"/>
              <a:gd name="connsiteX0" fmla="*/ 958129 w 958129"/>
              <a:gd name="connsiteY0" fmla="*/ 641031 h 961173"/>
              <a:gd name="connsiteX1" fmla="*/ 265569 w 958129"/>
              <a:gd name="connsiteY1" fmla="*/ 433057 h 961173"/>
              <a:gd name="connsiteX2" fmla="*/ 614097 w 958129"/>
              <a:gd name="connsiteY2" fmla="*/ 957902 h 961173"/>
              <a:gd name="connsiteX3" fmla="*/ 614097 w 958129"/>
              <a:gd name="connsiteY3" fmla="*/ 957902 h 961173"/>
              <a:gd name="connsiteX0" fmla="*/ 903808 w 903808"/>
              <a:gd name="connsiteY0" fmla="*/ 641031 h 961173"/>
              <a:gd name="connsiteX1" fmla="*/ 211248 w 903808"/>
              <a:gd name="connsiteY1" fmla="*/ 433057 h 961173"/>
              <a:gd name="connsiteX2" fmla="*/ 559776 w 903808"/>
              <a:gd name="connsiteY2" fmla="*/ 957902 h 961173"/>
              <a:gd name="connsiteX3" fmla="*/ 559776 w 903808"/>
              <a:gd name="connsiteY3" fmla="*/ 957902 h 961173"/>
              <a:gd name="connsiteX0" fmla="*/ 903808 w 903808"/>
              <a:gd name="connsiteY0" fmla="*/ 631978 h 952120"/>
              <a:gd name="connsiteX1" fmla="*/ 211248 w 903808"/>
              <a:gd name="connsiteY1" fmla="*/ 424004 h 952120"/>
              <a:gd name="connsiteX2" fmla="*/ 559776 w 903808"/>
              <a:gd name="connsiteY2" fmla="*/ 948849 h 952120"/>
              <a:gd name="connsiteX3" fmla="*/ 559776 w 903808"/>
              <a:gd name="connsiteY3" fmla="*/ 948849 h 952120"/>
              <a:gd name="connsiteX0" fmla="*/ 903808 w 927195"/>
              <a:gd name="connsiteY0" fmla="*/ 631978 h 952120"/>
              <a:gd name="connsiteX1" fmla="*/ 211248 w 927195"/>
              <a:gd name="connsiteY1" fmla="*/ 424004 h 952120"/>
              <a:gd name="connsiteX2" fmla="*/ 559776 w 927195"/>
              <a:gd name="connsiteY2" fmla="*/ 948849 h 952120"/>
              <a:gd name="connsiteX3" fmla="*/ 559776 w 927195"/>
              <a:gd name="connsiteY3" fmla="*/ 948849 h 952120"/>
              <a:gd name="connsiteX0" fmla="*/ 903808 w 903808"/>
              <a:gd name="connsiteY0" fmla="*/ 631978 h 952120"/>
              <a:gd name="connsiteX1" fmla="*/ 211248 w 903808"/>
              <a:gd name="connsiteY1" fmla="*/ 424004 h 952120"/>
              <a:gd name="connsiteX2" fmla="*/ 559776 w 903808"/>
              <a:gd name="connsiteY2" fmla="*/ 948849 h 952120"/>
              <a:gd name="connsiteX3" fmla="*/ 559776 w 903808"/>
              <a:gd name="connsiteY3" fmla="*/ 948849 h 952120"/>
              <a:gd name="connsiteX0" fmla="*/ 903808 w 903808"/>
              <a:gd name="connsiteY0" fmla="*/ 631978 h 952120"/>
              <a:gd name="connsiteX1" fmla="*/ 211248 w 903808"/>
              <a:gd name="connsiteY1" fmla="*/ 424004 h 952120"/>
              <a:gd name="connsiteX2" fmla="*/ 559776 w 903808"/>
              <a:gd name="connsiteY2" fmla="*/ 948849 h 952120"/>
              <a:gd name="connsiteX3" fmla="*/ 559776 w 903808"/>
              <a:gd name="connsiteY3" fmla="*/ 948849 h 952120"/>
              <a:gd name="connsiteX0" fmla="*/ 921915 w 921915"/>
              <a:gd name="connsiteY0" fmla="*/ 631978 h 952120"/>
              <a:gd name="connsiteX1" fmla="*/ 229355 w 921915"/>
              <a:gd name="connsiteY1" fmla="*/ 424004 h 952120"/>
              <a:gd name="connsiteX2" fmla="*/ 577883 w 921915"/>
              <a:gd name="connsiteY2" fmla="*/ 948849 h 952120"/>
              <a:gd name="connsiteX3" fmla="*/ 577883 w 921915"/>
              <a:gd name="connsiteY3" fmla="*/ 948849 h 952120"/>
              <a:gd name="connsiteX0" fmla="*/ 921915 w 921915"/>
              <a:gd name="connsiteY0" fmla="*/ 631978 h 948849"/>
              <a:gd name="connsiteX1" fmla="*/ 229355 w 921915"/>
              <a:gd name="connsiteY1" fmla="*/ 424004 h 948849"/>
              <a:gd name="connsiteX2" fmla="*/ 577883 w 921915"/>
              <a:gd name="connsiteY2" fmla="*/ 948849 h 948849"/>
              <a:gd name="connsiteX3" fmla="*/ 577883 w 921915"/>
              <a:gd name="connsiteY3" fmla="*/ 948849 h 948849"/>
              <a:gd name="connsiteX0" fmla="*/ 849907 w 849907"/>
              <a:gd name="connsiteY0" fmla="*/ 703986 h 1020857"/>
              <a:gd name="connsiteX1" fmla="*/ 229355 w 849907"/>
              <a:gd name="connsiteY1" fmla="*/ 424004 h 1020857"/>
              <a:gd name="connsiteX2" fmla="*/ 505875 w 849907"/>
              <a:gd name="connsiteY2" fmla="*/ 1020857 h 1020857"/>
              <a:gd name="connsiteX3" fmla="*/ 505875 w 849907"/>
              <a:gd name="connsiteY3" fmla="*/ 1020857 h 1020857"/>
              <a:gd name="connsiteX0" fmla="*/ 849907 w 849907"/>
              <a:gd name="connsiteY0" fmla="*/ 613451 h 930322"/>
              <a:gd name="connsiteX1" fmla="*/ 229355 w 849907"/>
              <a:gd name="connsiteY1" fmla="*/ 333469 h 930322"/>
              <a:gd name="connsiteX2" fmla="*/ 505875 w 849907"/>
              <a:gd name="connsiteY2" fmla="*/ 930322 h 930322"/>
              <a:gd name="connsiteX3" fmla="*/ 505875 w 849907"/>
              <a:gd name="connsiteY3" fmla="*/ 930322 h 930322"/>
              <a:gd name="connsiteX0" fmla="*/ 858960 w 858960"/>
              <a:gd name="connsiteY0" fmla="*/ 613451 h 930322"/>
              <a:gd name="connsiteX1" fmla="*/ 238408 w 858960"/>
              <a:gd name="connsiteY1" fmla="*/ 333469 h 930322"/>
              <a:gd name="connsiteX2" fmla="*/ 514928 w 858960"/>
              <a:gd name="connsiteY2" fmla="*/ 930322 h 930322"/>
              <a:gd name="connsiteX3" fmla="*/ 514928 w 858960"/>
              <a:gd name="connsiteY3" fmla="*/ 930322 h 930322"/>
              <a:gd name="connsiteX0" fmla="*/ 813692 w 813692"/>
              <a:gd name="connsiteY0" fmla="*/ 613451 h 930322"/>
              <a:gd name="connsiteX1" fmla="*/ 193140 w 813692"/>
              <a:gd name="connsiteY1" fmla="*/ 333469 h 930322"/>
              <a:gd name="connsiteX2" fmla="*/ 469660 w 813692"/>
              <a:gd name="connsiteY2" fmla="*/ 930322 h 930322"/>
              <a:gd name="connsiteX3" fmla="*/ 469660 w 813692"/>
              <a:gd name="connsiteY3" fmla="*/ 930322 h 930322"/>
              <a:gd name="connsiteX0" fmla="*/ 840852 w 840852"/>
              <a:gd name="connsiteY0" fmla="*/ 613451 h 930322"/>
              <a:gd name="connsiteX1" fmla="*/ 220300 w 840852"/>
              <a:gd name="connsiteY1" fmla="*/ 333469 h 930322"/>
              <a:gd name="connsiteX2" fmla="*/ 496820 w 840852"/>
              <a:gd name="connsiteY2" fmla="*/ 930322 h 930322"/>
              <a:gd name="connsiteX3" fmla="*/ 496820 w 840852"/>
              <a:gd name="connsiteY3" fmla="*/ 930322 h 930322"/>
              <a:gd name="connsiteX0" fmla="*/ 840852 w 840852"/>
              <a:gd name="connsiteY0" fmla="*/ 595345 h 912216"/>
              <a:gd name="connsiteX1" fmla="*/ 220300 w 840852"/>
              <a:gd name="connsiteY1" fmla="*/ 315363 h 912216"/>
              <a:gd name="connsiteX2" fmla="*/ 496820 w 840852"/>
              <a:gd name="connsiteY2" fmla="*/ 912216 h 912216"/>
              <a:gd name="connsiteX3" fmla="*/ 496820 w 840852"/>
              <a:gd name="connsiteY3" fmla="*/ 912216 h 912216"/>
              <a:gd name="connsiteX0" fmla="*/ 840852 w 840852"/>
              <a:gd name="connsiteY0" fmla="*/ 595345 h 963434"/>
              <a:gd name="connsiteX1" fmla="*/ 220300 w 840852"/>
              <a:gd name="connsiteY1" fmla="*/ 315363 h 963434"/>
              <a:gd name="connsiteX2" fmla="*/ 496820 w 840852"/>
              <a:gd name="connsiteY2" fmla="*/ 912216 h 963434"/>
              <a:gd name="connsiteX3" fmla="*/ 508332 w 840852"/>
              <a:gd name="connsiteY3" fmla="*/ 963434 h 963434"/>
              <a:gd name="connsiteX0" fmla="*/ 840852 w 840852"/>
              <a:gd name="connsiteY0" fmla="*/ 595345 h 963434"/>
              <a:gd name="connsiteX1" fmla="*/ 220300 w 840852"/>
              <a:gd name="connsiteY1" fmla="*/ 315363 h 963434"/>
              <a:gd name="connsiteX2" fmla="*/ 364316 w 840852"/>
              <a:gd name="connsiteY2" fmla="*/ 963434 h 963434"/>
              <a:gd name="connsiteX3" fmla="*/ 508332 w 840852"/>
              <a:gd name="connsiteY3" fmla="*/ 963434 h 963434"/>
              <a:gd name="connsiteX0" fmla="*/ 675972 w 675972"/>
              <a:gd name="connsiteY0" fmla="*/ 595345 h 963434"/>
              <a:gd name="connsiteX1" fmla="*/ 55420 w 675972"/>
              <a:gd name="connsiteY1" fmla="*/ 315363 h 963434"/>
              <a:gd name="connsiteX2" fmla="*/ 343452 w 675972"/>
              <a:gd name="connsiteY2" fmla="*/ 963434 h 963434"/>
              <a:gd name="connsiteX0" fmla="*/ 786227 w 786227"/>
              <a:gd name="connsiteY0" fmla="*/ 595345 h 963434"/>
              <a:gd name="connsiteX1" fmla="*/ 165675 w 786227"/>
              <a:gd name="connsiteY1" fmla="*/ 315363 h 963434"/>
              <a:gd name="connsiteX2" fmla="*/ 453707 w 786227"/>
              <a:gd name="connsiteY2" fmla="*/ 963434 h 963434"/>
              <a:gd name="connsiteX0" fmla="*/ 815672 w 815672"/>
              <a:gd name="connsiteY0" fmla="*/ 595345 h 963434"/>
              <a:gd name="connsiteX1" fmla="*/ 195120 w 815672"/>
              <a:gd name="connsiteY1" fmla="*/ 315363 h 963434"/>
              <a:gd name="connsiteX2" fmla="*/ 483152 w 815672"/>
              <a:gd name="connsiteY2" fmla="*/ 963434 h 963434"/>
              <a:gd name="connsiteX0" fmla="*/ 815672 w 815672"/>
              <a:gd name="connsiteY0" fmla="*/ 582645 h 950734"/>
              <a:gd name="connsiteX1" fmla="*/ 195120 w 815672"/>
              <a:gd name="connsiteY1" fmla="*/ 302663 h 950734"/>
              <a:gd name="connsiteX2" fmla="*/ 483152 w 815672"/>
              <a:gd name="connsiteY2" fmla="*/ 950734 h 950734"/>
              <a:gd name="connsiteX0" fmla="*/ 915201 w 915201"/>
              <a:gd name="connsiteY0" fmla="*/ 590694 h 950734"/>
              <a:gd name="connsiteX1" fmla="*/ 195120 w 915201"/>
              <a:gd name="connsiteY1" fmla="*/ 302663 h 950734"/>
              <a:gd name="connsiteX2" fmla="*/ 483152 w 915201"/>
              <a:gd name="connsiteY2" fmla="*/ 950734 h 950734"/>
              <a:gd name="connsiteX0" fmla="*/ 915201 w 915201"/>
              <a:gd name="connsiteY0" fmla="*/ 590694 h 950734"/>
              <a:gd name="connsiteX1" fmla="*/ 195120 w 915201"/>
              <a:gd name="connsiteY1" fmla="*/ 302663 h 950734"/>
              <a:gd name="connsiteX2" fmla="*/ 483152 w 915201"/>
              <a:gd name="connsiteY2" fmla="*/ 950734 h 950734"/>
              <a:gd name="connsiteX0" fmla="*/ 915201 w 915201"/>
              <a:gd name="connsiteY0" fmla="*/ 584344 h 944384"/>
              <a:gd name="connsiteX1" fmla="*/ 195120 w 915201"/>
              <a:gd name="connsiteY1" fmla="*/ 296313 h 944384"/>
              <a:gd name="connsiteX2" fmla="*/ 483152 w 915201"/>
              <a:gd name="connsiteY2" fmla="*/ 944384 h 944384"/>
              <a:gd name="connsiteX0" fmla="*/ 915201 w 915201"/>
              <a:gd name="connsiteY0" fmla="*/ 590694 h 950734"/>
              <a:gd name="connsiteX1" fmla="*/ 195120 w 915201"/>
              <a:gd name="connsiteY1" fmla="*/ 302663 h 950734"/>
              <a:gd name="connsiteX2" fmla="*/ 483152 w 915201"/>
              <a:gd name="connsiteY2" fmla="*/ 950734 h 950734"/>
              <a:gd name="connsiteX0" fmla="*/ 899326 w 899326"/>
              <a:gd name="connsiteY0" fmla="*/ 590694 h 950734"/>
              <a:gd name="connsiteX1" fmla="*/ 179245 w 899326"/>
              <a:gd name="connsiteY1" fmla="*/ 302663 h 950734"/>
              <a:gd name="connsiteX2" fmla="*/ 467277 w 899326"/>
              <a:gd name="connsiteY2" fmla="*/ 950734 h 950734"/>
              <a:gd name="connsiteX0" fmla="*/ 905676 w 905676"/>
              <a:gd name="connsiteY0" fmla="*/ 590694 h 950734"/>
              <a:gd name="connsiteX1" fmla="*/ 185595 w 905676"/>
              <a:gd name="connsiteY1" fmla="*/ 302663 h 950734"/>
              <a:gd name="connsiteX2" fmla="*/ 473627 w 905676"/>
              <a:gd name="connsiteY2" fmla="*/ 950734 h 950734"/>
              <a:gd name="connsiteX0" fmla="*/ 905676 w 905676"/>
              <a:gd name="connsiteY0" fmla="*/ 511319 h 871359"/>
              <a:gd name="connsiteX1" fmla="*/ 185595 w 905676"/>
              <a:gd name="connsiteY1" fmla="*/ 223288 h 871359"/>
              <a:gd name="connsiteX2" fmla="*/ 473627 w 905676"/>
              <a:gd name="connsiteY2" fmla="*/ 871359 h 871359"/>
              <a:gd name="connsiteX0" fmla="*/ 905676 w 905676"/>
              <a:gd name="connsiteY0" fmla="*/ 511319 h 871359"/>
              <a:gd name="connsiteX1" fmla="*/ 185595 w 905676"/>
              <a:gd name="connsiteY1" fmla="*/ 223288 h 871359"/>
              <a:gd name="connsiteX2" fmla="*/ 473627 w 905676"/>
              <a:gd name="connsiteY2" fmla="*/ 871359 h 871359"/>
              <a:gd name="connsiteX0" fmla="*/ 905676 w 905676"/>
              <a:gd name="connsiteY0" fmla="*/ 511319 h 871359"/>
              <a:gd name="connsiteX1" fmla="*/ 185595 w 905676"/>
              <a:gd name="connsiteY1" fmla="*/ 223288 h 871359"/>
              <a:gd name="connsiteX2" fmla="*/ 473627 w 905676"/>
              <a:gd name="connsiteY2" fmla="*/ 871359 h 87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676" h="871359">
                <a:moveTo>
                  <a:pt x="905676" y="511319"/>
                </a:moveTo>
                <a:cubicBezTo>
                  <a:pt x="873327" y="52579"/>
                  <a:pt x="423531" y="0"/>
                  <a:pt x="185595" y="223288"/>
                </a:cubicBezTo>
                <a:cubicBezTo>
                  <a:pt x="0" y="383061"/>
                  <a:pt x="19920" y="860169"/>
                  <a:pt x="473627" y="871359"/>
                </a:cubicBezTo>
              </a:path>
            </a:pathLst>
          </a:cu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3989925" y="2150572"/>
            <a:ext cx="16561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+mn-lt"/>
              </a:rPr>
              <a:t>data centric</a:t>
            </a:r>
            <a:br>
              <a:rPr lang="en-US" dirty="0" smtClean="0">
                <a:solidFill>
                  <a:srgbClr val="0070C0"/>
                </a:solidFill>
                <a:latin typeface="+mn-lt"/>
              </a:rPr>
            </a:br>
            <a:r>
              <a:rPr lang="en-US" dirty="0" smtClean="0">
                <a:solidFill>
                  <a:srgbClr val="0070C0"/>
                </a:solidFill>
                <a:latin typeface="+mn-lt"/>
              </a:rPr>
              <a:t>communication</a:t>
            </a:r>
          </a:p>
        </p:txBody>
      </p:sp>
      <p:sp>
        <p:nvSpPr>
          <p:cNvPr id="50" name="Freihandform 49"/>
          <p:cNvSpPr/>
          <p:nvPr/>
        </p:nvSpPr>
        <p:spPr>
          <a:xfrm flipH="1">
            <a:off x="5286863" y="3132118"/>
            <a:ext cx="360040" cy="2166555"/>
          </a:xfrm>
          <a:custGeom>
            <a:avLst/>
            <a:gdLst>
              <a:gd name="connsiteX0" fmla="*/ 0 w 380246"/>
              <a:gd name="connsiteY0" fmla="*/ 250480 h 2405204"/>
              <a:gd name="connsiteX1" fmla="*/ 316871 w 380246"/>
              <a:gd name="connsiteY1" fmla="*/ 359121 h 2405204"/>
              <a:gd name="connsiteX2" fmla="*/ 380246 w 380246"/>
              <a:gd name="connsiteY2" fmla="*/ 2405204 h 2405204"/>
              <a:gd name="connsiteX0" fmla="*/ 0 w 380246"/>
              <a:gd name="connsiteY0" fmla="*/ 250787 h 2405511"/>
              <a:gd name="connsiteX1" fmla="*/ 184847 w 380246"/>
              <a:gd name="connsiteY1" fmla="*/ 248943 h 2405511"/>
              <a:gd name="connsiteX2" fmla="*/ 316871 w 380246"/>
              <a:gd name="connsiteY2" fmla="*/ 359428 h 2405511"/>
              <a:gd name="connsiteX3" fmla="*/ 380246 w 380246"/>
              <a:gd name="connsiteY3" fmla="*/ 2405511 h 2405511"/>
              <a:gd name="connsiteX0" fmla="*/ 0 w 380246"/>
              <a:gd name="connsiteY0" fmla="*/ 0 h 2154724"/>
              <a:gd name="connsiteX1" fmla="*/ 316871 w 380246"/>
              <a:gd name="connsiteY1" fmla="*/ 108641 h 2154724"/>
              <a:gd name="connsiteX2" fmla="*/ 380246 w 380246"/>
              <a:gd name="connsiteY2" fmla="*/ 2154724 h 2154724"/>
              <a:gd name="connsiteX0" fmla="*/ 0 w 380246"/>
              <a:gd name="connsiteY0" fmla="*/ 0 h 2154724"/>
              <a:gd name="connsiteX1" fmla="*/ 316871 w 380246"/>
              <a:gd name="connsiteY1" fmla="*/ 108641 h 2154724"/>
              <a:gd name="connsiteX2" fmla="*/ 380246 w 380246"/>
              <a:gd name="connsiteY2" fmla="*/ 2154724 h 2154724"/>
              <a:gd name="connsiteX0" fmla="*/ 0 w 380246"/>
              <a:gd name="connsiteY0" fmla="*/ 18108 h 2172832"/>
              <a:gd name="connsiteX1" fmla="*/ 316871 w 380246"/>
              <a:gd name="connsiteY1" fmla="*/ 126749 h 2172832"/>
              <a:gd name="connsiteX2" fmla="*/ 380246 w 380246"/>
              <a:gd name="connsiteY2" fmla="*/ 2172832 h 2172832"/>
              <a:gd name="connsiteX0" fmla="*/ 0 w 439972"/>
              <a:gd name="connsiteY0" fmla="*/ 18108 h 2172832"/>
              <a:gd name="connsiteX1" fmla="*/ 316871 w 439972"/>
              <a:gd name="connsiteY1" fmla="*/ 126749 h 2172832"/>
              <a:gd name="connsiteX2" fmla="*/ 380246 w 439972"/>
              <a:gd name="connsiteY2" fmla="*/ 2172832 h 2172832"/>
              <a:gd name="connsiteX0" fmla="*/ 0 w 439972"/>
              <a:gd name="connsiteY0" fmla="*/ 18107 h 2172831"/>
              <a:gd name="connsiteX1" fmla="*/ 316871 w 439972"/>
              <a:gd name="connsiteY1" fmla="*/ 126748 h 2172831"/>
              <a:gd name="connsiteX2" fmla="*/ 380246 w 439972"/>
              <a:gd name="connsiteY2" fmla="*/ 2172831 h 2172831"/>
              <a:gd name="connsiteX0" fmla="*/ 0 w 389299"/>
              <a:gd name="connsiteY0" fmla="*/ 18107 h 2172831"/>
              <a:gd name="connsiteX1" fmla="*/ 316871 w 389299"/>
              <a:gd name="connsiteY1" fmla="*/ 126748 h 2172831"/>
              <a:gd name="connsiteX2" fmla="*/ 380246 w 389299"/>
              <a:gd name="connsiteY2" fmla="*/ 2172831 h 2172831"/>
              <a:gd name="connsiteX0" fmla="*/ 0 w 407407"/>
              <a:gd name="connsiteY0" fmla="*/ 18107 h 2172831"/>
              <a:gd name="connsiteX1" fmla="*/ 316871 w 407407"/>
              <a:gd name="connsiteY1" fmla="*/ 126748 h 2172831"/>
              <a:gd name="connsiteX2" fmla="*/ 380246 w 407407"/>
              <a:gd name="connsiteY2" fmla="*/ 2172831 h 2172831"/>
              <a:gd name="connsiteX0" fmla="*/ 0 w 483670"/>
              <a:gd name="connsiteY0" fmla="*/ 18107 h 2172831"/>
              <a:gd name="connsiteX1" fmla="*/ 316871 w 483670"/>
              <a:gd name="connsiteY1" fmla="*/ 126748 h 2172831"/>
              <a:gd name="connsiteX2" fmla="*/ 380246 w 483670"/>
              <a:gd name="connsiteY2" fmla="*/ 2172831 h 2172831"/>
              <a:gd name="connsiteX0" fmla="*/ 0 w 483670"/>
              <a:gd name="connsiteY0" fmla="*/ 18107 h 2177297"/>
              <a:gd name="connsiteX1" fmla="*/ 316871 w 483670"/>
              <a:gd name="connsiteY1" fmla="*/ 126748 h 2177297"/>
              <a:gd name="connsiteX2" fmla="*/ 483670 w 483670"/>
              <a:gd name="connsiteY2" fmla="*/ 2177297 h 2177297"/>
              <a:gd name="connsiteX0" fmla="*/ 0 w 483670"/>
              <a:gd name="connsiteY0" fmla="*/ 18107 h 2177297"/>
              <a:gd name="connsiteX1" fmla="*/ 316871 w 483670"/>
              <a:gd name="connsiteY1" fmla="*/ 126748 h 2177297"/>
              <a:gd name="connsiteX2" fmla="*/ 483670 w 483670"/>
              <a:gd name="connsiteY2" fmla="*/ 2177297 h 217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670" h="2177297">
                <a:moveTo>
                  <a:pt x="0" y="18107"/>
                </a:moveTo>
                <a:cubicBezTo>
                  <a:pt x="147883" y="17478"/>
                  <a:pt x="186004" y="0"/>
                  <a:pt x="316871" y="126748"/>
                </a:cubicBezTo>
                <a:cubicBezTo>
                  <a:pt x="483670" y="265028"/>
                  <a:pt x="483669" y="1333816"/>
                  <a:pt x="483670" y="2177297"/>
                </a:cubicBezTo>
              </a:path>
            </a:pathLst>
          </a:cu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feld 63"/>
          <p:cNvSpPr txBox="1"/>
          <p:nvPr/>
        </p:nvSpPr>
        <p:spPr>
          <a:xfrm>
            <a:off x="2333741" y="105273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XME</a:t>
            </a:r>
            <a:endParaRPr lang="en-US" sz="2400" dirty="0">
              <a:latin typeface="+mn-lt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5646902" y="105273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Project</a:t>
            </a:r>
            <a:endParaRPr lang="en-US" sz="2400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335330" y="5299467"/>
            <a:ext cx="4968552" cy="57606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 Abstraction Layer (OS + HAL) (</a:t>
            </a:r>
            <a:r>
              <a:rPr lang="en-US" dirty="0" err="1" smtClean="0"/>
              <a:t>hal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335330" y="2775633"/>
            <a:ext cx="1656184" cy="57606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(prim)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334535" y="1634322"/>
            <a:ext cx="1656184" cy="57606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 (adv)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335330" y="3916944"/>
            <a:ext cx="1656184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(core)</a:t>
            </a:r>
            <a:endParaRPr lang="en-US" dirty="0"/>
          </a:p>
        </p:txBody>
      </p:sp>
      <p:sp>
        <p:nvSpPr>
          <p:cNvPr id="54" name="Rechteck 53"/>
          <p:cNvSpPr/>
          <p:nvPr/>
        </p:nvSpPr>
        <p:spPr>
          <a:xfrm>
            <a:off x="5646904" y="2775633"/>
            <a:ext cx="1656184" cy="57606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(prim)</a:t>
            </a:r>
            <a:endParaRPr lang="en-US" dirty="0"/>
          </a:p>
        </p:txBody>
      </p:sp>
      <p:sp>
        <p:nvSpPr>
          <p:cNvPr id="55" name="Rechteck 54"/>
          <p:cNvSpPr/>
          <p:nvPr/>
        </p:nvSpPr>
        <p:spPr>
          <a:xfrm>
            <a:off x="5646903" y="1634322"/>
            <a:ext cx="1656184" cy="57606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 (adv)</a:t>
            </a:r>
            <a:endParaRPr lang="en-US" dirty="0"/>
          </a:p>
        </p:txBody>
      </p:sp>
      <p:sp>
        <p:nvSpPr>
          <p:cNvPr id="69" name="Textfeld 68"/>
          <p:cNvSpPr txBox="1"/>
          <p:nvPr/>
        </p:nvSpPr>
        <p:spPr>
          <a:xfrm>
            <a:off x="0" y="3081154"/>
            <a:ext cx="157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Generated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Middleware</a:t>
            </a:r>
            <a:endParaRPr lang="en-US" sz="2000" dirty="0">
              <a:latin typeface="+mn-lt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-1588" y="1196752"/>
            <a:ext cx="157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Generated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Application</a:t>
            </a:r>
            <a:endParaRPr lang="en-US" sz="2000" dirty="0">
              <a:latin typeface="+mn-lt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-1588" y="5229200"/>
            <a:ext cx="157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Generated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PAL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0" grpId="0" animBg="1"/>
      <p:bldP spid="65" grpId="0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755576" y="3068960"/>
            <a:ext cx="7560840" cy="3240360"/>
          </a:xfrm>
          <a:custGeom>
            <a:avLst/>
            <a:gdLst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1656784 w 4979406"/>
              <a:gd name="connsiteY4" fmla="*/ 2869948 h 2879002"/>
              <a:gd name="connsiteX5" fmla="*/ 9054 w 4979406"/>
              <a:gd name="connsiteY5" fmla="*/ 2879002 h 2879002"/>
              <a:gd name="connsiteX6" fmla="*/ 0 w 4979406"/>
              <a:gd name="connsiteY6" fmla="*/ 0 h 2879002"/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9054 w 4979406"/>
              <a:gd name="connsiteY4" fmla="*/ 2879002 h 2879002"/>
              <a:gd name="connsiteX5" fmla="*/ 0 w 4979406"/>
              <a:gd name="connsiteY5" fmla="*/ 0 h 2879002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3313568 w 4979406"/>
              <a:gd name="connsiteY3" fmla="*/ 1738265 h 1747319"/>
              <a:gd name="connsiteX4" fmla="*/ 5637 w 4979406"/>
              <a:gd name="connsiteY4" fmla="*/ 1728192 h 1747319"/>
              <a:gd name="connsiteX5" fmla="*/ 0 w 4979406"/>
              <a:gd name="connsiteY5" fmla="*/ 0 h 1747319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5637 w 4979406"/>
              <a:gd name="connsiteY3" fmla="*/ 1728192 h 1747319"/>
              <a:gd name="connsiteX4" fmla="*/ 0 w 4979406"/>
              <a:gd name="connsiteY4" fmla="*/ 0 h 174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406" h="1747319">
                <a:moveTo>
                  <a:pt x="0" y="0"/>
                </a:moveTo>
                <a:lnTo>
                  <a:pt x="4979406" y="0"/>
                </a:lnTo>
                <a:lnTo>
                  <a:pt x="4979406" y="1747319"/>
                </a:lnTo>
                <a:lnTo>
                  <a:pt x="5637" y="1728192"/>
                </a:lnTo>
                <a:cubicBezTo>
                  <a:pt x="8655" y="768525"/>
                  <a:pt x="15089" y="95966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917698" y="4859362"/>
            <a:ext cx="2376264" cy="126206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Node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41818" y="3968523"/>
            <a:ext cx="2376264" cy="126206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Node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7698" y="3230337"/>
            <a:ext cx="2376264" cy="126206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Node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Concepts: Data Centric Communication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801072" cy="147732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Data Centric Communication (DCC)</a:t>
            </a:r>
          </a:p>
          <a:p>
            <a:r>
              <a:rPr lang="en-US" sz="2000" b="1" dirty="0" smtClean="0"/>
              <a:t>Topic</a:t>
            </a:r>
            <a:r>
              <a:rPr lang="en-US" sz="2000" dirty="0" smtClean="0"/>
              <a:t> = Assign semantics to data based on an ontology (e.g., Temperature)</a:t>
            </a:r>
            <a:endParaRPr lang="en-US" sz="2000" u="sng" dirty="0" smtClean="0"/>
          </a:p>
          <a:p>
            <a:r>
              <a:rPr lang="en-US" sz="2000" b="1" dirty="0" smtClean="0"/>
              <a:t>Publication</a:t>
            </a:r>
            <a:r>
              <a:rPr lang="en-US" sz="2000" dirty="0" smtClean="0"/>
              <a:t> = Intent to make data of a certain </a:t>
            </a:r>
            <a:r>
              <a:rPr lang="en-US" sz="2000" u="sng" dirty="0" smtClean="0"/>
              <a:t>topic</a:t>
            </a:r>
            <a:r>
              <a:rPr lang="en-US" sz="2000" dirty="0" smtClean="0"/>
              <a:t> available</a:t>
            </a:r>
          </a:p>
          <a:p>
            <a:r>
              <a:rPr lang="en-US" sz="2000" b="1" dirty="0" smtClean="0"/>
              <a:t>Subscription</a:t>
            </a:r>
            <a:r>
              <a:rPr lang="en-US" sz="2000" dirty="0" smtClean="0"/>
              <a:t> = Request to receive data of a certain </a:t>
            </a:r>
            <a:r>
              <a:rPr lang="en-US" sz="2000" u="sng" dirty="0" smtClean="0"/>
              <a:t>topic</a:t>
            </a: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42875" y="6629226"/>
            <a:ext cx="468313" cy="184150"/>
          </a:xfrm>
        </p:spPr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1714" y="3590377"/>
            <a:ext cx="2016224" cy="71269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Sensor 1</a:t>
            </a:r>
          </a:p>
          <a:p>
            <a:pPr algn="ctr"/>
            <a:r>
              <a:rPr lang="en-US" sz="1400" dirty="0" smtClean="0"/>
              <a:t>publish( Temperature )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1061714" y="5048693"/>
            <a:ext cx="2016224" cy="71269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Sensor 2</a:t>
            </a:r>
          </a:p>
          <a:p>
            <a:pPr algn="ctr"/>
            <a:r>
              <a:rPr lang="en-US" sz="1400" dirty="0" smtClean="0"/>
              <a:t>publish( Temperature )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5921630" y="4335537"/>
            <a:ext cx="2016224" cy="71269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Display</a:t>
            </a:r>
          </a:p>
          <a:p>
            <a:pPr algn="ctr"/>
            <a:r>
              <a:rPr lang="en-US" sz="1400" dirty="0" smtClean="0"/>
              <a:t>subscribe( Temperature )</a:t>
            </a:r>
            <a:endParaRPr lang="en-US" sz="1400" dirty="0"/>
          </a:p>
        </p:txBody>
      </p:sp>
      <p:cxnSp>
        <p:nvCxnSpPr>
          <p:cNvPr id="16" name="Gerade Verbindung mit Pfeil 15"/>
          <p:cNvCxnSpPr>
            <a:stCxn id="10" idx="3"/>
          </p:cNvCxnSpPr>
          <p:nvPr/>
        </p:nvCxnSpPr>
        <p:spPr>
          <a:xfrm>
            <a:off x="3293962" y="3861368"/>
            <a:ext cx="2447856" cy="44169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5" idx="3"/>
          </p:cNvCxnSpPr>
          <p:nvPr/>
        </p:nvCxnSpPr>
        <p:spPr>
          <a:xfrm flipV="1">
            <a:off x="3293962" y="4942164"/>
            <a:ext cx="2447856" cy="54822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4572000" y="4942164"/>
            <a:ext cx="1097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IP over</a:t>
            </a:r>
            <a:br>
              <a:rPr lang="en-US" dirty="0" smtClean="0">
                <a:solidFill>
                  <a:srgbClr val="002060"/>
                </a:solidFill>
                <a:latin typeface="+mn-lt"/>
              </a:rPr>
            </a:br>
            <a:r>
              <a:rPr lang="en-US" dirty="0" smtClean="0">
                <a:solidFill>
                  <a:srgbClr val="002060"/>
                </a:solidFill>
                <a:latin typeface="+mn-lt"/>
              </a:rPr>
              <a:t>Ethernet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572000" y="3923019"/>
            <a:ext cx="10978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Serial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652120" y="5590981"/>
            <a:ext cx="2520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+mn-lt"/>
              </a:rPr>
              <a:t>data centric communication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5" grpId="0" animBg="1"/>
      <p:bldP spid="14" grpId="0" animBg="1"/>
      <p:bldP spid="10" grpId="0" animBg="1"/>
      <p:bldP spid="7" grpId="0" animBg="1"/>
      <p:bldP spid="8" grpId="0" animBg="1"/>
      <p:bldP spid="9" grpId="0" animBg="1"/>
      <p:bldP spid="30" grpId="0"/>
      <p:bldP spid="30" grpId="1"/>
      <p:bldP spid="33" grpId="0"/>
      <p:bldP spid="33" grpId="1"/>
      <p:bldP spid="17" grpId="0"/>
      <p:bldP spid="17" grpId="1"/>
      <p:bldP spid="1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755576" y="3068960"/>
            <a:ext cx="7560840" cy="3240360"/>
          </a:xfrm>
          <a:custGeom>
            <a:avLst/>
            <a:gdLst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1656784 w 4979406"/>
              <a:gd name="connsiteY4" fmla="*/ 2869948 h 2879002"/>
              <a:gd name="connsiteX5" fmla="*/ 9054 w 4979406"/>
              <a:gd name="connsiteY5" fmla="*/ 2879002 h 2879002"/>
              <a:gd name="connsiteX6" fmla="*/ 0 w 4979406"/>
              <a:gd name="connsiteY6" fmla="*/ 0 h 2879002"/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9054 w 4979406"/>
              <a:gd name="connsiteY4" fmla="*/ 2879002 h 2879002"/>
              <a:gd name="connsiteX5" fmla="*/ 0 w 4979406"/>
              <a:gd name="connsiteY5" fmla="*/ 0 h 2879002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3313568 w 4979406"/>
              <a:gd name="connsiteY3" fmla="*/ 1738265 h 1747319"/>
              <a:gd name="connsiteX4" fmla="*/ 5637 w 4979406"/>
              <a:gd name="connsiteY4" fmla="*/ 1728192 h 1747319"/>
              <a:gd name="connsiteX5" fmla="*/ 0 w 4979406"/>
              <a:gd name="connsiteY5" fmla="*/ 0 h 1747319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5637 w 4979406"/>
              <a:gd name="connsiteY3" fmla="*/ 1728192 h 1747319"/>
              <a:gd name="connsiteX4" fmla="*/ 0 w 4979406"/>
              <a:gd name="connsiteY4" fmla="*/ 0 h 174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406" h="1747319">
                <a:moveTo>
                  <a:pt x="0" y="0"/>
                </a:moveTo>
                <a:lnTo>
                  <a:pt x="4979406" y="0"/>
                </a:lnTo>
                <a:lnTo>
                  <a:pt x="4979406" y="1747319"/>
                </a:lnTo>
                <a:lnTo>
                  <a:pt x="5637" y="1728192"/>
                </a:lnTo>
                <a:cubicBezTo>
                  <a:pt x="8655" y="768525"/>
                  <a:pt x="15089" y="95966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917698" y="4859362"/>
            <a:ext cx="2376264" cy="126206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Knoten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41818" y="3968523"/>
            <a:ext cx="2376264" cy="126206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Knoten</a:t>
            </a:r>
            <a:r>
              <a:rPr lang="en-US" dirty="0" smtClean="0">
                <a:solidFill>
                  <a:schemeClr val="bg1"/>
                </a:solidFill>
              </a:rPr>
              <a:t>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7698" y="3230337"/>
            <a:ext cx="2376264" cy="126206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Knoten</a:t>
            </a:r>
            <a:r>
              <a:rPr lang="en-US" dirty="0" smtClean="0">
                <a:solidFill>
                  <a:schemeClr val="bg1"/>
                </a:solidFill>
              </a:rPr>
              <a:t>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Concepts: Data Centric Communication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801072" cy="147732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Data Centric Communication (DCC)</a:t>
            </a:r>
          </a:p>
          <a:p>
            <a:r>
              <a:rPr lang="en-US" sz="2000" b="1" dirty="0" smtClean="0"/>
              <a:t>Topic</a:t>
            </a:r>
            <a:r>
              <a:rPr lang="en-US" sz="2000" dirty="0" smtClean="0"/>
              <a:t> = Assign semantics to data based on an ontology (e.g., Temperature)</a:t>
            </a:r>
            <a:endParaRPr lang="en-US" sz="2000" u="sng" dirty="0" smtClean="0"/>
          </a:p>
          <a:p>
            <a:r>
              <a:rPr lang="en-US" sz="2000" b="1" dirty="0" smtClean="0"/>
              <a:t>Publication</a:t>
            </a:r>
            <a:r>
              <a:rPr lang="en-US" sz="2000" dirty="0" smtClean="0"/>
              <a:t> = Intent to make data of a certain </a:t>
            </a:r>
            <a:r>
              <a:rPr lang="en-US" sz="2000" u="sng" dirty="0" smtClean="0"/>
              <a:t>topic</a:t>
            </a:r>
            <a:r>
              <a:rPr lang="en-US" sz="2000" dirty="0" smtClean="0"/>
              <a:t> available</a:t>
            </a:r>
          </a:p>
          <a:p>
            <a:r>
              <a:rPr lang="en-US" sz="2000" b="1" dirty="0" smtClean="0"/>
              <a:t>Subscription</a:t>
            </a:r>
            <a:r>
              <a:rPr lang="en-US" sz="2000" dirty="0" smtClean="0"/>
              <a:t> = Request to receive data of a certain </a:t>
            </a:r>
            <a:r>
              <a:rPr lang="en-US" sz="2000" u="sng" dirty="0" smtClean="0"/>
              <a:t>topic</a:t>
            </a: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42875" y="6629226"/>
            <a:ext cx="468313" cy="184150"/>
          </a:xfrm>
        </p:spPr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1714" y="3590377"/>
            <a:ext cx="2016224" cy="71269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Sensor 1</a:t>
            </a:r>
          </a:p>
          <a:p>
            <a:pPr algn="ctr"/>
            <a:r>
              <a:rPr lang="en-US" sz="1400" dirty="0" smtClean="0"/>
              <a:t>publish( Temperature )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1061714" y="5048693"/>
            <a:ext cx="2016224" cy="71269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Sensor 2</a:t>
            </a:r>
          </a:p>
          <a:p>
            <a:pPr algn="ctr"/>
            <a:r>
              <a:rPr lang="en-US" sz="1400" dirty="0" smtClean="0"/>
              <a:t>publish( Temperature )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5921630" y="4335537"/>
            <a:ext cx="2016224" cy="71269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66"/>
                </a:solidFill>
              </a:rPr>
              <a:t>Anzeige</a:t>
            </a:r>
            <a:endParaRPr lang="en-US" dirty="0" smtClean="0">
              <a:solidFill>
                <a:srgbClr val="FFFF66"/>
              </a:solidFill>
            </a:endParaRPr>
          </a:p>
          <a:p>
            <a:pPr algn="ctr"/>
            <a:r>
              <a:rPr lang="en-US" sz="1400" dirty="0" smtClean="0"/>
              <a:t>subscribe( Temperature )</a:t>
            </a:r>
            <a:endParaRPr lang="en-US" sz="1400" dirty="0"/>
          </a:p>
        </p:txBody>
      </p:sp>
      <p:cxnSp>
        <p:nvCxnSpPr>
          <p:cNvPr id="16" name="Gerade Verbindung mit Pfeil 15"/>
          <p:cNvCxnSpPr>
            <a:stCxn id="10" idx="3"/>
          </p:cNvCxnSpPr>
          <p:nvPr/>
        </p:nvCxnSpPr>
        <p:spPr>
          <a:xfrm>
            <a:off x="3293962" y="3861368"/>
            <a:ext cx="2447856" cy="44169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5" idx="3"/>
          </p:cNvCxnSpPr>
          <p:nvPr/>
        </p:nvCxnSpPr>
        <p:spPr>
          <a:xfrm flipV="1">
            <a:off x="3293962" y="4942164"/>
            <a:ext cx="2447856" cy="54822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4572000" y="4942164"/>
            <a:ext cx="1097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IP 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über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+mn-lt"/>
              </a:rPr>
            </a:br>
            <a:r>
              <a:rPr lang="en-US" dirty="0" smtClean="0">
                <a:solidFill>
                  <a:srgbClr val="002060"/>
                </a:solidFill>
                <a:latin typeface="+mn-lt"/>
              </a:rPr>
              <a:t>Ethernet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572000" y="3923019"/>
            <a:ext cx="10978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+mn-lt"/>
              </a:rPr>
              <a:t>Seriell</a:t>
            </a:r>
            <a:endParaRPr lang="en-US" dirty="0" smtClea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652120" y="5590981"/>
            <a:ext cx="2520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  <a:latin typeface="+mn-lt"/>
              </a:rPr>
              <a:t>datenzentrische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+mn-lt"/>
              </a:rPr>
            </a:br>
            <a:r>
              <a:rPr lang="en-US" dirty="0" err="1" smtClean="0">
                <a:solidFill>
                  <a:srgbClr val="0070C0"/>
                </a:solidFill>
                <a:latin typeface="+mn-lt"/>
              </a:rPr>
              <a:t>Kommunkation</a:t>
            </a:r>
            <a:endParaRPr lang="en-US" dirty="0" smtClean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5" grpId="0" animBg="1"/>
      <p:bldP spid="14" grpId="0" animBg="1"/>
      <p:bldP spid="10" grpId="0" animBg="1"/>
      <p:bldP spid="7" grpId="0" animBg="1"/>
      <p:bldP spid="8" grpId="0" animBg="1"/>
      <p:bldP spid="9" grpId="0" animBg="1"/>
      <p:bldP spid="30" grpId="0"/>
      <p:bldP spid="30" grpId="1"/>
      <p:bldP spid="33" grpId="0"/>
      <p:bldP spid="33" grpId="1"/>
      <p:bldP spid="18" grpId="0"/>
      <p:bldP spid="18" grpId="1"/>
      <p:bldP spid="1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/>
          <p:nvPr/>
        </p:nvSpPr>
        <p:spPr>
          <a:xfrm>
            <a:off x="611188" y="3861048"/>
            <a:ext cx="7777236" cy="2448272"/>
          </a:xfrm>
          <a:custGeom>
            <a:avLst/>
            <a:gdLst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1656784 w 4979406"/>
              <a:gd name="connsiteY4" fmla="*/ 2869948 h 2879002"/>
              <a:gd name="connsiteX5" fmla="*/ 9054 w 4979406"/>
              <a:gd name="connsiteY5" fmla="*/ 2879002 h 2879002"/>
              <a:gd name="connsiteX6" fmla="*/ 0 w 4979406"/>
              <a:gd name="connsiteY6" fmla="*/ 0 h 2879002"/>
              <a:gd name="connsiteX0" fmla="*/ 0 w 4979406"/>
              <a:gd name="connsiteY0" fmla="*/ 0 h 2879002"/>
              <a:gd name="connsiteX1" fmla="*/ 4979406 w 4979406"/>
              <a:gd name="connsiteY1" fmla="*/ 0 h 2879002"/>
              <a:gd name="connsiteX2" fmla="*/ 4979406 w 4979406"/>
              <a:gd name="connsiteY2" fmla="*/ 1747319 h 2879002"/>
              <a:gd name="connsiteX3" fmla="*/ 3313568 w 4979406"/>
              <a:gd name="connsiteY3" fmla="*/ 1738265 h 2879002"/>
              <a:gd name="connsiteX4" fmla="*/ 9054 w 4979406"/>
              <a:gd name="connsiteY4" fmla="*/ 2879002 h 2879002"/>
              <a:gd name="connsiteX5" fmla="*/ 0 w 4979406"/>
              <a:gd name="connsiteY5" fmla="*/ 0 h 2879002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3313568 w 4979406"/>
              <a:gd name="connsiteY3" fmla="*/ 1738265 h 1747319"/>
              <a:gd name="connsiteX4" fmla="*/ 5637 w 4979406"/>
              <a:gd name="connsiteY4" fmla="*/ 1728192 h 1747319"/>
              <a:gd name="connsiteX5" fmla="*/ 0 w 4979406"/>
              <a:gd name="connsiteY5" fmla="*/ 0 h 1747319"/>
              <a:gd name="connsiteX0" fmla="*/ 0 w 4979406"/>
              <a:gd name="connsiteY0" fmla="*/ 0 h 1747319"/>
              <a:gd name="connsiteX1" fmla="*/ 4979406 w 4979406"/>
              <a:gd name="connsiteY1" fmla="*/ 0 h 1747319"/>
              <a:gd name="connsiteX2" fmla="*/ 4979406 w 4979406"/>
              <a:gd name="connsiteY2" fmla="*/ 1747319 h 1747319"/>
              <a:gd name="connsiteX3" fmla="*/ 5637 w 4979406"/>
              <a:gd name="connsiteY3" fmla="*/ 1728192 h 1747319"/>
              <a:gd name="connsiteX4" fmla="*/ 0 w 4979406"/>
              <a:gd name="connsiteY4" fmla="*/ 0 h 174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406" h="1747319">
                <a:moveTo>
                  <a:pt x="0" y="0"/>
                </a:moveTo>
                <a:lnTo>
                  <a:pt x="4979406" y="0"/>
                </a:lnTo>
                <a:lnTo>
                  <a:pt x="4979406" y="1747319"/>
                </a:lnTo>
                <a:lnTo>
                  <a:pt x="5637" y="1728192"/>
                </a:lnTo>
                <a:cubicBezTo>
                  <a:pt x="8655" y="768525"/>
                  <a:pt x="15089" y="95966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5652120" y="5590981"/>
            <a:ext cx="2520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+mn-lt"/>
              </a:rPr>
              <a:t>data centric communication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Concepts: Meta Data (1)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42928" y="1335950"/>
            <a:ext cx="8460000" cy="243759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Meta Data</a:t>
            </a:r>
          </a:p>
          <a:p>
            <a:r>
              <a:rPr lang="en-US" b="1" dirty="0" smtClean="0"/>
              <a:t>Meta data</a:t>
            </a:r>
            <a:r>
              <a:rPr lang="en-US" dirty="0" smtClean="0"/>
              <a:t> = Set of keys and associated values</a:t>
            </a:r>
          </a:p>
          <a:p>
            <a:pPr lvl="1"/>
            <a:r>
              <a:rPr lang="en-US" dirty="0" smtClean="0"/>
              <a:t>Describe data of a specific </a:t>
            </a:r>
            <a:r>
              <a:rPr lang="en-US" u="sng" dirty="0" smtClean="0"/>
              <a:t>topic</a:t>
            </a:r>
            <a:r>
              <a:rPr lang="en-US" dirty="0" smtClean="0"/>
              <a:t> in more detail</a:t>
            </a:r>
          </a:p>
          <a:p>
            <a:pPr lvl="1"/>
            <a:r>
              <a:rPr lang="en-US" dirty="0" smtClean="0"/>
              <a:t>Examples: data type, location, timestamp, accuracy</a:t>
            </a:r>
          </a:p>
          <a:p>
            <a:r>
              <a:rPr lang="en-US" u="sng" dirty="0" smtClean="0"/>
              <a:t>Publications</a:t>
            </a:r>
            <a:r>
              <a:rPr lang="en-US" dirty="0" smtClean="0"/>
              <a:t> are annotated with meta data</a:t>
            </a:r>
          </a:p>
          <a:p>
            <a:r>
              <a:rPr lang="en-US" u="sng" dirty="0" smtClean="0"/>
              <a:t>Subscriptions</a:t>
            </a:r>
            <a:r>
              <a:rPr lang="en-US" dirty="0" smtClean="0"/>
              <a:t> can filter by meta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0762F-3618-4906-A7B5-AF867B74E0D6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27584" y="4077072"/>
            <a:ext cx="2808312" cy="93610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Sensor 1</a:t>
            </a:r>
          </a:p>
          <a:p>
            <a:pPr algn="ctr"/>
            <a:r>
              <a:rPr lang="en-US" sz="1400" dirty="0" smtClean="0"/>
              <a:t>publish( Temperature |</a:t>
            </a:r>
            <a:br>
              <a:rPr lang="en-US" sz="1400" dirty="0" smtClean="0"/>
            </a:br>
            <a:r>
              <a:rPr lang="en-US" sz="1400" dirty="0" smtClean="0"/>
              <a:t>location = “</a:t>
            </a:r>
            <a:r>
              <a:rPr lang="en-US" sz="1400" dirty="0" err="1" smtClean="0"/>
              <a:t>Dijkstra</a:t>
            </a:r>
            <a:r>
              <a:rPr lang="en-US" sz="1400" dirty="0" smtClean="0"/>
              <a:t>”, unit = “°C” )</a:t>
            </a:r>
            <a:endParaRPr lang="en-US" sz="1400" dirty="0"/>
          </a:p>
        </p:txBody>
      </p:sp>
      <p:sp>
        <p:nvSpPr>
          <p:cNvPr id="7" name="Rechteck 6"/>
          <p:cNvSpPr/>
          <p:nvPr/>
        </p:nvSpPr>
        <p:spPr>
          <a:xfrm>
            <a:off x="5652120" y="4617340"/>
            <a:ext cx="2520280" cy="93610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Display</a:t>
            </a:r>
          </a:p>
          <a:p>
            <a:pPr algn="ctr"/>
            <a:r>
              <a:rPr lang="en-US" sz="1400" dirty="0" smtClean="0"/>
              <a:t>subscribe( Temperature |</a:t>
            </a:r>
            <a:br>
              <a:rPr lang="en-US" sz="1400" dirty="0" smtClean="0"/>
            </a:br>
            <a:r>
              <a:rPr lang="en-US" sz="1400" dirty="0" smtClean="0"/>
              <a:t> location = “</a:t>
            </a:r>
            <a:r>
              <a:rPr lang="en-US" sz="1400" dirty="0" err="1" smtClean="0"/>
              <a:t>Dijkstra</a:t>
            </a:r>
            <a:r>
              <a:rPr lang="en-US" sz="1400" dirty="0" smtClean="0"/>
              <a:t>” </a:t>
            </a:r>
            <a:r>
              <a:rPr lang="en-US" sz="1400" dirty="0" smtClean="0">
                <a:sym typeface="Symbol"/>
              </a:rPr>
              <a:t></a:t>
            </a:r>
            <a:br>
              <a:rPr lang="en-US" sz="1400" dirty="0" smtClean="0">
                <a:sym typeface="Symbol"/>
              </a:rPr>
            </a:br>
            <a:r>
              <a:rPr lang="en-US" sz="1400" dirty="0" smtClean="0">
                <a:sym typeface="Symbol"/>
              </a:rPr>
              <a:t>unit = “°C”</a:t>
            </a:r>
            <a:r>
              <a:rPr lang="en-US" sz="1400" dirty="0" smtClean="0"/>
              <a:t> )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827584" y="5157192"/>
            <a:ext cx="2808312" cy="936104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Sensor 2</a:t>
            </a:r>
          </a:p>
          <a:p>
            <a:pPr algn="ctr"/>
            <a:r>
              <a:rPr lang="en-US" sz="1400" dirty="0" smtClean="0"/>
              <a:t>publish( Temperature |</a:t>
            </a:r>
            <a:br>
              <a:rPr lang="en-US" sz="1400" dirty="0" smtClean="0"/>
            </a:br>
            <a:r>
              <a:rPr lang="en-US" sz="1400" dirty="0" smtClean="0"/>
              <a:t>location = “</a:t>
            </a:r>
            <a:r>
              <a:rPr lang="en-US" sz="1400" dirty="0" err="1" smtClean="0"/>
              <a:t>Ada</a:t>
            </a:r>
            <a:r>
              <a:rPr lang="en-US" sz="1400" dirty="0" smtClean="0"/>
              <a:t>”, unit = “°C” )</a:t>
            </a:r>
            <a:endParaRPr lang="en-US" sz="1400" dirty="0"/>
          </a:p>
        </p:txBody>
      </p:sp>
      <p:cxnSp>
        <p:nvCxnSpPr>
          <p:cNvPr id="9" name="Gerade Verbindung mit Pfeil 15"/>
          <p:cNvCxnSpPr>
            <a:stCxn id="5" idx="3"/>
            <a:endCxn id="7" idx="1"/>
          </p:cNvCxnSpPr>
          <p:nvPr/>
        </p:nvCxnSpPr>
        <p:spPr>
          <a:xfrm>
            <a:off x="3635896" y="4545124"/>
            <a:ext cx="2016224" cy="54026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5"/>
          <p:cNvCxnSpPr>
            <a:stCxn id="8" idx="3"/>
          </p:cNvCxnSpPr>
          <p:nvPr/>
        </p:nvCxnSpPr>
        <p:spPr>
          <a:xfrm>
            <a:off x="3635896" y="5625244"/>
            <a:ext cx="864096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zieren 14"/>
          <p:cNvSpPr/>
          <p:nvPr/>
        </p:nvSpPr>
        <p:spPr>
          <a:xfrm>
            <a:off x="3707904" y="5265204"/>
            <a:ext cx="720080" cy="720080"/>
          </a:xfrm>
          <a:prstGeom prst="mathMultiply">
            <a:avLst>
              <a:gd name="adj1" fmla="val 1597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/>
      <p:bldP spid="14" grpId="1"/>
      <p:bldP spid="14" grpId="2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4ORmtzrEG7WEZE7EhGN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HC_SRcfUmBYLZxmtVz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es9ttBlkCuI_Kjkw8l9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mdpkHALY0OSPd3n1kKW7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mdpkHALY0OSPd3n1kKW7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HC_SRcfUmBYLZxmtVz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4ORmtzrEG7WEZE7EhGN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es9ttBlkCuI_Kjkw8l9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mdpkHALY0OSPd3n1kKW7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mdpkHALY0OSPd3n1kKW7w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issa-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6094"/>
        </a:dk2>
        <a:lt2>
          <a:srgbClr val="808080"/>
        </a:lt2>
        <a:accent1>
          <a:srgbClr val="FFFFFF"/>
        </a:accent1>
        <a:accent2>
          <a:srgbClr val="F0F0F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D9D9D9"/>
        </a:accent6>
        <a:hlink>
          <a:srgbClr val="1681BD"/>
        </a:hlink>
        <a:folHlink>
          <a:srgbClr val="0060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6094"/>
        </a:dk2>
        <a:lt2>
          <a:srgbClr val="808080"/>
        </a:lt2>
        <a:accent1>
          <a:srgbClr val="F0F0F0"/>
        </a:accent1>
        <a:accent2>
          <a:srgbClr val="95B9E2"/>
        </a:accent2>
        <a:accent3>
          <a:srgbClr val="FFFFFF"/>
        </a:accent3>
        <a:accent4>
          <a:srgbClr val="000000"/>
        </a:accent4>
        <a:accent5>
          <a:srgbClr val="F6F6F6"/>
        </a:accent5>
        <a:accent6>
          <a:srgbClr val="87A7CD"/>
        </a:accent6>
        <a:hlink>
          <a:srgbClr val="63A0D6"/>
        </a:hlink>
        <a:folHlink>
          <a:srgbClr val="1681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6094"/>
        </a:dk2>
        <a:lt2>
          <a:srgbClr val="808080"/>
        </a:lt2>
        <a:accent1>
          <a:srgbClr val="F0F0F0"/>
        </a:accent1>
        <a:accent2>
          <a:srgbClr val="95B9E2"/>
        </a:accent2>
        <a:accent3>
          <a:srgbClr val="FFFFFF"/>
        </a:accent3>
        <a:accent4>
          <a:srgbClr val="000000"/>
        </a:accent4>
        <a:accent5>
          <a:srgbClr val="F6F6F6"/>
        </a:accent5>
        <a:accent6>
          <a:srgbClr val="87A7CD"/>
        </a:accent6>
        <a:hlink>
          <a:srgbClr val="63A0D6"/>
        </a:hlink>
        <a:folHlink>
          <a:srgbClr val="0079C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issa-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6094"/>
        </a:dk2>
        <a:lt2>
          <a:srgbClr val="808080"/>
        </a:lt2>
        <a:accent1>
          <a:srgbClr val="FFFFFF"/>
        </a:accent1>
        <a:accent2>
          <a:srgbClr val="F0F0F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D9D9D9"/>
        </a:accent6>
        <a:hlink>
          <a:srgbClr val="1681BD"/>
        </a:hlink>
        <a:folHlink>
          <a:srgbClr val="0060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6094"/>
        </a:dk2>
        <a:lt2>
          <a:srgbClr val="808080"/>
        </a:lt2>
        <a:accent1>
          <a:srgbClr val="F0F0F0"/>
        </a:accent1>
        <a:accent2>
          <a:srgbClr val="95B9E2"/>
        </a:accent2>
        <a:accent3>
          <a:srgbClr val="FFFFFF"/>
        </a:accent3>
        <a:accent4>
          <a:srgbClr val="000000"/>
        </a:accent4>
        <a:accent5>
          <a:srgbClr val="F6F6F6"/>
        </a:accent5>
        <a:accent6>
          <a:srgbClr val="87A7CD"/>
        </a:accent6>
        <a:hlink>
          <a:srgbClr val="63A0D6"/>
        </a:hlink>
        <a:folHlink>
          <a:srgbClr val="1681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6094"/>
        </a:dk2>
        <a:lt2>
          <a:srgbClr val="808080"/>
        </a:lt2>
        <a:accent1>
          <a:srgbClr val="F0F0F0"/>
        </a:accent1>
        <a:accent2>
          <a:srgbClr val="95B9E2"/>
        </a:accent2>
        <a:accent3>
          <a:srgbClr val="FFFFFF"/>
        </a:accent3>
        <a:accent4>
          <a:srgbClr val="000000"/>
        </a:accent4>
        <a:accent5>
          <a:srgbClr val="F6F6F6"/>
        </a:accent5>
        <a:accent6>
          <a:srgbClr val="87A7CD"/>
        </a:accent6>
        <a:hlink>
          <a:srgbClr val="63A0D6"/>
        </a:hlink>
        <a:folHlink>
          <a:srgbClr val="0079C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1_Larissa-Design 4">
    <a:dk1>
      <a:srgbClr val="000000"/>
    </a:dk1>
    <a:lt1>
      <a:srgbClr val="FFFFFF"/>
    </a:lt1>
    <a:dk2>
      <a:srgbClr val="006094"/>
    </a:dk2>
    <a:lt2>
      <a:srgbClr val="808080"/>
    </a:lt2>
    <a:accent1>
      <a:srgbClr val="F0F0F0"/>
    </a:accent1>
    <a:accent2>
      <a:srgbClr val="95B9E2"/>
    </a:accent2>
    <a:accent3>
      <a:srgbClr val="FFFFFF"/>
    </a:accent3>
    <a:accent4>
      <a:srgbClr val="000000"/>
    </a:accent4>
    <a:accent5>
      <a:srgbClr val="F6F6F6"/>
    </a:accent5>
    <a:accent6>
      <a:srgbClr val="87A7CD"/>
    </a:accent6>
    <a:hlink>
      <a:srgbClr val="63A0D6"/>
    </a:hlink>
    <a:folHlink>
      <a:srgbClr val="0079C1"/>
    </a:folHlink>
  </a:clrScheme>
</a:themeOverride>
</file>

<file path=ppt/theme/themeOverride2.xml><?xml version="1.0" encoding="utf-8"?>
<a:themeOverride xmlns:a="http://schemas.openxmlformats.org/drawingml/2006/main">
  <a:clrScheme name="1_Larissa-Design 4">
    <a:dk1>
      <a:srgbClr val="000000"/>
    </a:dk1>
    <a:lt1>
      <a:srgbClr val="FFFFFF"/>
    </a:lt1>
    <a:dk2>
      <a:srgbClr val="006094"/>
    </a:dk2>
    <a:lt2>
      <a:srgbClr val="808080"/>
    </a:lt2>
    <a:accent1>
      <a:srgbClr val="F0F0F0"/>
    </a:accent1>
    <a:accent2>
      <a:srgbClr val="95B9E2"/>
    </a:accent2>
    <a:accent3>
      <a:srgbClr val="FFFFFF"/>
    </a:accent3>
    <a:accent4>
      <a:srgbClr val="000000"/>
    </a:accent4>
    <a:accent5>
      <a:srgbClr val="F6F6F6"/>
    </a:accent5>
    <a:accent6>
      <a:srgbClr val="87A7CD"/>
    </a:accent6>
    <a:hlink>
      <a:srgbClr val="63A0D6"/>
    </a:hlink>
    <a:folHlink>
      <a:srgbClr val="0079C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Vorlage.pptx</Template>
  <TotalTime>0</TotalTime>
  <Words>1275</Words>
  <Application>Microsoft Office PowerPoint</Application>
  <PresentationFormat>Bildschirmpräsentation (4:3)</PresentationFormat>
  <Paragraphs>352</Paragraphs>
  <Slides>22</Slides>
  <Notes>6</Notes>
  <HiddenSlides>1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Larissa-Design</vt:lpstr>
      <vt:lpstr>1_Larissa-Design</vt:lpstr>
      <vt:lpstr>Introduction to CHROMOSOME Architecture, core concepts and core component</vt:lpstr>
      <vt:lpstr>Terminology</vt:lpstr>
      <vt:lpstr>Introduction</vt:lpstr>
      <vt:lpstr>XME Architecture (1)</vt:lpstr>
      <vt:lpstr>Folie 5</vt:lpstr>
      <vt:lpstr>XME Architecture (2)</vt:lpstr>
      <vt:lpstr>Core Concepts: Data Centric Communication</vt:lpstr>
      <vt:lpstr>Core Concepts: Data Centric Communication</vt:lpstr>
      <vt:lpstr>Core Concepts: Meta Data (1)</vt:lpstr>
      <vt:lpstr>Core Concepts: Meta Data (1)</vt:lpstr>
      <vt:lpstr>Core Concepts: Meta Data (2)</vt:lpstr>
      <vt:lpstr>Core Concepts: Request/Response</vt:lpstr>
      <vt:lpstr>Optional Core Components</vt:lpstr>
      <vt:lpstr>Core Components (1)</vt:lpstr>
      <vt:lpstr>Core Components (1)</vt:lpstr>
      <vt:lpstr>Kernkomponenten (1)</vt:lpstr>
      <vt:lpstr>XME Core Components</vt:lpstr>
      <vt:lpstr>XME Core Components</vt:lpstr>
      <vt:lpstr>Core Components (2)</vt:lpstr>
      <vt:lpstr>Core Components (3)</vt:lpstr>
      <vt:lpstr>Current Status</vt:lpstr>
      <vt:lpstr>Contact</vt:lpstr>
    </vt:vector>
  </TitlesOfParts>
  <Company>fortiss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Multifunktionale Sensornetzwerke zur Überwachung von Prozessdaten - Projekt Multifunk</dc:title>
  <dc:creator>fortiss</dc:creator>
  <cp:lastModifiedBy>Michael Geisinger</cp:lastModifiedBy>
  <cp:revision>3162</cp:revision>
  <cp:lastPrinted>2009-05-15T09:40:51Z</cp:lastPrinted>
  <dcterms:created xsi:type="dcterms:W3CDTF">2009-12-04T07:31:01Z</dcterms:created>
  <dcterms:modified xsi:type="dcterms:W3CDTF">2012-03-28T14:39:37Z</dcterms:modified>
</cp:coreProperties>
</file>