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38"/>
  </p:notesMasterIdLst>
  <p:sldIdLst>
    <p:sldId id="256" r:id="rId2"/>
    <p:sldId id="266" r:id="rId3"/>
    <p:sldId id="274" r:id="rId4"/>
    <p:sldId id="269" r:id="rId5"/>
    <p:sldId id="267" r:id="rId6"/>
    <p:sldId id="291" r:id="rId7"/>
    <p:sldId id="280" r:id="rId8"/>
    <p:sldId id="292" r:id="rId9"/>
    <p:sldId id="286" r:id="rId10"/>
    <p:sldId id="284" r:id="rId11"/>
    <p:sldId id="279" r:id="rId12"/>
    <p:sldId id="289" r:id="rId13"/>
    <p:sldId id="290" r:id="rId14"/>
    <p:sldId id="300" r:id="rId15"/>
    <p:sldId id="293" r:id="rId16"/>
    <p:sldId id="294" r:id="rId17"/>
    <p:sldId id="287" r:id="rId18"/>
    <p:sldId id="295" r:id="rId19"/>
    <p:sldId id="296" r:id="rId20"/>
    <p:sldId id="297" r:id="rId21"/>
    <p:sldId id="298" r:id="rId22"/>
    <p:sldId id="299" r:id="rId23"/>
    <p:sldId id="285" r:id="rId24"/>
    <p:sldId id="277" r:id="rId25"/>
    <p:sldId id="278" r:id="rId26"/>
    <p:sldId id="273" r:id="rId27"/>
    <p:sldId id="282" r:id="rId28"/>
    <p:sldId id="275" r:id="rId29"/>
    <p:sldId id="271" r:id="rId30"/>
    <p:sldId id="259" r:id="rId31"/>
    <p:sldId id="260" r:id="rId32"/>
    <p:sldId id="261" r:id="rId33"/>
    <p:sldId id="262" r:id="rId34"/>
    <p:sldId id="263" r:id="rId35"/>
    <p:sldId id="264" r:id="rId36"/>
    <p:sldId id="26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6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27E85-1171-4FFE-A26E-D25D3C36624C}" type="datetimeFigureOut">
              <a:rPr lang="en-NZ" smtClean="0"/>
              <a:pPr/>
              <a:t>5/04/2012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8412C-AED0-4B1A-AC12-58B0E65619B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915482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8412C-AED0-4B1A-AC12-58B0E65619BE}" type="slidenum">
              <a:rPr lang="en-NZ" smtClean="0"/>
              <a:pPr/>
              <a:t>12</a:t>
            </a:fld>
            <a:endParaRPr lang="en-N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02E33-B3C3-412A-AA19-1B6D3763EFB6}" type="slidenum">
              <a:rPr lang="en-AU"/>
              <a:pPr/>
              <a:t>27</a:t>
            </a:fld>
            <a:endParaRPr lang="en-AU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This is our new Framework is under construction and an ongoing work in progress.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BA1CFD-BFF0-48BC-9BA5-4974D7A6AB15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BA1CFD-BFF0-48BC-9BA5-4974D7A6AB15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BA1CFD-BFF0-48BC-9BA5-4974D7A6AB15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BA1CFD-BFF0-48BC-9BA5-4974D7A6AB15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BA1CFD-BFF0-48BC-9BA5-4974D7A6AB15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BA1CFD-BFF0-48BC-9BA5-4974D7A6AB15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BA1CFD-BFF0-48BC-9BA5-4974D7A6AB15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BA1CFD-BFF0-48BC-9BA5-4974D7A6AB15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BA1CFD-BFF0-48BC-9BA5-4974D7A6AB15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0BA1CFD-BFF0-48BC-9BA5-4974D7A6AB15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BA1CFD-BFF0-48BC-9BA5-4974D7A6AB15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0BA1CFD-BFF0-48BC-9BA5-4974D7A6AB15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hyperlink" Target="https://www.mlc.executiveboard.com/Members/ResearchAndTools/Abstract.aspx?cid=48675537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90 days in the Android Market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Doug Johnstone</a:t>
            </a:r>
          </a:p>
          <a:p>
            <a:pPr algn="l"/>
            <a:r>
              <a:rPr lang="en-US" dirty="0" smtClean="0"/>
              <a:t>April 2012</a:t>
            </a:r>
            <a:endParaRPr lang="en-US" dirty="0"/>
          </a:p>
        </p:txBody>
      </p:sp>
      <p:pic>
        <p:nvPicPr>
          <p:cNvPr id="32770" name="Picture 2" descr="http://photos1.meetupstatic.com/photos/event/2/6/b/7/global_47289911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1647" y="421266"/>
            <a:ext cx="2786513" cy="13313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050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503" name="Picture 7" descr="PLM V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289672"/>
            <a:ext cx="8640763" cy="5480499"/>
          </a:xfrm>
          <a:prstGeom prst="rect">
            <a:avLst/>
          </a:prstGeom>
          <a:noFill/>
        </p:spPr>
      </p:pic>
      <p:sp>
        <p:nvSpPr>
          <p:cNvPr id="490498" name="Rectangle 2"/>
          <p:cNvSpPr>
            <a:spLocks noGrp="1"/>
          </p:cNvSpPr>
          <p:nvPr>
            <p:ph type="title"/>
          </p:nvPr>
        </p:nvSpPr>
        <p:spPr>
          <a:xfrm>
            <a:off x="323850" y="188913"/>
            <a:ext cx="7646988" cy="803275"/>
          </a:xfrm>
        </p:spPr>
        <p:txBody>
          <a:bodyPr>
            <a:normAutofit/>
          </a:bodyPr>
          <a:lstStyle/>
          <a:p>
            <a:r>
              <a:rPr lang="en-NZ" sz="2400" dirty="0" smtClean="0"/>
              <a:t>How </a:t>
            </a:r>
            <a:r>
              <a:rPr lang="en-NZ" sz="2400" dirty="0" err="1" smtClean="0"/>
              <a:t>Corporates</a:t>
            </a:r>
            <a:r>
              <a:rPr lang="en-NZ" sz="2400" dirty="0" smtClean="0"/>
              <a:t> take products to market</a:t>
            </a:r>
            <a:endParaRPr lang="en-AU" sz="2400" dirty="0"/>
          </a:p>
        </p:txBody>
      </p:sp>
      <p:sp>
        <p:nvSpPr>
          <p:cNvPr id="490507" name="Slide Number Placeholder 4"/>
          <p:cNvSpPr txBox="1">
            <a:spLocks noGrp="1"/>
          </p:cNvSpPr>
          <p:nvPr/>
        </p:nvSpPr>
        <p:spPr bwMode="auto">
          <a:xfrm>
            <a:off x="6834505" y="6518275"/>
            <a:ext cx="22066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fld id="{8934677B-E61F-4533-83AA-B315BBB3AF71}" type="slidenum">
              <a:rPr lang="en-AU" sz="1000">
                <a:solidFill>
                  <a:schemeClr val="accent1"/>
                </a:solidFill>
                <a:latin typeface="Verdana" pitchFamily="34" charset="0"/>
                <a:cs typeface="Arial" charset="0"/>
              </a:rPr>
              <a:pPr algn="r"/>
              <a:t>10</a:t>
            </a:fld>
            <a:endParaRPr lang="en-AU" sz="1000" dirty="0">
              <a:solidFill>
                <a:schemeClr val="accent1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30" y="992188"/>
            <a:ext cx="9086850" cy="5865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3" name="Group 12"/>
          <p:cNvGrpSpPr/>
          <p:nvPr/>
        </p:nvGrpSpPr>
        <p:grpSpPr>
          <a:xfrm>
            <a:off x="570228" y="4172071"/>
            <a:ext cx="8082499" cy="1885314"/>
            <a:chOff x="570228" y="4172071"/>
            <a:chExt cx="8082499" cy="1885314"/>
          </a:xfrm>
        </p:grpSpPr>
        <p:pic>
          <p:nvPicPr>
            <p:cNvPr id="6" name="Picture 2" descr="D:\Data\Personal\Gift Wizard\Develooper Presentation April 2012\High Level C2M Process V16 Gate 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0228" y="4172071"/>
              <a:ext cx="8082499" cy="1885314"/>
            </a:xfrm>
            <a:prstGeom prst="rect">
              <a:avLst/>
            </a:prstGeom>
            <a:noFill/>
          </p:spPr>
        </p:pic>
        <p:sp>
          <p:nvSpPr>
            <p:cNvPr id="14" name="Oval 13"/>
            <p:cNvSpPr/>
            <p:nvPr/>
          </p:nvSpPr>
          <p:spPr>
            <a:xfrm>
              <a:off x="714551" y="4245545"/>
              <a:ext cx="440800" cy="36736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2352" y="1212320"/>
            <a:ext cx="5163671" cy="1821183"/>
            <a:chOff x="3652352" y="1212320"/>
            <a:chExt cx="5163671" cy="1821183"/>
          </a:xfrm>
        </p:grpSpPr>
        <p:sp>
          <p:nvSpPr>
            <p:cNvPr id="5" name="TextBox 4"/>
            <p:cNvSpPr txBox="1"/>
            <p:nvPr/>
          </p:nvSpPr>
          <p:spPr>
            <a:xfrm>
              <a:off x="3652352" y="1279176"/>
              <a:ext cx="5163671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Product Governance Forum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/>
                <a:t>Forum provides coaching, checklists and feedback as move through process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A panel of SME’s assigned to each discipline in scorecard perform an assessment at each gate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6959235" y="1212320"/>
              <a:ext cx="440800" cy="36736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0936" y="1165086"/>
            <a:ext cx="3123965" cy="3626839"/>
            <a:chOff x="140936" y="1165086"/>
            <a:chExt cx="3123965" cy="3626839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155290" y="3222355"/>
              <a:ext cx="0" cy="1569570"/>
            </a:xfrm>
            <a:prstGeom prst="straightConnector1">
              <a:avLst/>
            </a:prstGeom>
            <a:ln w="25400">
              <a:solidFill>
                <a:schemeClr val="dk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140936" y="1165086"/>
              <a:ext cx="3123965" cy="2429699"/>
              <a:chOff x="140936" y="1165086"/>
              <a:chExt cx="3123965" cy="2429699"/>
            </a:xfrm>
          </p:grpSpPr>
          <p:sp>
            <p:nvSpPr>
              <p:cNvPr id="3" name="Document 2"/>
              <p:cNvSpPr/>
              <p:nvPr/>
            </p:nvSpPr>
            <p:spPr>
              <a:xfrm>
                <a:off x="140936" y="1165086"/>
                <a:ext cx="3123965" cy="2429699"/>
              </a:xfrm>
              <a:prstGeom prst="flowChartDocumen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Balanced Score </a:t>
                </a:r>
                <a:r>
                  <a:rPr lang="en-US" sz="1200" dirty="0" smtClean="0">
                    <a:solidFill>
                      <a:sysClr val="windowText" lastClr="000000"/>
                    </a:solidFill>
                  </a:rPr>
                  <a:t>Card</a:t>
                </a:r>
              </a:p>
              <a:p>
                <a:endParaRPr lang="en-US" sz="1200" dirty="0">
                  <a:solidFill>
                    <a:sysClr val="windowText" lastClr="000000"/>
                  </a:solidFill>
                </a:endParaRPr>
              </a:p>
              <a:p>
                <a:pPr marL="171450" indent="-171450">
                  <a:buFont typeface="Arial"/>
                  <a:buChar char="•"/>
                </a:pPr>
                <a:r>
                  <a:rPr lang="en-US" sz="1200" dirty="0">
                    <a:solidFill>
                      <a:sysClr val="windowText" lastClr="000000"/>
                    </a:solidFill>
                  </a:rPr>
                  <a:t>Strategic </a:t>
                </a:r>
                <a:r>
                  <a:rPr lang="en-US" sz="1200" dirty="0" smtClean="0">
                    <a:solidFill>
                      <a:sysClr val="windowText" lastClr="000000"/>
                    </a:solidFill>
                  </a:rPr>
                  <a:t>fit</a:t>
                </a:r>
                <a:endParaRPr lang="en-US" sz="1200" dirty="0">
                  <a:solidFill>
                    <a:sysClr val="windowText" lastClr="000000"/>
                  </a:solidFill>
                </a:endParaRPr>
              </a:p>
              <a:p>
                <a:pPr marL="171450" indent="-171450">
                  <a:buFont typeface="Arial"/>
                  <a:buChar char="•"/>
                </a:pPr>
                <a:r>
                  <a:rPr lang="en-US" sz="1200" dirty="0">
                    <a:solidFill>
                      <a:sysClr val="windowText" lastClr="000000"/>
                    </a:solidFill>
                  </a:rPr>
                  <a:t>Market </a:t>
                </a:r>
                <a:r>
                  <a:rPr lang="en-US" sz="1200" dirty="0" smtClean="0">
                    <a:solidFill>
                      <a:sysClr val="windowText" lastClr="000000"/>
                    </a:solidFill>
                  </a:rPr>
                  <a:t>attractiveness</a:t>
                </a:r>
                <a:endParaRPr lang="en-US" sz="1200" dirty="0">
                  <a:solidFill>
                    <a:sysClr val="windowText" lastClr="000000"/>
                  </a:solidFill>
                </a:endParaRPr>
              </a:p>
              <a:p>
                <a:pPr marL="171450" indent="-171450">
                  <a:buFont typeface="Arial"/>
                  <a:buChar char="•"/>
                </a:pPr>
                <a:r>
                  <a:rPr lang="en-US" sz="1200" dirty="0">
                    <a:solidFill>
                      <a:sysClr val="windowText" lastClr="000000"/>
                    </a:solidFill>
                  </a:rPr>
                  <a:t>Client </a:t>
                </a:r>
                <a:r>
                  <a:rPr lang="en-US" sz="1200" dirty="0" smtClean="0">
                    <a:solidFill>
                      <a:sysClr val="windowText" lastClr="000000"/>
                    </a:solidFill>
                  </a:rPr>
                  <a:t>value proposition</a:t>
                </a:r>
                <a:endParaRPr lang="en-US" sz="1200" dirty="0">
                  <a:solidFill>
                    <a:sysClr val="windowText" lastClr="000000"/>
                  </a:solidFill>
                </a:endParaRPr>
              </a:p>
              <a:p>
                <a:pPr marL="171450" indent="-171450">
                  <a:buFont typeface="Arial"/>
                  <a:buChar char="•"/>
                </a:pPr>
                <a:r>
                  <a:rPr lang="en-US" sz="1200" dirty="0">
                    <a:solidFill>
                      <a:sysClr val="windowText" lastClr="000000"/>
                    </a:solidFill>
                  </a:rPr>
                  <a:t>Core competency leverage</a:t>
                </a:r>
              </a:p>
              <a:p>
                <a:pPr marL="171450" indent="-171450">
                  <a:buFont typeface="Arial"/>
                  <a:buChar char="•"/>
                </a:pPr>
                <a:r>
                  <a:rPr lang="en-US" sz="1200" dirty="0">
                    <a:solidFill>
                      <a:sysClr val="windowText" lastClr="000000"/>
                    </a:solidFill>
                  </a:rPr>
                  <a:t>Technical </a:t>
                </a:r>
                <a:r>
                  <a:rPr lang="en-US" sz="1200" dirty="0" smtClean="0">
                    <a:solidFill>
                      <a:sysClr val="windowText" lastClr="000000"/>
                    </a:solidFill>
                  </a:rPr>
                  <a:t>feasibility</a:t>
                </a:r>
                <a:endParaRPr lang="en-US" sz="1200" dirty="0">
                  <a:solidFill>
                    <a:sysClr val="windowText" lastClr="000000"/>
                  </a:solidFill>
                </a:endParaRPr>
              </a:p>
              <a:p>
                <a:pPr marL="171450" indent="-171450">
                  <a:buFont typeface="Arial"/>
                  <a:buChar char="•"/>
                </a:pPr>
                <a:r>
                  <a:rPr lang="en-US" sz="1200" dirty="0">
                    <a:solidFill>
                      <a:sysClr val="windowText" lastClr="000000"/>
                    </a:solidFill>
                  </a:rPr>
                  <a:t>Financial risk/</a:t>
                </a:r>
                <a:r>
                  <a:rPr lang="en-US" sz="1200" dirty="0" smtClean="0">
                    <a:solidFill>
                      <a:sysClr val="windowText" lastClr="000000"/>
                    </a:solidFill>
                  </a:rPr>
                  <a:t>reward</a:t>
                </a:r>
              </a:p>
              <a:p>
                <a:pPr marL="171450" indent="-171450">
                  <a:buFont typeface="Arial"/>
                  <a:buChar char="•"/>
                </a:pPr>
                <a:r>
                  <a:rPr lang="en-US" sz="1200" dirty="0" smtClean="0">
                    <a:solidFill>
                      <a:sysClr val="windowText" lastClr="000000"/>
                    </a:solidFill>
                  </a:rPr>
                  <a:t>Next Phase readiness</a:t>
                </a:r>
                <a:endParaRPr lang="en-US" sz="1200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539857" y="1249061"/>
                <a:ext cx="440800" cy="36736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Key Learnings over past 90 days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430" y="4318621"/>
            <a:ext cx="9086850" cy="2539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90504" name="AutoShape 8"/>
          <p:cNvSpPr>
            <a:spLocks noChangeArrowheads="1"/>
          </p:cNvSpPr>
          <p:nvPr/>
        </p:nvSpPr>
        <p:spPr bwMode="auto">
          <a:xfrm>
            <a:off x="7488238" y="188913"/>
            <a:ext cx="1116013" cy="981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490511" name="Rectangle 15"/>
          <p:cNvSpPr>
            <a:spLocks noGrp="1"/>
          </p:cNvSpPr>
          <p:nvPr>
            <p:ph idx="1"/>
          </p:nvPr>
        </p:nvSpPr>
        <p:spPr>
          <a:xfrm>
            <a:off x="323850" y="3933825"/>
            <a:ext cx="8496300" cy="1685925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Char char="•"/>
            </a:pPr>
            <a:r>
              <a:rPr lang="en-NZ" sz="1800">
                <a:solidFill>
                  <a:srgbClr val="005A84"/>
                </a:solidFill>
              </a:rPr>
              <a:t>The process of proactively managing a products performance throughout its lifecycle in order to optimise return on investment (ROI) and market share of a product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NZ" sz="1800">
                <a:solidFill>
                  <a:srgbClr val="005A84"/>
                </a:solidFill>
              </a:rPr>
              <a:t>As a product moves through each stage of its lifecycle there needs to be a different business focus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NZ" sz="1800">
                <a:solidFill>
                  <a:srgbClr val="005A84"/>
                </a:solidFill>
              </a:rPr>
              <a:t>PLM involves the development of product strategies, plans and dashboards which provide context for investment in changes to products and services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NZ" sz="1800">
                <a:solidFill>
                  <a:srgbClr val="005A84"/>
                </a:solidFill>
              </a:rPr>
              <a:t>Capital investment in the first three phases adding features and functionality is critical to maximise market share</a:t>
            </a:r>
            <a:r>
              <a:rPr lang="en-NZ" sz="1600"/>
              <a:t> </a:t>
            </a:r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646988" cy="803275"/>
          </a:xfrm>
        </p:spPr>
        <p:txBody>
          <a:bodyPr/>
          <a:lstStyle/>
          <a:p>
            <a:r>
              <a:rPr lang="en-NZ" sz="2400" dirty="0" smtClean="0"/>
              <a:t>Android App Product Lifecycle is very short</a:t>
            </a:r>
            <a:endParaRPr lang="en-AU" sz="2400" dirty="0"/>
          </a:p>
        </p:txBody>
      </p:sp>
      <p:sp>
        <p:nvSpPr>
          <p:cNvPr id="490507" name="Slide Number Placeholder 4"/>
          <p:cNvSpPr txBox="1">
            <a:spLocks noGrp="1"/>
          </p:cNvSpPr>
          <p:nvPr/>
        </p:nvSpPr>
        <p:spPr bwMode="auto">
          <a:xfrm>
            <a:off x="6804025" y="6518275"/>
            <a:ext cx="22066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fld id="{64BAAC7B-FB4E-41D1-8D34-FAFC5C0E7F36}" type="slidenum">
              <a:rPr lang="en-AU" sz="1000">
                <a:solidFill>
                  <a:schemeClr val="accent1"/>
                </a:solidFill>
                <a:latin typeface="Verdana" pitchFamily="34" charset="0"/>
                <a:cs typeface="Arial" charset="0"/>
              </a:rPr>
              <a:pPr algn="r"/>
              <a:t>12</a:t>
            </a:fld>
            <a:endParaRPr lang="en-AU" sz="1000">
              <a:solidFill>
                <a:schemeClr val="accent1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490509" name="Rectangle 13"/>
          <p:cNvSpPr>
            <a:spLocks noChangeArrowheads="1"/>
          </p:cNvSpPr>
          <p:nvPr/>
        </p:nvSpPr>
        <p:spPr bwMode="auto">
          <a:xfrm>
            <a:off x="71438" y="3646488"/>
            <a:ext cx="8964612" cy="2951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pic>
        <p:nvPicPr>
          <p:cNvPr id="490513" name="Picture 17" descr="PLM V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3829050"/>
            <a:ext cx="7416800" cy="302895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4380" y="901024"/>
            <a:ext cx="4471670" cy="2745464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>
          <a:xfrm>
            <a:off x="1781790" y="4718423"/>
            <a:ext cx="1143000" cy="502920"/>
          </a:xfrm>
          <a:prstGeom prst="wedgeRoundRectCallout">
            <a:avLst>
              <a:gd name="adj1" fmla="val 108374"/>
              <a:gd name="adj2" fmla="val 148253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ysClr val="windowText" lastClr="000000"/>
                </a:solidFill>
              </a:rPr>
              <a:t>7 </a:t>
            </a:r>
            <a:r>
              <a:rPr lang="en-NZ" sz="1200" dirty="0" smtClean="0">
                <a:solidFill>
                  <a:sysClr val="windowText" lastClr="000000"/>
                </a:solidFill>
              </a:rPr>
              <a:t>-10 weeks</a:t>
            </a:r>
            <a:endParaRPr lang="en-NZ" sz="1200" dirty="0">
              <a:solidFill>
                <a:sysClr val="windowText" lastClr="0000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1438" y="1252729"/>
            <a:ext cx="4492942" cy="2393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NZ" sz="2000" dirty="0" smtClean="0"/>
              <a:t>Critical performance indicator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NZ" sz="1700" dirty="0" smtClean="0"/>
              <a:t>Start of growth 7-10 weeks</a:t>
            </a: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NZ" sz="2000" dirty="0" smtClean="0"/>
              <a:t>Not seeing this?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NZ" sz="1700" dirty="0" smtClean="0"/>
              <a:t>Proposition weak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NZ" sz="1700" dirty="0" smtClean="0"/>
              <a:t>Lack differentiation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NZ" sz="1700" dirty="0" smtClean="0"/>
              <a:t>Late entry to mature market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NZ" sz="1700" dirty="0" smtClean="0"/>
              <a:t>Lack of visibility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NZ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NZ" sz="12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" y="4318621"/>
            <a:ext cx="9086850" cy="2539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9410"/>
            <a:ext cx="8442960" cy="4788091"/>
          </a:xfrm>
        </p:spPr>
        <p:txBody>
          <a:bodyPr>
            <a:noAutofit/>
          </a:bodyPr>
          <a:lstStyle/>
          <a:p>
            <a:pPr marL="533400" indent="-423863">
              <a:buSzPct val="100000"/>
              <a:buFont typeface="+mj-lt"/>
              <a:buAutoNum type="arabicPeriod"/>
            </a:pPr>
            <a:r>
              <a:rPr lang="en-NZ" sz="1600" dirty="0" smtClean="0"/>
              <a:t>Visibility is your #1 problem</a:t>
            </a:r>
          </a:p>
          <a:p>
            <a:pPr marL="533400" indent="-423863">
              <a:buSzPct val="100000"/>
              <a:buFont typeface="+mj-lt"/>
              <a:buAutoNum type="arabicPeriod"/>
            </a:pPr>
            <a:r>
              <a:rPr lang="en-NZ" sz="1600" dirty="0" smtClean="0"/>
              <a:t>Your market is global not NZ</a:t>
            </a:r>
          </a:p>
          <a:p>
            <a:pPr marL="533400" indent="-423863">
              <a:buSzPct val="100000"/>
              <a:buFont typeface="+mj-lt"/>
              <a:buAutoNum type="arabicPeriod"/>
            </a:pPr>
            <a:r>
              <a:rPr lang="en-NZ" sz="1600" dirty="0" smtClean="0"/>
              <a:t>App consolidation is happening – look for opportunities!</a:t>
            </a:r>
          </a:p>
          <a:p>
            <a:pPr marL="533400" indent="-423863">
              <a:buSzPct val="100000"/>
              <a:buFont typeface="+mj-lt"/>
              <a:buAutoNum type="arabicPeriod"/>
            </a:pPr>
            <a:r>
              <a:rPr lang="en-NZ" sz="1600" dirty="0" smtClean="0"/>
              <a:t>First 30 days “New” status provides best opportunity for recognition – Use it!</a:t>
            </a:r>
          </a:p>
          <a:p>
            <a:pPr marL="533400" indent="-423863">
              <a:buSzPct val="100000"/>
              <a:buFont typeface="+mj-lt"/>
              <a:buAutoNum type="arabicPeriod"/>
            </a:pPr>
            <a:r>
              <a:rPr lang="en-NZ" sz="1600" dirty="0" smtClean="0"/>
              <a:t>Try before buy is almost mandatory for success (either freemium or free version)</a:t>
            </a:r>
          </a:p>
          <a:p>
            <a:pPr marL="533400" indent="-423863">
              <a:buSzPct val="100000"/>
              <a:buFont typeface="+mj-lt"/>
              <a:buAutoNum type="arabicPeriod"/>
            </a:pPr>
            <a:r>
              <a:rPr lang="en-NZ" sz="1600" dirty="0" smtClean="0"/>
              <a:t>Design for simplicity, ease of use. Personalisation is critical</a:t>
            </a:r>
          </a:p>
          <a:p>
            <a:pPr marL="533400" indent="-423863">
              <a:buSzPct val="100000"/>
              <a:buFont typeface="+mj-lt"/>
              <a:buAutoNum type="arabicPeriod"/>
            </a:pPr>
            <a:r>
              <a:rPr lang="en-NZ" sz="1600" dirty="0" smtClean="0"/>
              <a:t>Budget additional 25% dev costs for new release in first 3 months of launch</a:t>
            </a:r>
          </a:p>
          <a:p>
            <a:pPr marL="533400" indent="-423863">
              <a:buSzPct val="100000"/>
              <a:buFont typeface="+mj-lt"/>
              <a:buAutoNum type="arabicPeriod"/>
            </a:pPr>
            <a:r>
              <a:rPr lang="en-NZ" sz="1600" dirty="0" smtClean="0"/>
              <a:t>Build launch plan 2 months before launch</a:t>
            </a:r>
            <a:r>
              <a:rPr lang="en-NZ" sz="1600" dirty="0"/>
              <a:t> </a:t>
            </a:r>
          </a:p>
          <a:p>
            <a:pPr marL="533400" indent="-423863">
              <a:buSzPct val="100000"/>
              <a:buFont typeface="+mj-lt"/>
              <a:buAutoNum type="arabicPeriod"/>
            </a:pPr>
            <a:r>
              <a:rPr lang="en-NZ" sz="1600" dirty="0" smtClean="0"/>
              <a:t>Build a brand through Social Media. It is your most powerful marketing tool (Twitter, Facebook, Youtube, Linkedin etc)</a:t>
            </a:r>
          </a:p>
          <a:p>
            <a:pPr marL="533400" indent="-423863">
              <a:buSzPct val="100000"/>
              <a:buFont typeface="+mj-lt"/>
              <a:buAutoNum type="arabicPeriod"/>
            </a:pPr>
            <a:r>
              <a:rPr lang="en-NZ" sz="1600" dirty="0" smtClean="0"/>
              <a:t>Get two reviews done within first 2 months of launch</a:t>
            </a:r>
          </a:p>
          <a:p>
            <a:pPr marL="879475" lvl="1" indent="-254000">
              <a:buSzPct val="90000"/>
            </a:pPr>
            <a:r>
              <a:rPr lang="en-NZ" sz="1600" dirty="0" smtClean="0"/>
              <a:t>The impact of reviews is immediate due to the number of people reading reviews and the social media following they have. They are essential in gaining app credibility &amp; visibility.</a:t>
            </a:r>
          </a:p>
          <a:p>
            <a:pPr marL="533400" indent="-423863">
              <a:buSzPct val="100000"/>
              <a:buFont typeface="+mj-lt"/>
              <a:buAutoNum type="arabicPeriod"/>
            </a:pPr>
            <a:r>
              <a:rPr lang="en-NZ" sz="1600" dirty="0" smtClean="0"/>
              <a:t>If possible release a “network of apps” that cross promote each other (</a:t>
            </a:r>
            <a:r>
              <a:rPr lang="en-NZ" sz="1600" dirty="0" err="1" smtClean="0"/>
              <a:t>AppsGeyser</a:t>
            </a:r>
            <a:r>
              <a:rPr lang="en-NZ" sz="1600" dirty="0" smtClean="0"/>
              <a:t>)</a:t>
            </a:r>
          </a:p>
          <a:p>
            <a:pPr marL="533400" indent="-423863">
              <a:buSzPct val="100000"/>
              <a:buFont typeface="+mj-lt"/>
              <a:buAutoNum type="arabicPeriod"/>
            </a:pPr>
            <a:r>
              <a:rPr lang="en-NZ" sz="1600" dirty="0" smtClean="0"/>
              <a:t>Launch </a:t>
            </a:r>
            <a:r>
              <a:rPr lang="en-NZ" sz="1600" dirty="0" smtClean="0"/>
              <a:t>in Amazon (First!) then Google Play Market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Key learnings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venue Comparison - iOS vs Amzn vs Android-resized-60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74638"/>
            <a:ext cx="8376496" cy="557752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NZ" sz="2800" dirty="0"/>
          </a:p>
          <a:p>
            <a:pPr marL="109728" indent="0">
              <a:buNone/>
            </a:pPr>
            <a:r>
              <a:rPr lang="en-US" sz="2800" b="1" dirty="0" smtClean="0"/>
              <a:t>Robert </a:t>
            </a:r>
            <a:r>
              <a:rPr lang="en-US" sz="2800" b="1" dirty="0" err="1" smtClean="0"/>
              <a:t>Nazarian</a:t>
            </a:r>
            <a:r>
              <a:rPr lang="en-US" sz="2800" dirty="0" smtClean="0"/>
              <a:t>, </a:t>
            </a:r>
            <a:r>
              <a:rPr lang="en-US" sz="2800" i="1" dirty="0" smtClean="0"/>
              <a:t>Editor in chief, Talk Android</a:t>
            </a:r>
            <a:endParaRPr lang="en-NZ" i="1" dirty="0"/>
          </a:p>
          <a:p>
            <a:r>
              <a:rPr lang="en-NZ" sz="2400" dirty="0" smtClean="0"/>
              <a:t>The App has to be good! </a:t>
            </a:r>
          </a:p>
          <a:p>
            <a:r>
              <a:rPr lang="en-NZ" sz="2400" dirty="0" smtClean="0"/>
              <a:t>We get hundreds of requests and only review apps that are either </a:t>
            </a:r>
          </a:p>
          <a:p>
            <a:pPr lvl="1"/>
            <a:r>
              <a:rPr lang="en-NZ" sz="2100" dirty="0" smtClean="0"/>
              <a:t>high profile</a:t>
            </a:r>
          </a:p>
          <a:p>
            <a:pPr lvl="1"/>
            <a:r>
              <a:rPr lang="en-NZ" sz="2100" dirty="0" smtClean="0"/>
              <a:t>interesting to the reviewer</a:t>
            </a:r>
          </a:p>
          <a:p>
            <a:r>
              <a:rPr lang="en-NZ" sz="2400" dirty="0" smtClean="0"/>
              <a:t>Hit all blogs and review sites and hope someone is intrigued!</a:t>
            </a:r>
          </a:p>
          <a:p>
            <a:r>
              <a:rPr lang="en-NZ" sz="2400" dirty="0" smtClean="0"/>
              <a:t>Offer an advance copy for them to review before it gets released (recommended 1 week before launch)</a:t>
            </a:r>
          </a:p>
          <a:p>
            <a:r>
              <a:rPr lang="en-NZ" sz="2400" dirty="0" smtClean="0"/>
              <a:t>Offer free copies to the bloggers readers as an incentive for review as it drives more interest </a:t>
            </a:r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App reviews</a:t>
            </a:r>
            <a:endParaRPr lang="en-NZ" sz="1800" dirty="0"/>
          </a:p>
        </p:txBody>
      </p:sp>
      <p:pic>
        <p:nvPicPr>
          <p:cNvPr id="6" name="Picture 5" descr="header_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4481" y="10496"/>
            <a:ext cx="2667000" cy="1282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69356" y="27463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993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SzPct val="90000"/>
              <a:buFont typeface="+mj-lt"/>
              <a:buAutoNum type="arabicPeriod"/>
            </a:pPr>
            <a:r>
              <a:rPr lang="en-NZ" sz="2600" dirty="0" smtClean="0"/>
              <a:t>Build a shared library of collateral to help developers get product to market (Checklists, project plans, scorecards)</a:t>
            </a:r>
          </a:p>
          <a:p>
            <a:pPr marL="624078" indent="-514350">
              <a:buSzPct val="90000"/>
              <a:buFont typeface="+mj-lt"/>
              <a:buAutoNum type="arabicPeriod"/>
            </a:pPr>
            <a:r>
              <a:rPr lang="en-NZ" sz="2600" dirty="0" smtClean="0"/>
              <a:t>Assist with product launch by synchronising social media reach for the first 30 days of launch (200 advocates with 200 great reviews and a tweet a day would have an awesome effect!) </a:t>
            </a:r>
          </a:p>
          <a:p>
            <a:pPr marL="624078" indent="-514350">
              <a:buSzPct val="90000"/>
              <a:buFont typeface="+mj-lt"/>
              <a:buAutoNum type="arabicPeriod"/>
            </a:pPr>
            <a:r>
              <a:rPr lang="en-NZ" sz="2600" dirty="0" smtClean="0"/>
              <a:t>Form a product forum to run review and coaching sessions</a:t>
            </a:r>
          </a:p>
          <a:p>
            <a:pPr marL="624078" indent="-514350">
              <a:buFont typeface="+mj-lt"/>
              <a:buAutoNum type="arabicPeriod"/>
            </a:pPr>
            <a:endParaRPr lang="en-NZ" dirty="0" smtClean="0"/>
          </a:p>
          <a:p>
            <a:pPr marL="624078" indent="-514350">
              <a:buFont typeface="+mj-lt"/>
              <a:buAutoNum type="arabicPeriod"/>
            </a:pPr>
            <a:endParaRPr lang="en-NZ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How you guys could help each other succeed internationally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407633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NZ" dirty="0" smtClean="0"/>
          </a:p>
          <a:p>
            <a:pPr>
              <a:buNone/>
            </a:pPr>
            <a:r>
              <a:rPr lang="en-NZ" dirty="0" smtClean="0"/>
              <a:t>“Strive not to be a success, but rather to be of value” ~ Albert Einstein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Q&amp;A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neractive_infographic_march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7197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neractive_infographic_march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89560" y="0"/>
            <a:ext cx="9951720" cy="6998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>
              <a:buSzPct val="100000"/>
              <a:buFont typeface="+mj-lt"/>
              <a:buAutoNum type="arabicPeriod"/>
            </a:pPr>
            <a:r>
              <a:rPr lang="en-NZ" sz="2400" dirty="0" smtClean="0"/>
              <a:t>How large organisations take products to market</a:t>
            </a:r>
          </a:p>
          <a:p>
            <a:pPr marL="566928" indent="-457200">
              <a:buSzPct val="100000"/>
              <a:buFont typeface="+mj-lt"/>
              <a:buAutoNum type="arabicPeriod"/>
            </a:pPr>
            <a:r>
              <a:rPr lang="en-NZ" sz="2400" dirty="0" smtClean="0"/>
              <a:t>Key learning's from 90 days in Android Market</a:t>
            </a:r>
          </a:p>
          <a:p>
            <a:pPr marL="566928" indent="-457200">
              <a:buSzPct val="100000"/>
              <a:buFont typeface="+mj-lt"/>
              <a:buAutoNum type="arabicPeriod"/>
            </a:pPr>
            <a:r>
              <a:rPr lang="en-NZ" sz="2400" dirty="0" smtClean="0"/>
              <a:t>How you can help each other be successful launching your products to market</a:t>
            </a:r>
            <a:endParaRPr lang="en-NZ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dirty="0" smtClean="0"/>
              <a:t>Agenda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neractive_infographic_march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9671" y="0"/>
            <a:ext cx="9223340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neractive_infographic_march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0028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neractive_infographic_march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170904"/>
            <a:ext cx="9144000" cy="10028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503" name="Picture 7" descr="PLM V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289672"/>
            <a:ext cx="8640763" cy="5480499"/>
          </a:xfrm>
          <a:prstGeom prst="rect">
            <a:avLst/>
          </a:prstGeom>
          <a:noFill/>
        </p:spPr>
      </p:pic>
      <p:sp>
        <p:nvSpPr>
          <p:cNvPr id="490498" name="Rectangle 2"/>
          <p:cNvSpPr>
            <a:spLocks noGrp="1"/>
          </p:cNvSpPr>
          <p:nvPr>
            <p:ph type="title"/>
          </p:nvPr>
        </p:nvSpPr>
        <p:spPr>
          <a:xfrm>
            <a:off x="323850" y="188913"/>
            <a:ext cx="7646988" cy="803275"/>
          </a:xfrm>
        </p:spPr>
        <p:txBody>
          <a:bodyPr>
            <a:normAutofit/>
          </a:bodyPr>
          <a:lstStyle/>
          <a:p>
            <a:r>
              <a:rPr lang="en-NZ" sz="2400" dirty="0" smtClean="0"/>
              <a:t>How </a:t>
            </a:r>
            <a:r>
              <a:rPr lang="en-NZ" sz="2400" dirty="0" err="1" smtClean="0"/>
              <a:t>Corporates</a:t>
            </a:r>
            <a:r>
              <a:rPr lang="en-NZ" sz="2400" dirty="0" smtClean="0"/>
              <a:t> take products to market</a:t>
            </a:r>
            <a:endParaRPr lang="en-AU" sz="2400" dirty="0"/>
          </a:p>
        </p:txBody>
      </p:sp>
      <p:sp>
        <p:nvSpPr>
          <p:cNvPr id="490507" name="Slide Number Placeholder 4"/>
          <p:cNvSpPr txBox="1">
            <a:spLocks noGrp="1"/>
          </p:cNvSpPr>
          <p:nvPr/>
        </p:nvSpPr>
        <p:spPr bwMode="auto">
          <a:xfrm>
            <a:off x="6804025" y="6518275"/>
            <a:ext cx="22066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fld id="{8934677B-E61F-4533-83AA-B315BBB3AF71}" type="slidenum">
              <a:rPr lang="en-AU" sz="1000">
                <a:solidFill>
                  <a:schemeClr val="accent1"/>
                </a:solidFill>
                <a:latin typeface="Verdana" pitchFamily="34" charset="0"/>
                <a:cs typeface="Arial" charset="0"/>
              </a:rPr>
              <a:pPr algn="r"/>
              <a:t>23</a:t>
            </a:fld>
            <a:endParaRPr lang="en-AU" sz="1000">
              <a:solidFill>
                <a:schemeClr val="accent1"/>
              </a:solidFill>
              <a:latin typeface="Verdana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AutoShape 3"/>
          <p:cNvSpPr>
            <a:spLocks noChangeArrowheads="1"/>
          </p:cNvSpPr>
          <p:nvPr/>
        </p:nvSpPr>
        <p:spPr bwMode="auto">
          <a:xfrm>
            <a:off x="7740650" y="0"/>
            <a:ext cx="1116013" cy="981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564228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646988" cy="803275"/>
          </a:xfrm>
        </p:spPr>
        <p:txBody>
          <a:bodyPr/>
          <a:lstStyle/>
          <a:p>
            <a:r>
              <a:rPr lang="en-NZ" sz="2400"/>
              <a:t>Why is PLM important?  </a:t>
            </a:r>
            <a:endParaRPr lang="en-AU" sz="2400"/>
          </a:p>
        </p:txBody>
      </p:sp>
      <p:sp>
        <p:nvSpPr>
          <p:cNvPr id="564229" name="Footer Placeholder 2"/>
          <p:cNvSpPr txBox="1">
            <a:spLocks noGrp="1"/>
          </p:cNvSpPr>
          <p:nvPr/>
        </p:nvSpPr>
        <p:spPr bwMode="auto">
          <a:xfrm>
            <a:off x="107950" y="6556375"/>
            <a:ext cx="49212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AU" sz="1000">
                <a:solidFill>
                  <a:srgbClr val="005A84"/>
                </a:solidFill>
                <a:latin typeface="Verdana" pitchFamily="34" charset="0"/>
                <a:cs typeface="Arial" charset="0"/>
              </a:rPr>
              <a:t> Strategic Programme 1 Training | June 2011</a:t>
            </a:r>
          </a:p>
        </p:txBody>
      </p:sp>
      <p:sp>
        <p:nvSpPr>
          <p:cNvPr id="564230" name="Slide Number Placeholder 4"/>
          <p:cNvSpPr txBox="1">
            <a:spLocks noGrp="1"/>
          </p:cNvSpPr>
          <p:nvPr/>
        </p:nvSpPr>
        <p:spPr bwMode="auto">
          <a:xfrm>
            <a:off x="6804025" y="6518275"/>
            <a:ext cx="22066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fld id="{404A612B-FCA5-45E0-8CDE-0C24EB44DED7}" type="slidenum">
              <a:rPr lang="en-AU" sz="1000">
                <a:solidFill>
                  <a:schemeClr val="accent1"/>
                </a:solidFill>
                <a:latin typeface="Verdana" pitchFamily="34" charset="0"/>
                <a:cs typeface="Arial" charset="0"/>
              </a:rPr>
              <a:pPr algn="r"/>
              <a:t>24</a:t>
            </a:fld>
            <a:endParaRPr lang="en-AU" sz="1000">
              <a:solidFill>
                <a:schemeClr val="accent1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564231" name="Rectangle 7"/>
          <p:cNvSpPr>
            <a:spLocks noChangeArrowheads="1"/>
          </p:cNvSpPr>
          <p:nvPr/>
        </p:nvSpPr>
        <p:spPr bwMode="auto">
          <a:xfrm>
            <a:off x="71438" y="3646488"/>
            <a:ext cx="8964612" cy="2951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564232" name="Rectangle 8"/>
          <p:cNvSpPr>
            <a:spLocks noGrp="1"/>
          </p:cNvSpPr>
          <p:nvPr>
            <p:ph type="body" idx="1"/>
          </p:nvPr>
        </p:nvSpPr>
        <p:spPr>
          <a:xfrm>
            <a:off x="323850" y="4911725"/>
            <a:ext cx="8496300" cy="168592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NZ" sz="1600"/>
              <a:t>Ensures we remain competitive in the market place </a:t>
            </a:r>
          </a:p>
          <a:p>
            <a:pPr>
              <a:lnSpc>
                <a:spcPct val="80000"/>
              </a:lnSpc>
            </a:pPr>
            <a:r>
              <a:rPr lang="en-NZ" sz="1600"/>
              <a:t>Enables us to make fact based decisions on what actions we should take to maximise product ROI and market share</a:t>
            </a:r>
          </a:p>
          <a:p>
            <a:pPr>
              <a:lnSpc>
                <a:spcPct val="80000"/>
              </a:lnSpc>
            </a:pPr>
            <a:r>
              <a:rPr lang="en-NZ" sz="1600"/>
              <a:t>React quickly to address issues with product performance issues</a:t>
            </a:r>
          </a:p>
          <a:p>
            <a:pPr>
              <a:lnSpc>
                <a:spcPct val="80000"/>
              </a:lnSpc>
            </a:pPr>
            <a:endParaRPr lang="en-NZ" sz="1600"/>
          </a:p>
        </p:txBody>
      </p:sp>
      <p:pic>
        <p:nvPicPr>
          <p:cNvPr id="564234" name="Picture 10" descr="xbox-360-ch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008063"/>
            <a:ext cx="5545137" cy="3789362"/>
          </a:xfrm>
          <a:prstGeom prst="rect">
            <a:avLst/>
          </a:prstGeom>
          <a:noFill/>
        </p:spPr>
      </p:pic>
      <p:sp>
        <p:nvSpPr>
          <p:cNvPr id="564235" name="AutoShape 11"/>
          <p:cNvSpPr>
            <a:spLocks noChangeArrowheads="1"/>
          </p:cNvSpPr>
          <p:nvPr/>
        </p:nvSpPr>
        <p:spPr bwMode="auto">
          <a:xfrm>
            <a:off x="6588125" y="765175"/>
            <a:ext cx="2376488" cy="1727200"/>
          </a:xfrm>
          <a:prstGeom prst="wedgeRoundRectCallout">
            <a:avLst>
              <a:gd name="adj1" fmla="val -42653"/>
              <a:gd name="adj2" fmla="val 94394"/>
              <a:gd name="adj3" fmla="val 16667"/>
            </a:avLst>
          </a:prstGeom>
          <a:solidFill>
            <a:schemeClr val="bg1"/>
          </a:solidFill>
          <a:ln w="28575">
            <a:solidFill>
              <a:srgbClr val="04E62A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AU" sz="1200">
                <a:latin typeface="Verdana" pitchFamily="34" charset="0"/>
              </a:rPr>
              <a:t>Xbox 360 sales in the US are still </a:t>
            </a:r>
            <a:r>
              <a:rPr lang="en-AU" sz="1200" i="1">
                <a:latin typeface="Verdana" pitchFamily="34" charset="0"/>
              </a:rPr>
              <a:t>accelerating </a:t>
            </a:r>
            <a:r>
              <a:rPr lang="en-AU" sz="1200">
                <a:latin typeface="Verdana" pitchFamily="34" charset="0"/>
              </a:rPr>
              <a:t>six years into its life-cycle, thanks largely to enhancements like Kinect </a:t>
            </a:r>
          </a:p>
          <a:p>
            <a:r>
              <a:rPr lang="en-AU" sz="1200">
                <a:latin typeface="Verdana" pitchFamily="34" charset="0"/>
              </a:rPr>
              <a:t>Microsoft claim that "no other console in history can make that claim."</a:t>
            </a:r>
            <a:endParaRPr lang="en-AU"/>
          </a:p>
        </p:txBody>
      </p:sp>
      <p:sp>
        <p:nvSpPr>
          <p:cNvPr id="564236" name="Text Box 12"/>
          <p:cNvSpPr txBox="1">
            <a:spLocks noChangeArrowheads="1"/>
          </p:cNvSpPr>
          <p:nvPr/>
        </p:nvSpPr>
        <p:spPr bwMode="auto">
          <a:xfrm>
            <a:off x="1906588" y="1066800"/>
            <a:ext cx="4681537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AU" sz="1200" b="1"/>
              <a:t>US Game Console Hardware Sales (Source: NPD)</a:t>
            </a:r>
          </a:p>
        </p:txBody>
      </p:sp>
      <p:pic>
        <p:nvPicPr>
          <p:cNvPr id="564238" name="Picture 14" descr="kinect-sports-xbox360-e3-screens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70" y="704215"/>
            <a:ext cx="8893175" cy="6143625"/>
          </a:xfrm>
          <a:prstGeom prst="rect">
            <a:avLst/>
          </a:prstGeom>
          <a:noFill/>
        </p:spPr>
      </p:pic>
      <p:pic>
        <p:nvPicPr>
          <p:cNvPr id="564242" name="Picture 18" descr="Microsoft Xbox Kinect CUSTO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2263" y="4364038"/>
            <a:ext cx="2520950" cy="2520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AutoShape 2"/>
          <p:cNvSpPr>
            <a:spLocks noChangeArrowheads="1"/>
          </p:cNvSpPr>
          <p:nvPr/>
        </p:nvSpPr>
        <p:spPr bwMode="auto">
          <a:xfrm>
            <a:off x="7740650" y="0"/>
            <a:ext cx="1116013" cy="981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646988" cy="803275"/>
          </a:xfrm>
        </p:spPr>
        <p:txBody>
          <a:bodyPr/>
          <a:lstStyle/>
          <a:p>
            <a:r>
              <a:rPr lang="en-NZ" sz="2400"/>
              <a:t>Why is PLM important?  </a:t>
            </a:r>
            <a:endParaRPr lang="en-AU" sz="2400"/>
          </a:p>
        </p:txBody>
      </p:sp>
      <p:sp>
        <p:nvSpPr>
          <p:cNvPr id="584709" name="Slide Number Placeholder 4"/>
          <p:cNvSpPr txBox="1">
            <a:spLocks noGrp="1"/>
          </p:cNvSpPr>
          <p:nvPr/>
        </p:nvSpPr>
        <p:spPr bwMode="auto">
          <a:xfrm>
            <a:off x="6804025" y="6518275"/>
            <a:ext cx="22066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fld id="{07E7F3AD-EFA0-4972-9093-0275D2F3411E}" type="slidenum">
              <a:rPr lang="en-AU" sz="1000">
                <a:solidFill>
                  <a:schemeClr val="accent1"/>
                </a:solidFill>
                <a:latin typeface="Verdana" pitchFamily="34" charset="0"/>
                <a:cs typeface="Arial" charset="0"/>
              </a:rPr>
              <a:pPr algn="r"/>
              <a:t>25</a:t>
            </a:fld>
            <a:endParaRPr lang="en-AU" sz="1000">
              <a:solidFill>
                <a:schemeClr val="accent1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71438" y="3646488"/>
            <a:ext cx="8964612" cy="2951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584711" name="Rectangle 7"/>
          <p:cNvSpPr>
            <a:spLocks noGrp="1"/>
          </p:cNvSpPr>
          <p:nvPr>
            <p:ph type="body" idx="1"/>
          </p:nvPr>
        </p:nvSpPr>
        <p:spPr>
          <a:xfrm>
            <a:off x="323850" y="4911725"/>
            <a:ext cx="8496300" cy="168592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Char char="•"/>
            </a:pPr>
            <a:r>
              <a:rPr lang="en-NZ" sz="1800">
                <a:solidFill>
                  <a:srgbClr val="005A84"/>
                </a:solidFill>
              </a:rPr>
              <a:t>Ensures we remain competitive in the market place 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NZ" sz="1800">
                <a:solidFill>
                  <a:srgbClr val="005A84"/>
                </a:solidFill>
              </a:rPr>
              <a:t>Enables us to make fact based decisions on what actions we should take to maximise product ROI and market share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NZ" sz="1800">
                <a:solidFill>
                  <a:srgbClr val="005A84"/>
                </a:solidFill>
              </a:rPr>
              <a:t>React quickly to address product performance issues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NZ" sz="1800">
              <a:solidFill>
                <a:srgbClr val="005A84"/>
              </a:solidFill>
            </a:endParaRPr>
          </a:p>
        </p:txBody>
      </p:sp>
      <p:pic>
        <p:nvPicPr>
          <p:cNvPr id="584712" name="Picture 8" descr="xbox-360-ch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008063"/>
            <a:ext cx="5545137" cy="3789362"/>
          </a:xfrm>
          <a:prstGeom prst="rect">
            <a:avLst/>
          </a:prstGeom>
          <a:noFill/>
        </p:spPr>
      </p:pic>
      <p:sp>
        <p:nvSpPr>
          <p:cNvPr id="584714" name="Text Box 10"/>
          <p:cNvSpPr txBox="1">
            <a:spLocks noChangeArrowheads="1"/>
          </p:cNvSpPr>
          <p:nvPr/>
        </p:nvSpPr>
        <p:spPr bwMode="auto">
          <a:xfrm>
            <a:off x="1906588" y="1066800"/>
            <a:ext cx="4681537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AU" sz="1200" b="1"/>
              <a:t>US Game Console Hardware Sales (Source: NPD)</a:t>
            </a:r>
          </a:p>
        </p:txBody>
      </p:sp>
      <p:sp>
        <p:nvSpPr>
          <p:cNvPr id="584713" name="AutoShape 9"/>
          <p:cNvSpPr>
            <a:spLocks noChangeArrowheads="1"/>
          </p:cNvSpPr>
          <p:nvPr/>
        </p:nvSpPr>
        <p:spPr bwMode="auto">
          <a:xfrm>
            <a:off x="6588125" y="765175"/>
            <a:ext cx="2376488" cy="1727200"/>
          </a:xfrm>
          <a:prstGeom prst="wedgeRoundRectCallout">
            <a:avLst>
              <a:gd name="adj1" fmla="val -42653"/>
              <a:gd name="adj2" fmla="val 94394"/>
              <a:gd name="adj3" fmla="val 16667"/>
            </a:avLst>
          </a:prstGeom>
          <a:solidFill>
            <a:schemeClr val="bg1"/>
          </a:solidFill>
          <a:ln w="28575">
            <a:solidFill>
              <a:srgbClr val="04E62A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AU" sz="1200">
                <a:latin typeface="Verdana" pitchFamily="34" charset="0"/>
              </a:rPr>
              <a:t>Xbox 360 sales in the US are still </a:t>
            </a:r>
            <a:r>
              <a:rPr lang="en-AU" sz="1200" i="1">
                <a:latin typeface="Verdana" pitchFamily="34" charset="0"/>
              </a:rPr>
              <a:t>accelerating </a:t>
            </a:r>
            <a:r>
              <a:rPr lang="en-AU" sz="1200">
                <a:latin typeface="Verdana" pitchFamily="34" charset="0"/>
              </a:rPr>
              <a:t>six years into its life-cycle, thanks largely to enhancements like Kinect </a:t>
            </a:r>
          </a:p>
          <a:p>
            <a:r>
              <a:rPr lang="en-AU" sz="1200">
                <a:latin typeface="Verdana" pitchFamily="34" charset="0"/>
              </a:rPr>
              <a:t>Microsoft claim that "no other console in history can make that claim."</a:t>
            </a: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4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4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4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Stage Gate Methodology</a:t>
            </a:r>
            <a:endParaRPr lang="en-NZ" dirty="0"/>
          </a:p>
        </p:txBody>
      </p:sp>
      <p:pic>
        <p:nvPicPr>
          <p:cNvPr id="1026" name="Picture 2" descr="D:\Data\Personal\Gift Wizard\Develooper Presentation April 2012\High Level C2M Process V16 Gat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433638"/>
            <a:ext cx="8534400" cy="1990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4318621"/>
            <a:ext cx="9086850" cy="2539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8996" name="Rectangle 4"/>
          <p:cNvSpPr>
            <a:spLocks noGrp="1"/>
          </p:cNvSpPr>
          <p:nvPr>
            <p:ph idx="1"/>
          </p:nvPr>
        </p:nvSpPr>
        <p:spPr>
          <a:xfrm>
            <a:off x="411163" y="1311275"/>
            <a:ext cx="7545387" cy="1685925"/>
          </a:xfrm>
          <a:noFill/>
          <a:ln/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NZ" sz="2000" dirty="0">
                <a:solidFill>
                  <a:srgbClr val="005A84"/>
                </a:solidFill>
              </a:rPr>
              <a:t>Proactively manage the lifecycle of all </a:t>
            </a:r>
            <a:r>
              <a:rPr lang="en-NZ" sz="2000" dirty="0" smtClean="0">
                <a:solidFill>
                  <a:srgbClr val="005A84"/>
                </a:solidFill>
              </a:rPr>
              <a:t>portfolios and products through a product governance framework</a:t>
            </a:r>
            <a:endParaRPr lang="en-NZ" sz="2000" dirty="0">
              <a:solidFill>
                <a:srgbClr val="005A84"/>
              </a:solidFill>
            </a:endParaRP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4" y="260350"/>
            <a:ext cx="8009255" cy="803275"/>
          </a:xfrm>
        </p:spPr>
        <p:txBody>
          <a:bodyPr>
            <a:noAutofit/>
          </a:bodyPr>
          <a:lstStyle/>
          <a:p>
            <a:r>
              <a:rPr lang="en-NZ" sz="2400" dirty="0" smtClean="0"/>
              <a:t>How a large organisations takes products to market</a:t>
            </a:r>
            <a:endParaRPr lang="en-AU" sz="2400" dirty="0"/>
          </a:p>
        </p:txBody>
      </p:sp>
      <p:pic>
        <p:nvPicPr>
          <p:cNvPr id="468995" name="Picture 3" descr="ProjectCentralDocum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163" y="2817495"/>
            <a:ext cx="8210550" cy="3422650"/>
          </a:xfrm>
          <a:prstGeom prst="rect">
            <a:avLst/>
          </a:prstGeom>
          <a:noFill/>
        </p:spPr>
      </p:pic>
      <p:sp>
        <p:nvSpPr>
          <p:cNvPr id="469003" name="Slide Number Placeholder 4"/>
          <p:cNvSpPr txBox="1">
            <a:spLocks noGrp="1"/>
          </p:cNvSpPr>
          <p:nvPr/>
        </p:nvSpPr>
        <p:spPr bwMode="auto">
          <a:xfrm>
            <a:off x="6804025" y="6518275"/>
            <a:ext cx="22066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fld id="{B47FDC87-21D3-42A1-B13F-A437B5B8684A}" type="slidenum">
              <a:rPr lang="en-AU" sz="1000">
                <a:solidFill>
                  <a:schemeClr val="accent1"/>
                </a:solidFill>
                <a:latin typeface="Verdana" pitchFamily="34" charset="0"/>
                <a:cs typeface="Arial" charset="0"/>
              </a:rPr>
              <a:pPr algn="r"/>
              <a:t>27</a:t>
            </a:fld>
            <a:endParaRPr lang="en-AU" sz="1000">
              <a:solidFill>
                <a:schemeClr val="accent1"/>
              </a:solidFill>
              <a:latin typeface="Verdana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430" y="4318621"/>
            <a:ext cx="9086850" cy="2539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90504" name="AutoShape 8"/>
          <p:cNvSpPr>
            <a:spLocks noChangeArrowheads="1"/>
          </p:cNvSpPr>
          <p:nvPr/>
        </p:nvSpPr>
        <p:spPr bwMode="auto">
          <a:xfrm>
            <a:off x="7740650" y="0"/>
            <a:ext cx="1116013" cy="981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490511" name="Rectangle 15"/>
          <p:cNvSpPr>
            <a:spLocks noGrp="1"/>
          </p:cNvSpPr>
          <p:nvPr>
            <p:ph idx="1"/>
          </p:nvPr>
        </p:nvSpPr>
        <p:spPr>
          <a:xfrm>
            <a:off x="323850" y="3933825"/>
            <a:ext cx="8496300" cy="1685925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Char char="•"/>
            </a:pPr>
            <a:r>
              <a:rPr lang="en-NZ" sz="1800">
                <a:solidFill>
                  <a:srgbClr val="005A84"/>
                </a:solidFill>
              </a:rPr>
              <a:t>The process of proactively managing a products performance throughout its lifecycle in order to optimise return on investment (ROI) and market share of a product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NZ" sz="1800">
                <a:solidFill>
                  <a:srgbClr val="005A84"/>
                </a:solidFill>
              </a:rPr>
              <a:t>As a product moves through each stage of its lifecycle there needs to be a different business focus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NZ" sz="1800">
                <a:solidFill>
                  <a:srgbClr val="005A84"/>
                </a:solidFill>
              </a:rPr>
              <a:t>PLM involves the development of product strategies, plans and dashboards which provide context for investment in changes to products and services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NZ" sz="1800">
                <a:solidFill>
                  <a:srgbClr val="005A84"/>
                </a:solidFill>
              </a:rPr>
              <a:t>Capital investment in the first three phases adding features and functionality is critical to maximise market share</a:t>
            </a:r>
            <a:r>
              <a:rPr lang="en-NZ" sz="1600"/>
              <a:t> </a:t>
            </a:r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646988" cy="803275"/>
          </a:xfrm>
        </p:spPr>
        <p:txBody>
          <a:bodyPr/>
          <a:lstStyle/>
          <a:p>
            <a:r>
              <a:rPr lang="en-NZ" sz="2400"/>
              <a:t>What is Product Lifecycle Management?  </a:t>
            </a:r>
            <a:endParaRPr lang="en-AU" sz="2400"/>
          </a:p>
        </p:txBody>
      </p:sp>
      <p:sp>
        <p:nvSpPr>
          <p:cNvPr id="490507" name="Slide Number Placeholder 4"/>
          <p:cNvSpPr txBox="1">
            <a:spLocks noGrp="1"/>
          </p:cNvSpPr>
          <p:nvPr/>
        </p:nvSpPr>
        <p:spPr bwMode="auto">
          <a:xfrm>
            <a:off x="6804025" y="6518275"/>
            <a:ext cx="22066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fld id="{64BAAC7B-FB4E-41D1-8D34-FAFC5C0E7F36}" type="slidenum">
              <a:rPr lang="en-AU" sz="1000">
                <a:solidFill>
                  <a:schemeClr val="accent1"/>
                </a:solidFill>
                <a:latin typeface="Verdana" pitchFamily="34" charset="0"/>
                <a:cs typeface="Arial" charset="0"/>
              </a:rPr>
              <a:pPr algn="r"/>
              <a:t>28</a:t>
            </a:fld>
            <a:endParaRPr lang="en-AU" sz="1000">
              <a:solidFill>
                <a:schemeClr val="accent1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490509" name="Rectangle 13"/>
          <p:cNvSpPr>
            <a:spLocks noChangeArrowheads="1"/>
          </p:cNvSpPr>
          <p:nvPr/>
        </p:nvSpPr>
        <p:spPr bwMode="auto">
          <a:xfrm>
            <a:off x="71438" y="3646488"/>
            <a:ext cx="8964612" cy="2951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pic>
        <p:nvPicPr>
          <p:cNvPr id="490513" name="Picture 17" descr="PLM V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760413"/>
            <a:ext cx="7416800" cy="302895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650" y="3789363"/>
            <a:ext cx="8064500" cy="3068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0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0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0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430" y="4318621"/>
            <a:ext cx="9086850" cy="2539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90504" name="AutoShape 8"/>
          <p:cNvSpPr>
            <a:spLocks noChangeArrowheads="1"/>
          </p:cNvSpPr>
          <p:nvPr/>
        </p:nvSpPr>
        <p:spPr bwMode="auto">
          <a:xfrm>
            <a:off x="7740650" y="0"/>
            <a:ext cx="1116013" cy="981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490511" name="Rectangle 15"/>
          <p:cNvSpPr>
            <a:spLocks noGrp="1"/>
          </p:cNvSpPr>
          <p:nvPr>
            <p:ph idx="1"/>
          </p:nvPr>
        </p:nvSpPr>
        <p:spPr>
          <a:xfrm>
            <a:off x="323850" y="3933825"/>
            <a:ext cx="8496300" cy="1685925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Char char="•"/>
            </a:pPr>
            <a:r>
              <a:rPr lang="en-NZ" sz="1800">
                <a:solidFill>
                  <a:srgbClr val="005A84"/>
                </a:solidFill>
              </a:rPr>
              <a:t>The process of proactively managing a products performance throughout its lifecycle in order to optimise return on investment (ROI) and market share of a product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NZ" sz="1800">
                <a:solidFill>
                  <a:srgbClr val="005A84"/>
                </a:solidFill>
              </a:rPr>
              <a:t>As a product moves through each stage of its lifecycle there needs to be a different business focus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NZ" sz="1800">
                <a:solidFill>
                  <a:srgbClr val="005A84"/>
                </a:solidFill>
              </a:rPr>
              <a:t>PLM involves the development of product strategies, plans and dashboards which provide context for investment in changes to products and services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NZ" sz="1800">
                <a:solidFill>
                  <a:srgbClr val="005A84"/>
                </a:solidFill>
              </a:rPr>
              <a:t>Capital investment in the first three phases adding features and functionality is critical to maximise market share</a:t>
            </a:r>
            <a:r>
              <a:rPr lang="en-NZ" sz="1600"/>
              <a:t> </a:t>
            </a:r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646988" cy="803275"/>
          </a:xfrm>
        </p:spPr>
        <p:txBody>
          <a:bodyPr/>
          <a:lstStyle/>
          <a:p>
            <a:r>
              <a:rPr lang="en-NZ" sz="2400"/>
              <a:t>What is Product Lifecycle Management?  </a:t>
            </a:r>
            <a:endParaRPr lang="en-AU" sz="2400"/>
          </a:p>
        </p:txBody>
      </p:sp>
      <p:sp>
        <p:nvSpPr>
          <p:cNvPr id="490507" name="Slide Number Placeholder 4"/>
          <p:cNvSpPr txBox="1">
            <a:spLocks noGrp="1"/>
          </p:cNvSpPr>
          <p:nvPr/>
        </p:nvSpPr>
        <p:spPr bwMode="auto">
          <a:xfrm>
            <a:off x="6804025" y="6518275"/>
            <a:ext cx="22066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fld id="{64BAAC7B-FB4E-41D1-8D34-FAFC5C0E7F36}" type="slidenum">
              <a:rPr lang="en-AU" sz="1000">
                <a:solidFill>
                  <a:schemeClr val="accent1"/>
                </a:solidFill>
                <a:latin typeface="Verdana" pitchFamily="34" charset="0"/>
                <a:cs typeface="Arial" charset="0"/>
              </a:rPr>
              <a:pPr algn="r"/>
              <a:t>29</a:t>
            </a:fld>
            <a:endParaRPr lang="en-AU" sz="1000">
              <a:solidFill>
                <a:schemeClr val="accent1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490509" name="Rectangle 13"/>
          <p:cNvSpPr>
            <a:spLocks noChangeArrowheads="1"/>
          </p:cNvSpPr>
          <p:nvPr/>
        </p:nvSpPr>
        <p:spPr bwMode="auto">
          <a:xfrm>
            <a:off x="71438" y="3646488"/>
            <a:ext cx="8964612" cy="2951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pic>
        <p:nvPicPr>
          <p:cNvPr id="490513" name="Picture 17" descr="PLM V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760413"/>
            <a:ext cx="7416800" cy="302895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650" y="3789363"/>
            <a:ext cx="8064500" cy="3068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0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0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0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58784"/>
            <a:ext cx="8229600" cy="1356875"/>
          </a:xfrm>
        </p:spPr>
        <p:txBody>
          <a:bodyPr>
            <a:normAutofit/>
          </a:bodyPr>
          <a:lstStyle/>
          <a:p>
            <a:r>
              <a:rPr lang="en-NZ" sz="2000" dirty="0" smtClean="0"/>
              <a:t>Over 200 Million Android Devices active Dec 2011</a:t>
            </a:r>
          </a:p>
          <a:p>
            <a:r>
              <a:rPr lang="en-NZ" sz="2000" dirty="0" smtClean="0"/>
              <a:t>Growth rate of over 850k devices per day!! (155%pa)</a:t>
            </a:r>
          </a:p>
          <a:p>
            <a:endParaRPr lang="en-NZ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size of the opportunity</a:t>
            </a:r>
            <a:endParaRPr lang="en-NZ" dirty="0"/>
          </a:p>
        </p:txBody>
      </p:sp>
      <p:pic>
        <p:nvPicPr>
          <p:cNvPr id="2050" name="Picture 2" descr="D:\Data\Personal\Gift Wizard\Develooper Presentation April 2012\android growth rat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3560" y="2183195"/>
            <a:ext cx="5176055" cy="4424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" y="4318621"/>
            <a:ext cx="9086850" cy="2539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500" y="571500"/>
            <a:ext cx="825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146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" y="4318621"/>
            <a:ext cx="9086850" cy="2539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500" y="571500"/>
            <a:ext cx="825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97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" y="4318621"/>
            <a:ext cx="9086850" cy="2539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500" y="571500"/>
            <a:ext cx="825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605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" y="4318621"/>
            <a:ext cx="9086850" cy="2539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500" y="571500"/>
            <a:ext cx="825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154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" y="4318621"/>
            <a:ext cx="9086850" cy="2539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500" y="571500"/>
            <a:ext cx="825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14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" y="4318621"/>
            <a:ext cx="9086850" cy="2539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500" y="571500"/>
            <a:ext cx="825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154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" y="4318621"/>
            <a:ext cx="9086850" cy="2539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500" y="571500"/>
            <a:ext cx="825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14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728"/>
            <a:ext cx="8229600" cy="4525963"/>
          </a:xfrm>
        </p:spPr>
        <p:txBody>
          <a:bodyPr>
            <a:normAutofit/>
          </a:bodyPr>
          <a:lstStyle/>
          <a:p>
            <a:r>
              <a:rPr lang="en-NZ" sz="2000" dirty="0" smtClean="0"/>
              <a:t>Currently 400k apps in market </a:t>
            </a:r>
          </a:p>
          <a:p>
            <a:r>
              <a:rPr lang="en-NZ" sz="2000" dirty="0" smtClean="0"/>
              <a:t>Number of apps growing @15k per month (45%pa)</a:t>
            </a:r>
          </a:p>
          <a:p>
            <a:r>
              <a:rPr lang="en-NZ" sz="2000" dirty="0" smtClean="0"/>
              <a:t>Download statistics are not pretty</a:t>
            </a:r>
          </a:p>
          <a:p>
            <a:pPr lvl="1"/>
            <a:r>
              <a:rPr lang="en-NZ" sz="1600" dirty="0" smtClean="0"/>
              <a:t>40%  	(160k) 	&lt;100 	downloads</a:t>
            </a:r>
          </a:p>
          <a:p>
            <a:pPr lvl="1"/>
            <a:r>
              <a:rPr lang="en-NZ" sz="1600" dirty="0" smtClean="0"/>
              <a:t>65% 	(260k) 	&lt;1000 	downloads</a:t>
            </a:r>
          </a:p>
          <a:p>
            <a:pPr lvl="1"/>
            <a:r>
              <a:rPr lang="en-NZ" sz="1600" dirty="0" smtClean="0"/>
              <a:t>86% 	(345k) 	&lt;10,000 downloads</a:t>
            </a:r>
          </a:p>
          <a:p>
            <a:pPr lvl="1"/>
            <a:r>
              <a:rPr lang="en-NZ" sz="1600" dirty="0" smtClean="0"/>
              <a:t>1% 	(5K) 	&gt; 250k 	downloads</a:t>
            </a:r>
          </a:p>
          <a:p>
            <a:pPr>
              <a:buNone/>
            </a:pPr>
            <a:endParaRPr lang="en-NZ" sz="2000" dirty="0" smtClean="0"/>
          </a:p>
          <a:p>
            <a:endParaRPr lang="en-NZ" sz="2000" dirty="0" smtClean="0"/>
          </a:p>
          <a:p>
            <a:endParaRPr lang="en-NZ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dirty="0" smtClean="0"/>
              <a:t>The competition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3617740"/>
            <a:ext cx="4328160" cy="29964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6140" y="3602502"/>
            <a:ext cx="4328159" cy="2996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edle in haystack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4432" y="757392"/>
            <a:ext cx="5499462" cy="551277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Your No 1 challenge is being found!!</a:t>
            </a:r>
            <a:endParaRPr lang="en-NZ" sz="32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" y="4343400"/>
            <a:ext cx="908685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0275" name="Text Box 3"/>
          <p:cNvSpPr txBox="1">
            <a:spLocks noChangeArrowheads="1"/>
          </p:cNvSpPr>
          <p:nvPr/>
        </p:nvSpPr>
        <p:spPr bwMode="auto">
          <a:xfrm>
            <a:off x="57150" y="6248400"/>
            <a:ext cx="61912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91440" bIns="91440" anchor="ctr"/>
          <a:lstStyle/>
          <a:p>
            <a:r>
              <a:rPr lang="en-US" sz="700">
                <a:ea typeface="ＭＳ Ｐゴシック" pitchFamily="34" charset="-128"/>
              </a:rPr>
              <a:t>Source: Marketing Leadership Council, </a:t>
            </a:r>
            <a:r>
              <a:rPr lang="en-US" sz="700">
                <a:ea typeface="ＭＳ Ｐゴシック" pitchFamily="34" charset="-128"/>
                <a:hlinkClick r:id="rId2"/>
              </a:rPr>
              <a:t>Developing a Marketing Checklist for New Product Launches</a:t>
            </a:r>
            <a:r>
              <a:rPr lang="en-US" sz="700">
                <a:ea typeface="ＭＳ Ｐゴシック" pitchFamily="34" charset="-128"/>
              </a:rPr>
              <a:t>, 2003, p. 5.</a:t>
            </a:r>
            <a:r>
              <a:rPr lang="en-US">
                <a:ea typeface="ＭＳ Ｐゴシック" pitchFamily="34" charset="-128"/>
              </a:rPr>
              <a:t> </a:t>
            </a:r>
            <a:endParaRPr lang="en-US" sz="700">
              <a:ea typeface="ＭＳ Ｐゴシック" pitchFamily="34" charset="-128"/>
            </a:endParaRPr>
          </a:p>
          <a:p>
            <a:endParaRPr lang="en-US" sz="700">
              <a:ea typeface="ＭＳ Ｐゴシック" pitchFamily="34" charset="-128"/>
            </a:endParaRPr>
          </a:p>
          <a:p>
            <a:r>
              <a:rPr lang="en-US" sz="700">
                <a:ea typeface="ＭＳ Ｐゴシック" pitchFamily="34" charset="-128"/>
              </a:rPr>
              <a:t>For more information on this topic, visit the link above.</a:t>
            </a:r>
          </a:p>
        </p:txBody>
      </p:sp>
      <p:sp>
        <p:nvSpPr>
          <p:cNvPr id="310276" name="Text Box 4"/>
          <p:cNvSpPr txBox="1">
            <a:spLocks noChangeArrowheads="1"/>
          </p:cNvSpPr>
          <p:nvPr/>
        </p:nvSpPr>
        <p:spPr bwMode="auto">
          <a:xfrm>
            <a:off x="6096000" y="6248400"/>
            <a:ext cx="16398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91440" rIns="45720" bIns="91440" anchor="ctr"/>
          <a:lstStyle/>
          <a:p>
            <a:pPr algn="r">
              <a:spcBef>
                <a:spcPct val="50000"/>
              </a:spcBef>
            </a:pPr>
            <a:r>
              <a:rPr lang="en-US" sz="700">
                <a:ea typeface="ＭＳ Ｐゴシック" pitchFamily="34" charset="-128"/>
                <a:cs typeface="Arial" charset="0"/>
              </a:rPr>
              <a:t>© 2008 Corporate Executive Board. All Rights Reserved.</a:t>
            </a:r>
          </a:p>
        </p:txBody>
      </p:sp>
      <p:pic>
        <p:nvPicPr>
          <p:cNvPr id="310277" name="Picture 5" descr="CEB Rect Black R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9238" y="6394450"/>
            <a:ext cx="1143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0278" name="Picture 6" descr="MLC1ABI961%203%20Innov%20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5840" y="819750"/>
            <a:ext cx="6166485" cy="52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0280" name="Text Box 8"/>
          <p:cNvSpPr txBox="1">
            <a:spLocks noChangeArrowheads="1"/>
          </p:cNvSpPr>
          <p:nvPr/>
        </p:nvSpPr>
        <p:spPr bwMode="auto">
          <a:xfrm>
            <a:off x="289560" y="152400"/>
            <a:ext cx="78638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NZ" sz="2800" dirty="0" smtClean="0"/>
              <a:t>How </a:t>
            </a:r>
            <a:r>
              <a:rPr lang="en-NZ" sz="2800" dirty="0" err="1" smtClean="0"/>
              <a:t>Corporates</a:t>
            </a:r>
            <a:r>
              <a:rPr lang="en-NZ" sz="2800" dirty="0" smtClean="0"/>
              <a:t> take products to market</a:t>
            </a:r>
            <a:endParaRPr lang="en-US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-176942" y="4022395"/>
            <a:ext cx="9461912" cy="318394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pic>
        <p:nvPicPr>
          <p:cNvPr id="490503" name="Picture 7" descr="PLM V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289672"/>
            <a:ext cx="8640763" cy="5480499"/>
          </a:xfrm>
          <a:prstGeom prst="rect">
            <a:avLst/>
          </a:prstGeom>
          <a:noFill/>
        </p:spPr>
      </p:pic>
      <p:sp>
        <p:nvSpPr>
          <p:cNvPr id="490498" name="Rectangle 2"/>
          <p:cNvSpPr>
            <a:spLocks noGrp="1"/>
          </p:cNvSpPr>
          <p:nvPr>
            <p:ph type="title"/>
          </p:nvPr>
        </p:nvSpPr>
        <p:spPr>
          <a:xfrm>
            <a:off x="323850" y="188913"/>
            <a:ext cx="7646988" cy="803275"/>
          </a:xfrm>
        </p:spPr>
        <p:txBody>
          <a:bodyPr>
            <a:normAutofit/>
          </a:bodyPr>
          <a:lstStyle/>
          <a:p>
            <a:r>
              <a:rPr lang="en-NZ" sz="2400" dirty="0" smtClean="0"/>
              <a:t>They focus on product lifecycle management</a:t>
            </a:r>
            <a:endParaRPr lang="en-AU" sz="2400" dirty="0"/>
          </a:p>
        </p:txBody>
      </p:sp>
      <p:sp>
        <p:nvSpPr>
          <p:cNvPr id="490507" name="Slide Number Placeholder 4"/>
          <p:cNvSpPr txBox="1">
            <a:spLocks noGrp="1"/>
          </p:cNvSpPr>
          <p:nvPr/>
        </p:nvSpPr>
        <p:spPr bwMode="auto">
          <a:xfrm>
            <a:off x="6804025" y="6518275"/>
            <a:ext cx="22066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fld id="{8934677B-E61F-4533-83AA-B315BBB3AF71}" type="slidenum">
              <a:rPr lang="en-AU" sz="1000">
                <a:solidFill>
                  <a:schemeClr val="accent1"/>
                </a:solidFill>
                <a:latin typeface="Verdana" pitchFamily="34" charset="0"/>
                <a:cs typeface="Arial" charset="0"/>
              </a:rPr>
              <a:pPr algn="r"/>
              <a:t>7</a:t>
            </a:fld>
            <a:endParaRPr lang="en-AU" sz="1000">
              <a:solidFill>
                <a:schemeClr val="accent1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490504" name="AutoShape 8"/>
          <p:cNvSpPr>
            <a:spLocks noChangeArrowheads="1"/>
          </p:cNvSpPr>
          <p:nvPr/>
        </p:nvSpPr>
        <p:spPr bwMode="auto">
          <a:xfrm>
            <a:off x="-329342" y="3869995"/>
            <a:ext cx="9461912" cy="318394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503" name="Picture 7" descr="PLM V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289672"/>
            <a:ext cx="8640763" cy="5480499"/>
          </a:xfrm>
          <a:prstGeom prst="rect">
            <a:avLst/>
          </a:prstGeom>
          <a:noFill/>
        </p:spPr>
      </p:pic>
      <p:sp>
        <p:nvSpPr>
          <p:cNvPr id="490498" name="Rectangle 2"/>
          <p:cNvSpPr>
            <a:spLocks noGrp="1"/>
          </p:cNvSpPr>
          <p:nvPr>
            <p:ph type="title"/>
          </p:nvPr>
        </p:nvSpPr>
        <p:spPr>
          <a:xfrm>
            <a:off x="323850" y="188913"/>
            <a:ext cx="7646988" cy="803275"/>
          </a:xfrm>
        </p:spPr>
        <p:txBody>
          <a:bodyPr>
            <a:normAutofit/>
          </a:bodyPr>
          <a:lstStyle/>
          <a:p>
            <a:r>
              <a:rPr lang="en-NZ" sz="2400" dirty="0" smtClean="0"/>
              <a:t>How </a:t>
            </a:r>
            <a:r>
              <a:rPr lang="en-NZ" sz="2400" dirty="0" err="1" smtClean="0"/>
              <a:t>Corporates</a:t>
            </a:r>
            <a:r>
              <a:rPr lang="en-NZ" sz="2400" dirty="0" smtClean="0"/>
              <a:t> take products to market</a:t>
            </a:r>
            <a:endParaRPr lang="en-AU" sz="2400" dirty="0"/>
          </a:p>
        </p:txBody>
      </p:sp>
      <p:sp>
        <p:nvSpPr>
          <p:cNvPr id="490507" name="Slide Number Placeholder 4"/>
          <p:cNvSpPr txBox="1">
            <a:spLocks noGrp="1"/>
          </p:cNvSpPr>
          <p:nvPr/>
        </p:nvSpPr>
        <p:spPr bwMode="auto">
          <a:xfrm>
            <a:off x="6804025" y="6518275"/>
            <a:ext cx="22066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fld id="{8934677B-E61F-4533-83AA-B315BBB3AF71}" type="slidenum">
              <a:rPr lang="en-AU" sz="1000">
                <a:solidFill>
                  <a:schemeClr val="accent1"/>
                </a:solidFill>
                <a:latin typeface="Verdana" pitchFamily="34" charset="0"/>
                <a:cs typeface="Arial" charset="0"/>
              </a:rPr>
              <a:pPr algn="r"/>
              <a:t>8</a:t>
            </a:fld>
            <a:endParaRPr lang="en-AU" sz="1000">
              <a:solidFill>
                <a:schemeClr val="accent1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318621"/>
            <a:ext cx="9086850" cy="2539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/>
          <p:cNvSpPr txBox="1"/>
          <p:nvPr/>
        </p:nvSpPr>
        <p:spPr>
          <a:xfrm>
            <a:off x="1039031" y="4492403"/>
            <a:ext cx="74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question: 	</a:t>
            </a:r>
            <a:r>
              <a:rPr lang="en-US" i="1" dirty="0" smtClean="0"/>
              <a:t>“Before I invest, where is my competition?”</a:t>
            </a:r>
            <a:endParaRPr lang="en-US" i="1" dirty="0"/>
          </a:p>
        </p:txBody>
      </p:sp>
      <p:pic>
        <p:nvPicPr>
          <p:cNvPr id="7" name="Picture 17" descr="PLM V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813" y="1289672"/>
            <a:ext cx="7416800" cy="3028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6339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503" name="Picture 7" descr="PLM V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289672"/>
            <a:ext cx="8640763" cy="5480499"/>
          </a:xfrm>
          <a:prstGeom prst="rect">
            <a:avLst/>
          </a:prstGeom>
          <a:noFill/>
        </p:spPr>
      </p:pic>
      <p:sp>
        <p:nvSpPr>
          <p:cNvPr id="490498" name="Rectangle 2"/>
          <p:cNvSpPr>
            <a:spLocks noGrp="1"/>
          </p:cNvSpPr>
          <p:nvPr>
            <p:ph type="title"/>
          </p:nvPr>
        </p:nvSpPr>
        <p:spPr>
          <a:xfrm>
            <a:off x="323850" y="188913"/>
            <a:ext cx="7646988" cy="803275"/>
          </a:xfrm>
        </p:spPr>
        <p:txBody>
          <a:bodyPr>
            <a:normAutofit/>
          </a:bodyPr>
          <a:lstStyle/>
          <a:p>
            <a:r>
              <a:rPr lang="en-NZ" sz="2400" dirty="0" smtClean="0"/>
              <a:t>How </a:t>
            </a:r>
            <a:r>
              <a:rPr lang="en-NZ" sz="2400" dirty="0" err="1" smtClean="0"/>
              <a:t>Corporates</a:t>
            </a:r>
            <a:r>
              <a:rPr lang="en-NZ" sz="2400" dirty="0" smtClean="0"/>
              <a:t> take products to market</a:t>
            </a:r>
            <a:endParaRPr lang="en-AU" sz="2400" dirty="0"/>
          </a:p>
        </p:txBody>
      </p:sp>
      <p:sp>
        <p:nvSpPr>
          <p:cNvPr id="490507" name="Slide Number Placeholder 4"/>
          <p:cNvSpPr txBox="1">
            <a:spLocks noGrp="1"/>
          </p:cNvSpPr>
          <p:nvPr/>
        </p:nvSpPr>
        <p:spPr bwMode="auto">
          <a:xfrm>
            <a:off x="6804025" y="6518275"/>
            <a:ext cx="22066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fld id="{8934677B-E61F-4533-83AA-B315BBB3AF71}" type="slidenum">
              <a:rPr lang="en-AU" sz="1000">
                <a:solidFill>
                  <a:schemeClr val="accent1"/>
                </a:solidFill>
                <a:latin typeface="Verdana" pitchFamily="34" charset="0"/>
                <a:cs typeface="Arial" charset="0"/>
              </a:rPr>
              <a:pPr algn="r"/>
              <a:t>9</a:t>
            </a:fld>
            <a:endParaRPr lang="en-AU" sz="1000">
              <a:solidFill>
                <a:schemeClr val="accent1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" y="4318621"/>
            <a:ext cx="9086850" cy="2539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7" name="Picture 17" descr="PLM V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813" y="1289672"/>
            <a:ext cx="7416800" cy="3028950"/>
          </a:xfrm>
          <a:prstGeom prst="rect">
            <a:avLst/>
          </a:prstGeom>
          <a:noFill/>
        </p:spPr>
      </p:pic>
      <p:sp>
        <p:nvSpPr>
          <p:cNvPr id="12" name="Rounded Rectangle 11"/>
          <p:cNvSpPr/>
          <p:nvPr/>
        </p:nvSpPr>
        <p:spPr>
          <a:xfrm>
            <a:off x="502920" y="2865120"/>
            <a:ext cx="2575560" cy="50292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200" dirty="0" smtClean="0">
                <a:solidFill>
                  <a:sysClr val="windowText" lastClr="000000"/>
                </a:solidFill>
              </a:rPr>
              <a:t>Concept to Market Process</a:t>
            </a:r>
            <a:endParaRPr lang="en-NZ" sz="12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2788</TotalTime>
  <Words>1131</Words>
  <Application>Microsoft Office PowerPoint</Application>
  <PresentationFormat>On-screen Show (4:3)</PresentationFormat>
  <Paragraphs>134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Concourse</vt:lpstr>
      <vt:lpstr>90 days in the Android Market</vt:lpstr>
      <vt:lpstr>Agenda</vt:lpstr>
      <vt:lpstr>The size of the opportunity</vt:lpstr>
      <vt:lpstr>The competition</vt:lpstr>
      <vt:lpstr>Slide 5</vt:lpstr>
      <vt:lpstr>Slide 6</vt:lpstr>
      <vt:lpstr>They focus on product lifecycle management</vt:lpstr>
      <vt:lpstr>How Corporates take products to market</vt:lpstr>
      <vt:lpstr>How Corporates take products to market</vt:lpstr>
      <vt:lpstr>How Corporates take products to market</vt:lpstr>
      <vt:lpstr>Key Learnings over past 90 days</vt:lpstr>
      <vt:lpstr>Android App Product Lifecycle is very short</vt:lpstr>
      <vt:lpstr>Key learnings</vt:lpstr>
      <vt:lpstr>Slide 14</vt:lpstr>
      <vt:lpstr>App reviews</vt:lpstr>
      <vt:lpstr>How you guys could help each other succeed internationally</vt:lpstr>
      <vt:lpstr>Q&amp;A</vt:lpstr>
      <vt:lpstr>Slide 18</vt:lpstr>
      <vt:lpstr>Slide 19</vt:lpstr>
      <vt:lpstr>Slide 20</vt:lpstr>
      <vt:lpstr>Slide 21</vt:lpstr>
      <vt:lpstr>Slide 22</vt:lpstr>
      <vt:lpstr>How Corporates take products to market</vt:lpstr>
      <vt:lpstr>Why is PLM important?  </vt:lpstr>
      <vt:lpstr>Why is PLM important?  </vt:lpstr>
      <vt:lpstr>Stage Gate Methodology</vt:lpstr>
      <vt:lpstr>How a large organisations takes products to market</vt:lpstr>
      <vt:lpstr>What is Product Lifecycle Management?  </vt:lpstr>
      <vt:lpstr>What is Product Lifecycle Management?  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 days in the Android Market</dc:title>
  <dc:creator>Doug Johnstone</dc:creator>
  <cp:lastModifiedBy>t807844</cp:lastModifiedBy>
  <cp:revision>97</cp:revision>
  <dcterms:created xsi:type="dcterms:W3CDTF">2012-03-12T08:34:15Z</dcterms:created>
  <dcterms:modified xsi:type="dcterms:W3CDTF">2012-04-05T01:07:00Z</dcterms:modified>
</cp:coreProperties>
</file>